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2" r:id="rId3"/>
    <p:sldId id="257" r:id="rId4"/>
    <p:sldId id="258" r:id="rId5"/>
    <p:sldId id="260" r:id="rId6"/>
    <p:sldId id="259" r:id="rId7"/>
    <p:sldId id="261"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926" autoAdjust="0"/>
    <p:restoredTop sz="91933" autoAdjust="0"/>
  </p:normalViewPr>
  <p:slideViewPr>
    <p:cSldViewPr>
      <p:cViewPr varScale="1">
        <p:scale>
          <a:sx n="72" d="100"/>
          <a:sy n="72" d="100"/>
        </p:scale>
        <p:origin x="-1440"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07BE66-0460-4035-ADC4-092870744342}" type="datetimeFigureOut">
              <a:rPr lang="en-US" smtClean="0"/>
              <a:t>12/14/2011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D23FA6-4023-40DB-B4F4-6CECDE575D08}" type="slidenum">
              <a:rPr lang="en-US" smtClean="0"/>
              <a:t>‹#›</a:t>
            </a:fld>
            <a:endParaRPr lang="en-US"/>
          </a:p>
        </p:txBody>
      </p:sp>
    </p:spTree>
    <p:extLst>
      <p:ext uri="{BB962C8B-B14F-4D97-AF65-F5344CB8AC3E}">
        <p14:creationId xmlns:p14="http://schemas.microsoft.com/office/powerpoint/2010/main" val="25867021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D23FA6-4023-40DB-B4F4-6CECDE575D08}" type="slidenum">
              <a:rPr lang="en-US" smtClean="0"/>
              <a:t>1</a:t>
            </a:fld>
            <a:endParaRPr lang="en-US"/>
          </a:p>
        </p:txBody>
      </p:sp>
    </p:spTree>
    <p:extLst>
      <p:ext uri="{BB962C8B-B14F-4D97-AF65-F5344CB8AC3E}">
        <p14:creationId xmlns:p14="http://schemas.microsoft.com/office/powerpoint/2010/main" val="2604642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D23FA6-4023-40DB-B4F4-6CECDE575D08}" type="slidenum">
              <a:rPr lang="en-US" smtClean="0"/>
              <a:t>3</a:t>
            </a:fld>
            <a:endParaRPr lang="en-US"/>
          </a:p>
        </p:txBody>
      </p:sp>
    </p:spTree>
    <p:extLst>
      <p:ext uri="{BB962C8B-B14F-4D97-AF65-F5344CB8AC3E}">
        <p14:creationId xmlns:p14="http://schemas.microsoft.com/office/powerpoint/2010/main" val="32620926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A2546ED-664A-4734-9452-662BD2A17307}" type="datetimeFigureOut">
              <a:rPr lang="en-US" smtClean="0"/>
              <a:t>12/14/2011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0FD354-3E1A-48D0-B6E4-F702AF49DD0A}" type="slidenum">
              <a:rPr lang="en-US" smtClean="0"/>
              <a:t>‹#›</a:t>
            </a:fld>
            <a:endParaRPr lang="en-US"/>
          </a:p>
        </p:txBody>
      </p:sp>
    </p:spTree>
    <p:extLst>
      <p:ext uri="{BB962C8B-B14F-4D97-AF65-F5344CB8AC3E}">
        <p14:creationId xmlns:p14="http://schemas.microsoft.com/office/powerpoint/2010/main" val="3873322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2546ED-664A-4734-9452-662BD2A17307}" type="datetimeFigureOut">
              <a:rPr lang="en-US" smtClean="0"/>
              <a:t>12/14/2011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0FD354-3E1A-48D0-B6E4-F702AF49DD0A}" type="slidenum">
              <a:rPr lang="en-US" smtClean="0"/>
              <a:t>‹#›</a:t>
            </a:fld>
            <a:endParaRPr lang="en-US"/>
          </a:p>
        </p:txBody>
      </p:sp>
    </p:spTree>
    <p:extLst>
      <p:ext uri="{BB962C8B-B14F-4D97-AF65-F5344CB8AC3E}">
        <p14:creationId xmlns:p14="http://schemas.microsoft.com/office/powerpoint/2010/main" val="163197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2546ED-664A-4734-9452-662BD2A17307}" type="datetimeFigureOut">
              <a:rPr lang="en-US" smtClean="0"/>
              <a:t>12/14/2011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0FD354-3E1A-48D0-B6E4-F702AF49DD0A}" type="slidenum">
              <a:rPr lang="en-US" smtClean="0"/>
              <a:t>‹#›</a:t>
            </a:fld>
            <a:endParaRPr lang="en-US"/>
          </a:p>
        </p:txBody>
      </p:sp>
    </p:spTree>
    <p:extLst>
      <p:ext uri="{BB962C8B-B14F-4D97-AF65-F5344CB8AC3E}">
        <p14:creationId xmlns:p14="http://schemas.microsoft.com/office/powerpoint/2010/main" val="1806011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2546ED-664A-4734-9452-662BD2A17307}" type="datetimeFigureOut">
              <a:rPr lang="en-US" smtClean="0"/>
              <a:t>12/14/2011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0FD354-3E1A-48D0-B6E4-F702AF49DD0A}" type="slidenum">
              <a:rPr lang="en-US" smtClean="0"/>
              <a:t>‹#›</a:t>
            </a:fld>
            <a:endParaRPr lang="en-US"/>
          </a:p>
        </p:txBody>
      </p:sp>
    </p:spTree>
    <p:extLst>
      <p:ext uri="{BB962C8B-B14F-4D97-AF65-F5344CB8AC3E}">
        <p14:creationId xmlns:p14="http://schemas.microsoft.com/office/powerpoint/2010/main" val="2996248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2546ED-664A-4734-9452-662BD2A17307}" type="datetimeFigureOut">
              <a:rPr lang="en-US" smtClean="0"/>
              <a:t>12/14/2011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0FD354-3E1A-48D0-B6E4-F702AF49DD0A}" type="slidenum">
              <a:rPr lang="en-US" smtClean="0"/>
              <a:t>‹#›</a:t>
            </a:fld>
            <a:endParaRPr lang="en-US"/>
          </a:p>
        </p:txBody>
      </p:sp>
    </p:spTree>
    <p:extLst>
      <p:ext uri="{BB962C8B-B14F-4D97-AF65-F5344CB8AC3E}">
        <p14:creationId xmlns:p14="http://schemas.microsoft.com/office/powerpoint/2010/main" val="1372566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2546ED-664A-4734-9452-662BD2A17307}" type="datetimeFigureOut">
              <a:rPr lang="en-US" smtClean="0"/>
              <a:t>12/14/2011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0FD354-3E1A-48D0-B6E4-F702AF49DD0A}" type="slidenum">
              <a:rPr lang="en-US" smtClean="0"/>
              <a:t>‹#›</a:t>
            </a:fld>
            <a:endParaRPr lang="en-US"/>
          </a:p>
        </p:txBody>
      </p:sp>
    </p:spTree>
    <p:extLst>
      <p:ext uri="{BB962C8B-B14F-4D97-AF65-F5344CB8AC3E}">
        <p14:creationId xmlns:p14="http://schemas.microsoft.com/office/powerpoint/2010/main" val="2644565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A2546ED-664A-4734-9452-662BD2A17307}" type="datetimeFigureOut">
              <a:rPr lang="en-US" smtClean="0"/>
              <a:t>12/14/2011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0FD354-3E1A-48D0-B6E4-F702AF49DD0A}" type="slidenum">
              <a:rPr lang="en-US" smtClean="0"/>
              <a:t>‹#›</a:t>
            </a:fld>
            <a:endParaRPr lang="en-US"/>
          </a:p>
        </p:txBody>
      </p:sp>
    </p:spTree>
    <p:extLst>
      <p:ext uri="{BB962C8B-B14F-4D97-AF65-F5344CB8AC3E}">
        <p14:creationId xmlns:p14="http://schemas.microsoft.com/office/powerpoint/2010/main" val="200742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A2546ED-664A-4734-9452-662BD2A17307}" type="datetimeFigureOut">
              <a:rPr lang="en-US" smtClean="0"/>
              <a:t>12/14/2011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0FD354-3E1A-48D0-B6E4-F702AF49DD0A}" type="slidenum">
              <a:rPr lang="en-US" smtClean="0"/>
              <a:t>‹#›</a:t>
            </a:fld>
            <a:endParaRPr lang="en-US"/>
          </a:p>
        </p:txBody>
      </p:sp>
    </p:spTree>
    <p:extLst>
      <p:ext uri="{BB962C8B-B14F-4D97-AF65-F5344CB8AC3E}">
        <p14:creationId xmlns:p14="http://schemas.microsoft.com/office/powerpoint/2010/main" val="4025816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2546ED-664A-4734-9452-662BD2A17307}" type="datetimeFigureOut">
              <a:rPr lang="en-US" smtClean="0"/>
              <a:t>12/14/2011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0FD354-3E1A-48D0-B6E4-F702AF49DD0A}" type="slidenum">
              <a:rPr lang="en-US" smtClean="0"/>
              <a:t>‹#›</a:t>
            </a:fld>
            <a:endParaRPr lang="en-US"/>
          </a:p>
        </p:txBody>
      </p:sp>
    </p:spTree>
    <p:extLst>
      <p:ext uri="{BB962C8B-B14F-4D97-AF65-F5344CB8AC3E}">
        <p14:creationId xmlns:p14="http://schemas.microsoft.com/office/powerpoint/2010/main" val="1219527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2546ED-664A-4734-9452-662BD2A17307}" type="datetimeFigureOut">
              <a:rPr lang="en-US" smtClean="0"/>
              <a:t>12/14/2011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0FD354-3E1A-48D0-B6E4-F702AF49DD0A}" type="slidenum">
              <a:rPr lang="en-US" smtClean="0"/>
              <a:t>‹#›</a:t>
            </a:fld>
            <a:endParaRPr lang="en-US"/>
          </a:p>
        </p:txBody>
      </p:sp>
    </p:spTree>
    <p:extLst>
      <p:ext uri="{BB962C8B-B14F-4D97-AF65-F5344CB8AC3E}">
        <p14:creationId xmlns:p14="http://schemas.microsoft.com/office/powerpoint/2010/main" val="3877934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2546ED-664A-4734-9452-662BD2A17307}" type="datetimeFigureOut">
              <a:rPr lang="en-US" smtClean="0"/>
              <a:t>12/14/2011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0FD354-3E1A-48D0-B6E4-F702AF49DD0A}" type="slidenum">
              <a:rPr lang="en-US" smtClean="0"/>
              <a:t>‹#›</a:t>
            </a:fld>
            <a:endParaRPr lang="en-US"/>
          </a:p>
        </p:txBody>
      </p:sp>
    </p:spTree>
    <p:extLst>
      <p:ext uri="{BB962C8B-B14F-4D97-AF65-F5344CB8AC3E}">
        <p14:creationId xmlns:p14="http://schemas.microsoft.com/office/powerpoint/2010/main" val="1532207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2546ED-664A-4734-9452-662BD2A17307}" type="datetimeFigureOut">
              <a:rPr lang="en-US" smtClean="0"/>
              <a:t>12/14/2011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0FD354-3E1A-48D0-B6E4-F702AF49DD0A}" type="slidenum">
              <a:rPr lang="en-US" smtClean="0"/>
              <a:t>‹#›</a:t>
            </a:fld>
            <a:endParaRPr lang="en-US"/>
          </a:p>
        </p:txBody>
      </p:sp>
    </p:spTree>
    <p:extLst>
      <p:ext uri="{BB962C8B-B14F-4D97-AF65-F5344CB8AC3E}">
        <p14:creationId xmlns:p14="http://schemas.microsoft.com/office/powerpoint/2010/main" val="7861196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7.xml"/><Relationship Id="rId1" Type="http://schemas.openxmlformats.org/officeDocument/2006/relationships/video" Target="http://www.youtube.com/v/a3ZB5-Jsh_c?version=3&amp;hl=en_US"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81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dirty="0" smtClean="0">
                <a:latin typeface="Algerian" pitchFamily="82" charset="0"/>
              </a:rPr>
              <a:t>Health Care in the 21</a:t>
            </a:r>
            <a:r>
              <a:rPr lang="en-US" sz="3600" baseline="30000" dirty="0" smtClean="0">
                <a:latin typeface="Algerian" pitchFamily="82" charset="0"/>
              </a:rPr>
              <a:t>st</a:t>
            </a:r>
            <a:r>
              <a:rPr lang="en-US" sz="3600" dirty="0" smtClean="0">
                <a:latin typeface="Algerian" pitchFamily="82" charset="0"/>
              </a:rPr>
              <a:t> Century</a:t>
            </a:r>
            <a:endParaRPr lang="en-US" sz="3600" dirty="0">
              <a:latin typeface="Algerian" pitchFamily="82" charset="0"/>
            </a:endParaRPr>
          </a:p>
        </p:txBody>
      </p:sp>
      <p:sp>
        <p:nvSpPr>
          <p:cNvPr id="3" name="Subtitle 2"/>
          <p:cNvSpPr>
            <a:spLocks noGrp="1"/>
          </p:cNvSpPr>
          <p:nvPr>
            <p:ph type="subTitle" idx="1"/>
          </p:nvPr>
        </p:nvSpPr>
        <p:spPr/>
        <p:txBody>
          <a:bodyPr/>
          <a:lstStyle/>
          <a:p>
            <a:r>
              <a:rPr lang="en-US" i="1" dirty="0" smtClean="0">
                <a:latin typeface="Agency FB" pitchFamily="34" charset="0"/>
              </a:rPr>
              <a:t>Electronic Health Records </a:t>
            </a:r>
            <a:endParaRPr lang="en-US" i="1" dirty="0">
              <a:latin typeface="Agency FB" pitchFamily="34" charset="0"/>
            </a:endParaRPr>
          </a:p>
        </p:txBody>
      </p:sp>
    </p:spTree>
    <p:extLst>
      <p:ext uri="{BB962C8B-B14F-4D97-AF65-F5344CB8AC3E}">
        <p14:creationId xmlns:p14="http://schemas.microsoft.com/office/powerpoint/2010/main" val="3052118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6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5" dur="6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extBox 1"/>
          <p:cNvSpPr txBox="1"/>
          <p:nvPr/>
        </p:nvSpPr>
        <p:spPr>
          <a:xfrm>
            <a:off x="685800" y="304800"/>
            <a:ext cx="8001000" cy="646331"/>
          </a:xfrm>
          <a:prstGeom prst="rect">
            <a:avLst/>
          </a:prstGeom>
          <a:noFill/>
        </p:spPr>
        <p:txBody>
          <a:bodyPr wrap="square" rtlCol="0">
            <a:spAutoFit/>
          </a:bodyPr>
          <a:lstStyle/>
          <a:p>
            <a:r>
              <a:rPr lang="en-US" sz="3600" dirty="0" smtClean="0">
                <a:solidFill>
                  <a:schemeClr val="accent3"/>
                </a:solidFill>
                <a:latin typeface="Courier New" pitchFamily="49" charset="0"/>
                <a:cs typeface="Courier New" pitchFamily="49" charset="0"/>
              </a:rPr>
              <a:t>     Health Care Costs</a:t>
            </a:r>
            <a:endParaRPr lang="en-US" sz="3600" dirty="0">
              <a:solidFill>
                <a:schemeClr val="accent3"/>
              </a:solidFill>
              <a:latin typeface="Courier New" pitchFamily="49" charset="0"/>
              <a:cs typeface="Courier New" pitchFamily="49" charset="0"/>
            </a:endParaRPr>
          </a:p>
        </p:txBody>
      </p:sp>
      <p:sp>
        <p:nvSpPr>
          <p:cNvPr id="3" name="TextBox 2"/>
          <p:cNvSpPr txBox="1"/>
          <p:nvPr/>
        </p:nvSpPr>
        <p:spPr>
          <a:xfrm>
            <a:off x="614082" y="951131"/>
            <a:ext cx="8153400" cy="5755422"/>
          </a:xfrm>
          <a:prstGeom prst="rect">
            <a:avLst/>
          </a:prstGeom>
          <a:noFill/>
        </p:spPr>
        <p:txBody>
          <a:bodyPr wrap="square" rtlCol="0">
            <a:spAutoFit/>
          </a:bodyPr>
          <a:lstStyle/>
          <a:p>
            <a:r>
              <a:rPr lang="en-US" sz="2000" dirty="0" smtClean="0">
                <a:solidFill>
                  <a:schemeClr val="accent3">
                    <a:lumMod val="60000"/>
                    <a:lumOff val="40000"/>
                  </a:schemeClr>
                </a:solidFill>
                <a:latin typeface="Courier New" pitchFamily="49" charset="0"/>
                <a:cs typeface="Courier New" pitchFamily="49" charset="0"/>
              </a:rPr>
              <a:t>In the United States, healthcare is very expensive. </a:t>
            </a:r>
          </a:p>
          <a:p>
            <a:r>
              <a:rPr lang="en-US" sz="2000" dirty="0" smtClean="0">
                <a:solidFill>
                  <a:schemeClr val="accent3">
                    <a:lumMod val="60000"/>
                    <a:lumOff val="40000"/>
                  </a:schemeClr>
                </a:solidFill>
                <a:latin typeface="Courier New" pitchFamily="49" charset="0"/>
                <a:cs typeface="Courier New" pitchFamily="49" charset="0"/>
              </a:rPr>
              <a:t>The World Health Organization (WHO)”noted that the United States ranked number one in health expenditure” in the year 2000. (Pipersburgh, 2011 p.55). The spending in that year was about $1.3 trillion dollars (Pipersburgh, 2011 p. 55).  </a:t>
            </a:r>
          </a:p>
          <a:p>
            <a:r>
              <a:rPr lang="en-US" sz="2000" dirty="0" smtClean="0">
                <a:solidFill>
                  <a:schemeClr val="accent3">
                    <a:lumMod val="60000"/>
                    <a:lumOff val="40000"/>
                  </a:schemeClr>
                </a:solidFill>
                <a:latin typeface="Courier New" pitchFamily="49" charset="0"/>
                <a:cs typeface="Courier New" pitchFamily="49" charset="0"/>
              </a:rPr>
              <a:t>The National Health Expenditure was estimated to be $2.6 trillion dollars last year and will likely continue to rise (Pipersburgh, 2011).</a:t>
            </a:r>
          </a:p>
          <a:p>
            <a:r>
              <a:rPr lang="en-US" sz="2000" dirty="0" smtClean="0">
                <a:solidFill>
                  <a:schemeClr val="accent3">
                    <a:lumMod val="60000"/>
                    <a:lumOff val="40000"/>
                  </a:schemeClr>
                </a:solidFill>
                <a:latin typeface="Courier New" pitchFamily="49" charset="0"/>
                <a:cs typeface="Courier New" pitchFamily="49" charset="0"/>
              </a:rPr>
              <a:t>Despite the expense, the US does not lead the way in health care. Other countries perform better in areas such as “life expectancy, access to care and demographic disparities” (</a:t>
            </a:r>
            <a:r>
              <a:rPr lang="en-US" sz="1400" dirty="0" err="1" smtClean="0">
                <a:solidFill>
                  <a:schemeClr val="accent3">
                    <a:lumMod val="60000"/>
                    <a:lumOff val="40000"/>
                  </a:schemeClr>
                </a:solidFill>
                <a:latin typeface="Courier New" pitchFamily="49" charset="0"/>
                <a:cs typeface="Courier New" pitchFamily="49" charset="0"/>
              </a:rPr>
              <a:t>Gaylin</a:t>
            </a:r>
            <a:r>
              <a:rPr lang="en-US" sz="1400" dirty="0" smtClean="0">
                <a:solidFill>
                  <a:schemeClr val="accent3">
                    <a:lumMod val="60000"/>
                    <a:lumOff val="40000"/>
                  </a:schemeClr>
                </a:solidFill>
                <a:latin typeface="Courier New" pitchFamily="49" charset="0"/>
                <a:cs typeface="Courier New" pitchFamily="49" charset="0"/>
              </a:rPr>
              <a:t>, </a:t>
            </a:r>
            <a:r>
              <a:rPr lang="en-US" sz="1400" dirty="0" err="1" smtClean="0">
                <a:solidFill>
                  <a:schemeClr val="accent3">
                    <a:lumMod val="60000"/>
                    <a:lumOff val="40000"/>
                  </a:schemeClr>
                </a:solidFill>
                <a:latin typeface="Courier New" pitchFamily="49" charset="0"/>
                <a:cs typeface="Courier New" pitchFamily="49" charset="0"/>
              </a:rPr>
              <a:t>Moiduddin</a:t>
            </a:r>
            <a:r>
              <a:rPr lang="en-US" sz="1400" dirty="0" smtClean="0">
                <a:solidFill>
                  <a:schemeClr val="accent3">
                    <a:lumMod val="60000"/>
                    <a:lumOff val="40000"/>
                  </a:schemeClr>
                </a:solidFill>
                <a:latin typeface="Courier New" pitchFamily="49" charset="0"/>
                <a:cs typeface="Courier New" pitchFamily="49" charset="0"/>
              </a:rPr>
              <a:t>, </a:t>
            </a:r>
            <a:r>
              <a:rPr lang="en-US" sz="1400" dirty="0" err="1" smtClean="0">
                <a:solidFill>
                  <a:schemeClr val="accent3">
                    <a:lumMod val="60000"/>
                    <a:lumOff val="40000"/>
                  </a:schemeClr>
                </a:solidFill>
                <a:latin typeface="Courier New" pitchFamily="49" charset="0"/>
                <a:cs typeface="Courier New" pitchFamily="49" charset="0"/>
              </a:rPr>
              <a:t>Mohamoud</a:t>
            </a:r>
            <a:r>
              <a:rPr lang="en-US" sz="1400" dirty="0" smtClean="0">
                <a:solidFill>
                  <a:schemeClr val="accent3">
                    <a:lumMod val="60000"/>
                    <a:lumOff val="40000"/>
                  </a:schemeClr>
                </a:solidFill>
                <a:latin typeface="Courier New" pitchFamily="49" charset="0"/>
                <a:cs typeface="Courier New" pitchFamily="49" charset="0"/>
              </a:rPr>
              <a:t>, </a:t>
            </a:r>
            <a:r>
              <a:rPr lang="en-US" sz="1400" dirty="0" err="1" smtClean="0">
                <a:solidFill>
                  <a:schemeClr val="accent3">
                    <a:lumMod val="60000"/>
                    <a:lumOff val="40000"/>
                  </a:schemeClr>
                </a:solidFill>
                <a:latin typeface="Courier New" pitchFamily="49" charset="0"/>
                <a:cs typeface="Courier New" pitchFamily="49" charset="0"/>
              </a:rPr>
              <a:t>Lundeer</a:t>
            </a:r>
            <a:r>
              <a:rPr lang="en-US" sz="1400" dirty="0" smtClean="0">
                <a:solidFill>
                  <a:schemeClr val="accent3">
                    <a:lumMod val="60000"/>
                    <a:lumOff val="40000"/>
                  </a:schemeClr>
                </a:solidFill>
                <a:latin typeface="Courier New" pitchFamily="49" charset="0"/>
                <a:cs typeface="Courier New" pitchFamily="49" charset="0"/>
              </a:rPr>
              <a:t> &amp; Kelly 2011 p.921)</a:t>
            </a:r>
          </a:p>
          <a:p>
            <a:r>
              <a:rPr lang="en-US" sz="2000" dirty="0" smtClean="0">
                <a:solidFill>
                  <a:schemeClr val="accent3">
                    <a:lumMod val="60000"/>
                    <a:lumOff val="40000"/>
                  </a:schemeClr>
                </a:solidFill>
                <a:latin typeface="Courier New" pitchFamily="49" charset="0"/>
                <a:cs typeface="Courier New" pitchFamily="49" charset="0"/>
              </a:rPr>
              <a:t>It is thought that incorporating more technology (including electronic records) into healthcare could alleviate some of these costs and improve the system. </a:t>
            </a:r>
          </a:p>
          <a:p>
            <a:r>
              <a:rPr lang="en-US" sz="1400" dirty="0" smtClean="0">
                <a:solidFill>
                  <a:schemeClr val="accent3">
                    <a:lumMod val="60000"/>
                    <a:lumOff val="40000"/>
                  </a:schemeClr>
                </a:solidFill>
                <a:latin typeface="Courier New" pitchFamily="49" charset="0"/>
                <a:cs typeface="Courier New" pitchFamily="49" charset="0"/>
              </a:rPr>
              <a:t>   </a:t>
            </a:r>
          </a:p>
        </p:txBody>
      </p:sp>
    </p:spTree>
    <p:extLst>
      <p:ext uri="{BB962C8B-B14F-4D97-AF65-F5344CB8AC3E}">
        <p14:creationId xmlns:p14="http://schemas.microsoft.com/office/powerpoint/2010/main" val="131870698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heckerboard(across)">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heckerboard(across)">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heckerboard(across)">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heckerboard(across)">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checkerboard(across)">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checkerboard(across)">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457200"/>
            <a:ext cx="5352747"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cs typeface="Arial" pitchFamily="34" charset="0"/>
              </a:rPr>
              <a:t>Health Records</a:t>
            </a:r>
            <a:endPar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itchFamily="34" charset="0"/>
              <a:cs typeface="Arial" pitchFamily="34" charset="0"/>
            </a:endParaRPr>
          </a:p>
        </p:txBody>
      </p:sp>
      <p:sp>
        <p:nvSpPr>
          <p:cNvPr id="4" name="TextBox 3"/>
          <p:cNvSpPr txBox="1"/>
          <p:nvPr/>
        </p:nvSpPr>
        <p:spPr>
          <a:xfrm>
            <a:off x="3962400" y="1502688"/>
            <a:ext cx="5105401" cy="5909310"/>
          </a:xfrm>
          <a:prstGeom prst="rect">
            <a:avLst/>
          </a:prstGeom>
          <a:noFill/>
        </p:spPr>
        <p:txBody>
          <a:bodyPr wrap="square" rtlCol="0">
            <a:spAutoFit/>
          </a:bodyPr>
          <a:lstStyle/>
          <a:p>
            <a:r>
              <a:rPr lang="en-US" dirty="0" smtClean="0"/>
              <a:t>Most health information is still kept on “paper medical records stuffed into folders” in doctors’ offices (</a:t>
            </a:r>
            <a:r>
              <a:rPr lang="en-US" dirty="0" err="1" smtClean="0"/>
              <a:t>Bau</a:t>
            </a:r>
            <a:r>
              <a:rPr lang="en-US" dirty="0" smtClean="0"/>
              <a:t>, 2011, p. 15). </a:t>
            </a:r>
          </a:p>
          <a:p>
            <a:r>
              <a:rPr lang="en-US" dirty="0" smtClean="0">
                <a:solidFill>
                  <a:srgbClr val="7030A0"/>
                </a:solidFill>
              </a:rPr>
              <a:t>There is a “greater interest in access to personal health information” (Jones, Shipman, </a:t>
            </a:r>
            <a:r>
              <a:rPr lang="en-US" dirty="0" err="1" smtClean="0">
                <a:solidFill>
                  <a:srgbClr val="7030A0"/>
                </a:solidFill>
              </a:rPr>
              <a:t>Plaut</a:t>
            </a:r>
            <a:r>
              <a:rPr lang="en-US" dirty="0" smtClean="0">
                <a:solidFill>
                  <a:srgbClr val="7030A0"/>
                </a:solidFill>
              </a:rPr>
              <a:t> &amp; Sheldon, 2010, p. 243). </a:t>
            </a:r>
          </a:p>
          <a:p>
            <a:r>
              <a:rPr lang="en-US" dirty="0" smtClean="0">
                <a:solidFill>
                  <a:srgbClr val="FF0000"/>
                </a:solidFill>
              </a:rPr>
              <a:t>Personal Health records (PHRs) are a way for consumers to keep track of their medical data. There are many different kinds with various features. </a:t>
            </a:r>
          </a:p>
          <a:p>
            <a:r>
              <a:rPr lang="en-US" dirty="0" smtClean="0">
                <a:solidFill>
                  <a:srgbClr val="FF0000"/>
                </a:solidFill>
              </a:rPr>
              <a:t>Some are integrated while others are standalone (</a:t>
            </a:r>
            <a:r>
              <a:rPr lang="en-US" dirty="0">
                <a:solidFill>
                  <a:srgbClr val="FF0000"/>
                </a:solidFill>
              </a:rPr>
              <a:t>Jones, Shipman, </a:t>
            </a:r>
            <a:r>
              <a:rPr lang="en-US" dirty="0" err="1">
                <a:solidFill>
                  <a:srgbClr val="FF0000"/>
                </a:solidFill>
              </a:rPr>
              <a:t>Plaut</a:t>
            </a:r>
            <a:r>
              <a:rPr lang="en-US" dirty="0">
                <a:solidFill>
                  <a:srgbClr val="FF0000"/>
                </a:solidFill>
              </a:rPr>
              <a:t> &amp; Sheldon, 2010, p. </a:t>
            </a:r>
            <a:r>
              <a:rPr lang="en-US" dirty="0" smtClean="0">
                <a:solidFill>
                  <a:srgbClr val="FF0000"/>
                </a:solidFill>
              </a:rPr>
              <a:t>245).  </a:t>
            </a:r>
          </a:p>
          <a:p>
            <a:r>
              <a:rPr lang="en-US" dirty="0" smtClean="0">
                <a:solidFill>
                  <a:srgbClr val="FF0000"/>
                </a:solidFill>
              </a:rPr>
              <a:t>Some feature </a:t>
            </a:r>
            <a:r>
              <a:rPr lang="en-US" b="1" dirty="0" smtClean="0">
                <a:solidFill>
                  <a:srgbClr val="FF0000"/>
                </a:solidFill>
              </a:rPr>
              <a:t>C</a:t>
            </a:r>
            <a:r>
              <a:rPr lang="en-US" dirty="0" smtClean="0">
                <a:solidFill>
                  <a:srgbClr val="FF0000"/>
                </a:solidFill>
              </a:rPr>
              <a:t>onsumer</a:t>
            </a:r>
            <a:r>
              <a:rPr lang="en-US" b="1" dirty="0" smtClean="0">
                <a:solidFill>
                  <a:srgbClr val="FF0000"/>
                </a:solidFill>
              </a:rPr>
              <a:t> H</a:t>
            </a:r>
            <a:r>
              <a:rPr lang="en-US" dirty="0" smtClean="0">
                <a:solidFill>
                  <a:srgbClr val="FF0000"/>
                </a:solidFill>
              </a:rPr>
              <a:t>ealth</a:t>
            </a:r>
            <a:r>
              <a:rPr lang="en-US" b="1" dirty="0" smtClean="0">
                <a:solidFill>
                  <a:srgbClr val="FF0000"/>
                </a:solidFill>
              </a:rPr>
              <a:t> I</a:t>
            </a:r>
            <a:r>
              <a:rPr lang="en-US" dirty="0" smtClean="0">
                <a:solidFill>
                  <a:srgbClr val="FF0000"/>
                </a:solidFill>
              </a:rPr>
              <a:t>nformation. </a:t>
            </a:r>
            <a:endParaRPr lang="en-US" b="1" dirty="0" smtClean="0">
              <a:solidFill>
                <a:srgbClr val="FF0000"/>
              </a:solidFill>
            </a:endParaRPr>
          </a:p>
          <a:p>
            <a:r>
              <a:rPr lang="en-US" dirty="0" smtClean="0">
                <a:solidFill>
                  <a:srgbClr val="7030A0"/>
                </a:solidFill>
              </a:rPr>
              <a:t>Electronic Health Records (EHRs) are defined in various ways, usually considered a central portable sharable site for all past and current medical information (Pipersburgh 2011) (</a:t>
            </a:r>
            <a:r>
              <a:rPr lang="en-US" dirty="0" err="1" smtClean="0">
                <a:solidFill>
                  <a:srgbClr val="7030A0"/>
                </a:solidFill>
              </a:rPr>
              <a:t>Bau</a:t>
            </a:r>
            <a:r>
              <a:rPr lang="en-US" dirty="0" smtClean="0">
                <a:solidFill>
                  <a:srgbClr val="7030A0"/>
                </a:solidFill>
              </a:rPr>
              <a:t> 2011). </a:t>
            </a:r>
          </a:p>
          <a:p>
            <a:r>
              <a:rPr lang="en-US" dirty="0" smtClean="0"/>
              <a:t> They have been talked about but slow to catch on in the US. </a:t>
            </a:r>
          </a:p>
          <a:p>
            <a:r>
              <a:rPr lang="en-US" dirty="0" smtClean="0"/>
              <a:t> </a:t>
            </a:r>
          </a:p>
          <a:p>
            <a:r>
              <a:rPr lang="en-US" dirty="0" smtClean="0"/>
              <a:t>   </a:t>
            </a:r>
          </a:p>
          <a:p>
            <a:endParaRPr lang="en-US" dirty="0"/>
          </a:p>
        </p:txBody>
      </p:sp>
      <p:pic>
        <p:nvPicPr>
          <p:cNvPr id="103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7906" y="1981200"/>
            <a:ext cx="3449067" cy="18029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762000" y="1502688"/>
            <a:ext cx="1828800" cy="369332"/>
          </a:xfrm>
          <a:prstGeom prst="rect">
            <a:avLst/>
          </a:prstGeom>
          <a:noFill/>
        </p:spPr>
        <p:txBody>
          <a:bodyPr wrap="square" rtlCol="0">
            <a:spAutoFit/>
          </a:bodyPr>
          <a:lstStyle/>
          <a:p>
            <a:r>
              <a:rPr lang="en-US" dirty="0" smtClean="0"/>
              <a:t>PHR Information</a:t>
            </a:r>
            <a:endParaRPr lang="en-US" dirty="0"/>
          </a:p>
        </p:txBody>
      </p:sp>
      <p:pic>
        <p:nvPicPr>
          <p:cNvPr id="1031"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0553" y="4038600"/>
            <a:ext cx="3266420" cy="18674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89119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8"/>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1030"/>
                                        </p:tgtEl>
                                        <p:attrNameLst>
                                          <p:attrName>style.visibility</p:attrName>
                                        </p:attrNameLst>
                                      </p:cBhvr>
                                      <p:to>
                                        <p:strVal val="visible"/>
                                      </p:to>
                                    </p:set>
                                    <p:anim calcmode="lin" valueType="num">
                                      <p:cBhvr additive="base">
                                        <p:cTn id="65" dur="500" fill="hold"/>
                                        <p:tgtEl>
                                          <p:spTgt spid="1030"/>
                                        </p:tgtEl>
                                        <p:attrNameLst>
                                          <p:attrName>ppt_x</p:attrName>
                                        </p:attrNameLst>
                                      </p:cBhvr>
                                      <p:tavLst>
                                        <p:tav tm="0">
                                          <p:val>
                                            <p:strVal val="#ppt_x"/>
                                          </p:val>
                                        </p:tav>
                                        <p:tav tm="100000">
                                          <p:val>
                                            <p:strVal val="#ppt_x"/>
                                          </p:val>
                                        </p:tav>
                                      </p:tavLst>
                                    </p:anim>
                                    <p:anim calcmode="lin" valueType="num">
                                      <p:cBhvr additive="base">
                                        <p:cTn id="66" dur="500" fill="hold"/>
                                        <p:tgtEl>
                                          <p:spTgt spid="1030"/>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nodeType="clickEffect">
                                  <p:stCondLst>
                                    <p:cond delay="0"/>
                                  </p:stCondLst>
                                  <p:childTnLst>
                                    <p:set>
                                      <p:cBhvr>
                                        <p:cTn id="70" dur="1" fill="hold">
                                          <p:stCondLst>
                                            <p:cond delay="0"/>
                                          </p:stCondLst>
                                        </p:cTn>
                                        <p:tgtEl>
                                          <p:spTgt spid="1031"/>
                                        </p:tgtEl>
                                        <p:attrNameLst>
                                          <p:attrName>style.visibility</p:attrName>
                                        </p:attrNameLst>
                                      </p:cBhvr>
                                      <p:to>
                                        <p:strVal val="visible"/>
                                      </p:to>
                                    </p:set>
                                    <p:anim calcmode="lin" valueType="num">
                                      <p:cBhvr additive="base">
                                        <p:cTn id="71" dur="500" fill="hold"/>
                                        <p:tgtEl>
                                          <p:spTgt spid="1031"/>
                                        </p:tgtEl>
                                        <p:attrNameLst>
                                          <p:attrName>ppt_x</p:attrName>
                                        </p:attrNameLst>
                                      </p:cBhvr>
                                      <p:tavLst>
                                        <p:tav tm="0">
                                          <p:val>
                                            <p:strVal val="#ppt_x"/>
                                          </p:val>
                                        </p:tav>
                                        <p:tav tm="100000">
                                          <p:val>
                                            <p:strVal val="#ppt_x"/>
                                          </p:val>
                                        </p:tav>
                                      </p:tavLst>
                                    </p:anim>
                                    <p:anim calcmode="lin" valueType="num">
                                      <p:cBhvr additive="base">
                                        <p:cTn id="72" dur="500" fill="hold"/>
                                        <p:tgtEl>
                                          <p:spTgt spid="103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2000" b="-32000"/>
          </a:stretch>
        </a:blipFill>
        <a:effectLst/>
      </p:bgPr>
    </p:bg>
    <p:spTree>
      <p:nvGrpSpPr>
        <p:cNvPr id="1" name=""/>
        <p:cNvGrpSpPr/>
        <p:nvPr/>
      </p:nvGrpSpPr>
      <p:grpSpPr>
        <a:xfrm>
          <a:off x="0" y="0"/>
          <a:ext cx="0" cy="0"/>
          <a:chOff x="0" y="0"/>
          <a:chExt cx="0" cy="0"/>
        </a:xfrm>
      </p:grpSpPr>
      <p:sp>
        <p:nvSpPr>
          <p:cNvPr id="2" name="TextBox 1"/>
          <p:cNvSpPr txBox="1"/>
          <p:nvPr/>
        </p:nvSpPr>
        <p:spPr>
          <a:xfrm>
            <a:off x="2991678" y="471844"/>
            <a:ext cx="3429000" cy="769441"/>
          </a:xfrm>
          <a:prstGeom prst="rect">
            <a:avLst/>
          </a:prstGeom>
          <a:noFill/>
        </p:spPr>
        <p:txBody>
          <a:bodyPr wrap="square" rtlCol="0">
            <a:spAutoFit/>
          </a:bodyPr>
          <a:lstStyle/>
          <a:p>
            <a:r>
              <a:rPr lang="en-US" sz="4400" dirty="0" smtClean="0">
                <a:latin typeface="Baskerville Old Face" pitchFamily="18" charset="0"/>
              </a:rPr>
              <a:t>HITECH Act</a:t>
            </a:r>
            <a:endParaRPr lang="en-US" sz="4400" dirty="0">
              <a:latin typeface="Baskerville Old Face" pitchFamily="18" charset="0"/>
            </a:endParaRPr>
          </a:p>
        </p:txBody>
      </p:sp>
      <p:sp>
        <p:nvSpPr>
          <p:cNvPr id="3" name="Rectangle 2"/>
          <p:cNvSpPr/>
          <p:nvPr/>
        </p:nvSpPr>
        <p:spPr>
          <a:xfrm>
            <a:off x="533400" y="1600200"/>
            <a:ext cx="7420166" cy="4832092"/>
          </a:xfrm>
          <a:prstGeom prst="rect">
            <a:avLst/>
          </a:prstGeom>
          <a:noFill/>
        </p:spPr>
        <p:txBody>
          <a:bodyPr wrap="square" lIns="91440" tIns="45720" rIns="91440" bIns="45720">
            <a:spAutoFit/>
          </a:bodyPr>
          <a:lstStyle/>
          <a:p>
            <a:pPr algn="ctr"/>
            <a:r>
              <a:rPr lang="en-US" sz="28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38100" dist="38100" dir="2700000" algn="tl">
                    <a:srgbClr val="000000">
                      <a:alpha val="43137"/>
                    </a:srgbClr>
                  </a:outerShdw>
                </a:effectLst>
                <a:latin typeface="Calisto MT" pitchFamily="18" charset="0"/>
              </a:rPr>
              <a:t>Passed as part of the American Recovery and Reinvestment Act</a:t>
            </a:r>
            <a:r>
              <a:rPr lang="en-US" sz="28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38100" dist="38100" dir="2700000" algn="tl">
                    <a:srgbClr val="000000">
                      <a:alpha val="43137"/>
                    </a:srgbClr>
                  </a:outerShdw>
                </a:effectLst>
                <a:latin typeface="Calisto MT" pitchFamily="18" charset="0"/>
              </a:rPr>
              <a:t>, the Health Information  Technology for Economic and Clinical Health (HITECH) seeks “to bring U.S. medicine into the digital age” (</a:t>
            </a:r>
            <a:r>
              <a:rPr lang="en-US" sz="2800" b="1" dirty="0" err="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38100" dist="38100" dir="2700000" algn="tl">
                    <a:srgbClr val="000000">
                      <a:alpha val="43137"/>
                    </a:srgbClr>
                  </a:outerShdw>
                </a:effectLst>
                <a:latin typeface="Calisto MT" pitchFamily="18" charset="0"/>
              </a:rPr>
              <a:t>Bau</a:t>
            </a:r>
            <a:r>
              <a:rPr lang="en-US" sz="28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38100" dist="38100" dir="2700000" algn="tl">
                    <a:srgbClr val="000000">
                      <a:alpha val="43137"/>
                    </a:srgbClr>
                  </a:outerShdw>
                </a:effectLst>
                <a:latin typeface="Calisto MT" pitchFamily="18" charset="0"/>
              </a:rPr>
              <a:t>, 2011 p.15). </a:t>
            </a:r>
          </a:p>
          <a:p>
            <a:pPr algn="ctr"/>
            <a:endParaRPr lang="en-US" sz="2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38100" dist="38100" dir="2700000" algn="tl">
                  <a:srgbClr val="000000">
                    <a:alpha val="43137"/>
                  </a:srgbClr>
                </a:outerShdw>
              </a:effectLst>
              <a:latin typeface="Calisto MT" pitchFamily="18" charset="0"/>
            </a:endParaRPr>
          </a:p>
          <a:p>
            <a:pPr algn="ctr"/>
            <a:r>
              <a:rPr lang="en-US" sz="28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38100" dist="38100" dir="2700000" algn="tl">
                    <a:srgbClr val="000000">
                      <a:alpha val="43137"/>
                    </a:srgbClr>
                  </a:outerShdw>
                </a:effectLst>
                <a:latin typeface="Calisto MT" pitchFamily="18" charset="0"/>
              </a:rPr>
              <a:t>There are several goals and bylaws for the new law, including the widespread implementation of electronic health records and better healthcare for all Americans (</a:t>
            </a:r>
            <a:r>
              <a:rPr lang="en-US" sz="2800" b="1" dirty="0" err="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38100" dist="38100" dir="2700000" algn="tl">
                    <a:srgbClr val="000000">
                      <a:alpha val="43137"/>
                    </a:srgbClr>
                  </a:outerShdw>
                </a:effectLst>
                <a:latin typeface="Calisto MT" pitchFamily="18" charset="0"/>
              </a:rPr>
              <a:t>Bau</a:t>
            </a:r>
            <a:r>
              <a:rPr lang="en-US" sz="28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38100" dist="38100" dir="2700000" algn="tl">
                    <a:srgbClr val="000000">
                      <a:alpha val="43137"/>
                    </a:srgbClr>
                  </a:outerShdw>
                </a:effectLst>
                <a:latin typeface="Calisto MT" pitchFamily="18" charset="0"/>
              </a:rPr>
              <a:t>, 2011) (Pipersburgh, 2011). </a:t>
            </a:r>
            <a:endParaRPr lang="en-US" sz="28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38100" dist="38100" dir="2700000" algn="tl">
                  <a:srgbClr val="000000">
                    <a:alpha val="43137"/>
                  </a:srgbClr>
                </a:outerShdw>
              </a:effectLst>
              <a:latin typeface="Calisto MT" pitchFamily="18" charset="0"/>
            </a:endParaRPr>
          </a:p>
        </p:txBody>
      </p:sp>
    </p:spTree>
    <p:extLst>
      <p:ext uri="{BB962C8B-B14F-4D97-AF65-F5344CB8AC3E}">
        <p14:creationId xmlns:p14="http://schemas.microsoft.com/office/powerpoint/2010/main" val="1064847008"/>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500" autoRev="1" fill="hold">
                                          <p:stCondLst>
                                            <p:cond delay="0"/>
                                          </p:stCondLst>
                                        </p:cTn>
                                        <p:tgtEl>
                                          <p:spTgt spid="2"/>
                                        </p:tgtEl>
                                        <p:attrNameLst>
                                          <p:attrName>ppt_w</p:attrName>
                                        </p:attrNameLst>
                                      </p:cBhvr>
                                    </p:anim>
                                    <p:anim by="(#ppt_w*0.50)" calcmode="lin" valueType="num">
                                      <p:cBhvr>
                                        <p:cTn id="8" dur="500" decel="50000" autoRev="1" fill="hold">
                                          <p:stCondLst>
                                            <p:cond delay="0"/>
                                          </p:stCondLst>
                                        </p:cTn>
                                        <p:tgtEl>
                                          <p:spTgt spid="2"/>
                                        </p:tgtEl>
                                        <p:attrNameLst>
                                          <p:attrName>ppt_x</p:attrName>
                                        </p:attrNameLst>
                                      </p:cBhvr>
                                    </p:anim>
                                    <p:anim from="(-#ppt_h/2)" to="(#ppt_y)" calcmode="lin" valueType="num">
                                      <p:cBhvr>
                                        <p:cTn id="9" dur="1000" fill="hold">
                                          <p:stCondLst>
                                            <p:cond delay="0"/>
                                          </p:stCondLst>
                                        </p:cTn>
                                        <p:tgtEl>
                                          <p:spTgt spid="2"/>
                                        </p:tgtEl>
                                        <p:attrNameLst>
                                          <p:attrName>ppt_y</p:attrName>
                                        </p:attrNameLst>
                                      </p:cBhvr>
                                    </p:anim>
                                    <p:animRot by="21600000">
                                      <p:cBhvr>
                                        <p:cTn id="10" dur="1000" fill="hold">
                                          <p:stCondLst>
                                            <p:cond delay="0"/>
                                          </p:stCondLst>
                                        </p:cTn>
                                        <p:tgtEl>
                                          <p:spTgt spid="2"/>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6" presetClass="entr" presetSubtype="37"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arn(outVertic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0000"/>
            </a:gs>
            <a:gs pos="20000">
              <a:srgbClr val="000040"/>
            </a:gs>
            <a:gs pos="50000">
              <a:srgbClr val="400040"/>
            </a:gs>
            <a:gs pos="75000">
              <a:srgbClr val="8F0040"/>
            </a:gs>
            <a:gs pos="89999">
              <a:srgbClr val="F27300"/>
            </a:gs>
            <a:gs pos="100000">
              <a:srgbClr val="FFBF00"/>
            </a:gs>
          </a:gsLst>
          <a:lin ang="0" scaled="1"/>
          <a:tileRect/>
        </a:gradFill>
        <a:effectLst/>
      </p:bgPr>
    </p:bg>
    <p:spTree>
      <p:nvGrpSpPr>
        <p:cNvPr id="1" name=""/>
        <p:cNvGrpSpPr/>
        <p:nvPr/>
      </p:nvGrpSpPr>
      <p:grpSpPr>
        <a:xfrm>
          <a:off x="0" y="0"/>
          <a:ext cx="0" cy="0"/>
          <a:chOff x="0" y="0"/>
          <a:chExt cx="0" cy="0"/>
        </a:xfrm>
      </p:grpSpPr>
      <p:sp>
        <p:nvSpPr>
          <p:cNvPr id="2" name="Rectangle 1"/>
          <p:cNvSpPr/>
          <p:nvPr/>
        </p:nvSpPr>
        <p:spPr>
          <a:xfrm>
            <a:off x="4648200" y="3631138"/>
            <a:ext cx="4320415" cy="923330"/>
          </a:xfrm>
          <a:prstGeom prst="rect">
            <a:avLst/>
          </a:prstGeom>
          <a:noFill/>
        </p:spPr>
        <p:txBody>
          <a:bodyPr wrap="none" lIns="91440" tIns="45720" rIns="91440" bIns="45720">
            <a:spAutoFit/>
          </a:bodyPr>
          <a:lstStyle/>
          <a:p>
            <a:pPr algn="ctr"/>
            <a:r>
              <a:rPr lang="en-US" sz="5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Times New Roman" pitchFamily="18" charset="0"/>
                <a:cs typeface="Times New Roman" pitchFamily="18" charset="0"/>
              </a:rPr>
              <a:t>EH</a:t>
            </a:r>
            <a:r>
              <a:rPr lang="en-US" sz="5400" b="1" cap="none"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Times New Roman" pitchFamily="18" charset="0"/>
                <a:cs typeface="Times New Roman" pitchFamily="18" charset="0"/>
              </a:rPr>
              <a:t>R Benefits</a:t>
            </a:r>
            <a:endParaRPr lang="en-US" sz="5400" b="1" cap="none"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Times New Roman" pitchFamily="18" charset="0"/>
              <a:cs typeface="Times New Roman" pitchFamily="18" charset="0"/>
            </a:endParaRPr>
          </a:p>
        </p:txBody>
      </p:sp>
      <p:sp>
        <p:nvSpPr>
          <p:cNvPr id="3" name="TextBox 2"/>
          <p:cNvSpPr txBox="1"/>
          <p:nvPr/>
        </p:nvSpPr>
        <p:spPr>
          <a:xfrm>
            <a:off x="228600" y="367746"/>
            <a:ext cx="5730531" cy="3293209"/>
          </a:xfrm>
          <a:prstGeom prst="rect">
            <a:avLst/>
          </a:prstGeom>
          <a:noFill/>
        </p:spPr>
        <p:txBody>
          <a:bodyPr wrap="square" rtlCol="0">
            <a:spAutoFit/>
          </a:bodyPr>
          <a:lstStyle/>
          <a:p>
            <a:pPr marL="285750" indent="-285750">
              <a:buFont typeface="Arial" pitchFamily="34" charset="0"/>
              <a:buChar char="•"/>
            </a:pPr>
            <a:r>
              <a:rPr lang="en-US" sz="1600" dirty="0" smtClean="0">
                <a:solidFill>
                  <a:schemeClr val="bg1"/>
                </a:solidFill>
                <a:latin typeface="Times New Roman" pitchFamily="18" charset="0"/>
                <a:cs typeface="Times New Roman" pitchFamily="18" charset="0"/>
              </a:rPr>
              <a:t>Better Care (</a:t>
            </a:r>
            <a:r>
              <a:rPr lang="en-US" sz="1600" dirty="0" err="1" smtClean="0">
                <a:solidFill>
                  <a:schemeClr val="bg1"/>
                </a:solidFill>
                <a:latin typeface="Times New Roman" pitchFamily="18" charset="0"/>
                <a:cs typeface="Times New Roman" pitchFamily="18" charset="0"/>
              </a:rPr>
              <a:t>Bau</a:t>
            </a:r>
            <a:r>
              <a:rPr lang="en-US" sz="1600" dirty="0" smtClean="0">
                <a:solidFill>
                  <a:schemeClr val="bg1"/>
                </a:solidFill>
                <a:latin typeface="Times New Roman" pitchFamily="18" charset="0"/>
                <a:cs typeface="Times New Roman" pitchFamily="18" charset="0"/>
              </a:rPr>
              <a:t>, 2011, p. 15) (Pipersburgh, 2011)</a:t>
            </a:r>
          </a:p>
          <a:p>
            <a:pPr marL="285750" indent="-285750">
              <a:buFont typeface="Arial" pitchFamily="34" charset="0"/>
              <a:buChar char="•"/>
            </a:pPr>
            <a:r>
              <a:rPr lang="en-US" sz="1600" dirty="0" smtClean="0">
                <a:solidFill>
                  <a:schemeClr val="bg1"/>
                </a:solidFill>
                <a:latin typeface="Times New Roman" pitchFamily="18" charset="0"/>
                <a:cs typeface="Times New Roman" pitchFamily="18" charset="0"/>
              </a:rPr>
              <a:t>Job Creation (</a:t>
            </a:r>
            <a:r>
              <a:rPr lang="en-US" sz="1600" dirty="0" err="1" smtClean="0">
                <a:solidFill>
                  <a:schemeClr val="bg1"/>
                </a:solidFill>
                <a:latin typeface="Times New Roman" pitchFamily="18" charset="0"/>
                <a:cs typeface="Times New Roman" pitchFamily="18" charset="0"/>
              </a:rPr>
              <a:t>Bau</a:t>
            </a:r>
            <a:r>
              <a:rPr lang="en-US" sz="1600" dirty="0" smtClean="0">
                <a:solidFill>
                  <a:schemeClr val="bg1"/>
                </a:solidFill>
                <a:latin typeface="Times New Roman" pitchFamily="18" charset="0"/>
                <a:cs typeface="Times New Roman" pitchFamily="18" charset="0"/>
              </a:rPr>
              <a:t>, 2011, p. 16)</a:t>
            </a:r>
          </a:p>
          <a:p>
            <a:pPr marL="285750" indent="-285750">
              <a:buFont typeface="Arial" pitchFamily="34" charset="0"/>
              <a:buChar char="•"/>
            </a:pPr>
            <a:r>
              <a:rPr lang="en-US" sz="1600" dirty="0" smtClean="0">
                <a:solidFill>
                  <a:schemeClr val="bg1"/>
                </a:solidFill>
                <a:latin typeface="Times New Roman" pitchFamily="18" charset="0"/>
                <a:cs typeface="Times New Roman" pitchFamily="18" charset="0"/>
              </a:rPr>
              <a:t>Patient Engagement (</a:t>
            </a:r>
            <a:r>
              <a:rPr lang="en-US" sz="1600" dirty="0" err="1" smtClean="0">
                <a:solidFill>
                  <a:schemeClr val="bg1"/>
                </a:solidFill>
                <a:latin typeface="Times New Roman" pitchFamily="18" charset="0"/>
                <a:cs typeface="Times New Roman" pitchFamily="18" charset="0"/>
              </a:rPr>
              <a:t>Bau</a:t>
            </a:r>
            <a:r>
              <a:rPr lang="en-US" sz="1600" dirty="0" smtClean="0">
                <a:solidFill>
                  <a:schemeClr val="bg1"/>
                </a:solidFill>
                <a:latin typeface="Times New Roman" pitchFamily="18" charset="0"/>
                <a:cs typeface="Times New Roman" pitchFamily="18" charset="0"/>
              </a:rPr>
              <a:t>, 2011, p. 16)</a:t>
            </a:r>
          </a:p>
          <a:p>
            <a:pPr marL="285750" indent="-285750">
              <a:buFont typeface="Arial" pitchFamily="34" charset="0"/>
              <a:buChar char="•"/>
            </a:pPr>
            <a:r>
              <a:rPr lang="en-US" sz="1600" dirty="0" smtClean="0">
                <a:solidFill>
                  <a:schemeClr val="bg1"/>
                </a:solidFill>
                <a:latin typeface="Times New Roman" pitchFamily="18" charset="0"/>
                <a:cs typeface="Times New Roman" pitchFamily="18" charset="0"/>
              </a:rPr>
              <a:t>Better Informed Patients (p. 16-17)</a:t>
            </a:r>
          </a:p>
          <a:p>
            <a:pPr marL="285750" indent="-285750">
              <a:buFont typeface="Arial" pitchFamily="34" charset="0"/>
              <a:buChar char="•"/>
            </a:pPr>
            <a:r>
              <a:rPr lang="en-US" sz="1600" dirty="0" smtClean="0">
                <a:solidFill>
                  <a:schemeClr val="bg1"/>
                </a:solidFill>
                <a:latin typeface="Times New Roman" pitchFamily="18" charset="0"/>
                <a:cs typeface="Times New Roman" pitchFamily="18" charset="0"/>
              </a:rPr>
              <a:t>Increased “efficiency and portability” (Pipersburgh, 2011, p. 56)</a:t>
            </a:r>
          </a:p>
          <a:p>
            <a:pPr marL="285750" indent="-285750">
              <a:buFont typeface="Arial" pitchFamily="34" charset="0"/>
              <a:buChar char="•"/>
            </a:pPr>
            <a:r>
              <a:rPr lang="en-US" sz="1600" dirty="0" smtClean="0">
                <a:solidFill>
                  <a:schemeClr val="bg1"/>
                </a:solidFill>
                <a:latin typeface="Times New Roman" pitchFamily="18" charset="0"/>
                <a:cs typeface="Times New Roman" pitchFamily="18" charset="0"/>
              </a:rPr>
              <a:t>Improve “coordination of patient care” (Pipersburgh, 2011, p. 56)</a:t>
            </a:r>
          </a:p>
          <a:p>
            <a:pPr marL="285750" indent="-285750">
              <a:buFont typeface="Arial" pitchFamily="34" charset="0"/>
              <a:buChar char="•"/>
            </a:pPr>
            <a:r>
              <a:rPr lang="en-US" sz="1600" dirty="0" smtClean="0">
                <a:solidFill>
                  <a:schemeClr val="bg1"/>
                </a:solidFill>
                <a:latin typeface="Times New Roman" pitchFamily="18" charset="0"/>
                <a:cs typeface="Times New Roman" pitchFamily="18" charset="0"/>
              </a:rPr>
              <a:t>Decrease medical mistakes (</a:t>
            </a:r>
            <a:r>
              <a:rPr lang="en-US" sz="1600" dirty="0">
                <a:solidFill>
                  <a:schemeClr val="bg1"/>
                </a:solidFill>
                <a:latin typeface="Times New Roman" pitchFamily="18" charset="0"/>
                <a:cs typeface="Times New Roman" pitchFamily="18" charset="0"/>
              </a:rPr>
              <a:t>Pipersburgh, 2011, p. </a:t>
            </a:r>
            <a:r>
              <a:rPr lang="en-US" sz="1600" dirty="0" smtClean="0">
                <a:solidFill>
                  <a:schemeClr val="bg1"/>
                </a:solidFill>
                <a:latin typeface="Times New Roman" pitchFamily="18" charset="0"/>
                <a:cs typeface="Times New Roman" pitchFamily="18" charset="0"/>
              </a:rPr>
              <a:t>57)  </a:t>
            </a:r>
          </a:p>
          <a:p>
            <a:pPr marL="285750" indent="-285750">
              <a:buFont typeface="Arial" pitchFamily="34" charset="0"/>
              <a:buChar char="•"/>
            </a:pPr>
            <a:r>
              <a:rPr lang="en-US" sz="1600" dirty="0" smtClean="0">
                <a:solidFill>
                  <a:schemeClr val="bg1"/>
                </a:solidFill>
                <a:latin typeface="Times New Roman" pitchFamily="18" charset="0"/>
                <a:cs typeface="Times New Roman" pitchFamily="18" charset="0"/>
              </a:rPr>
              <a:t>Eliminate the “disparities of heath care” seen in minorities and non native speakers (</a:t>
            </a:r>
            <a:r>
              <a:rPr lang="en-US" sz="1600" dirty="0" err="1" smtClean="0">
                <a:solidFill>
                  <a:schemeClr val="bg1"/>
                </a:solidFill>
                <a:latin typeface="Times New Roman" pitchFamily="18" charset="0"/>
                <a:cs typeface="Times New Roman" pitchFamily="18" charset="0"/>
              </a:rPr>
              <a:t>Bau</a:t>
            </a:r>
            <a:r>
              <a:rPr lang="en-US" sz="1600" dirty="0" smtClean="0">
                <a:solidFill>
                  <a:schemeClr val="bg1"/>
                </a:solidFill>
                <a:latin typeface="Times New Roman" pitchFamily="18" charset="0"/>
                <a:cs typeface="Times New Roman" pitchFamily="18" charset="0"/>
              </a:rPr>
              <a:t>, 2011, p. 17)</a:t>
            </a:r>
          </a:p>
          <a:p>
            <a:pPr marL="285750" indent="-285750">
              <a:buFont typeface="Arial" pitchFamily="34" charset="0"/>
              <a:buChar char="•"/>
            </a:pPr>
            <a:r>
              <a:rPr lang="en-US" sz="1600" dirty="0" smtClean="0">
                <a:solidFill>
                  <a:schemeClr val="bg1"/>
                </a:solidFill>
                <a:latin typeface="Times New Roman" pitchFamily="18" charset="0"/>
                <a:cs typeface="Times New Roman" pitchFamily="18" charset="0"/>
              </a:rPr>
              <a:t>Increased Consumer confidence in health care (</a:t>
            </a:r>
            <a:r>
              <a:rPr lang="en-US" sz="1600" dirty="0" err="1">
                <a:solidFill>
                  <a:schemeClr val="bg1"/>
                </a:solidFill>
                <a:latin typeface="Times New Roman" pitchFamily="18" charset="0"/>
                <a:cs typeface="Times New Roman" pitchFamily="18" charset="0"/>
              </a:rPr>
              <a:t>Gaylin</a:t>
            </a:r>
            <a:r>
              <a:rPr lang="en-US" sz="1600" dirty="0">
                <a:solidFill>
                  <a:schemeClr val="bg1"/>
                </a:solidFill>
                <a:latin typeface="Times New Roman" pitchFamily="18" charset="0"/>
                <a:cs typeface="Times New Roman" pitchFamily="18" charset="0"/>
              </a:rPr>
              <a:t>, </a:t>
            </a:r>
            <a:r>
              <a:rPr lang="en-US" sz="1600" dirty="0" err="1">
                <a:solidFill>
                  <a:schemeClr val="bg1"/>
                </a:solidFill>
                <a:latin typeface="Times New Roman" pitchFamily="18" charset="0"/>
                <a:cs typeface="Times New Roman" pitchFamily="18" charset="0"/>
              </a:rPr>
              <a:t>Moiduddin</a:t>
            </a:r>
            <a:r>
              <a:rPr lang="en-US" sz="1600" dirty="0">
                <a:solidFill>
                  <a:schemeClr val="bg1"/>
                </a:solidFill>
                <a:latin typeface="Times New Roman" pitchFamily="18" charset="0"/>
                <a:cs typeface="Times New Roman" pitchFamily="18" charset="0"/>
              </a:rPr>
              <a:t>, </a:t>
            </a:r>
            <a:r>
              <a:rPr lang="en-US" sz="1600" dirty="0" err="1">
                <a:solidFill>
                  <a:schemeClr val="bg1"/>
                </a:solidFill>
                <a:latin typeface="Times New Roman" pitchFamily="18" charset="0"/>
                <a:cs typeface="Times New Roman" pitchFamily="18" charset="0"/>
              </a:rPr>
              <a:t>Mohamoud</a:t>
            </a:r>
            <a:r>
              <a:rPr lang="en-US" sz="1600" dirty="0">
                <a:solidFill>
                  <a:schemeClr val="bg1"/>
                </a:solidFill>
                <a:latin typeface="Times New Roman" pitchFamily="18" charset="0"/>
                <a:cs typeface="Times New Roman" pitchFamily="18" charset="0"/>
              </a:rPr>
              <a:t>, </a:t>
            </a:r>
            <a:r>
              <a:rPr lang="en-US" sz="1600" dirty="0" err="1">
                <a:solidFill>
                  <a:schemeClr val="bg1"/>
                </a:solidFill>
                <a:latin typeface="Times New Roman" pitchFamily="18" charset="0"/>
                <a:cs typeface="Times New Roman" pitchFamily="18" charset="0"/>
              </a:rPr>
              <a:t>Lundeer</a:t>
            </a:r>
            <a:r>
              <a:rPr lang="en-US" sz="1600" dirty="0">
                <a:solidFill>
                  <a:schemeClr val="bg1"/>
                </a:solidFill>
                <a:latin typeface="Times New Roman" pitchFamily="18" charset="0"/>
                <a:cs typeface="Times New Roman" pitchFamily="18" charset="0"/>
              </a:rPr>
              <a:t> &amp; Kelly 2011 </a:t>
            </a:r>
            <a:r>
              <a:rPr lang="en-US" sz="1600" dirty="0" smtClean="0">
                <a:solidFill>
                  <a:schemeClr val="bg1"/>
                </a:solidFill>
                <a:latin typeface="Times New Roman" pitchFamily="18" charset="0"/>
                <a:cs typeface="Times New Roman" pitchFamily="18" charset="0"/>
              </a:rPr>
              <a:t>p.933)</a:t>
            </a:r>
            <a:endParaRPr lang="en-US" sz="2000" dirty="0" smtClean="0">
              <a:solidFill>
                <a:schemeClr val="bg1"/>
              </a:solidFill>
              <a:latin typeface="Times New Roman" pitchFamily="18" charset="0"/>
              <a:cs typeface="Times New Roman" pitchFamily="18" charset="0"/>
            </a:endParaRPr>
          </a:p>
          <a:p>
            <a:endParaRPr lang="en-US" sz="1600" dirty="0" smtClean="0">
              <a:solidFill>
                <a:schemeClr val="bg1"/>
              </a:solidFill>
              <a:latin typeface="Times New Roman" pitchFamily="18" charset="0"/>
              <a:cs typeface="Times New Roman" pitchFamily="18" charset="0"/>
            </a:endParaRPr>
          </a:p>
        </p:txBody>
      </p:sp>
      <p:pic>
        <p:nvPicPr>
          <p:cNvPr id="4" name="a3ZB5-Jsh_c?version=3&amp;hl=en_US"/>
          <p:cNvPicPr>
            <a:picLocks noRot="1" noChangeAspect="1"/>
          </p:cNvPicPr>
          <p:nvPr>
            <a:videoFile r:link="rId1"/>
          </p:nvPr>
        </p:nvPicPr>
        <p:blipFill>
          <a:blip r:embed="rId3"/>
          <a:stretch>
            <a:fillRect/>
          </a:stretch>
        </p:blipFill>
        <p:spPr>
          <a:xfrm>
            <a:off x="513522" y="3429000"/>
            <a:ext cx="4114800" cy="3086100"/>
          </a:xfrm>
          <a:prstGeom prst="rect">
            <a:avLst/>
          </a:prstGeom>
        </p:spPr>
      </p:pic>
    </p:spTree>
    <p:extLst>
      <p:ext uri="{BB962C8B-B14F-4D97-AF65-F5344CB8AC3E}">
        <p14:creationId xmlns:p14="http://schemas.microsoft.com/office/powerpoint/2010/main" val="411686877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3"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100"/>
                                        <p:tgtEl>
                                          <p:spTgt spid="2"/>
                                        </p:tgtEl>
                                      </p:cBhvr>
                                    </p:animEffect>
                                    <p:anim calcmode="lin" valueType="num">
                                      <p:cBhvr>
                                        <p:cTn id="12" dur="400" fill="hold"/>
                                        <p:tgtEl>
                                          <p:spTgt spid="2"/>
                                        </p:tgtEl>
                                        <p:attrNameLst>
                                          <p:attrName>ppt_x</p:attrName>
                                        </p:attrNameLst>
                                      </p:cBhvr>
                                      <p:tavLst>
                                        <p:tav tm="0">
                                          <p:val>
                                            <p:strVal val="#ppt_x"/>
                                          </p:val>
                                        </p:tav>
                                        <p:tav tm="100000">
                                          <p:val>
                                            <p:strVal val="#ppt_x"/>
                                          </p:val>
                                        </p:tav>
                                      </p:tavLst>
                                    </p:anim>
                                    <p:anim calcmode="lin" valueType="num">
                                      <p:cBhvr>
                                        <p:cTn id="13" dur="400" fill="hold"/>
                                        <p:tgtEl>
                                          <p:spTgt spid="2"/>
                                        </p:tgtEl>
                                        <p:attrNameLst>
                                          <p:attrName>ppt_y</p:attrName>
                                        </p:attrNameLst>
                                      </p:cBhvr>
                                      <p:tavLst>
                                        <p:tav tm="0">
                                          <p:val>
                                            <p:strVal val="#ppt_y+0.31"/>
                                          </p:val>
                                        </p:tav>
                                        <p:tav tm="100000">
                                          <p:val>
                                            <p:strVal val="#ppt_y+0.31"/>
                                          </p:val>
                                        </p:tav>
                                      </p:tavLst>
                                    </p:anim>
                                    <p:anim calcmode="lin" valueType="num">
                                      <p:cBhvr>
                                        <p:cTn id="14" dur="600" decel="50000" fill="hold">
                                          <p:stCondLst>
                                            <p:cond delay="400"/>
                                          </p:stCondLst>
                                        </p:cTn>
                                        <p:tgtEl>
                                          <p:spTgt spid="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5" dur="600" decel="50000" fill="hold">
                                          <p:stCondLst>
                                            <p:cond delay="400"/>
                                          </p:stCondLst>
                                        </p:cTn>
                                        <p:tgtEl>
                                          <p:spTgt spid="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childTnLst>
                                </p:cTn>
                              </p:par>
                              <p:par>
                                <p:cTn id="34" presetID="1" presetClass="entr" presetSubtype="0" fill="hold" grpId="0" nodeType="with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video>
              <p:cMediaNode vol="80000">
                <p:cTn id="36" fill="hold" display="0">
                  <p:stCondLst>
                    <p:cond delay="indefinite"/>
                  </p:stCondLst>
                </p:cTn>
                <p:tgtEl>
                  <p:spTgt spid="4"/>
                </p:tgtEl>
              </p:cMediaNode>
            </p:video>
          </p:childTnLst>
        </p:cTn>
      </p:par>
    </p:tnLst>
    <p:bldLst>
      <p:bldP spid="2" grpId="0"/>
      <p:bldP spid="3"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0" b="-50000"/>
          </a:stretch>
        </a:blipFill>
        <a:effectLst/>
      </p:bgPr>
    </p:bg>
    <p:spTree>
      <p:nvGrpSpPr>
        <p:cNvPr id="1" name=""/>
        <p:cNvGrpSpPr/>
        <p:nvPr/>
      </p:nvGrpSpPr>
      <p:grpSpPr>
        <a:xfrm>
          <a:off x="0" y="0"/>
          <a:ext cx="0" cy="0"/>
          <a:chOff x="0" y="0"/>
          <a:chExt cx="0" cy="0"/>
        </a:xfrm>
      </p:grpSpPr>
      <p:sp>
        <p:nvSpPr>
          <p:cNvPr id="2" name="Rectangle 1"/>
          <p:cNvSpPr/>
          <p:nvPr/>
        </p:nvSpPr>
        <p:spPr>
          <a:xfrm>
            <a:off x="152400" y="3908738"/>
            <a:ext cx="5945410" cy="923330"/>
          </a:xfrm>
          <a:prstGeom prst="rect">
            <a:avLst/>
          </a:prstGeom>
          <a:noFill/>
        </p:spPr>
        <p:txBody>
          <a:bodyPr wrap="none" lIns="91440" tIns="45720" rIns="91440" bIns="45720">
            <a:spAutoFit/>
          </a:bodyPr>
          <a:lstStyle/>
          <a:p>
            <a:pPr algn="ctr"/>
            <a:r>
              <a:rPr lang="en-US"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rPr>
              <a:t>Problems with EHRs</a:t>
            </a:r>
            <a:endParaRPr lang="en-US" sz="54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endParaRPr>
          </a:p>
        </p:txBody>
      </p:sp>
      <p:sp>
        <p:nvSpPr>
          <p:cNvPr id="5" name="TextBox 4"/>
          <p:cNvSpPr txBox="1"/>
          <p:nvPr/>
        </p:nvSpPr>
        <p:spPr>
          <a:xfrm>
            <a:off x="762000" y="685800"/>
            <a:ext cx="5867400" cy="2554545"/>
          </a:xfrm>
          <a:prstGeom prst="rect">
            <a:avLst/>
          </a:prstGeom>
          <a:noFill/>
        </p:spPr>
        <p:txBody>
          <a:bodyPr wrap="square" rtlCol="0">
            <a:spAutoFit/>
          </a:bodyPr>
          <a:lstStyle/>
          <a:p>
            <a:pPr marL="285750" indent="-285750">
              <a:buFont typeface="Arial" pitchFamily="34" charset="0"/>
              <a:buChar char="•"/>
            </a:pPr>
            <a:r>
              <a:rPr lang="en-US" sz="2000" dirty="0" smtClean="0">
                <a:solidFill>
                  <a:schemeClr val="bg1"/>
                </a:solidFill>
                <a:latin typeface="Agency FB" pitchFamily="34" charset="0"/>
              </a:rPr>
              <a:t>Complex systems (Pipersburgh, 2011, p. 57)</a:t>
            </a:r>
          </a:p>
          <a:p>
            <a:pPr marL="285750" indent="-285750">
              <a:buFont typeface="Arial" pitchFamily="34" charset="0"/>
              <a:buChar char="•"/>
            </a:pPr>
            <a:r>
              <a:rPr lang="en-US" sz="2000" dirty="0" smtClean="0">
                <a:solidFill>
                  <a:schemeClr val="bg1"/>
                </a:solidFill>
                <a:latin typeface="Agency FB" pitchFamily="34" charset="0"/>
              </a:rPr>
              <a:t>High start up costs for new systems (Pipersburgh, 2011, p. 57) </a:t>
            </a:r>
          </a:p>
          <a:p>
            <a:pPr marL="285750" indent="-285750">
              <a:buFont typeface="Arial" pitchFamily="34" charset="0"/>
              <a:buChar char="•"/>
            </a:pPr>
            <a:r>
              <a:rPr lang="en-US" sz="2000" dirty="0" smtClean="0">
                <a:solidFill>
                  <a:schemeClr val="bg1"/>
                </a:solidFill>
                <a:latin typeface="Agency FB" pitchFamily="34" charset="0"/>
              </a:rPr>
              <a:t>Privacy issues and security of personal data (</a:t>
            </a:r>
            <a:r>
              <a:rPr lang="en-US" sz="2000" dirty="0" err="1">
                <a:solidFill>
                  <a:schemeClr val="bg1"/>
                </a:solidFill>
                <a:latin typeface="Agency FB" pitchFamily="34" charset="0"/>
                <a:cs typeface="Times New Roman" pitchFamily="18" charset="0"/>
              </a:rPr>
              <a:t>Gaylin</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Moiduddin</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Mohamoud</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Lundeer</a:t>
            </a:r>
            <a:r>
              <a:rPr lang="en-US" sz="2000" dirty="0">
                <a:solidFill>
                  <a:schemeClr val="bg1"/>
                </a:solidFill>
                <a:latin typeface="Agency FB" pitchFamily="34" charset="0"/>
                <a:cs typeface="Times New Roman" pitchFamily="18" charset="0"/>
              </a:rPr>
              <a:t> &amp; Kelly 2011 </a:t>
            </a:r>
            <a:r>
              <a:rPr lang="en-US" sz="2000" dirty="0" smtClean="0">
                <a:solidFill>
                  <a:schemeClr val="bg1"/>
                </a:solidFill>
                <a:latin typeface="Agency FB" pitchFamily="34" charset="0"/>
                <a:cs typeface="Times New Roman" pitchFamily="18" charset="0"/>
              </a:rPr>
              <a:t>p.928)</a:t>
            </a:r>
          </a:p>
          <a:p>
            <a:pPr marL="285750" indent="-285750">
              <a:buFont typeface="Arial" pitchFamily="34" charset="0"/>
              <a:buChar char="•"/>
            </a:pPr>
            <a:r>
              <a:rPr lang="en-US" sz="2000" dirty="0" smtClean="0">
                <a:solidFill>
                  <a:schemeClr val="bg1"/>
                </a:solidFill>
                <a:latin typeface="Agency FB" pitchFamily="34" charset="0"/>
                <a:cs typeface="Times New Roman" pitchFamily="18" charset="0"/>
              </a:rPr>
              <a:t>Compatibility issues with different healthcare systems (Pipersburgh, 2011, p. 58) </a:t>
            </a:r>
          </a:p>
          <a:p>
            <a:pPr marL="285750" indent="-285750">
              <a:buFont typeface="Arial" pitchFamily="34" charset="0"/>
              <a:buChar char="•"/>
            </a:pPr>
            <a:r>
              <a:rPr lang="en-US" sz="2000" dirty="0" smtClean="0">
                <a:solidFill>
                  <a:schemeClr val="bg1"/>
                </a:solidFill>
                <a:latin typeface="Agency FB" pitchFamily="34" charset="0"/>
                <a:cs typeface="Times New Roman" pitchFamily="18" charset="0"/>
              </a:rPr>
              <a:t>Many negative issues can be easily addresses or are exaggerated (Pipersburgh, 2011, p. 59) </a:t>
            </a:r>
            <a:endParaRPr lang="en-US" sz="2000" dirty="0">
              <a:solidFill>
                <a:schemeClr val="bg1"/>
              </a:solidFill>
              <a:latin typeface="Agency FB" pitchFamily="34" charset="0"/>
            </a:endParaRPr>
          </a:p>
        </p:txBody>
      </p:sp>
    </p:spTree>
    <p:extLst>
      <p:ext uri="{BB962C8B-B14F-4D97-AF65-F5344CB8AC3E}">
        <p14:creationId xmlns:p14="http://schemas.microsoft.com/office/powerpoint/2010/main" val="3619491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righ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81400" y="695739"/>
            <a:ext cx="2438400" cy="830997"/>
          </a:xfrm>
          <a:prstGeom prst="rect">
            <a:avLst/>
          </a:prstGeom>
          <a:noFill/>
        </p:spPr>
        <p:txBody>
          <a:bodyPr wrap="square" rtlCol="0">
            <a:spAutoFit/>
          </a:bodyPr>
          <a:lstStyle/>
          <a:p>
            <a:r>
              <a:rPr lang="en-US" sz="4800" dirty="0" smtClean="0">
                <a:solidFill>
                  <a:srgbClr val="0070C0"/>
                </a:solidFill>
                <a:latin typeface="Corbel" pitchFamily="34" charset="0"/>
              </a:rPr>
              <a:t>Future</a:t>
            </a:r>
          </a:p>
        </p:txBody>
      </p:sp>
      <p:sp>
        <p:nvSpPr>
          <p:cNvPr id="3" name="TextBox 2"/>
          <p:cNvSpPr txBox="1"/>
          <p:nvPr/>
        </p:nvSpPr>
        <p:spPr>
          <a:xfrm>
            <a:off x="685800" y="1828800"/>
            <a:ext cx="8077200" cy="2308324"/>
          </a:xfrm>
          <a:prstGeom prst="rect">
            <a:avLst/>
          </a:prstGeom>
          <a:noFill/>
        </p:spPr>
        <p:txBody>
          <a:bodyPr wrap="square" rtlCol="0">
            <a:spAutoFit/>
          </a:bodyPr>
          <a:lstStyle/>
          <a:p>
            <a:r>
              <a:rPr lang="en-US" sz="2400" dirty="0" smtClean="0">
                <a:solidFill>
                  <a:srgbClr val="0070C0"/>
                </a:solidFill>
                <a:latin typeface="Corbel" pitchFamily="34" charset="0"/>
              </a:rPr>
              <a:t>The technology is rapidly evolving in healthcare. Things are changing quite fast in the world of PHRs and EHRs. It remains to be seen whether the HITECH Act will succeed but it does seem likely that EHRs and other forms of information technology will catch on, at least in the more urban/advanced hospitals and doctor offices.  </a:t>
            </a:r>
            <a:endParaRPr lang="en-US" sz="2400" dirty="0">
              <a:solidFill>
                <a:srgbClr val="0070C0"/>
              </a:solidFill>
              <a:latin typeface="Corbel" pitchFamily="34" charset="0"/>
            </a:endParaRPr>
          </a:p>
        </p:txBody>
      </p:sp>
    </p:spTree>
    <p:extLst>
      <p:ext uri="{BB962C8B-B14F-4D97-AF65-F5344CB8AC3E}">
        <p14:creationId xmlns:p14="http://schemas.microsoft.com/office/powerpoint/2010/main" val="120494338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803</TotalTime>
  <Words>696</Words>
  <Application>Microsoft Office PowerPoint</Application>
  <PresentationFormat>On-screen Show (4:3)</PresentationFormat>
  <Paragraphs>44</Paragraphs>
  <Slides>7</Slides>
  <Notes>2</Notes>
  <HiddenSlides>0</HiddenSlides>
  <MMClips>1</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Health Care in the 21st Century</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Care in the 21st Century</dc:title>
  <dc:creator>Windows User</dc:creator>
  <cp:lastModifiedBy>Windows User</cp:lastModifiedBy>
  <cp:revision>55</cp:revision>
  <dcterms:created xsi:type="dcterms:W3CDTF">2011-12-12T02:11:15Z</dcterms:created>
  <dcterms:modified xsi:type="dcterms:W3CDTF">2011-12-15T04:58:54Z</dcterms:modified>
</cp:coreProperties>
</file>