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69" r:id="rId4"/>
    <p:sldId id="265" r:id="rId5"/>
    <p:sldId id="266" r:id="rId6"/>
    <p:sldId id="259" r:id="rId7"/>
    <p:sldId id="258" r:id="rId8"/>
    <p:sldId id="261" r:id="rId9"/>
    <p:sldId id="264" r:id="rId10"/>
    <p:sldId id="262" r:id="rId11"/>
    <p:sldId id="263" r:id="rId12"/>
    <p:sldId id="267" r:id="rId13"/>
    <p:sldId id="270" r:id="rId14"/>
    <p:sldId id="268" r:id="rId15"/>
    <p:sldId id="271" r:id="rId16"/>
    <p:sldId id="257"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32893-3A7A-44D4-A17F-89CD9DA14D4B}" type="datetimeFigureOut">
              <a:rPr lang="en-US" smtClean="0"/>
              <a:pPr/>
              <a:t>10/12/2011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D3B80-91AA-469B-B25C-3CCD344528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Dyson Day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44AE3D-B2BF-482A-A075-D9A00FC2B7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D0910-B469-430D-813D-4FA0C8575415}"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9E15A-6283-4CE8-BD78-B811BE2457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D0910-B469-430D-813D-4FA0C8575415}" type="datetimeFigureOut">
              <a:rPr lang="en-US" smtClean="0"/>
              <a:pPr/>
              <a:t>10/12/2011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9E15A-6283-4CE8-BD78-B811BE2457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eportfolio.pace.edu" TargetMode="Externa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eportfolio.pace.edu/view/view.php?id=288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stainableshrimp.blogspot.com/" TargetMode="External"/><Relationship Id="rId2" Type="http://schemas.openxmlformats.org/officeDocument/2006/relationships/hyperlink" Target="http://www.flickr.com/" TargetMode="External"/><Relationship Id="rId1" Type="http://schemas.openxmlformats.org/officeDocument/2006/relationships/slideLayout" Target="../slideLayouts/slideLayout2.xml"/><Relationship Id="rId6" Type="http://schemas.openxmlformats.org/officeDocument/2006/relationships/hyperlink" Target="http://vimeo.com/23735384" TargetMode="External"/><Relationship Id="rId5" Type="http://schemas.openxmlformats.org/officeDocument/2006/relationships/hyperlink" Target="http://www.youtube.com/watch?v=5haEZ2OFbrY" TargetMode="External"/><Relationship Id="rId4" Type="http://schemas.openxmlformats.org/officeDocument/2006/relationships/hyperlink" Target="http://twitter.com/#!/got_shrimp"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 TargetMode="External"/><Relationship Id="rId2" Type="http://schemas.openxmlformats.org/officeDocument/2006/relationships/hyperlink" Target="https://www.facebook.com/PacePLVMediaCommunicationArts" TargetMode="External"/><Relationship Id="rId1" Type="http://schemas.openxmlformats.org/officeDocument/2006/relationships/slideLayout" Target="../slideLayouts/slideLayout2.xml"/><Relationship Id="rId5" Type="http://schemas.openxmlformats.org/officeDocument/2006/relationships/hyperlink" Target="http://www.theconversationprism.com/" TargetMode="External"/><Relationship Id="rId4" Type="http://schemas.openxmlformats.org/officeDocument/2006/relationships/hyperlink" Target="http://www.slideshare.net/michellebehl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heconversationprism.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facebook.com/PacePLVMediaCommunicationAr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lideshare.net/michellebehling" TargetMode="External"/><Relationship Id="rId1" Type="http://schemas.openxmlformats.org/officeDocument/2006/relationships/slideLayout" Target="../slideLayouts/slideLayout12.xml"/><Relationship Id="rId4" Type="http://schemas.openxmlformats.org/officeDocument/2006/relationships/hyperlink" Target="http://twitter.com/#mmbehli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fontScale="90000"/>
          </a:bodyPr>
          <a:lstStyle/>
          <a:p>
            <a:r>
              <a:rPr lang="en-US" sz="5300" dirty="0" smtClean="0"/>
              <a:t>Social </a:t>
            </a:r>
            <a:r>
              <a:rPr lang="en-US" sz="5300" dirty="0" smtClean="0"/>
              <a:t>Media: </a:t>
            </a:r>
            <a:r>
              <a:rPr lang="en-US" sz="5300" dirty="0" smtClean="0"/>
              <a:t>Best Practices</a:t>
            </a:r>
            <a:r>
              <a:rPr lang="en-US" dirty="0" smtClean="0"/>
              <a:t/>
            </a:r>
            <a:br>
              <a:rPr lang="en-US" dirty="0" smtClean="0"/>
            </a:br>
            <a:r>
              <a:rPr lang="en-US" dirty="0" smtClean="0">
                <a:latin typeface="Calibri" pitchFamily="34" charset="0"/>
              </a:rPr>
              <a:t> </a:t>
            </a:r>
            <a:r>
              <a:rPr lang="en-US" sz="4000" dirty="0" smtClean="0">
                <a:latin typeface="Calibri" pitchFamily="34" charset="0"/>
              </a:rPr>
              <a:t>Michelle Pulaski </a:t>
            </a:r>
            <a:r>
              <a:rPr lang="en-US" sz="4000" dirty="0" err="1" smtClean="0">
                <a:latin typeface="Calibri" pitchFamily="34" charset="0"/>
              </a:rPr>
              <a:t>Behling</a:t>
            </a:r>
            <a:r>
              <a:rPr lang="en-US" sz="4000" dirty="0" smtClean="0">
                <a:latin typeface="Calibri" pitchFamily="34" charset="0"/>
              </a:rPr>
              <a:t>  </a:t>
            </a:r>
            <a:br>
              <a:rPr lang="en-US" sz="4000" dirty="0" smtClean="0">
                <a:latin typeface="Calibri" pitchFamily="34" charset="0"/>
              </a:rPr>
            </a:br>
            <a:r>
              <a:rPr lang="en-US" sz="4000" dirty="0" smtClean="0">
                <a:latin typeface="Calibri" pitchFamily="34" charset="0"/>
              </a:rPr>
              <a:t>Pace University, Pleasantville</a:t>
            </a:r>
            <a:endParaRPr lang="en-US" sz="4000" dirty="0"/>
          </a:p>
        </p:txBody>
      </p:sp>
      <p:pic>
        <p:nvPicPr>
          <p:cNvPr id="14338" name="Picture 2" descr="http://t1.gstatic.com/images?q=tbn:ANd9GcQ7px3gDsOkg8gTZAfkYmOChG2rzh0AJy5bq_yGlTiJc-7hgr1T"/>
          <p:cNvPicPr>
            <a:picLocks noChangeAspect="1" noChangeArrowheads="1"/>
          </p:cNvPicPr>
          <p:nvPr/>
        </p:nvPicPr>
        <p:blipFill>
          <a:blip r:embed="rId2" cstate="print"/>
          <a:srcRect/>
          <a:stretch>
            <a:fillRect/>
          </a:stretch>
        </p:blipFill>
        <p:spPr bwMode="auto">
          <a:xfrm>
            <a:off x="2743200" y="1905000"/>
            <a:ext cx="3826436" cy="495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Benefits</a:t>
            </a:r>
          </a:p>
        </p:txBody>
      </p:sp>
      <p:sp>
        <p:nvSpPr>
          <p:cNvPr id="7172" name="Text Box 9"/>
          <p:cNvSpPr txBox="1">
            <a:spLocks noChangeArrowheads="1"/>
          </p:cNvSpPr>
          <p:nvPr/>
        </p:nvSpPr>
        <p:spPr bwMode="auto">
          <a:xfrm>
            <a:off x="5562600" y="1447800"/>
            <a:ext cx="3581400" cy="1692275"/>
          </a:xfrm>
          <a:prstGeom prst="rect">
            <a:avLst/>
          </a:prstGeom>
          <a:noFill/>
          <a:ln w="9525">
            <a:noFill/>
            <a:miter lim="800000"/>
            <a:headEnd/>
            <a:tailEnd/>
          </a:ln>
        </p:spPr>
        <p:txBody>
          <a:bodyPr>
            <a:spAutoFit/>
          </a:bodyPr>
          <a:lstStyle/>
          <a:p>
            <a:pPr>
              <a:spcBef>
                <a:spcPct val="20000"/>
              </a:spcBef>
            </a:pPr>
            <a:r>
              <a:rPr lang="en-US" sz="3000"/>
              <a:t>Exposure for some to a new tool</a:t>
            </a:r>
          </a:p>
          <a:p>
            <a:pPr algn="ctr">
              <a:spcBef>
                <a:spcPct val="50000"/>
              </a:spcBef>
            </a:pPr>
            <a:endParaRPr lang="en-US" sz="3000"/>
          </a:p>
        </p:txBody>
      </p:sp>
      <p:sp>
        <p:nvSpPr>
          <p:cNvPr id="7174" name="Rectangle 12"/>
          <p:cNvSpPr>
            <a:spLocks noGrp="1" noChangeArrowheads="1"/>
          </p:cNvSpPr>
          <p:nvPr>
            <p:ph type="body" sz="half" idx="1"/>
          </p:nvPr>
        </p:nvSpPr>
        <p:spPr>
          <a:xfrm>
            <a:off x="0" y="1447800"/>
            <a:ext cx="4572000" cy="1295400"/>
          </a:xfrm>
          <a:noFill/>
        </p:spPr>
        <p:txBody>
          <a:bodyPr/>
          <a:lstStyle/>
          <a:p>
            <a:pPr eaLnBrk="1" hangingPunct="1">
              <a:buFontTx/>
              <a:buNone/>
            </a:pPr>
            <a:r>
              <a:rPr lang="en-US" sz="2800" smtClean="0"/>
              <a:t>Looking at social media sites in new ways</a:t>
            </a:r>
          </a:p>
        </p:txBody>
      </p:sp>
      <p:sp>
        <p:nvSpPr>
          <p:cNvPr id="7176" name="Text Box 14"/>
          <p:cNvSpPr txBox="1">
            <a:spLocks noChangeArrowheads="1"/>
          </p:cNvSpPr>
          <p:nvPr/>
        </p:nvSpPr>
        <p:spPr bwMode="auto">
          <a:xfrm>
            <a:off x="1752600" y="5821363"/>
            <a:ext cx="6324600" cy="1036637"/>
          </a:xfrm>
          <a:prstGeom prst="rect">
            <a:avLst/>
          </a:prstGeom>
          <a:noFill/>
          <a:ln w="9525">
            <a:noFill/>
            <a:miter lim="800000"/>
            <a:headEnd/>
            <a:tailEnd/>
          </a:ln>
        </p:spPr>
        <p:txBody>
          <a:bodyPr>
            <a:spAutoFit/>
          </a:bodyPr>
          <a:lstStyle/>
          <a:p>
            <a:pPr algn="ctr">
              <a:spcBef>
                <a:spcPct val="50000"/>
              </a:spcBef>
            </a:pPr>
            <a:r>
              <a:rPr lang="en-US" sz="3000"/>
              <a:t>It’s Fun! = Engages students in the learning experience</a:t>
            </a:r>
            <a:r>
              <a:rPr lang="en-US"/>
              <a:t> </a:t>
            </a:r>
          </a:p>
        </p:txBody>
      </p:sp>
      <p:pic>
        <p:nvPicPr>
          <p:cNvPr id="2050" name="Picture 2" descr="http://t0.gstatic.com/images?q=tbn:ANd9GcQUPemiDiqwuzlmFre2APV53M_vZPHsXD9eLNMXCe8xkhTz8h98"/>
          <p:cNvPicPr>
            <a:picLocks noChangeAspect="1" noChangeArrowheads="1"/>
          </p:cNvPicPr>
          <p:nvPr/>
        </p:nvPicPr>
        <p:blipFill>
          <a:blip r:embed="rId2" cstate="print"/>
          <a:srcRect/>
          <a:stretch>
            <a:fillRect/>
          </a:stretch>
        </p:blipFill>
        <p:spPr bwMode="auto">
          <a:xfrm>
            <a:off x="2895600" y="2362200"/>
            <a:ext cx="3845235" cy="2324621"/>
          </a:xfrm>
          <a:prstGeom prst="rect">
            <a:avLst/>
          </a:prstGeom>
          <a:noFill/>
        </p:spPr>
      </p:pic>
      <p:sp>
        <p:nvSpPr>
          <p:cNvPr id="11" name="Text Box 10"/>
          <p:cNvSpPr txBox="1">
            <a:spLocks noChangeArrowheads="1"/>
          </p:cNvSpPr>
          <p:nvPr/>
        </p:nvSpPr>
        <p:spPr bwMode="auto">
          <a:xfrm>
            <a:off x="0" y="3886200"/>
            <a:ext cx="4343400" cy="1800493"/>
          </a:xfrm>
          <a:prstGeom prst="rect">
            <a:avLst/>
          </a:prstGeom>
          <a:noFill/>
          <a:ln w="9525">
            <a:noFill/>
            <a:miter lim="800000"/>
            <a:headEnd/>
            <a:tailEnd/>
          </a:ln>
        </p:spPr>
        <p:txBody>
          <a:bodyPr>
            <a:spAutoFit/>
          </a:bodyPr>
          <a:lstStyle/>
          <a:p>
            <a:pPr>
              <a:spcBef>
                <a:spcPct val="20000"/>
              </a:spcBef>
            </a:pPr>
            <a:r>
              <a:rPr lang="en-US" sz="2800" dirty="0"/>
              <a:t>Students are able to showcase themselves as experts in their field</a:t>
            </a:r>
          </a:p>
          <a:p>
            <a:pPr>
              <a:spcBef>
                <a:spcPct val="50000"/>
              </a:spcBef>
            </a:pPr>
            <a:endParaRPr lang="en-US" dirty="0"/>
          </a:p>
        </p:txBody>
      </p:sp>
      <p:sp>
        <p:nvSpPr>
          <p:cNvPr id="12" name="Text Box 13"/>
          <p:cNvSpPr txBox="1">
            <a:spLocks noChangeArrowheads="1"/>
          </p:cNvSpPr>
          <p:nvPr/>
        </p:nvSpPr>
        <p:spPr bwMode="auto">
          <a:xfrm>
            <a:off x="6096000" y="4038600"/>
            <a:ext cx="3352800" cy="1463675"/>
          </a:xfrm>
          <a:prstGeom prst="rect">
            <a:avLst/>
          </a:prstGeom>
          <a:noFill/>
          <a:ln w="9525">
            <a:noFill/>
            <a:miter lim="800000"/>
            <a:headEnd/>
            <a:tailEnd/>
          </a:ln>
        </p:spPr>
        <p:txBody>
          <a:bodyPr>
            <a:spAutoFit/>
          </a:bodyPr>
          <a:lstStyle/>
          <a:p>
            <a:pPr>
              <a:spcBef>
                <a:spcPct val="50000"/>
              </a:spcBef>
            </a:pPr>
            <a:r>
              <a:rPr lang="en-US" sz="3000" dirty="0"/>
              <a:t>Students critically evaluate news sources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Challenges</a:t>
            </a:r>
          </a:p>
        </p:txBody>
      </p:sp>
      <p:pic>
        <p:nvPicPr>
          <p:cNvPr id="8195" name="Picture 4"/>
          <p:cNvPicPr>
            <a:picLocks noGrp="1" noChangeAspect="1" noChangeArrowheads="1"/>
          </p:cNvPicPr>
          <p:nvPr>
            <p:ph sz="half" idx="2"/>
          </p:nvPr>
        </p:nvPicPr>
        <p:blipFill>
          <a:blip r:embed="rId2" cstate="print"/>
          <a:srcRect/>
          <a:stretch>
            <a:fillRect/>
          </a:stretch>
        </p:blipFill>
        <p:spPr>
          <a:xfrm>
            <a:off x="2971800" y="1524000"/>
            <a:ext cx="3498850" cy="4572000"/>
          </a:xfrm>
          <a:noFill/>
        </p:spPr>
      </p:pic>
      <p:sp>
        <p:nvSpPr>
          <p:cNvPr id="8196" name="Text Box 6"/>
          <p:cNvSpPr txBox="1">
            <a:spLocks noChangeArrowheads="1"/>
          </p:cNvSpPr>
          <p:nvPr/>
        </p:nvSpPr>
        <p:spPr bwMode="auto">
          <a:xfrm>
            <a:off x="6172200" y="1524000"/>
            <a:ext cx="3505200" cy="519113"/>
          </a:xfrm>
          <a:prstGeom prst="rect">
            <a:avLst/>
          </a:prstGeom>
          <a:noFill/>
          <a:ln w="9525">
            <a:noFill/>
            <a:miter lim="800000"/>
            <a:headEnd/>
            <a:tailEnd/>
          </a:ln>
        </p:spPr>
        <p:txBody>
          <a:bodyPr>
            <a:spAutoFit/>
          </a:bodyPr>
          <a:lstStyle/>
          <a:p>
            <a:pPr>
              <a:spcBef>
                <a:spcPct val="50000"/>
              </a:spcBef>
            </a:pPr>
            <a:r>
              <a:rPr lang="en-US" sz="2800" dirty="0"/>
              <a:t>Privacy Concerns</a:t>
            </a:r>
          </a:p>
        </p:txBody>
      </p:sp>
      <p:sp>
        <p:nvSpPr>
          <p:cNvPr id="8197" name="Text Box 7"/>
          <p:cNvSpPr txBox="1">
            <a:spLocks noChangeArrowheads="1"/>
          </p:cNvSpPr>
          <p:nvPr/>
        </p:nvSpPr>
        <p:spPr bwMode="auto">
          <a:xfrm>
            <a:off x="0" y="3505200"/>
            <a:ext cx="3733800" cy="1938992"/>
          </a:xfrm>
          <a:prstGeom prst="rect">
            <a:avLst/>
          </a:prstGeom>
          <a:noFill/>
          <a:ln w="9525">
            <a:noFill/>
            <a:miter lim="800000"/>
            <a:headEnd/>
            <a:tailEnd/>
          </a:ln>
        </p:spPr>
        <p:txBody>
          <a:bodyPr>
            <a:spAutoFit/>
          </a:bodyPr>
          <a:lstStyle/>
          <a:p>
            <a:pPr>
              <a:spcBef>
                <a:spcPct val="50000"/>
              </a:spcBef>
            </a:pPr>
            <a:r>
              <a:rPr lang="en-US" sz="3000" dirty="0" err="1"/>
              <a:t>Hashtags</a:t>
            </a:r>
            <a:r>
              <a:rPr lang="en-US" sz="3000" dirty="0"/>
              <a:t> are not always active on </a:t>
            </a:r>
            <a:r>
              <a:rPr lang="en-US" sz="3000" dirty="0" smtClean="0"/>
              <a:t>Twitter (using @ is better)</a:t>
            </a:r>
            <a:endParaRPr lang="en-US" sz="3000" dirty="0"/>
          </a:p>
        </p:txBody>
      </p:sp>
      <p:sp>
        <p:nvSpPr>
          <p:cNvPr id="8198" name="Rectangle 9"/>
          <p:cNvSpPr>
            <a:spLocks noGrp="1" noChangeArrowheads="1"/>
          </p:cNvSpPr>
          <p:nvPr>
            <p:ph type="body" sz="half" idx="1"/>
          </p:nvPr>
        </p:nvSpPr>
        <p:spPr>
          <a:xfrm>
            <a:off x="0" y="1371600"/>
            <a:ext cx="4038600" cy="990600"/>
          </a:xfrm>
          <a:noFill/>
        </p:spPr>
        <p:txBody>
          <a:bodyPr/>
          <a:lstStyle/>
          <a:p>
            <a:pPr eaLnBrk="1" hangingPunct="1">
              <a:buFontTx/>
              <a:buNone/>
            </a:pPr>
            <a:r>
              <a:rPr lang="en-US" sz="2800" smtClean="0"/>
              <a:t>Finding + following everyone on twitter</a:t>
            </a:r>
          </a:p>
          <a:p>
            <a:pPr eaLnBrk="1" hangingPunct="1"/>
            <a:endParaRPr lang="en-US" sz="2800" smtClean="0"/>
          </a:p>
          <a:p>
            <a:pPr eaLnBrk="1" hangingPunct="1"/>
            <a:endParaRPr lang="en-US" sz="2800" smtClean="0"/>
          </a:p>
          <a:p>
            <a:pPr eaLnBrk="1" hangingPunct="1">
              <a:buFontTx/>
              <a:buNone/>
            </a:pPr>
            <a:endParaRPr lang="en-US" sz="2800" smtClean="0"/>
          </a:p>
        </p:txBody>
      </p:sp>
      <p:sp>
        <p:nvSpPr>
          <p:cNvPr id="8199" name="Text Box 10"/>
          <p:cNvSpPr txBox="1">
            <a:spLocks noChangeArrowheads="1"/>
          </p:cNvSpPr>
          <p:nvPr/>
        </p:nvSpPr>
        <p:spPr bwMode="auto">
          <a:xfrm>
            <a:off x="5562600" y="5257800"/>
            <a:ext cx="3886200" cy="1006475"/>
          </a:xfrm>
          <a:prstGeom prst="rect">
            <a:avLst/>
          </a:prstGeom>
          <a:noFill/>
          <a:ln w="9525">
            <a:noFill/>
            <a:miter lim="800000"/>
            <a:headEnd/>
            <a:tailEnd/>
          </a:ln>
        </p:spPr>
        <p:txBody>
          <a:bodyPr>
            <a:spAutoFit/>
          </a:bodyPr>
          <a:lstStyle/>
          <a:p>
            <a:pPr>
              <a:spcBef>
                <a:spcPct val="50000"/>
              </a:spcBef>
            </a:pPr>
            <a:r>
              <a:rPr lang="en-US" sz="3000"/>
              <a:t>Finding tweets for research purposes</a:t>
            </a:r>
          </a:p>
        </p:txBody>
      </p:sp>
      <p:sp>
        <p:nvSpPr>
          <p:cNvPr id="8200" name="Text Box 11"/>
          <p:cNvSpPr txBox="1">
            <a:spLocks noChangeArrowheads="1"/>
          </p:cNvSpPr>
          <p:nvPr/>
        </p:nvSpPr>
        <p:spPr bwMode="auto">
          <a:xfrm>
            <a:off x="6172200" y="3276600"/>
            <a:ext cx="2971800" cy="549275"/>
          </a:xfrm>
          <a:prstGeom prst="rect">
            <a:avLst/>
          </a:prstGeom>
          <a:noFill/>
          <a:ln w="9525">
            <a:noFill/>
            <a:miter lim="800000"/>
            <a:headEnd/>
            <a:tailEnd/>
          </a:ln>
        </p:spPr>
        <p:txBody>
          <a:bodyPr>
            <a:spAutoFit/>
          </a:bodyPr>
          <a:lstStyle/>
          <a:p>
            <a:pPr>
              <a:spcBef>
                <a:spcPct val="50000"/>
              </a:spcBef>
            </a:pPr>
            <a:r>
              <a:rPr lang="en-US" sz="3000"/>
              <a:t>Learning Curve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a:xfrm>
            <a:off x="0" y="1371600"/>
            <a:ext cx="4038600" cy="5486400"/>
          </a:xfrm>
        </p:spPr>
        <p:txBody>
          <a:bodyPr>
            <a:normAutofit fontScale="92500" lnSpcReduction="20000"/>
          </a:bodyPr>
          <a:lstStyle/>
          <a:p>
            <a:pPr>
              <a:buNone/>
            </a:pPr>
            <a:r>
              <a:rPr lang="en-US" dirty="0" smtClean="0"/>
              <a:t>Used to showcase academic accomplishments and may be used to evaluate student’s use of social media or other materials.</a:t>
            </a:r>
          </a:p>
          <a:p>
            <a:pPr>
              <a:buNone/>
            </a:pPr>
            <a:r>
              <a:rPr lang="en-US" dirty="0" smtClean="0"/>
              <a:t>Students connect to one another and  comment on classmates’ work while also reflecting on their own</a:t>
            </a:r>
          </a:p>
          <a:p>
            <a:pPr>
              <a:buNone/>
            </a:pPr>
            <a:r>
              <a:rPr lang="en-US" dirty="0" smtClean="0">
                <a:hlinkClick r:id="rId2" action="ppaction://hlinkfile"/>
              </a:rPr>
              <a:t>eportfolio.pace.edu</a:t>
            </a:r>
            <a:endParaRPr lang="en-US" dirty="0" smtClean="0"/>
          </a:p>
          <a:p>
            <a:pPr>
              <a:buNone/>
            </a:pPr>
            <a:endParaRPr lang="en-US" dirty="0"/>
          </a:p>
        </p:txBody>
      </p:sp>
      <p:pic>
        <p:nvPicPr>
          <p:cNvPr id="5" name="Picture 16" descr="http://t1.gstatic.com/images?q=tbn:ANd9GcQQI-hW1PR5f_3PAxjAaOaxAOt5eMYoNaniSwVsCd2_YccPQEY4KQ"/>
          <p:cNvPicPr>
            <a:picLocks noChangeAspect="1" noChangeArrowheads="1"/>
          </p:cNvPicPr>
          <p:nvPr/>
        </p:nvPicPr>
        <p:blipFill>
          <a:blip r:embed="rId3" cstate="print"/>
          <a:srcRect/>
          <a:stretch>
            <a:fillRect/>
          </a:stretch>
        </p:blipFill>
        <p:spPr bwMode="auto">
          <a:xfrm>
            <a:off x="2743200" y="228600"/>
            <a:ext cx="3733800" cy="1066800"/>
          </a:xfrm>
          <a:prstGeom prst="rect">
            <a:avLst/>
          </a:prstGeom>
          <a:noFill/>
        </p:spPr>
      </p:pic>
      <p:pic>
        <p:nvPicPr>
          <p:cNvPr id="6" name="Picture 2" descr="http://www.pace.edu/sites/pace.edu.ctlt/files/ctlt/eportfolio/courtneynovak.png">
            <a:hlinkClick r:id="rId4"/>
          </p:cNvPr>
          <p:cNvPicPr>
            <a:picLocks noGrp="1" noChangeAspect="1" noChangeArrowheads="1"/>
          </p:cNvPicPr>
          <p:nvPr>
            <p:ph sz="half" idx="2"/>
          </p:nvPr>
        </p:nvPicPr>
        <p:blipFill>
          <a:blip r:embed="rId5" cstate="print"/>
          <a:srcRect/>
          <a:stretch>
            <a:fillRect/>
          </a:stretch>
        </p:blipFill>
        <p:spPr bwMode="auto">
          <a:xfrm>
            <a:off x="3962400" y="1447800"/>
            <a:ext cx="5029200" cy="5410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229600" cy="7086600"/>
          </a:xfrm>
        </p:spPr>
        <p:txBody>
          <a:bodyPr>
            <a:normAutofit fontScale="92500" lnSpcReduction="20000"/>
          </a:bodyPr>
          <a:lstStyle/>
          <a:p>
            <a:pPr algn="ctr">
              <a:buNone/>
            </a:pPr>
            <a:r>
              <a:rPr lang="en-US" sz="3400" dirty="0" smtClean="0"/>
              <a:t/>
            </a:r>
            <a:br>
              <a:rPr lang="en-US" sz="3400" dirty="0" smtClean="0"/>
            </a:br>
            <a:r>
              <a:rPr lang="en-US" sz="3400" dirty="0" smtClean="0"/>
              <a:t>MCA 601 </a:t>
            </a:r>
            <a:r>
              <a:rPr lang="en-US" sz="3400" dirty="0" err="1" smtClean="0"/>
              <a:t>Eportfolio</a:t>
            </a:r>
            <a:r>
              <a:rPr lang="en-US" sz="3400" dirty="0" smtClean="0"/>
              <a:t> Assignment</a:t>
            </a:r>
          </a:p>
          <a:p>
            <a:pPr>
              <a:buNone/>
            </a:pPr>
            <a:r>
              <a:rPr lang="en-US" sz="3400" b="1" dirty="0" smtClean="0"/>
              <a:t>Objective:</a:t>
            </a:r>
            <a:r>
              <a:rPr lang="en-US" sz="3400" dirty="0" smtClean="0"/>
              <a:t> To create an </a:t>
            </a:r>
            <a:r>
              <a:rPr lang="en-US" sz="3400" dirty="0" err="1" smtClean="0"/>
              <a:t>eportfolio</a:t>
            </a:r>
            <a:r>
              <a:rPr lang="en-US" sz="3400" dirty="0" smtClean="0"/>
              <a:t> showcasing student work. </a:t>
            </a:r>
            <a:br>
              <a:rPr lang="en-US" sz="3400" dirty="0" smtClean="0"/>
            </a:br>
            <a:endParaRPr lang="en-US" sz="3400" dirty="0" smtClean="0"/>
          </a:p>
          <a:p>
            <a:pPr>
              <a:buNone/>
            </a:pPr>
            <a:r>
              <a:rPr lang="en-US" sz="3400" b="1" dirty="0" smtClean="0"/>
              <a:t>Due Date:</a:t>
            </a:r>
            <a:r>
              <a:rPr lang="en-US" sz="3400" dirty="0" smtClean="0"/>
              <a:t> December 9th</a:t>
            </a:r>
          </a:p>
          <a:p>
            <a:pPr>
              <a:buNone/>
            </a:pPr>
            <a:r>
              <a:rPr lang="en-US" sz="3400" b="1" dirty="0" smtClean="0"/>
              <a:t>What to do:</a:t>
            </a:r>
            <a:r>
              <a:rPr lang="en-US" sz="3400" dirty="0" smtClean="0"/>
              <a:t> </a:t>
            </a:r>
          </a:p>
          <a:p>
            <a:pPr>
              <a:buNone/>
            </a:pPr>
            <a:r>
              <a:rPr lang="en-US" sz="3400" b="1" dirty="0" smtClean="0"/>
              <a:t>Step 1:</a:t>
            </a:r>
            <a:r>
              <a:rPr lang="en-US" sz="3400" dirty="0" smtClean="0"/>
              <a:t> log onto eportfolio.pace.edu</a:t>
            </a:r>
          </a:p>
          <a:p>
            <a:pPr>
              <a:buNone/>
            </a:pPr>
            <a:r>
              <a:rPr lang="en-US" sz="3400" b="1" dirty="0" smtClean="0"/>
              <a:t>Step 2:</a:t>
            </a:r>
            <a:r>
              <a:rPr lang="en-US" sz="3400" dirty="0" smtClean="0"/>
              <a:t> Begin populating your </a:t>
            </a:r>
            <a:r>
              <a:rPr lang="en-US" sz="3400" dirty="0" err="1" smtClean="0"/>
              <a:t>eportfolio</a:t>
            </a:r>
            <a:r>
              <a:rPr lang="en-US" sz="3400" dirty="0" smtClean="0"/>
              <a:t> including your contact info, resume, welcome notes, and supporting materials.</a:t>
            </a:r>
          </a:p>
          <a:p>
            <a:pPr>
              <a:buNone/>
            </a:pPr>
            <a:r>
              <a:rPr lang="en-US" sz="3400" b="1" dirty="0" smtClean="0"/>
              <a:t>Step 3:</a:t>
            </a:r>
            <a:r>
              <a:rPr lang="en-US" sz="3400" dirty="0" smtClean="0"/>
              <a:t> Gather feedback from peers and/or coworkers.</a:t>
            </a:r>
          </a:p>
          <a:p>
            <a:pPr>
              <a:buNone/>
            </a:pPr>
            <a:r>
              <a:rPr lang="en-US" sz="3400" b="1" dirty="0" smtClean="0"/>
              <a:t>Step 4: </a:t>
            </a:r>
            <a:r>
              <a:rPr lang="en-US" sz="3400" dirty="0" smtClean="0"/>
              <a:t>Reflect on the </a:t>
            </a:r>
            <a:r>
              <a:rPr lang="en-US" sz="3400" dirty="0" err="1" smtClean="0"/>
              <a:t>eportfolio</a:t>
            </a:r>
            <a:r>
              <a:rPr lang="en-US" sz="3400" dirty="0" smtClean="0"/>
              <a:t> process </a:t>
            </a:r>
          </a:p>
          <a:p>
            <a:pPr>
              <a:buNone/>
            </a:pPr>
            <a:r>
              <a:rPr lang="en-US" sz="3400" b="1" dirty="0" smtClean="0"/>
              <a:t>Step 5:</a:t>
            </a:r>
            <a:r>
              <a:rPr lang="en-US" sz="3400" dirty="0" smtClean="0"/>
              <a:t> Present </a:t>
            </a:r>
            <a:r>
              <a:rPr lang="en-US" sz="3400" dirty="0" err="1" smtClean="0"/>
              <a:t>eportfolio</a:t>
            </a:r>
            <a:r>
              <a:rPr lang="en-US" sz="3400" dirty="0" smtClean="0"/>
              <a:t> to the class.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In an effort to control online presence, create an account, make connections and ask connections for an endorsement</a:t>
            </a:r>
          </a:p>
          <a:p>
            <a:r>
              <a:rPr lang="en-US" u="sng" dirty="0" smtClean="0"/>
              <a:t>Online Group assignment</a:t>
            </a:r>
          </a:p>
          <a:p>
            <a:r>
              <a:rPr lang="en-US" b="1" dirty="0" smtClean="0"/>
              <a:t>Objective</a:t>
            </a:r>
            <a:r>
              <a:rPr lang="en-US" dirty="0" smtClean="0"/>
              <a:t>: The purpose of this assignment is to familiarize you with the use of professional resources on the internet and to give you an opportunity to apply small group communication theories and concepts that we are studying to real group processes in the online environment. </a:t>
            </a:r>
          </a:p>
          <a:p>
            <a:r>
              <a:rPr lang="en-US" dirty="0" smtClean="0"/>
              <a:t>Join an online group dedicated to your field of interest.  </a:t>
            </a:r>
            <a:endParaRPr lang="en-US" dirty="0"/>
          </a:p>
        </p:txBody>
      </p:sp>
      <p:pic>
        <p:nvPicPr>
          <p:cNvPr id="4" name="Picture 8" descr="http://t0.gstatic.com/images?q=tbn:ANd9GcRpbY8SwHLuj8UtVCAZJ6CEUWmqbPBUCxxeifuSsdcez3288kJz6g"/>
          <p:cNvPicPr>
            <a:picLocks noChangeAspect="1" noChangeArrowheads="1"/>
          </p:cNvPicPr>
          <p:nvPr/>
        </p:nvPicPr>
        <p:blipFill>
          <a:blip r:embed="rId2" cstate="print"/>
          <a:srcRect/>
          <a:stretch>
            <a:fillRect/>
          </a:stretch>
        </p:blipFill>
        <p:spPr bwMode="auto">
          <a:xfrm>
            <a:off x="2514600" y="304800"/>
            <a:ext cx="3810000" cy="11334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r>
              <a:rPr lang="en-US" dirty="0" smtClean="0"/>
              <a:t>Other assignments using social media</a:t>
            </a:r>
            <a:endParaRPr lang="en-US" dirty="0"/>
          </a:p>
        </p:txBody>
      </p:sp>
      <p:sp>
        <p:nvSpPr>
          <p:cNvPr id="4" name="Content Placeholder 3"/>
          <p:cNvSpPr>
            <a:spLocks noGrp="1"/>
          </p:cNvSpPr>
          <p:nvPr>
            <p:ph idx="1"/>
          </p:nvPr>
        </p:nvSpPr>
        <p:spPr>
          <a:xfrm>
            <a:off x="228600" y="914400"/>
            <a:ext cx="8686800" cy="5791200"/>
          </a:xfrm>
        </p:spPr>
        <p:txBody>
          <a:bodyPr>
            <a:normAutofit fontScale="92500" lnSpcReduction="20000"/>
          </a:bodyPr>
          <a:lstStyle/>
          <a:p>
            <a:r>
              <a:rPr lang="en-US" b="1" dirty="0" smtClean="0"/>
              <a:t>Current Events</a:t>
            </a:r>
            <a:r>
              <a:rPr lang="en-US" dirty="0" smtClean="0"/>
              <a:t>: students analyze real world situations using the technologies they are already familiar with in new ways (i.e. tweet a biology related current event; blog about a new K-12 teaching technique; find images of Occupy Wall Street protests on </a:t>
            </a:r>
            <a:r>
              <a:rPr lang="en-US" dirty="0" err="1" smtClean="0">
                <a:hlinkClick r:id="rId2"/>
              </a:rPr>
              <a:t>Flickr</a:t>
            </a:r>
            <a:r>
              <a:rPr lang="en-US" dirty="0" smtClean="0"/>
              <a:t>) </a:t>
            </a:r>
          </a:p>
          <a:p>
            <a:r>
              <a:rPr lang="en-US" b="1" dirty="0" smtClean="0"/>
              <a:t>Blogging</a:t>
            </a:r>
            <a:r>
              <a:rPr lang="en-US" dirty="0" smtClean="0"/>
              <a:t>: Create a course blog or encourage students to create their own blogs (i.e. Students can write about their experiences with podcasts related to course content)</a:t>
            </a:r>
          </a:p>
          <a:p>
            <a:r>
              <a:rPr lang="en-US" dirty="0" smtClean="0">
                <a:hlinkClick r:id="rId3"/>
              </a:rPr>
              <a:t>http://sustainableshrimp.blogspot.com/</a:t>
            </a:r>
            <a:endParaRPr lang="en-US" dirty="0" smtClean="0"/>
          </a:p>
          <a:p>
            <a:r>
              <a:rPr lang="en-US" dirty="0" smtClean="0">
                <a:hlinkClick r:id="rId4"/>
              </a:rPr>
              <a:t>http://twitter.com/#!/got_shrimp</a:t>
            </a:r>
            <a:endParaRPr lang="en-US" dirty="0" smtClean="0"/>
          </a:p>
          <a:p>
            <a:r>
              <a:rPr lang="en-US" dirty="0" smtClean="0">
                <a:hlinkClick r:id="rId5"/>
              </a:rPr>
              <a:t>http://www.youtube.com/watch?v=5haEZ2OFbrY</a:t>
            </a:r>
            <a:endParaRPr lang="en-US" dirty="0" smtClean="0"/>
          </a:p>
          <a:p>
            <a:r>
              <a:rPr lang="en-US" dirty="0" smtClean="0">
                <a:hlinkClick r:id="rId6"/>
              </a:rPr>
              <a:t>http://vimeo.com/23735384</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Privacy Tips</a:t>
            </a:r>
            <a:endParaRPr lang="en-US" dirty="0"/>
          </a:p>
        </p:txBody>
      </p:sp>
      <p:sp>
        <p:nvSpPr>
          <p:cNvPr id="3" name="Content Placeholder 2"/>
          <p:cNvSpPr>
            <a:spLocks noGrp="1"/>
          </p:cNvSpPr>
          <p:nvPr>
            <p:ph idx="1"/>
          </p:nvPr>
        </p:nvSpPr>
        <p:spPr>
          <a:xfrm>
            <a:off x="0" y="1219200"/>
            <a:ext cx="6781800" cy="5410200"/>
          </a:xfrm>
        </p:spPr>
        <p:txBody>
          <a:bodyPr>
            <a:normAutofit/>
          </a:bodyPr>
          <a:lstStyle/>
          <a:p>
            <a:r>
              <a:rPr lang="en-US" dirty="0" smtClean="0"/>
              <a:t>Read the privacy policy before signing up!</a:t>
            </a:r>
          </a:p>
          <a:p>
            <a:r>
              <a:rPr lang="en-US" dirty="0" smtClean="0"/>
              <a:t>Assume that everything you post is public</a:t>
            </a:r>
          </a:p>
          <a:p>
            <a:r>
              <a:rPr lang="en-US" dirty="0" smtClean="0"/>
              <a:t>Google yourself frequently</a:t>
            </a:r>
          </a:p>
          <a:p>
            <a:r>
              <a:rPr lang="en-US" dirty="0" smtClean="0"/>
              <a:t>Students may want to create accounts using an alias (especially those concerned about privacy!)</a:t>
            </a:r>
          </a:p>
          <a:p>
            <a:r>
              <a:rPr lang="en-US" dirty="0" smtClean="0"/>
              <a:t>Students may also delete their accounts after the semester ends</a:t>
            </a:r>
          </a:p>
          <a:p>
            <a:endParaRPr lang="en-US" dirty="0"/>
          </a:p>
        </p:txBody>
      </p:sp>
      <p:pic>
        <p:nvPicPr>
          <p:cNvPr id="5122" name="Picture 2" descr="http://t1.gstatic.com/images?q=tbn:ANd9GcQm4Rc44oWHo4IQHMk8MGhPGY-x1MCMRw6ITcaTviPlqNcB2ecR"/>
          <p:cNvPicPr>
            <a:picLocks noChangeAspect="1" noChangeArrowheads="1"/>
          </p:cNvPicPr>
          <p:nvPr/>
        </p:nvPicPr>
        <p:blipFill>
          <a:blip r:embed="rId2" cstate="print"/>
          <a:srcRect/>
          <a:stretch>
            <a:fillRect/>
          </a:stretch>
        </p:blipFill>
        <p:spPr bwMode="auto">
          <a:xfrm>
            <a:off x="6328330" y="2895600"/>
            <a:ext cx="2501346" cy="2667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2"/>
              </a:rPr>
              <a:t>https://www.facebook.com/PacePLVMediaCommunicationArts</a:t>
            </a:r>
            <a:endParaRPr lang="en-US" dirty="0" smtClean="0"/>
          </a:p>
          <a:p>
            <a:r>
              <a:rPr lang="en-US" dirty="0" smtClean="0">
                <a:hlinkClick r:id="rId3"/>
              </a:rPr>
              <a:t>http://www.flickr.com/</a:t>
            </a:r>
            <a:endParaRPr lang="en-US" dirty="0" smtClean="0"/>
          </a:p>
          <a:p>
            <a:r>
              <a:rPr lang="en-US" dirty="0" smtClean="0"/>
              <a:t>Garrison, D. &amp; Vaughan, N. (2008). </a:t>
            </a:r>
            <a:r>
              <a:rPr lang="en-US" i="1" dirty="0" smtClean="0"/>
              <a:t>Blended learning in higher education: Framework, principles, and guidelines. </a:t>
            </a:r>
            <a:r>
              <a:rPr lang="en-US" dirty="0" smtClean="0"/>
              <a:t>San Francisco, CA: John Wiley &amp; Sons.</a:t>
            </a:r>
          </a:p>
          <a:p>
            <a:r>
              <a:rPr lang="en-US" dirty="0" smtClean="0">
                <a:hlinkClick r:id="rId4"/>
              </a:rPr>
              <a:t>http://www.slideshare.net/michellebehling</a:t>
            </a:r>
            <a:endParaRPr lang="en-US" dirty="0" smtClean="0"/>
          </a:p>
          <a:p>
            <a:r>
              <a:rPr lang="en-US" dirty="0" smtClean="0">
                <a:hlinkClick r:id="rId5"/>
              </a:rPr>
              <a:t>http://www.theconversationprism.com/</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Natives v. Digital Immigrants</a:t>
            </a:r>
            <a:endParaRPr lang="en-US" dirty="0"/>
          </a:p>
        </p:txBody>
      </p:sp>
      <p:pic>
        <p:nvPicPr>
          <p:cNvPr id="4" name="Picture 2" descr="http://t2.gstatic.com/images?q=tbn:ANd9GcQDJo0ETCgymf_QwlGd31cIkocvzJ2FMUYwFW8ZsQ8DpUxrqYz-"/>
          <p:cNvPicPr>
            <a:picLocks noChangeAspect="1" noChangeArrowheads="1"/>
          </p:cNvPicPr>
          <p:nvPr/>
        </p:nvPicPr>
        <p:blipFill>
          <a:blip r:embed="rId2" cstate="print"/>
          <a:srcRect/>
          <a:stretch>
            <a:fillRect/>
          </a:stretch>
        </p:blipFill>
        <p:spPr bwMode="auto">
          <a:xfrm>
            <a:off x="1676400" y="1676400"/>
            <a:ext cx="6019800" cy="498482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Blended Learning Approach</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Blended learning effectively engages students in the learning process by providing them with highly interactive learning experiences that result in the resolution of an issue or problem (Garrison &amp; Vaughn, 2008). </a:t>
            </a:r>
          </a:p>
          <a:p>
            <a:r>
              <a:rPr lang="en-US" dirty="0" smtClean="0"/>
              <a:t>Use the technologies students are already familiar with in new ways. </a:t>
            </a:r>
          </a:p>
          <a:p>
            <a:r>
              <a:rPr lang="en-US" dirty="0" smtClean="0"/>
              <a:t>Providing engaging technology like twitter in class results in student centered learning</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a:hlinkClick r:id="rId3"/>
          </p:cNvPr>
          <p:cNvPicPr>
            <a:picLocks noGrp="1" noChangeAspect="1" noChangeArrowheads="1"/>
          </p:cNvPicPr>
          <p:nvPr>
            <p:ph idx="1"/>
          </p:nvPr>
        </p:nvPicPr>
        <p:blipFill>
          <a:blip r:embed="rId4" cstate="print"/>
          <a:srcRect/>
          <a:stretch>
            <a:fillRect/>
          </a:stretch>
        </p:blipFill>
        <p:spPr>
          <a:xfrm>
            <a:off x="0" y="0"/>
            <a:ext cx="9144000" cy="5651500"/>
          </a:xfrm>
          <a:noFill/>
        </p:spPr>
      </p:pic>
      <p:sp>
        <p:nvSpPr>
          <p:cNvPr id="29700" name="TextBox 4"/>
          <p:cNvSpPr txBox="1">
            <a:spLocks noChangeArrowheads="1"/>
          </p:cNvSpPr>
          <p:nvPr/>
        </p:nvSpPr>
        <p:spPr bwMode="auto">
          <a:xfrm>
            <a:off x="0" y="5638800"/>
            <a:ext cx="8763000" cy="954088"/>
          </a:xfrm>
          <a:prstGeom prst="rect">
            <a:avLst/>
          </a:prstGeom>
          <a:noFill/>
          <a:ln w="9525">
            <a:noFill/>
            <a:miter lim="800000"/>
            <a:headEnd/>
            <a:tailEnd/>
          </a:ln>
        </p:spPr>
        <p:txBody>
          <a:bodyPr wrap="square">
            <a:spAutoFit/>
          </a:bodyPr>
          <a:lstStyle/>
          <a:p>
            <a:r>
              <a:rPr lang="en-US" sz="2800" dirty="0">
                <a:latin typeface="Calibri" pitchFamily="34" charset="0"/>
              </a:rPr>
              <a:t>Work in pairs to explore at least one </a:t>
            </a:r>
            <a:r>
              <a:rPr lang="en-US" sz="2800" dirty="0" smtClean="0">
                <a:latin typeface="Calibri" pitchFamily="34" charset="0"/>
              </a:rPr>
              <a:t>petal to find a site </a:t>
            </a:r>
            <a:r>
              <a:rPr lang="en-US" sz="2800" dirty="0">
                <a:latin typeface="Calibri" pitchFamily="34" charset="0"/>
              </a:rPr>
              <a:t>you are </a:t>
            </a:r>
            <a:r>
              <a:rPr lang="en-US" sz="2800" dirty="0" smtClean="0">
                <a:latin typeface="Calibri" pitchFamily="34" charset="0"/>
              </a:rPr>
              <a:t>unfamiliar with   </a:t>
            </a:r>
            <a:endParaRPr lang="en-US" sz="2800" dirty="0">
              <a:latin typeface="Calibri" pitchFamily="34" charset="0"/>
            </a:endParaRPr>
          </a:p>
        </p:txBody>
      </p:sp>
      <p:sp>
        <p:nvSpPr>
          <p:cNvPr id="5" name="Title 4"/>
          <p:cNvSpPr>
            <a:spLocks noGrp="1"/>
          </p:cNvSpPr>
          <p:nvPr>
            <p:ph type="title"/>
          </p:nvPr>
        </p:nvSpPr>
        <p:spPr/>
        <p:txBody>
          <a:bodyPr/>
          <a:lstStyle/>
          <a:p>
            <a:endParaRPr lang="en-US"/>
          </a:p>
        </p:txBody>
      </p:sp>
      <p:sp>
        <p:nvSpPr>
          <p:cNvPr id="8" name="Title 1"/>
          <p:cNvSpPr txBox="1">
            <a:spLocks/>
          </p:cNvSpPr>
          <p:nvPr/>
        </p:nvSpPr>
        <p:spPr>
          <a:xfrm>
            <a:off x="914400" y="5943600"/>
            <a:ext cx="8229600" cy="609600"/>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smtClean="0">
                <a:ln>
                  <a:noFill/>
                </a:ln>
                <a:solidFill>
                  <a:schemeClr val="tx1"/>
                </a:solidFill>
                <a:effectLst/>
                <a:uLnTx/>
                <a:uFillTx/>
                <a:latin typeface="+mj-lt"/>
                <a:ea typeface="+mj-ea"/>
                <a:cs typeface="+mj-cs"/>
                <a:hlinkClick r:id="rId3"/>
              </a:rPr>
              <a:t/>
            </a:r>
            <a:br>
              <a:rPr kumimoji="0" lang="en-US" sz="3100" b="0" i="0" u="none" strike="noStrike" kern="1200" cap="none" spc="0" normalizeH="0" baseline="0" noProof="0" dirty="0" smtClean="0">
                <a:ln>
                  <a:noFill/>
                </a:ln>
                <a:solidFill>
                  <a:schemeClr val="tx1"/>
                </a:solidFill>
                <a:effectLst/>
                <a:uLnTx/>
                <a:uFillTx/>
                <a:latin typeface="+mj-lt"/>
                <a:ea typeface="+mj-ea"/>
                <a:cs typeface="+mj-cs"/>
                <a:hlinkClick r:id="rId3"/>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Reminding students of dos + don’ts on </a:t>
            </a:r>
            <a:r>
              <a:rPr lang="en-US" dirty="0" err="1" smtClean="0"/>
              <a:t>facebook</a:t>
            </a:r>
            <a:endParaRPr lang="en-US" dirty="0" smtClean="0"/>
          </a:p>
          <a:p>
            <a:r>
              <a:rPr lang="en-US" dirty="0" smtClean="0"/>
              <a:t>Students </a:t>
            </a:r>
            <a:r>
              <a:rPr lang="en-US" dirty="0" smtClean="0"/>
              <a:t>seem to be more sensitive to </a:t>
            </a:r>
            <a:r>
              <a:rPr lang="en-US" dirty="0" err="1" smtClean="0"/>
              <a:t>friending</a:t>
            </a:r>
            <a:r>
              <a:rPr lang="en-US" dirty="0" smtClean="0"/>
              <a:t> profs on </a:t>
            </a:r>
            <a:r>
              <a:rPr lang="en-US" dirty="0" err="1" smtClean="0"/>
              <a:t>facebook</a:t>
            </a:r>
            <a:r>
              <a:rPr lang="en-US" dirty="0" smtClean="0"/>
              <a:t> v. other SNSs</a:t>
            </a:r>
          </a:p>
          <a:p>
            <a:r>
              <a:rPr lang="en-US" dirty="0" smtClean="0"/>
              <a:t>One way to get around </a:t>
            </a:r>
            <a:r>
              <a:rPr lang="en-US" dirty="0" err="1" smtClean="0"/>
              <a:t>friending</a:t>
            </a:r>
            <a:r>
              <a:rPr lang="en-US" dirty="0" smtClean="0"/>
              <a:t> students is to use </a:t>
            </a:r>
            <a:r>
              <a:rPr lang="en-US" dirty="0" err="1" smtClean="0"/>
              <a:t>Facebook’s</a:t>
            </a:r>
            <a:r>
              <a:rPr lang="en-US" dirty="0" smtClean="0"/>
              <a:t> public page and groups feature to invite students to find out about your program without giving away their private information</a:t>
            </a:r>
          </a:p>
          <a:p>
            <a:r>
              <a:rPr lang="en-US" dirty="0" smtClean="0"/>
              <a:t>MCA public page: </a:t>
            </a:r>
            <a:r>
              <a:rPr lang="en-US" dirty="0" smtClean="0">
                <a:hlinkClick r:id="rId2"/>
              </a:rPr>
              <a:t>https</a:t>
            </a:r>
            <a:r>
              <a:rPr lang="en-US" dirty="0" smtClean="0">
                <a:hlinkClick r:id="rId2"/>
              </a:rPr>
              <a:t>://www.facebook.com/PacePLVMediaCommunicationArts</a:t>
            </a:r>
            <a:endParaRPr lang="en-US" dirty="0" smtClean="0"/>
          </a:p>
          <a:p>
            <a:endParaRPr lang="en-US" dirty="0" smtClean="0"/>
          </a:p>
        </p:txBody>
      </p:sp>
      <p:pic>
        <p:nvPicPr>
          <p:cNvPr id="4" name="Picture 2" descr="http://t1.gstatic.com/images?q=tbn:ANd9GcRY70OWVxhqqQ0ON3lFi-ru6LTGyAGHGouvq6HTwbU1O34w-XcJvg"/>
          <p:cNvPicPr>
            <a:picLocks noChangeAspect="1" noChangeArrowheads="1"/>
          </p:cNvPicPr>
          <p:nvPr/>
        </p:nvPicPr>
        <p:blipFill>
          <a:blip r:embed="rId3" cstate="print"/>
          <a:srcRect/>
          <a:stretch>
            <a:fillRect/>
          </a:stretch>
        </p:blipFill>
        <p:spPr bwMode="auto">
          <a:xfrm>
            <a:off x="2819400" y="228600"/>
            <a:ext cx="3714750" cy="1228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8600"/>
            <a:ext cx="9144000" cy="1470025"/>
          </a:xfrm>
        </p:spPr>
        <p:txBody>
          <a:bodyPr/>
          <a:lstStyle/>
          <a:p>
            <a:pPr eaLnBrk="1" hangingPunct="1"/>
            <a:r>
              <a:rPr lang="en-US" smtClean="0"/>
              <a:t>Microblogging As a Learning  Tool</a:t>
            </a:r>
          </a:p>
        </p:txBody>
      </p:sp>
      <p:pic>
        <p:nvPicPr>
          <p:cNvPr id="2051" name="Picture 4"/>
          <p:cNvPicPr>
            <a:picLocks noChangeAspect="1" noChangeArrowheads="1"/>
          </p:cNvPicPr>
          <p:nvPr/>
        </p:nvPicPr>
        <p:blipFill>
          <a:blip r:embed="rId2" cstate="print"/>
          <a:srcRect/>
          <a:stretch>
            <a:fillRect/>
          </a:stretch>
        </p:blipFill>
        <p:spPr bwMode="auto">
          <a:xfrm>
            <a:off x="381000" y="1676400"/>
            <a:ext cx="828675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Grp="1" noChangeAspect="1" noChangeArrowheads="1"/>
          </p:cNvPicPr>
          <p:nvPr>
            <p:ph sz="half" idx="2"/>
          </p:nvPr>
        </p:nvPicPr>
        <p:blipFill>
          <a:blip r:embed="rId2" cstate="print"/>
          <a:srcRect/>
          <a:stretch>
            <a:fillRect/>
          </a:stretch>
        </p:blipFill>
        <p:spPr>
          <a:xfrm>
            <a:off x="2133600" y="0"/>
            <a:ext cx="5262563" cy="6858000"/>
          </a:xfrm>
          <a:noFill/>
        </p:spPr>
      </p:pic>
      <p:sp>
        <p:nvSpPr>
          <p:cNvPr id="3079" name="Text Box 7"/>
          <p:cNvSpPr txBox="1">
            <a:spLocks noChangeArrowheads="1"/>
          </p:cNvSpPr>
          <p:nvPr/>
        </p:nvSpPr>
        <p:spPr bwMode="auto">
          <a:xfrm>
            <a:off x="0" y="3886200"/>
            <a:ext cx="3810000" cy="2631490"/>
          </a:xfrm>
          <a:prstGeom prst="rect">
            <a:avLst/>
          </a:prstGeom>
          <a:noFill/>
          <a:ln w="9525">
            <a:noFill/>
            <a:miter lim="800000"/>
            <a:headEnd/>
            <a:tailEnd/>
          </a:ln>
        </p:spPr>
        <p:txBody>
          <a:bodyPr>
            <a:spAutoFit/>
          </a:bodyPr>
          <a:lstStyle/>
          <a:p>
            <a:pPr>
              <a:spcBef>
                <a:spcPct val="20000"/>
              </a:spcBef>
            </a:pPr>
            <a:r>
              <a:rPr lang="en-US" sz="3000" dirty="0"/>
              <a:t>Discussing course concepts related to Twitter (news values, ethics, </a:t>
            </a:r>
            <a:r>
              <a:rPr lang="en-US" sz="3000" dirty="0" smtClean="0"/>
              <a:t>theory)</a:t>
            </a:r>
            <a:endParaRPr lang="en-US" sz="3000" dirty="0"/>
          </a:p>
          <a:p>
            <a:pPr>
              <a:spcBef>
                <a:spcPct val="50000"/>
              </a:spcBef>
            </a:pPr>
            <a:endParaRPr lang="en-US" sz="3000" dirty="0"/>
          </a:p>
        </p:txBody>
      </p:sp>
      <p:sp>
        <p:nvSpPr>
          <p:cNvPr id="3082" name="Rectangle 10"/>
          <p:cNvSpPr>
            <a:spLocks noChangeArrowheads="1"/>
          </p:cNvSpPr>
          <p:nvPr/>
        </p:nvSpPr>
        <p:spPr bwMode="auto">
          <a:xfrm>
            <a:off x="6096000" y="228600"/>
            <a:ext cx="3048000" cy="1858963"/>
          </a:xfrm>
          <a:prstGeom prst="rect">
            <a:avLst/>
          </a:prstGeom>
          <a:noFill/>
          <a:ln w="9525">
            <a:noFill/>
            <a:miter lim="800000"/>
            <a:headEnd/>
            <a:tailEnd/>
          </a:ln>
        </p:spPr>
        <p:txBody>
          <a:bodyPr/>
          <a:lstStyle/>
          <a:p>
            <a:pPr marL="342900" indent="-342900">
              <a:spcBef>
                <a:spcPct val="20000"/>
              </a:spcBef>
            </a:pPr>
            <a:r>
              <a:rPr lang="en-US" sz="3000" dirty="0"/>
              <a:t>Is Twitter a news source or a social media platform?</a:t>
            </a:r>
          </a:p>
          <a:p>
            <a:pPr marL="342900" indent="-342900">
              <a:spcBef>
                <a:spcPct val="20000"/>
              </a:spcBef>
              <a:buFontTx/>
              <a:buChar char="•"/>
            </a:pPr>
            <a:endParaRPr lang="en-US" sz="3000" dirty="0"/>
          </a:p>
        </p:txBody>
      </p:sp>
      <p:sp>
        <p:nvSpPr>
          <p:cNvPr id="4101" name="Text Box 11"/>
          <p:cNvSpPr txBox="1">
            <a:spLocks noChangeArrowheads="1"/>
          </p:cNvSpPr>
          <p:nvPr/>
        </p:nvSpPr>
        <p:spPr bwMode="auto">
          <a:xfrm>
            <a:off x="838200" y="228600"/>
            <a:ext cx="38100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4102" name="Text Box 12"/>
          <p:cNvSpPr txBox="1">
            <a:spLocks noChangeArrowheads="1"/>
          </p:cNvSpPr>
          <p:nvPr/>
        </p:nvSpPr>
        <p:spPr bwMode="auto">
          <a:xfrm>
            <a:off x="0" y="152400"/>
            <a:ext cx="4267200" cy="1754326"/>
          </a:xfrm>
          <a:prstGeom prst="rect">
            <a:avLst/>
          </a:prstGeom>
          <a:noFill/>
          <a:ln w="9525">
            <a:noFill/>
            <a:miter lim="800000"/>
            <a:headEnd/>
            <a:tailEnd/>
          </a:ln>
        </p:spPr>
        <p:txBody>
          <a:bodyPr>
            <a:spAutoFit/>
          </a:bodyPr>
          <a:lstStyle/>
          <a:p>
            <a:pPr>
              <a:spcBef>
                <a:spcPct val="50000"/>
              </a:spcBef>
            </a:pPr>
            <a:r>
              <a:rPr lang="en-US" sz="3600" dirty="0"/>
              <a:t>How can you use twitter in your course?</a:t>
            </a:r>
          </a:p>
        </p:txBody>
      </p:sp>
      <p:sp>
        <p:nvSpPr>
          <p:cNvPr id="3085" name="Text Box 13"/>
          <p:cNvSpPr txBox="1">
            <a:spLocks noChangeArrowheads="1"/>
          </p:cNvSpPr>
          <p:nvPr/>
        </p:nvSpPr>
        <p:spPr bwMode="auto">
          <a:xfrm>
            <a:off x="6096000" y="2362200"/>
            <a:ext cx="3048000" cy="1463675"/>
          </a:xfrm>
          <a:prstGeom prst="rect">
            <a:avLst/>
          </a:prstGeom>
          <a:noFill/>
          <a:ln w="9525">
            <a:noFill/>
            <a:miter lim="800000"/>
            <a:headEnd/>
            <a:tailEnd/>
          </a:ln>
        </p:spPr>
        <p:txBody>
          <a:bodyPr>
            <a:spAutoFit/>
          </a:bodyPr>
          <a:lstStyle/>
          <a:p>
            <a:pPr>
              <a:spcBef>
                <a:spcPct val="50000"/>
              </a:spcBef>
            </a:pPr>
            <a:r>
              <a:rPr lang="en-US" sz="3000" dirty="0"/>
              <a:t>The influence of citizen journalists</a:t>
            </a:r>
          </a:p>
        </p:txBody>
      </p:sp>
      <p:sp>
        <p:nvSpPr>
          <p:cNvPr id="8" name="TextBox 7"/>
          <p:cNvSpPr txBox="1"/>
          <p:nvPr/>
        </p:nvSpPr>
        <p:spPr>
          <a:xfrm>
            <a:off x="6629400" y="4114800"/>
            <a:ext cx="2514600" cy="1815882"/>
          </a:xfrm>
          <a:prstGeom prst="rect">
            <a:avLst/>
          </a:prstGeom>
          <a:noFill/>
        </p:spPr>
        <p:txBody>
          <a:bodyPr wrap="square" rtlCol="0">
            <a:spAutoFit/>
          </a:bodyPr>
          <a:lstStyle/>
          <a:p>
            <a:r>
              <a:rPr lang="en-US" sz="2800" dirty="0" smtClean="0"/>
              <a:t>Student can use twitter as a self-promotional tool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2" grpId="0"/>
      <p:bldP spid="30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7"/>
          <p:cNvSpPr txBox="1">
            <a:spLocks noChangeArrowheads="1"/>
          </p:cNvSpPr>
          <p:nvPr/>
        </p:nvSpPr>
        <p:spPr bwMode="auto">
          <a:xfrm>
            <a:off x="2209800" y="0"/>
            <a:ext cx="5562600" cy="609600"/>
          </a:xfrm>
          <a:prstGeom prst="rect">
            <a:avLst/>
          </a:prstGeom>
          <a:noFill/>
          <a:ln w="9525">
            <a:noFill/>
            <a:miter lim="800000"/>
            <a:headEnd/>
            <a:tailEnd/>
          </a:ln>
        </p:spPr>
        <p:txBody>
          <a:bodyPr>
            <a:spAutoFit/>
          </a:bodyPr>
          <a:lstStyle/>
          <a:p>
            <a:pPr>
              <a:spcBef>
                <a:spcPct val="50000"/>
              </a:spcBef>
            </a:pPr>
            <a:r>
              <a:rPr lang="en-US" sz="3400"/>
              <a:t>Assignments Using Twitter</a:t>
            </a:r>
          </a:p>
        </p:txBody>
      </p:sp>
      <p:sp>
        <p:nvSpPr>
          <p:cNvPr id="7176" name="Text Box 8"/>
          <p:cNvSpPr txBox="1">
            <a:spLocks noChangeArrowheads="1"/>
          </p:cNvSpPr>
          <p:nvPr/>
        </p:nvSpPr>
        <p:spPr bwMode="auto">
          <a:xfrm>
            <a:off x="5791200" y="838200"/>
            <a:ext cx="3352800" cy="1569660"/>
          </a:xfrm>
          <a:prstGeom prst="rect">
            <a:avLst/>
          </a:prstGeom>
          <a:noFill/>
          <a:ln w="9525">
            <a:noFill/>
            <a:miter lim="800000"/>
            <a:headEnd/>
            <a:tailEnd/>
          </a:ln>
        </p:spPr>
        <p:txBody>
          <a:bodyPr>
            <a:spAutoFit/>
          </a:bodyPr>
          <a:lstStyle/>
          <a:p>
            <a:pPr>
              <a:spcBef>
                <a:spcPct val="50000"/>
              </a:spcBef>
            </a:pPr>
            <a:r>
              <a:rPr lang="en-US" sz="2800" dirty="0"/>
              <a:t>Breaking News on Twitter Project </a:t>
            </a:r>
            <a:r>
              <a:rPr lang="en-US" sz="2000" dirty="0">
                <a:hlinkClick r:id="rId2"/>
              </a:rPr>
              <a:t>http://www.slideshare.net/michellebehling</a:t>
            </a:r>
            <a:endParaRPr lang="en-US" sz="2000" dirty="0"/>
          </a:p>
        </p:txBody>
      </p:sp>
      <p:sp>
        <p:nvSpPr>
          <p:cNvPr id="8" name="TextBox 7"/>
          <p:cNvSpPr txBox="1">
            <a:spLocks noChangeArrowheads="1"/>
          </p:cNvSpPr>
          <p:nvPr/>
        </p:nvSpPr>
        <p:spPr bwMode="auto">
          <a:xfrm>
            <a:off x="5791200" y="3962400"/>
            <a:ext cx="3352800" cy="1570038"/>
          </a:xfrm>
          <a:prstGeom prst="rect">
            <a:avLst/>
          </a:prstGeom>
          <a:noFill/>
          <a:ln w="9525">
            <a:noFill/>
            <a:miter lim="800000"/>
            <a:headEnd/>
            <a:tailEnd/>
          </a:ln>
        </p:spPr>
        <p:txBody>
          <a:bodyPr>
            <a:spAutoFit/>
          </a:bodyPr>
          <a:lstStyle/>
          <a:p>
            <a:r>
              <a:rPr lang="en-US" sz="3200" dirty="0"/>
              <a:t>Case Studies: (Twitter + Ft. Hood shootings)</a:t>
            </a:r>
          </a:p>
        </p:txBody>
      </p:sp>
      <p:pic>
        <p:nvPicPr>
          <p:cNvPr id="3074" name="Picture 2" descr="http://mamasontheweb.com/wp-content/uploads/2009/07/twitter-bird.png"/>
          <p:cNvPicPr>
            <a:picLocks noChangeAspect="1" noChangeArrowheads="1"/>
          </p:cNvPicPr>
          <p:nvPr/>
        </p:nvPicPr>
        <p:blipFill>
          <a:blip r:embed="rId3" cstate="print"/>
          <a:srcRect/>
          <a:stretch>
            <a:fillRect/>
          </a:stretch>
        </p:blipFill>
        <p:spPr bwMode="auto">
          <a:xfrm>
            <a:off x="3048001" y="1981200"/>
            <a:ext cx="3809999" cy="3810000"/>
          </a:xfrm>
          <a:prstGeom prst="rect">
            <a:avLst/>
          </a:prstGeom>
          <a:noFill/>
        </p:spPr>
      </p:pic>
      <p:sp>
        <p:nvSpPr>
          <p:cNvPr id="10" name="Rectangle 10"/>
          <p:cNvSpPr>
            <a:spLocks noGrp="1" noChangeArrowheads="1"/>
          </p:cNvSpPr>
          <p:nvPr>
            <p:ph type="body" sz="half" idx="1"/>
          </p:nvPr>
        </p:nvSpPr>
        <p:spPr>
          <a:xfrm>
            <a:off x="0" y="762000"/>
            <a:ext cx="4267200" cy="3124200"/>
          </a:xfrm>
          <a:noFill/>
        </p:spPr>
        <p:txBody>
          <a:bodyPr/>
          <a:lstStyle/>
          <a:p>
            <a:pPr eaLnBrk="1" hangingPunct="1">
              <a:buFontTx/>
              <a:buNone/>
            </a:pPr>
            <a:r>
              <a:rPr lang="en-US" dirty="0" smtClean="0"/>
              <a:t>Use Twitter to share current events related to course content</a:t>
            </a:r>
          </a:p>
          <a:p>
            <a:pPr>
              <a:buNone/>
            </a:pPr>
            <a:r>
              <a:rPr lang="en-US" sz="2400" dirty="0" smtClean="0">
                <a:hlinkClick r:id="rId4"/>
              </a:rPr>
              <a:t>http://twitter.com/#mmbehling</a:t>
            </a:r>
            <a:endParaRPr lang="en-US" sz="2400" dirty="0" smtClean="0"/>
          </a:p>
          <a:p>
            <a:pPr eaLnBrk="1" hangingPunct="1"/>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pPr eaLnBrk="1" hangingPunct="1"/>
            <a:r>
              <a:rPr lang="en-US" smtClean="0"/>
              <a:t>Case Study</a:t>
            </a:r>
          </a:p>
        </p:txBody>
      </p:sp>
      <p:sp>
        <p:nvSpPr>
          <p:cNvPr id="3" name="Content Placeholder 2"/>
          <p:cNvSpPr>
            <a:spLocks noGrp="1"/>
          </p:cNvSpPr>
          <p:nvPr>
            <p:ph idx="1"/>
          </p:nvPr>
        </p:nvSpPr>
        <p:spPr>
          <a:xfrm>
            <a:off x="0" y="914400"/>
            <a:ext cx="3810000" cy="5257800"/>
          </a:xfrm>
        </p:spPr>
        <p:txBody>
          <a:bodyPr>
            <a:normAutofit fontScale="92500" lnSpcReduction="10000"/>
          </a:bodyPr>
          <a:lstStyle/>
          <a:p>
            <a:pPr eaLnBrk="1" hangingPunct="1">
              <a:buFontTx/>
              <a:buNone/>
              <a:defRPr/>
            </a:pPr>
            <a:r>
              <a:rPr lang="en-US" dirty="0" smtClean="0"/>
              <a:t>In groups examine the use of Twitter during the Ft. Hood shootings on November 5, 2009</a:t>
            </a:r>
          </a:p>
          <a:p>
            <a:pPr eaLnBrk="1" hangingPunct="1">
              <a:buFontTx/>
              <a:buNone/>
              <a:defRPr/>
            </a:pPr>
            <a:r>
              <a:rPr lang="en-US" dirty="0" smtClean="0"/>
              <a:t>Post your conclusions on Blackboard</a:t>
            </a:r>
          </a:p>
          <a:p>
            <a:pPr eaLnBrk="1" hangingPunct="1">
              <a:buFontTx/>
              <a:buNone/>
              <a:defRPr/>
            </a:pPr>
            <a:r>
              <a:rPr lang="en-US" dirty="0" smtClean="0"/>
              <a:t>Create a slide to add to “Breaking News on Twitter “ presentation</a:t>
            </a:r>
            <a:endParaRPr lang="en-US" dirty="0"/>
          </a:p>
        </p:txBody>
      </p:sp>
      <p:pic>
        <p:nvPicPr>
          <p:cNvPr id="6148" name="Picture 2"/>
          <p:cNvPicPr>
            <a:picLocks noChangeAspect="1" noChangeArrowheads="1"/>
          </p:cNvPicPr>
          <p:nvPr/>
        </p:nvPicPr>
        <p:blipFill>
          <a:blip r:embed="rId2" cstate="print"/>
          <a:srcRect/>
          <a:stretch>
            <a:fillRect/>
          </a:stretch>
        </p:blipFill>
        <p:spPr bwMode="auto">
          <a:xfrm>
            <a:off x="3733800" y="1295400"/>
            <a:ext cx="541020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663</Words>
  <Application>Microsoft Office PowerPoint</Application>
  <PresentationFormat>On-screen Show (4:3)</PresentationFormat>
  <Paragraphs>78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Social Media: Best Practices  Michelle Pulaski Behling   Pace University, Pleasantville</vt:lpstr>
      <vt:lpstr>Digital Natives v. Digital Immigrants</vt:lpstr>
      <vt:lpstr>Blended Learning Approach</vt:lpstr>
      <vt:lpstr>Slide 4</vt:lpstr>
      <vt:lpstr>Facebook</vt:lpstr>
      <vt:lpstr>Microblogging As a Learning  Tool</vt:lpstr>
      <vt:lpstr>Slide 7</vt:lpstr>
      <vt:lpstr>Slide 8</vt:lpstr>
      <vt:lpstr>Case Study</vt:lpstr>
      <vt:lpstr>Benefits</vt:lpstr>
      <vt:lpstr>Challenges</vt:lpstr>
      <vt:lpstr>Slide 12</vt:lpstr>
      <vt:lpstr>Slide 13</vt:lpstr>
      <vt:lpstr>Slide 14</vt:lpstr>
      <vt:lpstr>Other assignments using social media</vt:lpstr>
      <vt:lpstr>Privacy Tips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dc:title>
  <dc:creator>Owner</dc:creator>
  <cp:lastModifiedBy>Owner</cp:lastModifiedBy>
  <cp:revision>39</cp:revision>
  <dcterms:created xsi:type="dcterms:W3CDTF">2011-10-05T15:37:41Z</dcterms:created>
  <dcterms:modified xsi:type="dcterms:W3CDTF">2011-10-13T00:42:08Z</dcterms:modified>
</cp:coreProperties>
</file>