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6" r:id="rId4"/>
    <p:sldId id="269" r:id="rId5"/>
    <p:sldId id="261" r:id="rId6"/>
    <p:sldId id="262" r:id="rId7"/>
    <p:sldId id="268" r:id="rId8"/>
    <p:sldId id="267" r:id="rId9"/>
    <p:sldId id="264" r:id="rId10"/>
    <p:sldId id="270" r:id="rId11"/>
    <p:sldId id="259" r:id="rId12"/>
    <p:sldId id="265"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1834CFD-2A43-48EA-B3DD-AAB86C98413B}" type="datetimeFigureOut">
              <a:rPr lang="en-US" smtClean="0"/>
              <a:t>2/15/2012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1C13B4-E811-49B1-975A-62279A55684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834CFD-2A43-48EA-B3DD-AAB86C98413B}" type="datetimeFigureOut">
              <a:rPr lang="en-US" smtClean="0"/>
              <a:t>2/15/2012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1C13B4-E811-49B1-975A-62279A55684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834CFD-2A43-48EA-B3DD-AAB86C98413B}" type="datetimeFigureOut">
              <a:rPr lang="en-US" smtClean="0"/>
              <a:t>2/15/2012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1C13B4-E811-49B1-975A-62279A55684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834CFD-2A43-48EA-B3DD-AAB86C98413B}" type="datetimeFigureOut">
              <a:rPr lang="en-US" smtClean="0"/>
              <a:t>2/15/2012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1C13B4-E811-49B1-975A-62279A55684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834CFD-2A43-48EA-B3DD-AAB86C98413B}" type="datetimeFigureOut">
              <a:rPr lang="en-US" smtClean="0"/>
              <a:t>2/15/2012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1C13B4-E811-49B1-975A-62279A55684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1834CFD-2A43-48EA-B3DD-AAB86C98413B}" type="datetimeFigureOut">
              <a:rPr lang="en-US" smtClean="0"/>
              <a:t>2/15/2012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1C13B4-E811-49B1-975A-62279A55684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1834CFD-2A43-48EA-B3DD-AAB86C98413B}" type="datetimeFigureOut">
              <a:rPr lang="en-US" smtClean="0"/>
              <a:t>2/15/2012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1C13B4-E811-49B1-975A-62279A55684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1834CFD-2A43-48EA-B3DD-AAB86C98413B}" type="datetimeFigureOut">
              <a:rPr lang="en-US" smtClean="0"/>
              <a:t>2/15/2012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1C13B4-E811-49B1-975A-62279A55684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834CFD-2A43-48EA-B3DD-AAB86C98413B}" type="datetimeFigureOut">
              <a:rPr lang="en-US" smtClean="0"/>
              <a:t>2/15/2012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1C13B4-E811-49B1-975A-62279A55684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834CFD-2A43-48EA-B3DD-AAB86C98413B}" type="datetimeFigureOut">
              <a:rPr lang="en-US" smtClean="0"/>
              <a:t>2/15/2012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1C13B4-E811-49B1-975A-62279A55684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834CFD-2A43-48EA-B3DD-AAB86C98413B}" type="datetimeFigureOut">
              <a:rPr lang="en-US" smtClean="0"/>
              <a:t>2/15/2012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1C13B4-E811-49B1-975A-62279A55684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834CFD-2A43-48EA-B3DD-AAB86C98413B}" type="datetimeFigureOut">
              <a:rPr lang="en-US" smtClean="0"/>
              <a:t>2/15/2012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1C13B4-E811-49B1-975A-62279A55684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pace.edu/ctlt/eportfolios/contest-winners" TargetMode="Externa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quotationspage.com/quotes/Soren_Kierkegaard/"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ePortfolio</a:t>
            </a:r>
            <a:r>
              <a:rPr lang="en-US" dirty="0" smtClean="0"/>
              <a:t> Assessment: From Rubrics to Contests</a:t>
            </a:r>
            <a:endParaRPr lang="en-US" dirty="0"/>
          </a:p>
        </p:txBody>
      </p:sp>
      <p:sp>
        <p:nvSpPr>
          <p:cNvPr id="3" name="Subtitle 2"/>
          <p:cNvSpPr>
            <a:spLocks noGrp="1"/>
          </p:cNvSpPr>
          <p:nvPr>
            <p:ph type="subTitle" idx="1"/>
          </p:nvPr>
        </p:nvSpPr>
        <p:spPr/>
        <p:txBody>
          <a:bodyPr/>
          <a:lstStyle/>
          <a:p>
            <a:r>
              <a:rPr lang="en-US" b="1" dirty="0" smtClean="0">
                <a:solidFill>
                  <a:schemeClr val="tx1"/>
                </a:solidFill>
              </a:rPr>
              <a:t>Rubrics, Reflection, Peer Feedback, Contests</a:t>
            </a:r>
          </a:p>
          <a:p>
            <a:r>
              <a:rPr lang="en-US" b="1" dirty="0" smtClean="0">
                <a:solidFill>
                  <a:schemeClr val="tx1"/>
                </a:solidFill>
              </a:rPr>
              <a:t>Best Practices Conference 2012</a:t>
            </a:r>
            <a:endParaRPr lang="en-US" b="1"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600200"/>
          </a:xfrm>
        </p:spPr>
        <p:txBody>
          <a:bodyPr/>
          <a:lstStyle/>
          <a:p>
            <a:r>
              <a:rPr lang="en-US" dirty="0" smtClean="0"/>
              <a:t>Peer Feedback</a:t>
            </a:r>
            <a:endParaRPr lang="en-US" dirty="0"/>
          </a:p>
        </p:txBody>
      </p:sp>
      <p:pic>
        <p:nvPicPr>
          <p:cNvPr id="26626" name="Picture 2"/>
          <p:cNvPicPr>
            <a:picLocks noChangeAspect="1" noChangeArrowheads="1"/>
          </p:cNvPicPr>
          <p:nvPr/>
        </p:nvPicPr>
        <p:blipFill>
          <a:blip r:embed="rId2" cstate="print"/>
          <a:srcRect/>
          <a:stretch>
            <a:fillRect/>
          </a:stretch>
        </p:blipFill>
        <p:spPr bwMode="auto">
          <a:xfrm>
            <a:off x="-914400" y="609600"/>
            <a:ext cx="11049000" cy="762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Contests</a:t>
            </a:r>
            <a:endParaRPr lang="en-US" dirty="0"/>
          </a:p>
        </p:txBody>
      </p:sp>
      <p:sp>
        <p:nvSpPr>
          <p:cNvPr id="3" name="Content Placeholder 2"/>
          <p:cNvSpPr>
            <a:spLocks noGrp="1"/>
          </p:cNvSpPr>
          <p:nvPr>
            <p:ph idx="1"/>
          </p:nvPr>
        </p:nvSpPr>
        <p:spPr>
          <a:xfrm>
            <a:off x="0" y="1600200"/>
            <a:ext cx="3810000" cy="5257800"/>
          </a:xfrm>
        </p:spPr>
        <p:txBody>
          <a:bodyPr>
            <a:normAutofit/>
          </a:bodyPr>
          <a:lstStyle/>
          <a:p>
            <a:pPr>
              <a:buNone/>
            </a:pPr>
            <a:r>
              <a:rPr lang="en-US" dirty="0" smtClean="0"/>
              <a:t>Held in the spring to encourage students to create and share their </a:t>
            </a:r>
            <a:r>
              <a:rPr lang="en-US" dirty="0" err="1" smtClean="0"/>
              <a:t>eportfolios</a:t>
            </a:r>
            <a:endParaRPr lang="en-US" dirty="0" smtClean="0"/>
          </a:p>
          <a:p>
            <a:pPr>
              <a:buNone/>
            </a:pPr>
            <a:r>
              <a:rPr lang="en-US" dirty="0" smtClean="0"/>
              <a:t>2011winners </a:t>
            </a:r>
            <a:r>
              <a:rPr lang="en-US" dirty="0" smtClean="0">
                <a:hlinkClick r:id="rId2"/>
              </a:rPr>
              <a:t>https://www.pace.edu/ctlt/eportfolios/contest-winners</a:t>
            </a:r>
            <a:endParaRPr lang="en-US" dirty="0" smtClean="0"/>
          </a:p>
          <a:p>
            <a:pPr>
              <a:buNone/>
            </a:pPr>
            <a:r>
              <a:rPr lang="en-US" dirty="0" smtClean="0"/>
              <a:t>2012 – April 9 deadline</a:t>
            </a:r>
          </a:p>
          <a:p>
            <a:endParaRPr lang="en-US" dirty="0"/>
          </a:p>
        </p:txBody>
      </p:sp>
      <p:pic>
        <p:nvPicPr>
          <p:cNvPr id="13314" name="Picture 2" descr="http://thepulse.blogs.pace.edu/files/2011/04/eportfolio225.jpg"/>
          <p:cNvPicPr>
            <a:picLocks noChangeAspect="1" noChangeArrowheads="1"/>
          </p:cNvPicPr>
          <p:nvPr/>
        </p:nvPicPr>
        <p:blipFill>
          <a:blip r:embed="rId3" cstate="print"/>
          <a:srcRect/>
          <a:stretch>
            <a:fillRect/>
          </a:stretch>
        </p:blipFill>
        <p:spPr bwMode="auto">
          <a:xfrm>
            <a:off x="5715000" y="-228600"/>
            <a:ext cx="2676525" cy="2081742"/>
          </a:xfrm>
          <a:prstGeom prst="rect">
            <a:avLst/>
          </a:prstGeom>
          <a:noFill/>
        </p:spPr>
      </p:pic>
      <p:sp>
        <p:nvSpPr>
          <p:cNvPr id="6" name="TextBox 5"/>
          <p:cNvSpPr txBox="1"/>
          <p:nvPr/>
        </p:nvSpPr>
        <p:spPr>
          <a:xfrm>
            <a:off x="3657600" y="6096001"/>
            <a:ext cx="5638800" cy="707886"/>
          </a:xfrm>
          <a:prstGeom prst="rect">
            <a:avLst/>
          </a:prstGeom>
          <a:noFill/>
        </p:spPr>
        <p:txBody>
          <a:bodyPr wrap="square" rtlCol="0">
            <a:spAutoFit/>
          </a:bodyPr>
          <a:lstStyle/>
          <a:p>
            <a:r>
              <a:rPr lang="en-US" sz="2000" dirty="0" smtClean="0"/>
              <a:t>MCA winners recognized at the </a:t>
            </a:r>
            <a:r>
              <a:rPr lang="en-US" sz="2000" dirty="0" err="1" smtClean="0"/>
              <a:t>ePortfolio</a:t>
            </a:r>
            <a:r>
              <a:rPr lang="en-US" sz="2000" dirty="0" smtClean="0"/>
              <a:t> Student Showcase with their Excellence in </a:t>
            </a:r>
            <a:r>
              <a:rPr lang="en-US" sz="2000" dirty="0" err="1" smtClean="0"/>
              <a:t>ePortfolio</a:t>
            </a:r>
            <a:r>
              <a:rPr lang="en-US" sz="2000" dirty="0" smtClean="0"/>
              <a:t> Awards</a:t>
            </a:r>
            <a:endParaRPr lang="en-US" sz="2000" dirty="0"/>
          </a:p>
        </p:txBody>
      </p:sp>
      <p:pic>
        <p:nvPicPr>
          <p:cNvPr id="7" name="Picture 6" descr="P5040031[1].JPG"/>
          <p:cNvPicPr>
            <a:picLocks noChangeAspect="1"/>
          </p:cNvPicPr>
          <p:nvPr/>
        </p:nvPicPr>
        <p:blipFill>
          <a:blip r:embed="rId4" cstate="print"/>
          <a:stretch>
            <a:fillRect/>
          </a:stretch>
        </p:blipFill>
        <p:spPr>
          <a:xfrm>
            <a:off x="3860800" y="1524000"/>
            <a:ext cx="5283200" cy="46482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Contest Rubric</a:t>
            </a:r>
            <a:endParaRPr lang="en-US" dirty="0"/>
          </a:p>
        </p:txBody>
      </p:sp>
      <p:sp>
        <p:nvSpPr>
          <p:cNvPr id="4" name="Subtitle 3"/>
          <p:cNvSpPr>
            <a:spLocks noGrp="1"/>
          </p:cNvSpPr>
          <p:nvPr>
            <p:ph type="subTitle" idx="1"/>
          </p:nvPr>
        </p:nvSpPr>
        <p:spPr/>
        <p:txBody>
          <a:bodyPr/>
          <a:lstStyle/>
          <a:p>
            <a:r>
              <a:rPr lang="en-US" dirty="0" smtClean="0"/>
              <a:t>Located on </a:t>
            </a:r>
            <a:r>
              <a:rPr lang="en-US" dirty="0" err="1" smtClean="0"/>
              <a:t>eportfolio</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a:xfrm>
            <a:off x="304800" y="2133600"/>
            <a:ext cx="8229600" cy="4525963"/>
          </a:xfrm>
        </p:spPr>
        <p:txBody>
          <a:bodyPr/>
          <a:lstStyle/>
          <a:p>
            <a:r>
              <a:rPr lang="en-US" dirty="0" smtClean="0"/>
              <a:t>Assessment rubrics used as aids to guide the development of student </a:t>
            </a:r>
            <a:r>
              <a:rPr lang="en-US" dirty="0" err="1" smtClean="0"/>
              <a:t>ePortfolios</a:t>
            </a:r>
            <a:r>
              <a:rPr lang="en-US" dirty="0" smtClean="0"/>
              <a:t> and to provide timely and standardized feedback from both peers and instructors (graduate + undergraduate)</a:t>
            </a:r>
          </a:p>
          <a:p>
            <a:r>
              <a:rPr lang="en-US" dirty="0" smtClean="0"/>
              <a:t>Rubrics were also created to evaluate individual assignments</a:t>
            </a:r>
            <a:endParaRPr lang="en-US" dirty="0"/>
          </a:p>
        </p:txBody>
      </p:sp>
      <p:pic>
        <p:nvPicPr>
          <p:cNvPr id="14338" name="Picture 2" descr="http://www.clker.com/cliparts/p/f/G/P/1/b/rubric-used-sign-hi.png"/>
          <p:cNvPicPr>
            <a:picLocks noChangeAspect="1" noChangeArrowheads="1"/>
          </p:cNvPicPr>
          <p:nvPr/>
        </p:nvPicPr>
        <p:blipFill>
          <a:blip r:embed="rId2" cstate="print"/>
          <a:srcRect/>
          <a:stretch>
            <a:fillRect/>
          </a:stretch>
        </p:blipFill>
        <p:spPr bwMode="auto">
          <a:xfrm>
            <a:off x="1524000" y="0"/>
            <a:ext cx="5715000" cy="2257426"/>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err="1" smtClean="0"/>
              <a:t>ePortfolio</a:t>
            </a:r>
            <a:r>
              <a:rPr lang="en-US" dirty="0" smtClean="0"/>
              <a:t> rubric</a:t>
            </a:r>
            <a:endParaRPr lang="en-US" dirty="0"/>
          </a:p>
        </p:txBody>
      </p:sp>
      <p:sp>
        <p:nvSpPr>
          <p:cNvPr id="5" name="Subtitle 4"/>
          <p:cNvSpPr>
            <a:spLocks noGrp="1"/>
          </p:cNvSpPr>
          <p:nvPr>
            <p:ph type="subTitle" idx="1"/>
          </p:nvPr>
        </p:nvSpPr>
        <p:spPr/>
        <p:txBody>
          <a:bodyPr/>
          <a:lstStyle/>
          <a:p>
            <a:r>
              <a:rPr lang="en-US" dirty="0" smtClean="0"/>
              <a:t>Located on </a:t>
            </a:r>
            <a:r>
              <a:rPr lang="en-US" dirty="0" err="1" smtClean="0"/>
              <a:t>ePortfolio</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feedback</a:t>
            </a:r>
            <a:endParaRPr lang="en-US" dirty="0"/>
          </a:p>
        </p:txBody>
      </p:sp>
      <p:sp>
        <p:nvSpPr>
          <p:cNvPr id="3" name="Content Placeholder 2"/>
          <p:cNvSpPr>
            <a:spLocks noGrp="1"/>
          </p:cNvSpPr>
          <p:nvPr>
            <p:ph idx="1"/>
          </p:nvPr>
        </p:nvSpPr>
        <p:spPr/>
        <p:txBody>
          <a:bodyPr>
            <a:normAutofit fontScale="70000" lnSpcReduction="20000"/>
          </a:bodyPr>
          <a:lstStyle/>
          <a:p>
            <a:r>
              <a:rPr lang="en-US" b="1" dirty="0"/>
              <a:t>Comments: __</a:t>
            </a:r>
            <a:r>
              <a:rPr lang="en-US" b="1" u="sng" dirty="0"/>
              <a:t>Very impressive </a:t>
            </a:r>
            <a:r>
              <a:rPr lang="en-US" b="1" u="sng" dirty="0" err="1"/>
              <a:t>eportfolio</a:t>
            </a:r>
            <a:r>
              <a:rPr lang="en-US" b="1" u="sng" dirty="0"/>
              <a:t>. I would love for you to make the whole thing public for Pace to see as an example of excellent work!  And of course you should enter the contest!  Very strong reflections – keep those up.  Watch typos in 3</a:t>
            </a:r>
            <a:r>
              <a:rPr lang="en-US" b="1" u="sng" baseline="30000" dirty="0"/>
              <a:t>rd</a:t>
            </a:r>
            <a:r>
              <a:rPr lang="en-US" b="1" u="sng" dirty="0"/>
              <a:t> line of reflections use vulnerability instead of venerability and I instead of 1.  I suggest adding Tom Lynch’s website to your description below his letter.  Your pages are balanced and you thoroughly describe each artifact.  Include where your work was published on your activities page.  I liked your “blast from the past” graphics! This shows your evolution as a designer which is what </a:t>
            </a:r>
            <a:r>
              <a:rPr lang="en-US" b="1" u="sng" dirty="0" err="1"/>
              <a:t>eportfolio</a:t>
            </a:r>
            <a:r>
              <a:rPr lang="en-US" b="1" u="sng" dirty="0"/>
              <a:t> is all about.    Good caption under your </a:t>
            </a:r>
            <a:r>
              <a:rPr lang="en-US" b="1" u="sng" dirty="0" err="1"/>
              <a:t>wordle</a:t>
            </a:r>
            <a:r>
              <a:rPr lang="en-US" b="1" u="sng" dirty="0"/>
              <a:t> (I am going to borrow the idea from you!). Just make the link active.  Your pages were well balanced.  Great </a:t>
            </a:r>
            <a:r>
              <a:rPr lang="en-US" b="1" u="sng" dirty="0" smtClean="0"/>
              <a:t>work overall</a:t>
            </a:r>
            <a:r>
              <a:rPr lang="en-US" b="1" u="sng" dirty="0"/>
              <a:t>.</a:t>
            </a:r>
            <a:r>
              <a:rPr lang="en-US" b="1" dirty="0"/>
              <a:t>__________________________________________________________</a:t>
            </a:r>
            <a:endParaRPr lang="en-US" dirty="0"/>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Reflection</a:t>
            </a:r>
            <a:endParaRPr lang="en-US" dirty="0"/>
          </a:p>
        </p:txBody>
      </p:sp>
      <p:pic>
        <p:nvPicPr>
          <p:cNvPr id="2050" name="Picture 2" descr="http://t0.gstatic.com/images?q=tbn:ANd9GcRzsKOGU3T_V7yJYbC3S7Yi9yAWgd3AFYYm_7fN3z6yszHGhQ2M9g"/>
          <p:cNvPicPr>
            <a:picLocks noChangeAspect="1" noChangeArrowheads="1"/>
          </p:cNvPicPr>
          <p:nvPr/>
        </p:nvPicPr>
        <p:blipFill>
          <a:blip r:embed="rId2" cstate="print"/>
          <a:srcRect/>
          <a:stretch>
            <a:fillRect/>
          </a:stretch>
        </p:blipFill>
        <p:spPr bwMode="auto">
          <a:xfrm>
            <a:off x="5715000" y="1447799"/>
            <a:ext cx="3429000" cy="2721429"/>
          </a:xfrm>
          <a:prstGeom prst="rect">
            <a:avLst/>
          </a:prstGeom>
          <a:noFill/>
        </p:spPr>
      </p:pic>
      <p:sp>
        <p:nvSpPr>
          <p:cNvPr id="6" name="Content Placeholder 2"/>
          <p:cNvSpPr>
            <a:spLocks noGrp="1"/>
          </p:cNvSpPr>
          <p:nvPr>
            <p:ph idx="1"/>
          </p:nvPr>
        </p:nvSpPr>
        <p:spPr>
          <a:xfrm>
            <a:off x="0" y="1143000"/>
            <a:ext cx="6553200" cy="5715000"/>
          </a:xfrm>
        </p:spPr>
        <p:txBody>
          <a:bodyPr/>
          <a:lstStyle/>
          <a:p>
            <a:pPr>
              <a:buNone/>
            </a:pPr>
            <a:r>
              <a:rPr lang="en-US" dirty="0" smtClean="0"/>
              <a:t>Reflection on learning in an important component in assessment</a:t>
            </a:r>
          </a:p>
          <a:p>
            <a:pPr>
              <a:buNone/>
            </a:pPr>
            <a:r>
              <a:rPr lang="en-US" dirty="0" smtClean="0"/>
              <a:t>Through reflection, students </a:t>
            </a:r>
            <a:r>
              <a:rPr lang="en-US" dirty="0"/>
              <a:t>m</a:t>
            </a:r>
            <a:r>
              <a:rPr lang="en-US" dirty="0" smtClean="0"/>
              <a:t>ake connections --between class assignments and learning outcomes</a:t>
            </a:r>
          </a:p>
          <a:p>
            <a:pPr>
              <a:buNone/>
            </a:pPr>
            <a:r>
              <a:rPr lang="en-US" dirty="0"/>
              <a:t>	</a:t>
            </a:r>
            <a:r>
              <a:rPr lang="en-US" dirty="0" smtClean="0"/>
              <a:t>-between peer and faculty feedback and learning</a:t>
            </a:r>
          </a:p>
          <a:p>
            <a:pPr>
              <a:buNone/>
            </a:pPr>
            <a:r>
              <a:rPr lang="en-US" dirty="0"/>
              <a:t> </a:t>
            </a:r>
            <a:r>
              <a:rPr lang="en-US" dirty="0" smtClean="0"/>
              <a:t>	-across course content</a:t>
            </a:r>
          </a:p>
          <a:p>
            <a:pPr>
              <a:buNone/>
            </a:pPr>
            <a:r>
              <a:rPr lang="en-US" dirty="0"/>
              <a:t> </a:t>
            </a:r>
            <a:r>
              <a:rPr lang="en-US" dirty="0" smtClean="0"/>
              <a:t>	-between college learning and future goal setting</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28600" y="-8289"/>
            <a:ext cx="9067800" cy="7232749"/>
          </a:xfrm>
          <a:prstGeom prst="rect">
            <a:avLst/>
          </a:prstGeom>
          <a:noFill/>
          <a:ln w="9525">
            <a:noFill/>
            <a:miter lim="800000"/>
            <a:headEnd/>
            <a:tailEnd/>
          </a:ln>
          <a:effectLst/>
        </p:spPr>
        <p:txBody>
          <a:bodyPr vert="horz" wrap="square" lIns="0" tIns="0" rIns="31740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242170"/>
                </a:solidFill>
                <a:effectLst/>
                <a:latin typeface="Helvetica"/>
                <a:cs typeface="Arial" pitchFamily="34" charset="0"/>
              </a:rPr>
              <a:t>My Reflection  </a:t>
            </a:r>
            <a:r>
              <a:rPr kumimoji="0" lang="en-US" b="1" i="0" u="none" strike="noStrike" cap="none" normalizeH="0" baseline="0" dirty="0" smtClean="0">
                <a:ln>
                  <a:noFill/>
                </a:ln>
                <a:solidFill>
                  <a:srgbClr val="C00000"/>
                </a:solidFill>
                <a:effectLst/>
                <a:latin typeface="Helvetica"/>
                <a:cs typeface="Arial" pitchFamily="34" charset="0"/>
              </a:rPr>
              <a:t>(Reflection</a:t>
            </a:r>
            <a:r>
              <a:rPr kumimoji="0" lang="en-US" b="1" i="0" u="none" strike="noStrike" cap="none" normalizeH="0" dirty="0" smtClean="0">
                <a:ln>
                  <a:noFill/>
                </a:ln>
                <a:solidFill>
                  <a:srgbClr val="C00000"/>
                </a:solidFill>
                <a:effectLst/>
                <a:latin typeface="Helvetica"/>
                <a:cs typeface="Arial" pitchFamily="34" charset="0"/>
              </a:rPr>
              <a:t> on growth, future goals and connections between courses)</a:t>
            </a:r>
            <a:endParaRPr kumimoji="0" lang="en-US" b="1" i="0" u="none" strike="noStrike" cap="none" normalizeH="0" baseline="0" dirty="0" smtClean="0">
              <a:ln>
                <a:noFill/>
              </a:ln>
              <a:solidFill>
                <a:srgbClr val="C00000"/>
              </a:solidFill>
              <a:effectLst/>
              <a:latin typeface="Helvetic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Book Antiqua" pitchFamily="18" charset="0"/>
                <a:cs typeface="Arial" pitchFamily="34" charset="0"/>
              </a:rPr>
              <a:t>Life can only be understood backwards; but it must be lived forwards.</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err="1" smtClean="0">
                <a:ln>
                  <a:noFill/>
                </a:ln>
                <a:solidFill>
                  <a:schemeClr val="tx1"/>
                </a:solidFill>
                <a:effectLst/>
                <a:latin typeface="Book Antiqua" pitchFamily="18" charset="0"/>
                <a:cs typeface="Arial" pitchFamily="34" charset="0"/>
                <a:hlinkClick r:id="rId2"/>
              </a:rPr>
              <a:t>Soren</a:t>
            </a:r>
            <a:r>
              <a:rPr kumimoji="0" lang="en-US" sz="1600" b="1" i="0" u="none" strike="noStrike" cap="none" normalizeH="0" baseline="0" dirty="0" smtClean="0">
                <a:ln>
                  <a:noFill/>
                </a:ln>
                <a:solidFill>
                  <a:schemeClr val="tx1"/>
                </a:solidFill>
                <a:effectLst/>
                <a:latin typeface="Book Antiqua" pitchFamily="18" charset="0"/>
                <a:cs typeface="Arial" pitchFamily="34" charset="0"/>
                <a:hlinkClick r:id="rId2"/>
              </a:rPr>
              <a:t> Kierkegaard</a:t>
            </a:r>
            <a:r>
              <a:rPr kumimoji="0" lang="en-US" sz="1600" b="1" i="0" u="none" strike="noStrike" cap="none" normalizeH="0" baseline="0" dirty="0" smtClean="0">
                <a:ln>
                  <a:noFill/>
                </a:ln>
                <a:solidFill>
                  <a:schemeClr val="tx1"/>
                </a:solidFill>
                <a:effectLst/>
                <a:latin typeface="Book Antiqua" pitchFamily="18" charset="0"/>
                <a:cs typeface="Arial" pitchFamily="34" charset="0"/>
              </a:rPr>
              <a:t>  </a:t>
            </a:r>
            <a:r>
              <a:rPr kumimoji="0" lang="en-US" sz="1600" b="0" i="1" u="none" strike="noStrike" cap="none" normalizeH="0" baseline="0" dirty="0" smtClean="0">
                <a:ln>
                  <a:noFill/>
                </a:ln>
                <a:solidFill>
                  <a:schemeClr val="tx1"/>
                </a:solidFill>
                <a:effectLst/>
                <a:latin typeface="Book Antiqua" pitchFamily="18" charset="0"/>
                <a:cs typeface="Arial" pitchFamily="34" charset="0"/>
              </a:rPr>
              <a:t>Danish philosopher (1813 - 1855)</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Book Antiqua" pitchFamily="18" charset="0"/>
                <a:cs typeface="Arial" pitchFamily="34" charset="0"/>
              </a:rPr>
              <a:t>In reflecting on my </a:t>
            </a:r>
            <a:r>
              <a:rPr kumimoji="0" lang="en-US" sz="1600" b="0" i="0" u="none" strike="noStrike" cap="none" normalizeH="0" baseline="0" dirty="0" err="1" smtClean="0">
                <a:ln>
                  <a:noFill/>
                </a:ln>
                <a:solidFill>
                  <a:srgbClr val="000000"/>
                </a:solidFill>
                <a:effectLst/>
                <a:latin typeface="Book Antiqua" pitchFamily="18" charset="0"/>
                <a:cs typeface="Arial" pitchFamily="34" charset="0"/>
              </a:rPr>
              <a:t>ePortfolio</a:t>
            </a:r>
            <a:r>
              <a:rPr kumimoji="0" lang="en-US" sz="1600" b="0" i="0" u="none" strike="noStrike" cap="none" normalizeH="0" baseline="0" dirty="0" smtClean="0">
                <a:ln>
                  <a:noFill/>
                </a:ln>
                <a:solidFill>
                  <a:srgbClr val="000000"/>
                </a:solidFill>
                <a:effectLst/>
                <a:latin typeface="Book Antiqua" pitchFamily="18" charset="0"/>
                <a:cs typeface="Arial" pitchFamily="34" charset="0"/>
              </a:rPr>
              <a:t> I’ve come to appreciate the opportunities I’ve been granted and the life I’ve experienced thus far.  </a:t>
            </a:r>
            <a:r>
              <a:rPr kumimoji="0" lang="en-US" sz="1600" b="1" i="0" u="none" strike="noStrike" cap="none" normalizeH="0" baseline="0" dirty="0" smtClean="0">
                <a:ln>
                  <a:noFill/>
                </a:ln>
                <a:solidFill>
                  <a:srgbClr val="FF0000"/>
                </a:solidFill>
                <a:effectLst/>
                <a:latin typeface="Book Antiqua" pitchFamily="18" charset="0"/>
                <a:cs typeface="Arial" pitchFamily="34" charset="0"/>
              </a:rPr>
              <a:t>The introduction is the beginning of who I am, who I am becoming –the foundation of my dreams if you will.  It’s a digital handshake, the opening of a front door, an honest moment of vulnerability that l trust you will respect.</a:t>
            </a:r>
            <a:r>
              <a:rPr kumimoji="0" lang="en-US" sz="1600" b="1" i="0" u="none" strike="noStrike" cap="none" normalizeH="0" baseline="0" dirty="0" smtClean="0">
                <a:ln>
                  <a:noFill/>
                </a:ln>
                <a:solidFill>
                  <a:schemeClr val="accent2"/>
                </a:solidFill>
                <a:effectLst/>
                <a:latin typeface="Book Antiqua" pitchFamily="18" charset="0"/>
                <a:cs typeface="Arial" pitchFamily="34" charset="0"/>
              </a:rPr>
              <a:t> </a:t>
            </a:r>
            <a:r>
              <a:rPr kumimoji="0" lang="en-US" sz="1600" b="0" i="0" u="none" strike="noStrike" cap="none" normalizeH="0" baseline="0" dirty="0" smtClean="0">
                <a:ln>
                  <a:noFill/>
                </a:ln>
                <a:solidFill>
                  <a:srgbClr val="000000"/>
                </a:solidFill>
                <a:effectLst/>
                <a:latin typeface="Book Antiqua" pitchFamily="18" charset="0"/>
                <a:cs typeface="Arial" pitchFamily="34" charset="0"/>
              </a:rPr>
              <a:t> The theme of this </a:t>
            </a:r>
            <a:r>
              <a:rPr kumimoji="0" lang="en-US" sz="1600" b="0" i="0" u="none" strike="noStrike" cap="none" normalizeH="0" baseline="0" dirty="0" err="1" smtClean="0">
                <a:ln>
                  <a:noFill/>
                </a:ln>
                <a:solidFill>
                  <a:srgbClr val="000000"/>
                </a:solidFill>
                <a:effectLst/>
                <a:latin typeface="Book Antiqua" pitchFamily="18" charset="0"/>
                <a:cs typeface="Arial" pitchFamily="34" charset="0"/>
              </a:rPr>
              <a:t>ePortfolio</a:t>
            </a:r>
            <a:r>
              <a:rPr kumimoji="0" lang="en-US" sz="1600" b="0" i="0" u="none" strike="noStrike" cap="none" normalizeH="0" baseline="0" dirty="0" smtClean="0">
                <a:ln>
                  <a:noFill/>
                </a:ln>
                <a:solidFill>
                  <a:srgbClr val="000000"/>
                </a:solidFill>
                <a:effectLst/>
                <a:latin typeface="Book Antiqua" pitchFamily="18" charset="0"/>
                <a:cs typeface="Arial" pitchFamily="34" charset="0"/>
              </a:rPr>
              <a:t> is emerged in the world of graphic design, my world of graphic design.  The field of communication studies has been the consistent, reliable vehicle in my need to truly understand this world.  </a:t>
            </a:r>
            <a:r>
              <a:rPr kumimoji="0" lang="en-US" sz="1600" b="1" i="0" u="none" strike="noStrike" cap="none" normalizeH="0" baseline="0" dirty="0" smtClean="0">
                <a:ln>
                  <a:noFill/>
                </a:ln>
                <a:solidFill>
                  <a:srgbClr val="FF0000"/>
                </a:solidFill>
                <a:effectLst/>
                <a:latin typeface="Book Antiqua" pitchFamily="18" charset="0"/>
                <a:cs typeface="Arial" pitchFamily="34" charset="0"/>
              </a:rPr>
              <a:t>When I reflect on the lessons I’ve learned in sub disciplinary subjects like gender, women’s studies, and advertising my heart and mind are full </a:t>
            </a:r>
            <a:r>
              <a:rPr kumimoji="0" lang="en-US" sz="1600" b="0" i="0" u="none" strike="noStrike" cap="none" normalizeH="0" baseline="0" dirty="0" smtClean="0">
                <a:ln>
                  <a:noFill/>
                </a:ln>
                <a:solidFill>
                  <a:srgbClr val="000000"/>
                </a:solidFill>
                <a:effectLst/>
                <a:latin typeface="Book Antiqua" pitchFamily="18" charset="0"/>
                <a:cs typeface="Arial" pitchFamily="34" charset="0"/>
              </a:rPr>
              <a:t>– full of knowledge and concerns because nothing is perfect and each of these fields have their issues.</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Book Antiqua" pitchFamily="18" charset="0"/>
                <a:cs typeface="Arial" pitchFamily="34" charset="0"/>
              </a:rPr>
              <a:t>In reflection, I humbly can only think of three things.</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Book Antiqua" pitchFamily="18" charset="0"/>
                <a:cs typeface="Arial" pitchFamily="34" charset="0"/>
              </a:rPr>
              <a:t>One.  I’ve done more graphic design than I’ve ever realized and perhaps it’s more than just a “side thing” I do.  It brings me unprecedented content and a voice – a visual, creative way to express myself.  I, after creating this </a:t>
            </a:r>
            <a:r>
              <a:rPr kumimoji="0" lang="en-US" sz="1600" b="0" i="0" u="none" strike="noStrike" cap="none" normalizeH="0" baseline="0" dirty="0" err="1" smtClean="0">
                <a:ln>
                  <a:noFill/>
                </a:ln>
                <a:solidFill>
                  <a:srgbClr val="000000"/>
                </a:solidFill>
                <a:effectLst/>
                <a:latin typeface="Book Antiqua" pitchFamily="18" charset="0"/>
                <a:cs typeface="Arial" pitchFamily="34" charset="0"/>
              </a:rPr>
              <a:t>ePortfolio</a:t>
            </a:r>
            <a:r>
              <a:rPr kumimoji="0" lang="en-US" sz="1600" b="0" i="0" u="none" strike="noStrike" cap="none" normalizeH="0" baseline="0" dirty="0" smtClean="0">
                <a:ln>
                  <a:noFill/>
                </a:ln>
                <a:solidFill>
                  <a:srgbClr val="000000"/>
                </a:solidFill>
                <a:effectLst/>
                <a:latin typeface="Book Antiqua" pitchFamily="18" charset="0"/>
                <a:cs typeface="Arial" pitchFamily="34" charset="0"/>
              </a:rPr>
              <a:t>, will stop denying who I am and use my skills to advocate for what I am passionate about.</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Book Antiqua" pitchFamily="18" charset="0"/>
                <a:cs typeface="Arial" pitchFamily="34" charset="0"/>
              </a:rPr>
              <a:t>Two.  I have amazing, inspiring people in my life.  Besides family support, I without a doubt, have the greatest cheering section an aspiring young woman could ever ask for.  With unquestionable support from grade school teachers, high school teachers, music mentors, college professors, and company CEOs I don’t question my abilities to successfully succeed in this cut-throat world.</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Book Antiqua" pitchFamily="18" charset="0"/>
                <a:cs typeface="Arial" pitchFamily="34" charset="0"/>
              </a:rPr>
              <a:t>Three. I am a graphic designer and no career will ever make me completely happy if I’m not advocating for a worthy cause and/or designing graphics in some fashion.  I, if I could think of my dream job, would enjoy being a graphic design teacher.  The thought of teaching the joy I experience day after day is something that always puts a smile on my face.</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b="1" i="0" u="none" strike="noStrike" cap="none" normalizeH="0" baseline="0" dirty="0" smtClean="0">
              <a:ln>
                <a:noFill/>
              </a:ln>
              <a:solidFill>
                <a:srgbClr val="242170"/>
              </a:solidFill>
              <a:effectLst/>
              <a:latin typeface="Helvetica"/>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0" y="797510"/>
            <a:ext cx="91440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t">
              <a:spcBef>
                <a:spcPct val="0"/>
              </a:spcBef>
              <a:spcAft>
                <a:spcPct val="0"/>
              </a:spcAft>
            </a:pPr>
            <a:r>
              <a:rPr lang="en-US" sz="2400" dirty="0" smtClean="0">
                <a:solidFill>
                  <a:srgbClr val="FF0000"/>
                </a:solidFill>
                <a:latin typeface="Trebuchet MS" pitchFamily="34" charset="0"/>
              </a:rPr>
              <a:t>Many of the assignments have caused me to look at </a:t>
            </a:r>
            <a:r>
              <a:rPr lang="en-US" sz="2400" b="1" dirty="0" smtClean="0">
                <a:solidFill>
                  <a:srgbClr val="FF0000"/>
                </a:solidFill>
                <a:latin typeface="Trebuchet MS" pitchFamily="34" charset="0"/>
              </a:rPr>
              <a:t>new, untested realities</a:t>
            </a:r>
            <a:r>
              <a:rPr lang="en-US" sz="2400" dirty="0" smtClean="0">
                <a:solidFill>
                  <a:srgbClr val="FF0000"/>
                </a:solidFill>
                <a:latin typeface="Trebuchet MS" pitchFamily="34" charset="0"/>
              </a:rPr>
              <a:t>, both sensational and perplexing, and I’ve had many questions I’d love to explore in greater depth. As an example, I have been fascinated by the power of the public to demand and steer news coverage via </a:t>
            </a:r>
            <a:r>
              <a:rPr lang="en-US" sz="2400" b="1" dirty="0" smtClean="0">
                <a:solidFill>
                  <a:srgbClr val="FF0000"/>
                </a:solidFill>
                <a:latin typeface="Trebuchet MS" pitchFamily="34" charset="0"/>
              </a:rPr>
              <a:t>social media</a:t>
            </a:r>
            <a:r>
              <a:rPr lang="en-US" sz="2400" dirty="0" smtClean="0">
                <a:solidFill>
                  <a:srgbClr val="FF0000"/>
                </a:solidFill>
                <a:latin typeface="Trebuchet MS" pitchFamily="34" charset="0"/>
              </a:rPr>
              <a:t>.  </a:t>
            </a:r>
            <a:r>
              <a:rPr kumimoji="0" lang="en-US" sz="2400" b="0" i="0" u="none" strike="noStrike" cap="none" normalizeH="0" baseline="0" dirty="0" smtClean="0">
                <a:ln>
                  <a:noFill/>
                </a:ln>
                <a:solidFill>
                  <a:srgbClr val="333333"/>
                </a:solidFill>
                <a:effectLst/>
                <a:latin typeface="Trebuchet MS" pitchFamily="34" charset="0"/>
                <a:ea typeface="Times New Roman" pitchFamily="18" charset="0"/>
                <a:cs typeface="Tahoma" pitchFamily="34" charset="0"/>
              </a:rPr>
              <a:t>I’ve seen live television shows switch gears on account of viewer emails and tweets. It wasn’t that long ago when we had to write and snail-mail a “letter to the editor,” if we wanted a chance to be heard, but social media is giving audiences a seat in news and editorial rooms. Often, the public owns events before the media. The public has the information, the images, the video and forwards it to the media channels well before they can arrive at the scene or receive the information through the industry news feeds.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TextBox 2"/>
          <p:cNvSpPr txBox="1"/>
          <p:nvPr/>
        </p:nvSpPr>
        <p:spPr>
          <a:xfrm>
            <a:off x="1828800" y="0"/>
            <a:ext cx="6019800" cy="707886"/>
          </a:xfrm>
          <a:prstGeom prst="rect">
            <a:avLst/>
          </a:prstGeom>
          <a:noFill/>
        </p:spPr>
        <p:txBody>
          <a:bodyPr wrap="square" rtlCol="0">
            <a:spAutoFit/>
          </a:bodyPr>
          <a:lstStyle/>
          <a:p>
            <a:r>
              <a:rPr lang="en-US" sz="2000" b="1" dirty="0" smtClean="0">
                <a:solidFill>
                  <a:srgbClr val="C00000"/>
                </a:solidFill>
              </a:rPr>
              <a:t>Reflection illustrating student connections with course material and future exploration</a:t>
            </a:r>
            <a:endParaRPr lang="en-US" sz="2000" b="1" dirty="0">
              <a:solidFill>
                <a:srgbClr val="C0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Individual Assignment Rubric</a:t>
            </a:r>
            <a:endParaRPr lang="en-US" dirty="0"/>
          </a:p>
        </p:txBody>
      </p:sp>
      <p:sp>
        <p:nvSpPr>
          <p:cNvPr id="3" name="Subtitle 2"/>
          <p:cNvSpPr>
            <a:spLocks noGrp="1"/>
          </p:cNvSpPr>
          <p:nvPr>
            <p:ph type="subTitle" idx="1"/>
          </p:nvPr>
        </p:nvSpPr>
        <p:spPr/>
        <p:txBody>
          <a:bodyPr/>
          <a:lstStyle/>
          <a:p>
            <a:r>
              <a:rPr lang="en-US" dirty="0" smtClean="0"/>
              <a:t>Located on </a:t>
            </a:r>
            <a:r>
              <a:rPr lang="en-US" dirty="0" err="1" smtClean="0"/>
              <a:t>ePortfolio</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3"/>
          <p:cNvPicPr>
            <a:picLocks noChangeAspect="1" noChangeArrowheads="1"/>
          </p:cNvPicPr>
          <p:nvPr/>
        </p:nvPicPr>
        <p:blipFill>
          <a:blip r:embed="rId2" cstate="print"/>
          <a:srcRect/>
          <a:stretch>
            <a:fillRect/>
          </a:stretch>
        </p:blipFill>
        <p:spPr bwMode="auto">
          <a:xfrm>
            <a:off x="-1143000" y="-1981200"/>
            <a:ext cx="11811000" cy="975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1856</TotalTime>
  <Words>522</Words>
  <Application>Microsoft Office PowerPoint</Application>
  <PresentationFormat>On-screen Show (4:3)</PresentationFormat>
  <Paragraphs>35</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ePortfolio Assessment: From Rubrics to Contests</vt:lpstr>
      <vt:lpstr>Slide 2</vt:lpstr>
      <vt:lpstr>ePortfolio rubric</vt:lpstr>
      <vt:lpstr>My feedback</vt:lpstr>
      <vt:lpstr>Reflection</vt:lpstr>
      <vt:lpstr>Slide 6</vt:lpstr>
      <vt:lpstr>Slide 7</vt:lpstr>
      <vt:lpstr>Individual Assignment Rubric</vt:lpstr>
      <vt:lpstr>Slide 9</vt:lpstr>
      <vt:lpstr>Peer Feedback</vt:lpstr>
      <vt:lpstr>Contests</vt:lpstr>
      <vt:lpstr>Contest Rubric</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ePortfolio Assessment: From Rubrics to Contests</dc:title>
  <dc:creator>Owner</dc:creator>
  <cp:lastModifiedBy>Owner</cp:lastModifiedBy>
  <cp:revision>26</cp:revision>
  <dcterms:created xsi:type="dcterms:W3CDTF">2012-02-15T16:44:29Z</dcterms:created>
  <dcterms:modified xsi:type="dcterms:W3CDTF">2012-02-16T23:40:37Z</dcterms:modified>
</cp:coreProperties>
</file>