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9" r:id="rId4"/>
    <p:sldId id="280" r:id="rId5"/>
    <p:sldId id="273" r:id="rId6"/>
    <p:sldId id="274" r:id="rId7"/>
    <p:sldId id="261" r:id="rId8"/>
    <p:sldId id="268" r:id="rId9"/>
    <p:sldId id="260" r:id="rId10"/>
    <p:sldId id="269" r:id="rId11"/>
    <p:sldId id="275" r:id="rId12"/>
    <p:sldId id="277" r:id="rId13"/>
    <p:sldId id="276" r:id="rId14"/>
    <p:sldId id="262" r:id="rId15"/>
    <p:sldId id="266" r:id="rId16"/>
    <p:sldId id="267" r:id="rId17"/>
    <p:sldId id="270" r:id="rId18"/>
    <p:sldId id="263" r:id="rId19"/>
    <p:sldId id="264" r:id="rId20"/>
    <p:sldId id="271" r:id="rId21"/>
    <p:sldId id="265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66" d="100"/>
          <a:sy n="66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922DF3-AD48-4495-8536-D7BD98EC0B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67E948D-8C80-460E-B64E-50CC8A9068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ershey%20vs.%20godiva%20pwpt..ppt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rsheys.com/ads-and-videos.aspx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Kit_Kat" TargetMode="External"/><Relationship Id="rId2" Type="http://schemas.openxmlformats.org/officeDocument/2006/relationships/hyperlink" Target="http://en.wikipedia.org/wiki/Rowntree%27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Rol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et_income" TargetMode="External"/><Relationship Id="rId2" Type="http://schemas.openxmlformats.org/officeDocument/2006/relationships/hyperlink" Target="http://en.wikipedia.org/wiki/Earnings_before_interest_and_tax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://en.wikipedia.org/wiki/Equity_(finance)" TargetMode="External"/><Relationship Id="rId4" Type="http://schemas.openxmlformats.org/officeDocument/2006/relationships/hyperlink" Target="http://en.wikipedia.org/wiki/Asse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a8D9dLiRQ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7696200" cy="1219200"/>
          </a:xfrm>
        </p:spPr>
        <p:txBody>
          <a:bodyPr>
            <a:normAutofit/>
          </a:bodyPr>
          <a:lstStyle/>
          <a:p>
            <a:r>
              <a:rPr lang="en-US" sz="5400" u="sng" dirty="0" smtClean="0"/>
              <a:t>The Hershey Company</a:t>
            </a:r>
            <a:endParaRPr lang="en-US" sz="5400" u="sng" dirty="0"/>
          </a:p>
        </p:txBody>
      </p:sp>
      <p:pic>
        <p:nvPicPr>
          <p:cNvPr id="1026" name="Picture 2" descr="http://www.rockthecapital.com/wp-content/uploads/2011/01/Hershey-Chocolate-e12946752518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4" y="374744"/>
            <a:ext cx="9002482" cy="6055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601506"/>
            <a:ext cx="674970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Hershey vs. Godiva</a:t>
            </a:r>
            <a:endParaRPr lang="en-US" sz="88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8" name="Picture 4" descr="http://leverageacademy.com/blog/wp-content/uploads/2009/11/Hershe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33800"/>
            <a:ext cx="4286250" cy="233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static.caloriecount.about.com/images/medium/godiva-chocolate-pieces-1825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381491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01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Godiva consumers are known to be “busy but content.”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They “love to indulge yet are health conscious.”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They “consider themselves generous and giving.”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Godiva chocolate is in the place of items of great luxury, value, and recognition.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Psychographics- Godiva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72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2743200"/>
            <a:ext cx="4101353" cy="36877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Message:  Chocolates can be the gifts that can impress when made with care. </a:t>
            </a:r>
          </a:p>
          <a:p>
            <a:r>
              <a:rPr lang="en-US" dirty="0"/>
              <a:t>Delivery: </a:t>
            </a:r>
          </a:p>
          <a:p>
            <a:pPr lvl="1"/>
            <a:r>
              <a:rPr lang="en-US" dirty="0"/>
              <a:t>Word of mouth</a:t>
            </a:r>
          </a:p>
          <a:p>
            <a:pPr lvl="1"/>
            <a:r>
              <a:rPr lang="en-US" dirty="0"/>
              <a:t>Websites</a:t>
            </a:r>
          </a:p>
          <a:p>
            <a:pPr lvl="1"/>
            <a:r>
              <a:rPr lang="en-US" dirty="0"/>
              <a:t>Packaging</a:t>
            </a:r>
          </a:p>
          <a:p>
            <a:pPr lvl="1"/>
            <a:r>
              <a:rPr lang="en-US" dirty="0"/>
              <a:t>Boutiques</a:t>
            </a:r>
          </a:p>
          <a:p>
            <a:pPr lvl="1"/>
            <a:r>
              <a:rPr lang="en-US" dirty="0"/>
              <a:t>Social networking sites: Facebook, Twitter, </a:t>
            </a:r>
            <a:r>
              <a:rPr lang="en-US" dirty="0" err="1"/>
              <a:t>pintrest</a:t>
            </a:r>
            <a:r>
              <a:rPr lang="en-US" dirty="0"/>
              <a:t>, </a:t>
            </a:r>
            <a:r>
              <a:rPr lang="en-US" dirty="0" err="1"/>
              <a:t>Youtube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and Delivery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1336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tx2"/>
                </a:solidFill>
              </a:rPr>
              <a:t>GODIVA</a:t>
            </a:r>
            <a:endParaRPr lang="en-US" sz="2400" b="1" u="sng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216130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tx2"/>
                </a:solidFill>
              </a:rPr>
              <a:t>HERSHEY</a:t>
            </a:r>
            <a:endParaRPr lang="en-US" sz="2400" b="1" u="sng" dirty="0">
              <a:solidFill>
                <a:schemeClr val="tx2"/>
              </a:solidFill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4861218" y="2819399"/>
            <a:ext cx="4101353" cy="3687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Message</a:t>
            </a:r>
            <a:r>
              <a:rPr lang="en-US" sz="2000" dirty="0"/>
              <a:t>: Enjoyable chocolate can be affordable for the average person.</a:t>
            </a:r>
          </a:p>
          <a:p>
            <a:r>
              <a:rPr lang="en-US" sz="2000" dirty="0"/>
              <a:t>Delivery:</a:t>
            </a:r>
          </a:p>
          <a:p>
            <a:pPr lvl="1"/>
            <a:r>
              <a:rPr lang="en-US" sz="2000" dirty="0"/>
              <a:t>Commercials</a:t>
            </a:r>
          </a:p>
          <a:p>
            <a:pPr lvl="1"/>
            <a:r>
              <a:rPr lang="en-US" sz="2000" dirty="0"/>
              <a:t>Websites</a:t>
            </a:r>
          </a:p>
          <a:p>
            <a:pPr lvl="1"/>
            <a:r>
              <a:rPr lang="en-US" sz="2000" dirty="0"/>
              <a:t>Stores available</a:t>
            </a:r>
          </a:p>
          <a:p>
            <a:pPr lvl="1"/>
            <a:r>
              <a:rPr lang="en-US" sz="2000" dirty="0"/>
              <a:t>Social networking sites: Facebook, Twitter, </a:t>
            </a:r>
            <a:r>
              <a:rPr lang="en-US" sz="2000" dirty="0" err="1"/>
              <a:t>pintrest</a:t>
            </a:r>
            <a:r>
              <a:rPr lang="en-US" sz="2000" dirty="0"/>
              <a:t>, </a:t>
            </a:r>
            <a:r>
              <a:rPr lang="en-US" sz="2000" dirty="0" err="1"/>
              <a:t>Youtube</a:t>
            </a:r>
            <a:endParaRPr lang="en-US" sz="2000" dirty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91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Latent Public: Godiva</a:t>
            </a:r>
          </a:p>
          <a:p>
            <a:r>
              <a:rPr lang="en-US" dirty="0" smtClean="0"/>
              <a:t>Private Institution </a:t>
            </a:r>
          </a:p>
          <a:p>
            <a:r>
              <a:rPr lang="en-US" dirty="0" smtClean="0"/>
              <a:t>Rewards Cards</a:t>
            </a:r>
          </a:p>
          <a:p>
            <a:r>
              <a:rPr lang="en-US" dirty="0" smtClean="0"/>
              <a:t>Lady Godiva Scholarship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Active Public: Hershey’s</a:t>
            </a:r>
          </a:p>
          <a:p>
            <a:r>
              <a:rPr lang="en-US" dirty="0" smtClean="0"/>
              <a:t>Theme Park</a:t>
            </a:r>
          </a:p>
          <a:p>
            <a:r>
              <a:rPr lang="en-US" dirty="0" smtClean="0"/>
              <a:t>Interactive Flagship Stores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63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09800"/>
            <a:ext cx="3491753" cy="39163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Godiva</a:t>
            </a:r>
            <a:endParaRPr lang="en-US" dirty="0"/>
          </a:p>
          <a:p>
            <a:r>
              <a:rPr lang="en-US" dirty="0" smtClean="0"/>
              <a:t>Brownies</a:t>
            </a:r>
          </a:p>
          <a:p>
            <a:r>
              <a:rPr lang="en-US" dirty="0"/>
              <a:t>Truffles</a:t>
            </a:r>
          </a:p>
          <a:p>
            <a:r>
              <a:rPr lang="en-US" dirty="0"/>
              <a:t>Signature Cakes</a:t>
            </a:r>
          </a:p>
          <a:p>
            <a:r>
              <a:rPr lang="en-US" dirty="0"/>
              <a:t>Coffee &amp; Cocoa</a:t>
            </a:r>
          </a:p>
          <a:p>
            <a:r>
              <a:rPr lang="en-US" dirty="0"/>
              <a:t>Biscuits</a:t>
            </a:r>
          </a:p>
          <a:p>
            <a:r>
              <a:rPr lang="en-US" dirty="0"/>
              <a:t>Chocolate </a:t>
            </a:r>
            <a:r>
              <a:rPr lang="en-US" dirty="0" smtClean="0"/>
              <a:t>Bars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Products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648200" y="2209800"/>
            <a:ext cx="3491753" cy="3916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 smtClean="0"/>
              <a:t>	Hershey</a:t>
            </a:r>
          </a:p>
          <a:p>
            <a:r>
              <a:rPr lang="en-US" dirty="0" smtClean="0"/>
              <a:t>Chocolate Bars</a:t>
            </a:r>
          </a:p>
          <a:p>
            <a:r>
              <a:rPr lang="en-US" dirty="0" smtClean="0"/>
              <a:t>Reeses</a:t>
            </a:r>
          </a:p>
          <a:p>
            <a:r>
              <a:rPr lang="en-US" dirty="0" smtClean="0"/>
              <a:t>Syrup</a:t>
            </a:r>
          </a:p>
          <a:p>
            <a:r>
              <a:rPr lang="en-US" dirty="0" smtClean="0"/>
              <a:t>Baking Chocolate</a:t>
            </a:r>
          </a:p>
          <a:p>
            <a:r>
              <a:rPr lang="en-US" dirty="0" smtClean="0"/>
              <a:t>Dessert Toppings</a:t>
            </a:r>
          </a:p>
          <a:p>
            <a:r>
              <a:rPr lang="en-US" dirty="0" smtClean="0"/>
              <a:t>Milk &amp; Milkshakes</a:t>
            </a:r>
          </a:p>
        </p:txBody>
      </p:sp>
    </p:spTree>
    <p:extLst>
      <p:ext uri="{BB962C8B-B14F-4D97-AF65-F5344CB8AC3E}">
        <p14:creationId xmlns:p14="http://schemas.microsoft.com/office/powerpoint/2010/main" val="42213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INTERNAL</a:t>
            </a:r>
          </a:p>
          <a:p>
            <a:r>
              <a:rPr lang="en-US" dirty="0" smtClean="0"/>
              <a:t>Hershey communicates with its employees, stockholders &amp; business partners through its website, stock holder reports, internal employee communications, &amp; through its Corporate Social Responsibility Reports which summarize there efforts to do their business in a socially responsible &amp; environmentally sustainable manner.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Communication with Publics-Hershey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0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company has a long history of supporting charitable organizations such as the Milton Hershey School for disadvantaged children.</a:t>
            </a:r>
          </a:p>
          <a:p>
            <a:endParaRPr lang="en-US" dirty="0"/>
          </a:p>
          <a:p>
            <a:r>
              <a:rPr lang="en-US" dirty="0" smtClean="0"/>
              <a:t>It is also addressing such issues as human rights, climate change &amp; resource scarcity.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(cont..)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03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communicates with its customers externally through advertising, special events, promotions its engagement in the town of Hershey, Pennsylvania.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39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Godiva communicates with consumers through its website, six seasonal mail order catalogues a year, advertisements both in print and television.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Most of the ads are selling sex/romance with the chocolate.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Communication with Publics-Godiva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25996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effectLst/>
              </a:rPr>
              <a:t>Hershey Foods is North America's largest chocolate producer with 42.5% of the US chocolate market.</a:t>
            </a:r>
          </a:p>
          <a:p>
            <a:pPr marL="0" indent="0">
              <a:buNone/>
            </a:pPr>
            <a:endParaRPr lang="en-US" baseline="30000" dirty="0"/>
          </a:p>
          <a:p>
            <a:r>
              <a:rPr lang="en-US" dirty="0" smtClean="0">
                <a:effectLst/>
              </a:rPr>
              <a:t>Hershey sells products in 50 countries under 60 brand names including, Hershey's, Reese's, and Kisses.</a:t>
            </a:r>
            <a:r>
              <a:rPr lang="en-US" baseline="30000" dirty="0"/>
              <a:t> </a:t>
            </a:r>
            <a:r>
              <a:rPr lang="en-US" dirty="0" smtClean="0">
                <a:effectLst/>
              </a:rPr>
              <a:t>In 2010, the company's net revenues were $5.67 billion with net income of $510 million.</a:t>
            </a:r>
          </a:p>
          <a:p>
            <a:pPr marL="0" indent="0">
              <a:buNone/>
            </a:pPr>
            <a:endParaRPr lang="en-US" baseline="30000" dirty="0" smtClean="0"/>
          </a:p>
          <a:p>
            <a:r>
              <a:rPr lang="en-US" dirty="0" smtClean="0">
                <a:effectLst/>
              </a:rPr>
              <a:t>Additionally, Hershey maintains the right to manufacture and sell competitors' products, such as </a:t>
            </a:r>
            <a:r>
              <a:rPr lang="en-US" i="1" dirty="0" smtClean="0">
                <a:effectLst/>
              </a:rPr>
              <a:t>Kit-Kat bars</a:t>
            </a:r>
            <a:r>
              <a:rPr lang="en-US" dirty="0" smtClean="0">
                <a:effectLst/>
              </a:rPr>
              <a:t>, through licensing agreements with foreign Nestle (NSRGY) and the former Cadbury Schweppes (now part of Kraft Foods (KFT))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56263" cy="1054250"/>
          </a:xfrm>
        </p:spPr>
        <p:txBody>
          <a:bodyPr/>
          <a:lstStyle/>
          <a:p>
            <a:r>
              <a:rPr lang="en-US" dirty="0" smtClean="0"/>
              <a:t>State of Activity-Hershey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3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effectLst/>
                <a:hlinkClick r:id="rId2" action="ppaction://hlinkpres?slideindex=1&amp;slidetitle="/>
              </a:rPr>
              <a:t>http://www.google.com/imgres?hl=en&amp;tbo=d&amp;tbm=isch&amp;tbnid=r4gjxk1Qir5KoM:&amp;imgrefurl=http://www.wikinvest.com/stock/Hershey_Foods_(HSY)&amp;docid=Qj-QjtcAYEBk8M&amp;imgurl=http://www.wikinvest.com/images/thumb/5/57/U.S._Chocolate_Market_Share.png/500px-U.S._Chocolate_Market_Share.png&amp;w=500&amp;h=331&amp;ei=zqW7UMu5Bcq80AGAwICwBQ&amp;zoom=1&amp;iact=rc&amp;dur=1&amp;sig=102986933102369314666&amp;page=1&amp;tbnh=145&amp;tbnw=219&amp;start=0&amp;ndsp=19&amp;ved=1t:429,r:2,s:0,i:94&amp;tx=160&amp;ty=102&amp;biw=1366&amp;bih=601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0" indent="0">
              <a:buNone/>
            </a:pPr>
            <a:endParaRPr lang="en-US" dirty="0" smtClean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56263" cy="1054250"/>
          </a:xfrm>
        </p:spPr>
        <p:txBody>
          <a:bodyPr/>
          <a:lstStyle/>
          <a:p>
            <a:r>
              <a:rPr lang="en-US" dirty="0" smtClean="0"/>
              <a:t>Chart of Market Share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6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09801"/>
            <a:ext cx="4482353" cy="39163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Hershey Company was founded in 1894 by Milton </a:t>
            </a:r>
            <a:r>
              <a:rPr lang="en-US" dirty="0" err="1"/>
              <a:t>Snavely</a:t>
            </a:r>
            <a:r>
              <a:rPr lang="en-US" dirty="0"/>
              <a:t> Hershey as a subsidiary of his Lancaster Caramel Company. </a:t>
            </a:r>
            <a:endParaRPr lang="en-US" dirty="0" smtClean="0"/>
          </a:p>
          <a:p>
            <a:r>
              <a:rPr lang="en-US" dirty="0"/>
              <a:t>Hershey made his way back to Lancaster </a:t>
            </a:r>
            <a:r>
              <a:rPr lang="en-US" dirty="0" smtClean="0"/>
              <a:t>where he </a:t>
            </a:r>
            <a:r>
              <a:rPr lang="en-US" dirty="0"/>
              <a:t>opened a caramel </a:t>
            </a:r>
            <a:r>
              <a:rPr lang="en-US" dirty="0" smtClean="0"/>
              <a:t>shop which </a:t>
            </a:r>
            <a:r>
              <a:rPr lang="en-US" dirty="0"/>
              <a:t>was later on sold in 1900 for one million dollars, a company that would be worth in the range of 27 million in today’s society. </a:t>
            </a:r>
            <a:endParaRPr lang="en-US" dirty="0" smtClean="0"/>
          </a:p>
          <a:p>
            <a:r>
              <a:rPr lang="en-US" dirty="0"/>
              <a:t>Hershey’s creation of chocolate bars began and continued in his hometown in Pennsylvania, and from then on out, the Hershey Company began to expand.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Hershey</a:t>
            </a:r>
            <a:endParaRPr lang="en-US" dirty="0"/>
          </a:p>
        </p:txBody>
      </p:sp>
      <p:pic>
        <p:nvPicPr>
          <p:cNvPr id="1026" name="Picture 2" descr="http://upload.wikimedia.org/wikipedia/en/d/dc/Milton_Hershe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62200"/>
            <a:ext cx="228600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52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Since </a:t>
            </a:r>
            <a:r>
              <a:rPr lang="en-US" dirty="0"/>
              <a:t>Godiva Chocolatier, Inc. is a </a:t>
            </a:r>
            <a:r>
              <a:rPr lang="en-US" dirty="0" smtClean="0"/>
              <a:t>wholly owned subsidiary of  </a:t>
            </a:r>
            <a:r>
              <a:rPr lang="en-US" dirty="0" err="1" smtClean="0"/>
              <a:t>Yildiz</a:t>
            </a:r>
            <a:r>
              <a:rPr lang="en-US" dirty="0" smtClean="0"/>
              <a:t> Holding of Turkey, it does </a:t>
            </a:r>
            <a:r>
              <a:rPr lang="en-US" dirty="0"/>
              <a:t>not </a:t>
            </a:r>
            <a:r>
              <a:rPr lang="en-US" dirty="0" smtClean="0"/>
              <a:t>publish financial statements, and does </a:t>
            </a:r>
            <a:r>
              <a:rPr lang="en-US" dirty="0"/>
              <a:t>not discuss total sales, advertising costs or financial performance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However, according to the Wall Street Journal in 2011, the </a:t>
            </a:r>
            <a:r>
              <a:rPr lang="en-US" dirty="0"/>
              <a:t>total sales in 2011 for Godiva estimated to be </a:t>
            </a:r>
            <a:r>
              <a:rPr lang="en-US" dirty="0" smtClean="0"/>
              <a:t>approximately  </a:t>
            </a:r>
            <a:r>
              <a:rPr lang="en-US" dirty="0"/>
              <a:t>$650, with nearly a third of that coming from items developed in the past two years, being introduced to grocery stores.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56263" cy="1054250"/>
          </a:xfrm>
        </p:spPr>
        <p:txBody>
          <a:bodyPr>
            <a:normAutofit/>
          </a:bodyPr>
          <a:lstStyle/>
          <a:p>
            <a:r>
              <a:rPr lang="en-US" sz="4800" u="sng" dirty="0" smtClean="0"/>
              <a:t>State of Activity-Godiva</a:t>
            </a:r>
            <a:endParaRPr lang="en-US" sz="4800" u="sng" dirty="0"/>
          </a:p>
        </p:txBody>
      </p:sp>
    </p:spTree>
    <p:extLst>
      <p:ext uri="{BB962C8B-B14F-4D97-AF65-F5344CB8AC3E}">
        <p14:creationId xmlns:p14="http://schemas.microsoft.com/office/powerpoint/2010/main" val="41793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http://www.hersheys.com/ads-and-videos.aspx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(how to make chocolate) </a:t>
            </a:r>
          </a:p>
          <a:p>
            <a:pPr marL="0" indent="0">
              <a:buNone/>
            </a:pPr>
            <a:r>
              <a:rPr lang="en-US" dirty="0" smtClean="0"/>
              <a:t>(commercials)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1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ata:image/jpeg;base64,/9j/4AAQSkZJRgABAQAAAQABAAD/2wCEAAkGBhQSEBUUExQWFRUWFRgUFhgXGBcWFhcWFBUXFxwYHBYXHiYeGxsjHRcVHzAgJScqLC0sGB4xNTAqNSYrLCkBCQoKDgwOGg8PGiwkHCQsLCwpLCwsLCwsLCwpLCwpLCwsLCwsKSwpLCksKSwsLCwsLCwpKSwsLCwsLCwsLCwsLP/AABEIAMIBAwMBIgACEQEDEQH/xAAbAAEAAgMBAQAAAAAAAAAAAAAAAgMBBAYHBf/EAEYQAAIBAwIEAgcEBwYFAwUAAAECEQADIRIxBCJBURNhBQYHMnGBkSNCUqEUYnKxwdHwFzNDU4KSJIOi0vEVNOFEVGOywv/EABkBAQEBAQEBAAAAAAAAAAAAAAABAgQDBf/EACIRAQACAQQDAQADAAAAAAAAAAABAhESEzFRAyEyQSJhgf/aAAwDAQACEQMRAD8A9xpSlApSlApSlApSlApSlApSlApSlApSlApSlApSlApSlApSlApSlApSlApSlApSlApSlApSlBo+mPTNrhbRuXWhRgdSxOwA6muKue2G1q5LJI7m4qnJgYAPl1q32uXos2B/+Rm/2pH/APVebkKfEgABggHQjSLc5WCDKE46mubyeWYtiHV4vFW1cy9EPtdSJNjAIH96u56e7v5UPtcXP/D7RP2oxq2nkxPSvPjbXmyYZs6obHhhIJJyZnz2qN9NSjmhxbS0WHWGLMCOzSI6jvmvPdt29dmvTv29rwmBw4673fw7/c6VWPa8TtYXfT753gtEaewJ+FcPcvg3TcU6SzXCQCMhjMicSp8oOQR217MBYDCCy4E6ZRWwssSN5iYEHFTdt2uzXp3132uurBTZQExEs2Z26dcVhfaxdMRZtnVMZfOkgH6EiuI/S1DoC4BUmFLAFtenET5UtMkgrBLG44IPva4zAMHSdOR36TTct2bVOnaD2u3CJ8K3GrRMvGokiPIyCPjWLntcugSbVse9uX/wyFb6ExXEpdUqRqDrcKKZKkMUUrErAJIC+cpO+0bl5CkMwIm88k8w8RxLapkFGET33q7lu02q9O5X2sX9QXwbcmAMXMlgSB8SAcb4ovtXvlQwtWyDnC3CYInYGa4dLg8RCWlxp0xAaRzQpGYbJ0GdyRVnDXwiAzI0aQYMQyFZx5Zqblu12q9OzX2sXiJ8NI0s3uXBhDBwTOMY8x3qY9qN8lRot8wleV4PXeYmMxvGa4sXlKKDBCpcIJWcEKjMD0jTGO/wrICzbEwYtld+YWpExsZD3Bjo57Vdy3abdenYf2qXonTb2c/3dyR4XvgiZBHUb+VT/tQv83Ih0kAxbuHLRAEHO42neuPt30BV9QkC+SdJOqRDFh1KAARvCwdqydHOA2+jUoXWNUAZUghtQUSsbid5prntNuvTtLHtJvscLbyoYcjjBJHU9wQRuOtQf2oXV1akA0gsZtXhAG5n8/hJ6VynAhOUI0jRyjppNxjg9geWOmkCpXOLQG5z6S1sqZVhpCqwLQRmNf5CrF57Tbr07B/aNeGuQnJloRzgiQRByI6isv7R7i7+H7huCFcgosSRB5oBEgZEg1ykIrPkJo8MsApXRollMDv5CIUiN6wbaC3oLjSLN0pI91H1faDOdCsFkdInerF57SaV6dWfaHdLaQbYOoJHhuTqKhu+2nM7RRfaBdP37e6jNthOttKkS2xblnaa5y5cQuD4ihle2qwP1ApSARq1qZnpykbCoW7dsMx8YTKavdExeDBmAgFiRo1gDM77C657TRXp1d71+uW/fa2PjbaM+cxWza9fXkA+GSxZVwwlrc6hvuIOPI1zHHcVbUp4l1LelvE5mVZAV06kY5jnyrK27ZuBg6ajfZsEZZbVxPDwcsA7MeuMjrV1T2mmvTqU9oEiYtwX8OdR9/8ADnY//HcVk+v+5+yEBiZJwEYK30JAPxFcinD29LAXVZH8O04YqQzoYKzO7LpTTvyqd97Dw6EMviJBa+0yC66iMBjPukDVO8AHz1qntNEdOxt+vInmCbE+/GANROewz8M10Hov0kL9sOMdxM+Yg9QRma8wPDlnVvGt64Dco3GhgcBuZJaQTzATDZrsvUgwpTBC27YxsYBEjyxWq2mZ9vO9YiMw6mlKV6vIpSlApSlB537XGgcN8bv7rdeevYQhwqgatGnSApGk2ycgd1c/OvQva40Dhvjd/dbrzxbCBbgGCSuiMwAyHcz01b9yK4fL9y7/AA/ELr1pSCJkMzEyATBSJkRzSSZ8hvJqu+uoHYMVtBiNm0MHM46EYbfcHeoXrAKssiS7sCRESOVsbGTPyM71G4gJJgAnwiRuCU0knyYFYnqPgKx/r1wtePFLriS8giQA7FhA+JMjYz5ZqRIxgglTGTGlCsqx5jv1mBiar8EB5UCD4ghhMa2LCIzDSZG4xExUbdmMQI1BsxqB8Mqcqo1bxmDESTUVuDiOe3ze4TKzvqKECP8ASfrUbbrMg5PitAYkfaFSCASYggbRvWVYarRIHKzFjAJj7PTny0t9fOoooDBhIgXYEyAXKFY7Aaf3UgktuulgSGVyhMwJKKZysZJCtIiCpNZa4CkFtmv3NUjUPEcENMxykZnBjpXx+L9ZOHtBkJ8SWRotDIKrzENMKdYDCCckyIwdHiPTl24ukLbQB7rBoLvF19RBAPh7qNz9a9YpaXlN65dRbuTcRtQ1DQRBhuTJgTzKZJGoGJMHaNe16Ys2QA122IQr7w6oVkCSfPc1yF23cuf3117i4wWIyMAkDGBI3NRT0XbBmP5fnJ/Ot7fcs65/IdNd9b+ECopuatKuJVH3dUWcx+Hbz8qob124YaQGucvhxyCD4cgmCZlg9wfArvpr5SoBtj4SP3VJs75+JJ/fV0QmbPr2/X3hg4fnmbpbk5WN0FQSNXQQD3AFZT1y4SGAuMocJINosupQAZH4SFXAiCsg9K+QKrucMje8oPxFXRCfydZwHrDwxiOISFBADFlI1OWgG4cjIHU8u56fV/S0bWRcTNnRurAAC5zETBHP8MZ3rzZvQ1o/dj4E/wAcVFPRLJm1ddN/hkQRjoQSNjiptx+SarfsPTlRVZyrKoC2gR+Dw3dwTJgSWG+OXrUrfDgKFLrpVLpTuqvhWmdlUlJ2IOa894b0/wAbZJLReBVFkRri2xYGYknmYZBBBgzX2vQ/rzwzaEvarWg3NJIkLqKhF1CYULrQgiCCNtxNFoNcfrrDbHKfEQMvhKDjMKVKtzc2pWMdRykTmTWASxF5BtqyIJ8ZXBZQwVWJUiVC6ixkHaq+H4UNatMjIxRLIDqdSu1sMrSR00tgjIKqekVO76NYm4QVhldSDMEuysDpM+GcNOkwxIMSIGWn0eKvqIVripzq8M6rIEgiCRMzFQPDqX1B1k31b3zB0WtBXTMa9zgTETMVPjE1CJGXRjMQVW4CwI6ysiPOqn9Hy0gAfbWXEMYi2qBjp90MdJEgbATVhk/QcONasrhLdzU0yyuARIG5tnR0PKm0VNvRobWrFSGe4ZmbihrQTBIgtOTONqrPoxjrEIwupDq22oXJGw/y2ZJEEaLcbYs/9IkuCJDXJDk/aKp4ZbLNgQXLLscHfeqiX6C7PbZja1Aox0gxyAhoVsMMkAwpUNEmM9V6iW/DHhkCRaUcswNEDEgYzXIr6Lf7I6Latb8L3Ryjw2giCDjSW0ldJGqCSBnqPULhDbZUIA02SsDIHOm2BjHat05Zvw7alKV7uYpSlApSlB5z7Xz/AO2/5v7rdeeeCB4mlj740Esz8ofszZBUmdvqBXoXtf24bH+d5f5Q3+dec3uG0ltDsYugKWOoEBmGYgwRE/KuLy/cu/w/EM3bJ0tGTruFTq0xE6D1xJHKemPhm4iltQGCbJIPTToLMOx95SOs/WHEWWAMZIa4RpYQdBbSstEo2B3jz2ldtjXgypezIJMqItlz5qZcEYgr9PN6qVshWkZEXAASRp5iQJHRge0iB0NYtW4UCNm1ZADD7MgiFJWNUbbwDG5p4MMd2EXAMkEQxiZwSQVKk9iDEitHjeN8MeGmburUCdWlLZSDqBJM6ogEnI8wKsRM+icQ3OP9IWrPhOy6rmpjpUc7R4ej5YfP76570hce7gnSgkKimYUkcrOI1bDA7bzVX6KNWoksx3YnLE9SOg8v6FxPevetdLxtOrlVb4RV2Hy6DM7fzk1eK1j6Qtj74qS8dbP31+sfvr0SJiOGxFBWvc4jK6CDLQYzy9TjaP41JZfYlRJGNzGDnpUMr6VXYtkCCdRk58qtiilZoKzQBWRSgoJA1XxHCJc99QfPr9d6tC1SsuJkqOkEZgxJMHt0oktSxwV7hzq4dwQSGKOFYEodQwwgnzwa6L0X62Wr7OlxVs3biXLbqwARndVAKsRKGQTDkgECDXzrCkKAxkjc98n+ED5VXx3o1Lw5sHow3H8x5UnE8saZjh6nx/Ci4sFVJ1JuAYXxVLjm2lNY+da7ei+Y6FCjxLDKARB8Nk1NG4IVSPOPOvOvQnrK/Dzw3FElYAs3CW5RqEjUCOXTqyZ0+XT0S/wLZ8Nm0zYZeZjqKuskOW28MZBkNM15zGPTUTllvR7/AGkorC4ryuoLzqxNskjZiGKlh+BTNW/+lHW0ljLqVeQGg2TbdiowTtiBJg96ruWrga4dLMrrcEK9wEMmbZHW2Wlhynok9amnCOHYM9xuazpdSQCYdXJSSsadOoCATBEGCCKj6NeLUIFZAi4aV5LgmZhgCNTAgzkhgdj1vqMvhvoIiRcgTMA3WcZ7REeUVx7Wbot24W7rQEHncq7q6zJLBgGgkMwYaWIIEY6n1NtnxlnVh7x5pJ0ln0iSSY0lYrVeWbcO+pSldDmKUpQKUpQece18f+2/537rWa84uWSNUNMXdGQACA1xegxOkH/zXo/tf/8ApR38bpOYtRjrmvOPDcAmQ0XfDIA0zBuKYLPH+HIk7TXF5fqXf4fiEb9tlBmZBuNgBpFpiNJIHUAgMOoqdyxFwANqQ3bS9iNQQtiJ0kMYO4IINVXWYLJwQXJBU+7afSdjytEnJI5SKm9ohwJlTdRARuNSglSO/MCD17YrD1afpC6bSzOqQVtnlgsGMs2MELpbtB8jHP2LZliWLajOevmZ65+Q+dWelOINziWtnItcjEbEgiQB05tX7vjKvelcQ8pnVJWulsXOZsiSFHTBiT3O9bKGCD51VaQhnn3dbFOp0kk5+tbZnldaQAgwIGTjEDOcVo+jOHBtyVB1EnIBxMDetni7mm056kaR8Wx+6anZt6VCjoAPpVT9HIS27ARpUnA6nA28yKxZAS2ASBCie35+dQ9IH7MCJLOojqQuSAdu0/AVZoGlmuQ0Ix8gSpAgeRjP8KH6sRgRIMjuKlWvwVvTbUeUn58x/fRV8TJ93oO8dT3qLlYeKSY1CSYgEEz8BUy0ZOB3rWKDxhAA0pJjqWJA28ifpV9yzOonmhWgEAgcpEwdzJmekY70TMp27gYSDI8s7UtXladLAxvBmK0vR/DzaUNhYmPxSSZPltj+hPg0U3LrKAFLBQF25RkjyJM1cGZ9N9n027j/AIUMftNyjPzn5GoFltqAxAAAXJ7ACsca0WlEgFrq77RbGrI7Z/eKlwt9UMjnkENsdWNiduo+Ez50M+1gqamqOFtaUVfwqB9KtqNI8bwS3UKt8j1U963/AFI9N3Ar8I9xhcQ2/CEsZUXVlVOrqG93TBA+Naqmvl+nrJXRfQw9tgZ674PyMfWnPpi0Y/k9Wuu4d58TQwcDSWlTbAZSuOXUPEXsSq/izm2t3VDO+P0cgqp0sS7o0rsJXQzCYUyfjqejfTDXVW5MW7lvlKhDpcWxcOkkZ2uiG2KAdavt8VemGdVhLD+6Cra7rIREahrAGJlSd4yfJUbl28LKkeKbihtQ31OrZCtB3+7qQqVIyrAmup9ULxHEcxJm5dVdQIOncDIEjseo6muUv+kbq2dWvnU3A66F95TOkEKVJA2ErqBnUMR9/wBW7zNxCSZjiWAwAQoQnSQOokjOcCa1Xlm3D0qlKV0uUpSlApSlB5v7YFk8N8Lsdp+zivOk1EEwIFzQdMkz9oNURkyh/wB0969H9rR5uHAiYuROM8vXpXmy3WiSsL4sGDq5+fmhRO+sfPzri8v1Lv8AD8Qg/FHSGJAywIJjlV9BgdTnUR21UvsyFiRgNg7ggIWP+peWQehHesHiSygwIOsMMYXXoYwRkFnE/tE96xxt0hLwYZ0v/qPgvDjvGnSeokd688PXLj/QychbqzE/T+jW/Wp6K/uV+f8A+xrbrsnlz04hipCo1llkdR8MVG1HFtLW0/W1HfZRj+vOtoVrjg1BkSD3nOfjVttI6k/EyaMwhdzeUfgQsf2mMDfy7dhUuNEoF/G4U7+6Mn+vI96sKjUWiC0TG0DYDyrPEKHVVbZSSOh5onPyomPSu7cm3dZc6FJ67yBg+RYfQ1KzAVAOoUKO8gRVtl9IKgDSy6COhWQY+oB+IFavDlLTCFBOoDbE9jH8Kp+o23Ae4xP39A7nSAIjqZNT4+fCIH3iqDHc9+h/manb4ZQS0cxyT1zVjoDEj3TqHx8+4H8TQxOMJFOUx91SeuwHlt0+cVrejwFtovUjV9cz8MgfSty3dKhgI5lKGROG/jgfSqbVgKMD+hiouPaTv9snXRbmDkS57diJkeZqy+ui4FE6HXxLROTEw1sk7lGBE9QJqBSWLdWiflP8zWy1k3bJRc3LbeNaH4iBFy2P2lAP+mOtVmfXtWDWZqu1dDKGGxEisrcksIIKmCCIOwP0IINRvK0Gl+3rRl/EpH1FYBqeqBPYT9KEvq+zTjmHChJ5S10KSs6LgUXIweZSupowZVu+OpT0hdO4tr9nauZnSwa6yMQ07MoBWRIODXHezC2bdliQCLxYpOwewpwcHdWYyPwNXXp6SYiPCWRbtuQWAEeIVOlisMoADqdjP3TXnbmWK8QXfStxbeqU1g3dSxDDwieWCw1ERJgyQQVnr0PqlxBucSpJUgXTp0/h8LUJ8+Yjp8BXwLnpNvCZ/DQjVc1rJJi1KyyhNRMrBwdON66D1S4jVxQMADxMEGdYayrBpgZ5o67UrzBbiXo1KUrqchSlKBSlKDzL2uXD4vDgZ5XaBEmGXaetef2r5jAK/abmAA4D9SdvfH9Cu79rrxxHDwJi2x7/AHx/KuBs8R0A/wAXVBB97nOmCP1m+nlXD5PqX0PF8Qi1xWX3ZU61221OQSeolnAnuV8qmX1MVYH+8AYHPM6FdUdioYecVQxQqMYOtQcjLsSduobaeqirrl8FhiSLoOxkOV939lgJ7HpWHo43grZtvcstujH6f1H1rdqz1g4b3OJt5KgC4O6kcrfQflNUo4IBGQciuqJ1Rl4RGmdKVZrFZqqVhmABJ2FZrF1JRjjkAeD94KRIHnGfkaElqSQW2n3e47Fhn6Vh7Ph3jbBLIy+LbJ30tupPcGQfMGpqap9JXoFlt9LOvmVYA/SSYHmarM+vad1iTpHxY9h2+JqxEA2EVGykDO5yfif6j5VB7pLaVxAlj28gO9RWxWQao43lteIpOpGGoSSroZzH3SCIxvqGMGbAZKx7pyT5eXx79KGVtDWpwZPPkkayBOcCBv8AWjMTfieUJJGNyYH86GW0KmjkEEEgjIIwQRsZGxqsVmipX+Ziw5SctpACsTuSuwJ/ViiLHnOSSZJ6fuA+lBUqJhkGoca8W3P6p/d/Q+cdamtUXrXiuLedAAu3SBOm2o1D4lhzR1AXvQnh1PqNaFvhrdtgSTqurmAHCLyjOG0vM7EEmvtDjkYACyxi0oKzlVW5BSAfumHxhgQRM1NPCW4ECnUoDqQFk+GmnTq6kK/unox86oHH2NA5XIFkJtlbYuC2VOQQVYZnYTE145yuMLr3EIbbXGsypdyxJESg0Fi2dBOnTmBgBiK+36tXh+kCF0xetjpDaktkHGPdYD/TXwr3F2gDcKOJuONQ0rLaYcqS4ADaY6FiNia+t6BdBeVUUrpv2FIMgZ8GIBJgaSuMZnHU2vMM24erClBSutxlKUoFKUoPKfa/d08TYJ2Fok/APXB2OJQjSCrA3de4Oec6fjzz8vOu99rl3TxfDnP90237dcGpGmDJ+01zJBibmJBBnmH0NcHk+5fR8XxCosmkBWgMLiggrks+v56SEMD8Az2meJUsDiRdBwRPKP7s9+pHUSe9QNjk0g9HiRPMbniKfkVTPm3fNhA1Btj4qPjqiAYI7g6oPnnpGW8IWr1v9Ug2zqEgB1JJDkeUkdjjtXNcdwX6M0rLcO5OhhnSeqmP6/j01u2AcYlWUgjUsmdON4hiCJGACINWgAoyMAys0lWlsaIjU2TnOfLOIO620zlm1cuYBnIrM1PjvV65Yl7E3bW7J95P671q8Nxavsc9QcEfKveJiYzDyzicS2KzUaVVSrUvc15R0UFj8en5ma2STGN+k7VrWLDKxYwSQB1H8P6ikMy3V3rU4L37v7cfQf8Amtm25EHY746H51Dix9qz2xGvLqTgN3B3jJ3z8d6E/jHHOfDKDe4QPoZn4b/SrHcIpPRR+4VXbtZ1EyfyA7CrLqBkdTOVgRG+pd5O0T3+FU/tVwi6baz21H4nmP8AXlUeAfVrf8TR2woj95NX8Hbh1ZyTGOWMCIkDAJ+P5Vr8LwpAAYyF2H5ie5/IedE9+m4DWQajSajaxTUyaqG47nAAySfIDJqyxZa42hAGbIMwbaQMlzs5H4AdIxqJ2qJlhpOEXWxUsq7gqN3aP8If9ewxNdP6G4GzbsOHuFma1ca+YbZyUa4ZWZXK+XbvLgfQ1q1actcBe6hVrrMMl1IwSROD9Owrd4u3buhpe2R4LpPIxXXI1hpwNx0HnivObZWI/W4bdvxfeOsHxYzsqeGekEFWAMZyvYVSL1iAwun+5C6xMshdU1ltPvalCk7jqBUvCXxA2oa1bxCJ+5o8MjTOARGe4HzpWzbABFxQTY0lsc+tk+13jmI+ZbvvlWzqtEMFdwHe4NK6tJJWbihNMOpgsRBzqjcivoegFQXUVCSBe4YGekGzpEwCZUKZJO+/QfKui3pdTcUJ4jSjaWRSwllIPYlnEEaZ7AR9X1dRRfQB9ZF7hw0kFgV8ECSNyVCtnvWo5Ztw9ZFZrArNdbiKUpQKUpQeU+14/wDFWJ28JgRuCC+RHwrgbfDqFjAPi6pUAHT9oOoI2KiI/dXe+2A/8VYmCPCYGfN64G1ZAXoG8U9ZGibnnkRo69q4fJ9y+h4viEW4SEgESNbLI2bxNS/CQI+DmrPCXUGGPtkcjoVAWT5MDqHmI7ZrayQsYJGsg6oyHlfiCoIgke8M4qZsjUCDjxrZKzjRCyw/6gy+QI61l6FrhlUyADKMhDDAgnSARspBjrBUHM4mlkdhhyQeUMAbekg6AFyew6DzNQtWQDuSCrrGoqVKkxk4lgQQT1UgwDU1Hl9+eo5Tb20ljHNHWMHaamTDaRV123hdQJ1NpGrdIMjOwevn+kfQVm/DMNFyCS6QDqGmMbEZbPkK+gttS1s+Z1czAYKRImII1/nVKWCNJ1TCXBBmZHhlZknUfezjrSJkmInlzXFehOJs5EcRbH3l94fEb/WtNPSKTBlD2YRXb2bMY1FedGVgxcgFWJBJILAMIIPQjqBUeN4NbyxcS2zar2T5OSg1DIBEAHpvHSvWPJ28tHTkwazX0LvqhaJHhtctaoO4IE4IOZEduvSa1bnqzxC+7dRv2oBxjrW9dezFulNKifRvFje0rfszUf0fif8A7c/U/wAq1qjtPfS2lQHC8TBPgRmIJaT57bVJPR3FHa0Phpcn84FNUdnvpKkVba9AcS27BR8UX/uP5VvcN6pjUviOCD7xjxCIIEc5jIJIMdDWddVxPT5S3gfd5o/Dn6nYfM1ZbtOxKqpYjpbGsjyL+4vxlvhXQWvRCgI2jURbeQ+lgr8oXGFOGc7bqPIVuJYyF90C6GVl+6GUscHcB5Ur1VoHlmfJ0aXzuE9WGZT4hCSrCFJLFoGkO/3lmSVEDAr7acER4ZVURVZcLqiFQrpKkaSc4uCGiZG86A4D7PTsdN0bnSR4odEMZAYSJGR+VbjJLoQsCVLAnl0hHU9JV8gGJUgDcjGM5XC9LBHD+EOU+D4eCYB0ad4GB3gfCscZwAfVELNh7eJXmckiQMFZMweuap/RieH8OBqFrSswYYW4Ge89fnWOJ9GAq4QBdVh7eDjUSzAGekmZ+NRcN0cL9r4mrIbY/wCWU0sPmQrdpXzxBPRQAEFZ8EowIldbMrFwOgLBjHc4rDcMTe8Tl30kYk2mQAgnrDKrRPVu+ddPRMKBpB+w0FTEK+tXhSM6AwYjtgDpVRvtwXKygrp1OyggyviAyNYIKkFmhhPKYI619L1cs6L9uSGJu2ASBBJXwkkiYHuzjvXxz6O5WUKpGt2VsBz4inmOCCRJU6gdQA2r6nq1w5XiLZIWWvcPJUQCVFlCY6ZU/L6VqOWLcPYBSsCs12OIpSlApSsE0HlHthA/SbE7G0w3j7/cbV57bsGJlpF2OYlhpm4BI3ggKZ+Heu/9rjauIsnMC2yz2Oqf/mvPtLDMzFzRBhcBnG/c6Qa4fJ9S+h4viEntMB1JGsiD72l4AzuCobz271Y1nmBBJXxbQI6hWCEn9kgsP1Svnim6HEjJYFyYUmRbMEYGNjnuvapPZaZBlfFtpgZGsK0HyIaQfIg9JzD0Zt2SDksRpcCInUhO4O5jSRnImMirVEYkmHieYgg25+8AZ1Dr5gExWrZRyRLCCHAIWZZCQTpGRA04856Vi3eyOYHmgwVIIKasEb58gc5HUpgfTVAXte8AxIbOOUp32mT/AAqNu22OoC3Ae5KaInGD723nWuBz2wGIDkyIEcpXAO+dX/mlm43KWyPtJIjJQrmOhycVlW7ZsEiCxUhkKlgIIZWMNp6agVJGRg1huHcyFJDTfAUx91yVE7aogA7GQds1TaV4jUNQZNwVDBwTEkYyCuraVrLazOnJm8oWOabbYx1IGNPUwN6qLWX3CNRB0YOJBYgkYg4IJB0ldONwDnhrU8pLZJGrKthiAYOxiMGq9XuENqDeHsACdbldUHLKe6nBmRg1nh11Y1SSSAy6SDDEAxsQQKSQjw1knw8nmkNOwJCddxBmPiart6/DQnVIRGf9aSA8juAC2BuDThwzBDqnXO8LuEIzmYk/GfKoWrraEc/gR35cQ5AJn7sZb4AjpVwNzwG1gaiVN5lOYKrouwCeqkhCrdNu0w4ew5TmLmbchlEsD7plTHOCA0TkMdOZrPgsHA3U3ntgjcaUuHSR0MoCD1HmDVVgvEsQJta1IUkErOpsSYBiRGAwO1XDOUypD7mA7jGoqw0ggywkQSRzGZByRVwtTcWCygqSYYwWDIBgyACC308qoDEtgiNTr0IYBQwKuBDASMiOuMGrvCJuKASAQW2B91lWAf8AV51P1fWFVnxAEJbV9jckGRzgpp1DPMZO28HFX27TSF1ERcEMSGBRl1DXG6zKHqMHeKoR7mlGOZsu23vOhSD+r7+1W27bkqsmRd08wADIyG4urHLIldQjmGR0qp6YHDOUgMwaLo94Z0XQQAxwGZZCtsa2SnOhAaCwBBOyaDkGYGYlWAM5nFaSrc0SGM6bk4XUBbugFgIgvp2XY1ssOdYZiGIERsDbPOOWGWQDMyDA0xREypPDlclxa5SZDawmNjvPSscVwhhxbLibDgczHn1MVAJMq2RntA6VHUf0ckElxa1AiBqcW52IiCegj+FZ4u1cAcIzMfAZhOmdSs5EaVALbCDGANzSCW2bTeLqnlLG2RLe4Uw0bSHG4zDHtmhOBeBJcg2BjWdSuHV9JY+8RkBuoEHrNjB/GMBtElMbCUBVu/vBhO3OvbFOm7pEtcP2CsIkNrFwHSw21wQp7gE42FRsvwR0sp5od2Dap1alOklGwYnSRKlSupSK+r6s2ivEISILX+HJgyJAsqYMzuDvn47n5DIwVwWuFg9zILFGkHRADKwQgr7vusDM9fqerxb9JtAzqe/YKqTMBBZe5B2IXTcJIxPxrUcs24eyis1gVmuxwlKUoFYYVmlByPrN6veNOAQdwdjXIt7OQT99fgQR/wBSk/nXrZWo+CKxbx1t7lut7V4l5MPZn+vc/wCj/srP9mQ/Hc+q/wDbXrHhCnhCs7VWt2/byU+zH9d/yrJ9mM/favWfCFPDFNmpvX7eTD2Xnpcb/aP51lfZi4/xW/2jr869Z8MU0CmzQ3r9vKR7NG/zG/2j+dW2/Zw3VyflGa9R0CmgVNmhvX7eZr7PCPvH8v5Vn+zzM6jPwX+Vel6BTQKbNDdv282Hs6H4n+q/9tT/ALOx0Lfl/KvR9Appq7Vek3b9vNv7Of12/L+VP7OyYlzj9UD9xr0nTTTTar0bt+3ni+zxe7fUfyqJ9nI/Gw8oSPzWvRdNNNXar0blu3ny+z0fiY/7f4LVq+oKef1rvNNIpt16Tct24U+oKfrfU1j+z9P1vrXdxSKbVejct24UeoKfrfWrU9Q0Hf5k12sUirt16Ndu3Fn1GTsfkSP41BvUBD1cfB3H8a7eKRTRXo127cZb9n9nqHP/ADb38Hr7voX1as8NJt2wGO7Es7kdtbktHlMV9elWKxHDM2mSlKVpClKUClKUClKUClKUClKUClKUClKUClKUClKUClKUClKUClKUClKUClKUClKUClKUClKUClKUClKUClKUClKUClKUClKUClKUClKUClKUClKUClKUClKUClKUClKUClKUClKUClKUClKUH//Z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SEBUUExQWFRUWFRgUFhgXGBcWFhcWFBUXFxwYHBYXHiYeGxsjHRcVHzAgJScqLC0sGB4xNTAqNSYrLCkBCQoKDgwOGg8PGiwkHCQsLCwpLCwsLCwsLCwpLCwpLCwsLCwsKSwpLCksKSwsLCwsLCwpKSwsLCwsLCwsLCwsLP/AABEIAMIBAwMBIgACEQEDEQH/xAAbAAEAAgMBAQAAAAAAAAAAAAAAAgMBBAYHBf/EAEYQAAIBAwIEAgcEBwYFAwUAAAECEQADIRIxBCJBURNhBQYHMnGBkSNCUqEUYnKxwdHwFzNDU4KSJIOi0vEVNOFEVGOywv/EABkBAQEBAQEBAAAAAAAAAAAAAAABAgQDBf/EACIRAQACAQQDAQADAAAAAAAAAAABAhESEzFRAyEyQSJhgf/aAAwDAQACEQMRAD8A9xpSlApSlApSlApSlApSlApSlApSlApSlApSlApSlApSlApSlApSlApSlApSlApSlApSlApSlBo+mPTNrhbRuXWhRgdSxOwA6muKue2G1q5LJI7m4qnJgYAPl1q32uXos2B/+Rm/2pH/APVebkKfEgABggHQjSLc5WCDKE46mubyeWYtiHV4vFW1cy9EPtdSJNjAIH96u56e7v5UPtcXP/D7RP2oxq2nkxPSvPjbXmyYZs6obHhhIJJyZnz2qN9NSjmhxbS0WHWGLMCOzSI6jvmvPdt29dmvTv29rwmBw4673fw7/c6VWPa8TtYXfT753gtEaewJ+FcPcvg3TcU6SzXCQCMhjMicSp8oOQR217MBYDCCy4E6ZRWwssSN5iYEHFTdt2uzXp3132uurBTZQExEs2Z26dcVhfaxdMRZtnVMZfOkgH6EiuI/S1DoC4BUmFLAFtenET5UtMkgrBLG44IPva4zAMHSdOR36TTct2bVOnaD2u3CJ8K3GrRMvGokiPIyCPjWLntcugSbVse9uX/wyFb6ExXEpdUqRqDrcKKZKkMUUrErAJIC+cpO+0bl5CkMwIm88k8w8RxLapkFGET33q7lu02q9O5X2sX9QXwbcmAMXMlgSB8SAcb4ovtXvlQwtWyDnC3CYInYGa4dLg8RCWlxp0xAaRzQpGYbJ0GdyRVnDXwiAzI0aQYMQyFZx5Zqblu12q9OzX2sXiJ8NI0s3uXBhDBwTOMY8x3qY9qN8lRot8wleV4PXeYmMxvGa4sXlKKDBCpcIJWcEKjMD0jTGO/wrICzbEwYtld+YWpExsZD3Bjo57Vdy3abdenYf2qXonTb2c/3dyR4XvgiZBHUb+VT/tQv83Ih0kAxbuHLRAEHO42neuPt30BV9QkC+SdJOqRDFh1KAARvCwdqydHOA2+jUoXWNUAZUghtQUSsbid5prntNuvTtLHtJvscLbyoYcjjBJHU9wQRuOtQf2oXV1akA0gsZtXhAG5n8/hJ6VynAhOUI0jRyjppNxjg9geWOmkCpXOLQG5z6S1sqZVhpCqwLQRmNf5CrF57Tbr07B/aNeGuQnJloRzgiQRByI6isv7R7i7+H7huCFcgosSRB5oBEgZEg1ykIrPkJo8MsApXRollMDv5CIUiN6wbaC3oLjSLN0pI91H1faDOdCsFkdInerF57SaV6dWfaHdLaQbYOoJHhuTqKhu+2nM7RRfaBdP37e6jNthOttKkS2xblnaa5y5cQuD4ihle2qwP1ApSARq1qZnpykbCoW7dsMx8YTKavdExeDBmAgFiRo1gDM77C657TRXp1d71+uW/fa2PjbaM+cxWza9fXkA+GSxZVwwlrc6hvuIOPI1zHHcVbUp4l1LelvE5mVZAV06kY5jnyrK27ZuBg6ajfZsEZZbVxPDwcsA7MeuMjrV1T2mmvTqU9oEiYtwX8OdR9/8ADnY//HcVk+v+5+yEBiZJwEYK30JAPxFcinD29LAXVZH8O04YqQzoYKzO7LpTTvyqd97Dw6EMviJBa+0yC66iMBjPukDVO8AHz1qntNEdOxt+vInmCbE+/GANROewz8M10Hov0kL9sOMdxM+Yg9QRma8wPDlnVvGt64Dco3GhgcBuZJaQTzATDZrsvUgwpTBC27YxsYBEjyxWq2mZ9vO9YiMw6mlKV6vIpSlApSlB537XGgcN8bv7rdeevYQhwqgatGnSApGk2ycgd1c/OvQva40Dhvjd/dbrzxbCBbgGCSuiMwAyHcz01b9yK4fL9y7/AA/ELr1pSCJkMzEyATBSJkRzSSZ8hvJqu+uoHYMVtBiNm0MHM46EYbfcHeoXrAKssiS7sCRESOVsbGTPyM71G4gJJgAnwiRuCU0knyYFYnqPgKx/r1wtePFLriS8giQA7FhA+JMjYz5ZqRIxgglTGTGlCsqx5jv1mBiar8EB5UCD4ghhMa2LCIzDSZG4xExUbdmMQI1BsxqB8Mqcqo1bxmDESTUVuDiOe3ze4TKzvqKECP8ASfrUbbrMg5PitAYkfaFSCASYggbRvWVYarRIHKzFjAJj7PTny0t9fOoooDBhIgXYEyAXKFY7Aaf3UgktuulgSGVyhMwJKKZysZJCtIiCpNZa4CkFtmv3NUjUPEcENMxykZnBjpXx+L9ZOHtBkJ8SWRotDIKrzENMKdYDCCckyIwdHiPTl24ukLbQB7rBoLvF19RBAPh7qNz9a9YpaXlN65dRbuTcRtQ1DQRBhuTJgTzKZJGoGJMHaNe16Ys2QA122IQr7w6oVkCSfPc1yF23cuf3117i4wWIyMAkDGBI3NRT0XbBmP5fnJ/Ot7fcs65/IdNd9b+ECopuatKuJVH3dUWcx+Hbz8qob124YaQGucvhxyCD4cgmCZlg9wfArvpr5SoBtj4SP3VJs75+JJ/fV0QmbPr2/X3hg4fnmbpbk5WN0FQSNXQQD3AFZT1y4SGAuMocJINosupQAZH4SFXAiCsg9K+QKrucMje8oPxFXRCfydZwHrDwxiOISFBADFlI1OWgG4cjIHU8u56fV/S0bWRcTNnRurAAC5zETBHP8MZ3rzZvQ1o/dj4E/wAcVFPRLJm1ddN/hkQRjoQSNjiptx+SarfsPTlRVZyrKoC2gR+Dw3dwTJgSWG+OXrUrfDgKFLrpVLpTuqvhWmdlUlJ2IOa894b0/wAbZJLReBVFkRri2xYGYknmYZBBBgzX2vQ/rzwzaEvarWg3NJIkLqKhF1CYULrQgiCCNtxNFoNcfrrDbHKfEQMvhKDjMKVKtzc2pWMdRykTmTWASxF5BtqyIJ8ZXBZQwVWJUiVC6ixkHaq+H4UNatMjIxRLIDqdSu1sMrSR00tgjIKqekVO76NYm4QVhldSDMEuysDpM+GcNOkwxIMSIGWn0eKvqIVripzq8M6rIEgiCRMzFQPDqX1B1k31b3zB0WtBXTMa9zgTETMVPjE1CJGXRjMQVW4CwI6ysiPOqn9Hy0gAfbWXEMYi2qBjp90MdJEgbATVhk/QcONasrhLdzU0yyuARIG5tnR0PKm0VNvRobWrFSGe4ZmbihrQTBIgtOTONqrPoxjrEIwupDq22oXJGw/y2ZJEEaLcbYs/9IkuCJDXJDk/aKp4ZbLNgQXLLscHfeqiX6C7PbZja1Aox0gxyAhoVsMMkAwpUNEmM9V6iW/DHhkCRaUcswNEDEgYzXIr6Lf7I6Latb8L3Ryjw2giCDjSW0ldJGqCSBnqPULhDbZUIA02SsDIHOm2BjHat05Zvw7alKV7uYpSlApSlB5z7Xz/AO2/5v7rdeeeCB4mlj740Esz8ofszZBUmdvqBXoXtf24bH+d5f5Q3+dec3uG0ltDsYugKWOoEBmGYgwRE/KuLy/cu/w/EM3bJ0tGTruFTq0xE6D1xJHKemPhm4iltQGCbJIPTToLMOx95SOs/WHEWWAMZIa4RpYQdBbSstEo2B3jz2ldtjXgypezIJMqItlz5qZcEYgr9PN6qVshWkZEXAASRp5iQJHRge0iB0NYtW4UCNm1ZADD7MgiFJWNUbbwDG5p4MMd2EXAMkEQxiZwSQVKk9iDEitHjeN8MeGmburUCdWlLZSDqBJM6ogEnI8wKsRM+icQ3OP9IWrPhOy6rmpjpUc7R4ej5YfP76570hce7gnSgkKimYUkcrOI1bDA7bzVX6KNWoksx3YnLE9SOg8v6FxPevetdLxtOrlVb4RV2Hy6DM7fzk1eK1j6Qtj74qS8dbP31+sfvr0SJiOGxFBWvc4jK6CDLQYzy9TjaP41JZfYlRJGNzGDnpUMr6VXYtkCCdRk58qtiilZoKzQBWRSgoJA1XxHCJc99QfPr9d6tC1SsuJkqOkEZgxJMHt0oktSxwV7hzq4dwQSGKOFYEodQwwgnzwa6L0X62Wr7OlxVs3biXLbqwARndVAKsRKGQTDkgECDXzrCkKAxkjc98n+ED5VXx3o1Lw5sHow3H8x5UnE8saZjh6nx/Ci4sFVJ1JuAYXxVLjm2lNY+da7ei+Y6FCjxLDKARB8Nk1NG4IVSPOPOvOvQnrK/Dzw3FElYAs3CW5RqEjUCOXTqyZ0+XT0S/wLZ8Nm0zYZeZjqKuskOW28MZBkNM15zGPTUTllvR7/AGkorC4ryuoLzqxNskjZiGKlh+BTNW/+lHW0ljLqVeQGg2TbdiowTtiBJg96ruWrga4dLMrrcEK9wEMmbZHW2Wlhynok9amnCOHYM9xuazpdSQCYdXJSSsadOoCATBEGCCKj6NeLUIFZAi4aV5LgmZhgCNTAgzkhgdj1vqMvhvoIiRcgTMA3WcZ7REeUVx7Wbot24W7rQEHncq7q6zJLBgGgkMwYaWIIEY6n1NtnxlnVh7x5pJ0ln0iSSY0lYrVeWbcO+pSldDmKUpQKUpQece18f+2/537rWa84uWSNUNMXdGQACA1xegxOkH/zXo/tf/8ApR38bpOYtRjrmvOPDcAmQ0XfDIA0zBuKYLPH+HIk7TXF5fqXf4fiEb9tlBmZBuNgBpFpiNJIHUAgMOoqdyxFwANqQ3bS9iNQQtiJ0kMYO4IINVXWYLJwQXJBU+7afSdjytEnJI5SKm9ohwJlTdRARuNSglSO/MCD17YrD1afpC6bSzOqQVtnlgsGMs2MELpbtB8jHP2LZliWLajOevmZ65+Q+dWelOINziWtnItcjEbEgiQB05tX7vjKvelcQ8pnVJWulsXOZsiSFHTBiT3O9bKGCD51VaQhnn3dbFOp0kk5+tbZnldaQAgwIGTjEDOcVo+jOHBtyVB1EnIBxMDetni7mm056kaR8Wx+6anZt6VCjoAPpVT9HIS27ARpUnA6nA28yKxZAS2ASBCie35+dQ9IH7MCJLOojqQuSAdu0/AVZoGlmuQ0Ix8gSpAgeRjP8KH6sRgRIMjuKlWvwVvTbUeUn58x/fRV8TJ93oO8dT3qLlYeKSY1CSYgEEz8BUy0ZOB3rWKDxhAA0pJjqWJA28ifpV9yzOonmhWgEAgcpEwdzJmekY70TMp27gYSDI8s7UtXladLAxvBmK0vR/DzaUNhYmPxSSZPltj+hPg0U3LrKAFLBQF25RkjyJM1cGZ9N9n027j/AIUMftNyjPzn5GoFltqAxAAAXJ7ACsca0WlEgFrq77RbGrI7Z/eKlwt9UMjnkENsdWNiduo+Ez50M+1gqamqOFtaUVfwqB9KtqNI8bwS3UKt8j1U963/AFI9N3Ar8I9xhcQ2/CEsZUXVlVOrqG93TBA+Naqmvl+nrJXRfQw9tgZ674PyMfWnPpi0Y/k9Wuu4d58TQwcDSWlTbAZSuOXUPEXsSq/izm2t3VDO+P0cgqp0sS7o0rsJXQzCYUyfjqejfTDXVW5MW7lvlKhDpcWxcOkkZ2uiG2KAdavt8VemGdVhLD+6Cra7rIREahrAGJlSd4yfJUbl28LKkeKbihtQ31OrZCtB3+7qQqVIyrAmup9ULxHEcxJm5dVdQIOncDIEjseo6muUv+kbq2dWvnU3A66F95TOkEKVJA2ErqBnUMR9/wBW7zNxCSZjiWAwAQoQnSQOokjOcCa1Xlm3D0qlKV0uUpSlApSlB5v7YFk8N8Lsdp+zivOk1EEwIFzQdMkz9oNURkyh/wB0969H9rR5uHAiYuROM8vXpXmy3WiSsL4sGDq5+fmhRO+sfPzri8v1Lv8AD8Qg/FHSGJAywIJjlV9BgdTnUR21UvsyFiRgNg7ggIWP+peWQehHesHiSygwIOsMMYXXoYwRkFnE/tE96xxt0hLwYZ0v/qPgvDjvGnSeokd688PXLj/QychbqzE/T+jW/Wp6K/uV+f8A+xrbrsnlz04hipCo1llkdR8MVG1HFtLW0/W1HfZRj+vOtoVrjg1BkSD3nOfjVttI6k/EyaMwhdzeUfgQsf2mMDfy7dhUuNEoF/G4U7+6Mn+vI96sKjUWiC0TG0DYDyrPEKHVVbZSSOh5onPyomPSu7cm3dZc6FJ67yBg+RYfQ1KzAVAOoUKO8gRVtl9IKgDSy6COhWQY+oB+IFavDlLTCFBOoDbE9jH8Kp+o23Ae4xP39A7nSAIjqZNT4+fCIH3iqDHc9+h/manb4ZQS0cxyT1zVjoDEj3TqHx8+4H8TQxOMJFOUx91SeuwHlt0+cVrejwFtovUjV9cz8MgfSty3dKhgI5lKGROG/jgfSqbVgKMD+hiouPaTv9snXRbmDkS57diJkeZqy+ui4FE6HXxLROTEw1sk7lGBE9QJqBSWLdWiflP8zWy1k3bJRc3LbeNaH4iBFy2P2lAP+mOtVmfXtWDWZqu1dDKGGxEisrcksIIKmCCIOwP0IINRvK0Gl+3rRl/EpH1FYBqeqBPYT9KEvq+zTjmHChJ5S10KSs6LgUXIweZSupowZVu+OpT0hdO4tr9nauZnSwa6yMQ07MoBWRIODXHezC2bdliQCLxYpOwewpwcHdWYyPwNXXp6SYiPCWRbtuQWAEeIVOlisMoADqdjP3TXnbmWK8QXfStxbeqU1g3dSxDDwieWCw1ERJgyQQVnr0PqlxBucSpJUgXTp0/h8LUJ8+Yjp8BXwLnpNvCZ/DQjVc1rJJi1KyyhNRMrBwdON66D1S4jVxQMADxMEGdYayrBpgZ5o67UrzBbiXo1KUrqchSlKBSlKDzL2uXD4vDgZ5XaBEmGXaetef2r5jAK/abmAA4D9SdvfH9Cu79rrxxHDwJi2x7/AHx/KuBs8R0A/wAXVBB97nOmCP1m+nlXD5PqX0PF8Qi1xWX3ZU61221OQSeolnAnuV8qmX1MVYH+8AYHPM6FdUdioYecVQxQqMYOtQcjLsSduobaeqirrl8FhiSLoOxkOV939lgJ7HpWHo43grZtvcstujH6f1H1rdqz1g4b3OJt5KgC4O6kcrfQflNUo4IBGQciuqJ1Rl4RGmdKVZrFZqqVhmABJ2FZrF1JRjjkAeD94KRIHnGfkaElqSQW2n3e47Fhn6Vh7Ph3jbBLIy+LbJ30tupPcGQfMGpqap9JXoFlt9LOvmVYA/SSYHmarM+vad1iTpHxY9h2+JqxEA2EVGykDO5yfif6j5VB7pLaVxAlj28gO9RWxWQao43lteIpOpGGoSSroZzH3SCIxvqGMGbAZKx7pyT5eXx79KGVtDWpwZPPkkayBOcCBv8AWjMTfieUJJGNyYH86GW0KmjkEEEgjIIwQRsZGxqsVmipX+Ziw5SctpACsTuSuwJ/ViiLHnOSSZJ6fuA+lBUqJhkGoca8W3P6p/d/Q+cdamtUXrXiuLedAAu3SBOm2o1D4lhzR1AXvQnh1PqNaFvhrdtgSTqurmAHCLyjOG0vM7EEmvtDjkYACyxi0oKzlVW5BSAfumHxhgQRM1NPCW4ECnUoDqQFk+GmnTq6kK/unox86oHH2NA5XIFkJtlbYuC2VOQQVYZnYTE145yuMLr3EIbbXGsypdyxJESg0Fi2dBOnTmBgBiK+36tXh+kCF0xetjpDaktkHGPdYD/TXwr3F2gDcKOJuONQ0rLaYcqS4ADaY6FiNia+t6BdBeVUUrpv2FIMgZ8GIBJgaSuMZnHU2vMM24erClBSutxlKUoFKUoPKfa/d08TYJ2Fok/APXB2OJQjSCrA3de4Oec6fjzz8vOu99rl3TxfDnP90237dcGpGmDJ+01zJBibmJBBnmH0NcHk+5fR8XxCosmkBWgMLiggrks+v56SEMD8Az2meJUsDiRdBwRPKP7s9+pHUSe9QNjk0g9HiRPMbniKfkVTPm3fNhA1Btj4qPjqiAYI7g6oPnnpGW8IWr1v9Ug2zqEgB1JJDkeUkdjjtXNcdwX6M0rLcO5OhhnSeqmP6/j01u2AcYlWUgjUsmdON4hiCJGACINWgAoyMAys0lWlsaIjU2TnOfLOIO620zlm1cuYBnIrM1PjvV65Yl7E3bW7J95P671q8Nxavsc9QcEfKveJiYzDyzicS2KzUaVVSrUvc15R0UFj8en5ma2STGN+k7VrWLDKxYwSQB1H8P6ikMy3V3rU4L37v7cfQf8Amtm25EHY746H51Dix9qz2xGvLqTgN3B3jJ3z8d6E/jHHOfDKDe4QPoZn4b/SrHcIpPRR+4VXbtZ1EyfyA7CrLqBkdTOVgRG+pd5O0T3+FU/tVwi6baz21H4nmP8AXlUeAfVrf8TR2woj95NX8Hbh1ZyTGOWMCIkDAJ+P5Vr8LwpAAYyF2H5ie5/IedE9+m4DWQajSajaxTUyaqG47nAAySfIDJqyxZa42hAGbIMwbaQMlzs5H4AdIxqJ2qJlhpOEXWxUsq7gqN3aP8If9ewxNdP6G4GzbsOHuFma1ca+YbZyUa4ZWZXK+XbvLgfQ1q1actcBe6hVrrMMl1IwSROD9Owrd4u3buhpe2R4LpPIxXXI1hpwNx0HnivObZWI/W4bdvxfeOsHxYzsqeGekEFWAMZyvYVSL1iAwun+5C6xMshdU1ltPvalCk7jqBUvCXxA2oa1bxCJ+5o8MjTOARGe4HzpWzbABFxQTY0lsc+tk+13jmI+ZbvvlWzqtEMFdwHe4NK6tJJWbihNMOpgsRBzqjcivoegFQXUVCSBe4YGekGzpEwCZUKZJO+/QfKui3pdTcUJ4jSjaWRSwllIPYlnEEaZ7AR9X1dRRfQB9ZF7hw0kFgV8ECSNyVCtnvWo5Ztw9ZFZrArNdbiKUpQKUpQeU+14/wDFWJ28JgRuCC+RHwrgbfDqFjAPi6pUAHT9oOoI2KiI/dXe+2A/8VYmCPCYGfN64G1ZAXoG8U9ZGibnnkRo69q4fJ9y+h4viEW4SEgESNbLI2bxNS/CQI+DmrPCXUGGPtkcjoVAWT5MDqHmI7ZrayQsYJGsg6oyHlfiCoIgke8M4qZsjUCDjxrZKzjRCyw/6gy+QI61l6FrhlUyADKMhDDAgnSARspBjrBUHM4mlkdhhyQeUMAbekg6AFyew6DzNQtWQDuSCrrGoqVKkxk4lgQQT1UgwDU1Hl9+eo5Tb20ljHNHWMHaamTDaRV123hdQJ1NpGrdIMjOwevn+kfQVm/DMNFyCS6QDqGmMbEZbPkK+gttS1s+Z1czAYKRImII1/nVKWCNJ1TCXBBmZHhlZknUfezjrSJkmInlzXFehOJs5EcRbH3l94fEb/WtNPSKTBlD2YRXb2bMY1FedGVgxcgFWJBJILAMIIPQjqBUeN4NbyxcS2zar2T5OSg1DIBEAHpvHSvWPJ28tHTkwazX0LvqhaJHhtctaoO4IE4IOZEduvSa1bnqzxC+7dRv2oBxjrW9dezFulNKifRvFje0rfszUf0fif8A7c/U/wAq1qjtPfS2lQHC8TBPgRmIJaT57bVJPR3FHa0Phpcn84FNUdnvpKkVba9AcS27BR8UX/uP5VvcN6pjUviOCD7xjxCIIEc5jIJIMdDWddVxPT5S3gfd5o/Dn6nYfM1ZbtOxKqpYjpbGsjyL+4vxlvhXQWvRCgI2jURbeQ+lgr8oXGFOGc7bqPIVuJYyF90C6GVl+6GUscHcB5Ur1VoHlmfJ0aXzuE9WGZT4hCSrCFJLFoGkO/3lmSVEDAr7acER4ZVURVZcLqiFQrpKkaSc4uCGiZG86A4D7PTsdN0bnSR4odEMZAYSJGR+VbjJLoQsCVLAnl0hHU9JV8gGJUgDcjGM5XC9LBHD+EOU+D4eCYB0ad4GB3gfCscZwAfVELNh7eJXmckiQMFZMweuap/RieH8OBqFrSswYYW4Ge89fnWOJ9GAq4QBdVh7eDjUSzAGekmZ+NRcN0cL9r4mrIbY/wCWU0sPmQrdpXzxBPRQAEFZ8EowIldbMrFwOgLBjHc4rDcMTe8Tl30kYk2mQAgnrDKrRPVu+ddPRMKBpB+w0FTEK+tXhSM6AwYjtgDpVRvtwXKygrp1OyggyviAyNYIKkFmhhPKYI619L1cs6L9uSGJu2ASBBJXwkkiYHuzjvXxz6O5WUKpGt2VsBz4inmOCCRJU6gdQA2r6nq1w5XiLZIWWvcPJUQCVFlCY6ZU/L6VqOWLcPYBSsCs12OIpSlApSsE0HlHthA/SbE7G0w3j7/cbV57bsGJlpF2OYlhpm4BI3ggKZ+Heu/9rjauIsnMC2yz2Oqf/mvPtLDMzFzRBhcBnG/c6Qa4fJ9S+h4viEntMB1JGsiD72l4AzuCobz271Y1nmBBJXxbQI6hWCEn9kgsP1Svnim6HEjJYFyYUmRbMEYGNjnuvapPZaZBlfFtpgZGsK0HyIaQfIg9JzD0Zt2SDksRpcCInUhO4O5jSRnImMirVEYkmHieYgg25+8AZ1Dr5gExWrZRyRLCCHAIWZZCQTpGRA04856Vi3eyOYHmgwVIIKasEb58gc5HUpgfTVAXte8AxIbOOUp32mT/AAqNu22OoC3Ae5KaInGD723nWuBz2wGIDkyIEcpXAO+dX/mlm43KWyPtJIjJQrmOhycVlW7ZsEiCxUhkKlgIIZWMNp6agVJGRg1huHcyFJDTfAUx91yVE7aogA7GQds1TaV4jUNQZNwVDBwTEkYyCuraVrLazOnJm8oWOabbYx1IGNPUwN6qLWX3CNRB0YOJBYgkYg4IJB0ldONwDnhrU8pLZJGrKthiAYOxiMGq9XuENqDeHsACdbldUHLKe6nBmRg1nh11Y1SSSAy6SDDEAxsQQKSQjw1knw8nmkNOwJCddxBmPiart6/DQnVIRGf9aSA8juAC2BuDThwzBDqnXO8LuEIzmYk/GfKoWrraEc/gR35cQ5AJn7sZb4AjpVwNzwG1gaiVN5lOYKrouwCeqkhCrdNu0w4ew5TmLmbchlEsD7plTHOCA0TkMdOZrPgsHA3U3ntgjcaUuHSR0MoCD1HmDVVgvEsQJta1IUkErOpsSYBiRGAwO1XDOUypD7mA7jGoqw0ggywkQSRzGZByRVwtTcWCygqSYYwWDIBgyACC308qoDEtgiNTr0IYBQwKuBDASMiOuMGrvCJuKASAQW2B91lWAf8AV51P1fWFVnxAEJbV9jckGRzgpp1DPMZO28HFX27TSF1ERcEMSGBRl1DXG6zKHqMHeKoR7mlGOZsu23vOhSD+r7+1W27bkqsmRd08wADIyG4urHLIldQjmGR0qp6YHDOUgMwaLo94Z0XQQAxwGZZCtsa2SnOhAaCwBBOyaDkGYGYlWAM5nFaSrc0SGM6bk4XUBbugFgIgvp2XY1ssOdYZiGIERsDbPOOWGWQDMyDA0xREypPDlclxa5SZDawmNjvPSscVwhhxbLibDgczHn1MVAJMq2RntA6VHUf0ckElxa1AiBqcW52IiCegj+FZ4u1cAcIzMfAZhOmdSs5EaVALbCDGANzSCW2bTeLqnlLG2RLe4Uw0bSHG4zDHtmhOBeBJcg2BjWdSuHV9JY+8RkBuoEHrNjB/GMBtElMbCUBVu/vBhO3OvbFOm7pEtcP2CsIkNrFwHSw21wQp7gE42FRsvwR0sp5od2Dap1alOklGwYnSRKlSupSK+r6s2ivEISILX+HJgyJAsqYMzuDvn47n5DIwVwWuFg9zILFGkHRADKwQgr7vusDM9fqerxb9JtAzqe/YKqTMBBZe5B2IXTcJIxPxrUcs24eyis1gVmuxwlKUoFYYVmlByPrN6veNOAQdwdjXIt7OQT99fgQR/wBSk/nXrZWo+CKxbx1t7lut7V4l5MPZn+vc/wCj/srP9mQ/Hc+q/wDbXrHhCnhCs7VWt2/byU+zH9d/yrJ9mM/favWfCFPDFNmpvX7eTD2Xnpcb/aP51lfZi4/xW/2jr869Z8MU0CmzQ3r9vKR7NG/zG/2j+dW2/Zw3VyflGa9R0CmgVNmhvX7eZr7PCPvH8v5Vn+zzM6jPwX+Vel6BTQKbNDdv282Hs6H4n+q/9tT/ALOx0Lfl/KvR9Appq7Vek3b9vNv7Of12/L+VP7OyYlzj9UD9xr0nTTTTar0bt+3ni+zxe7fUfyqJ9nI/Gw8oSPzWvRdNNNXar0blu3ny+z0fiY/7f4LVq+oKef1rvNNIpt16Tct24U+oKfrfU1j+z9P1vrXdxSKbVejct24UeoKfrfWrU9Q0Hf5k12sUirt16Ndu3Fn1GTsfkSP41BvUBD1cfB3H8a7eKRTRXo127cZb9n9nqHP/ADb38Hr7voX1as8NJt2wGO7Es7kdtbktHlMV9elWKxHDM2mSlKVpClKUClKUClKUClKUClKUClKUClKUClKUClKUClKUClKUClKUClKUClKUClKUClKUClKUClKUClKUClKUClKUClKUClKUClKUClKUClKUClKUClKUClKUClKUClKUClKUClKUClKUClKUH//Z"/>
          <p:cNvSpPr>
            <a:spLocks noChangeAspect="1" noChangeArrowheads="1"/>
          </p:cNvSpPr>
          <p:nvPr/>
        </p:nvSpPr>
        <p:spPr bwMode="auto">
          <a:xfrm>
            <a:off x="307975" y="-7318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Chocolate thank y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86000"/>
            <a:ext cx="4899133" cy="36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487832"/>
              </p:ext>
            </p:extLst>
          </p:nvPr>
        </p:nvGraphicFramePr>
        <p:xfrm>
          <a:off x="1531938" y="2174926"/>
          <a:ext cx="7154862" cy="382753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22123"/>
                <a:gridCol w="6132739"/>
              </a:tblGrid>
              <a:tr h="2634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More Sales/ Acquisitions</a:t>
                      </a:r>
                      <a:endParaRPr lang="en-US" sz="11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10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1969</a:t>
                      </a:r>
                      <a:endParaRPr lang="en-US" sz="1400" dirty="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Hershey received a license from </a:t>
                      </a:r>
                      <a:r>
                        <a:rPr lang="en-US" sz="1400" u="sng" dirty="0" err="1">
                          <a:effectLst/>
                          <a:hlinkClick r:id="rId2" tooltip="Rowntree's"/>
                        </a:rPr>
                        <a:t>Rowntree's</a:t>
                      </a:r>
                      <a:r>
                        <a:rPr lang="en-US" sz="1400" dirty="0">
                          <a:effectLst/>
                        </a:rPr>
                        <a:t> to manufacture and market </a:t>
                      </a:r>
                      <a:r>
                        <a:rPr lang="en-US" sz="1400" u="sng" dirty="0">
                          <a:effectLst/>
                          <a:hlinkClick r:id="rId3" tooltip="Kit Kat"/>
                        </a:rPr>
                        <a:t>Kit Kat</a:t>
                      </a:r>
                      <a:r>
                        <a:rPr lang="en-US" sz="1400" dirty="0">
                          <a:effectLst/>
                        </a:rPr>
                        <a:t> and </a:t>
                      </a:r>
                      <a:r>
                        <a:rPr lang="en-US" sz="1400" u="sng" dirty="0" err="1">
                          <a:effectLst/>
                          <a:hlinkClick r:id="rId4" tooltip="Rolo"/>
                        </a:rPr>
                        <a:t>Rolo</a:t>
                      </a:r>
                      <a:r>
                        <a:rPr lang="en-US" sz="1400" dirty="0">
                          <a:effectLst/>
                        </a:rPr>
                        <a:t> in the United States</a:t>
                      </a:r>
                      <a:endParaRPr lang="en-US" sz="1400" dirty="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10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1977</a:t>
                      </a:r>
                      <a:endParaRPr lang="en-US" sz="14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Hershey acquired Y&amp;S Candies, founded in 1845, and became the makers of </a:t>
                      </a:r>
                      <a:r>
                        <a:rPr lang="en-US" sz="1400" dirty="0" err="1">
                          <a:effectLst/>
                        </a:rPr>
                        <a:t>Twizzlers</a:t>
                      </a:r>
                      <a:r>
                        <a:rPr lang="en-US" sz="1400" dirty="0">
                          <a:effectLst/>
                        </a:rPr>
                        <a:t> licorice candies</a:t>
                      </a:r>
                      <a:endParaRPr lang="en-US" sz="1400" dirty="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10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1988</a:t>
                      </a:r>
                      <a:endParaRPr lang="en-US" sz="14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Hershey's acquired the rights to manufacture and distribute many Cadbury-branded products in the United States (imported Cadbury crème eggs)</a:t>
                      </a:r>
                      <a:endParaRPr lang="en-US" sz="14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10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2002</a:t>
                      </a:r>
                      <a:endParaRPr lang="en-US" sz="1400" dirty="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Hershey trustees tried selling their controlling interest to the William Wrigley Jr. Company for 12billion (Offer was dropped, trustees were forced to resign)</a:t>
                      </a:r>
                      <a:endParaRPr lang="en-US" sz="1400" dirty="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Sales and Acquisitions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31938" y="33194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2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532277"/>
              </p:ext>
            </p:extLst>
          </p:nvPr>
        </p:nvGraphicFramePr>
        <p:xfrm>
          <a:off x="1066800" y="2514603"/>
          <a:ext cx="7010400" cy="3505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/>
                <a:gridCol w="3505200"/>
              </a:tblGrid>
              <a:tr h="699152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Revenue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US$5.671 billion (2010)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151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u="none" strike="noStrike">
                          <a:effectLst/>
                          <a:hlinkClick r:id="rId2" tooltip="Earnings before interest and taxes"/>
                        </a:rPr>
                        <a:t>Operating income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US$905 million (2010)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0151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u="none" strike="noStrike">
                          <a:effectLst/>
                          <a:hlinkClick r:id="rId3" tooltip="Net income"/>
                        </a:rPr>
                        <a:t>Net income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US$510 million (2010)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0151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u="none" strike="noStrike">
                          <a:effectLst/>
                          <a:hlinkClick r:id="rId4" tooltip="Asset"/>
                        </a:rPr>
                        <a:t>Total assets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US$4.273 billion (2010)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70151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u="none" strike="noStrike">
                          <a:effectLst/>
                          <a:hlinkClick r:id="rId5" tooltip="Equity (finance)"/>
                        </a:rPr>
                        <a:t>Total equity</a:t>
                      </a:r>
                      <a:endParaRPr lang="en-US" sz="1600">
                        <a:solidFill>
                          <a:srgbClr val="94363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dirty="0">
                          <a:effectLst/>
                        </a:rPr>
                        <a:t>US$938 million (2010)</a:t>
                      </a:r>
                      <a:endParaRPr lang="en-US" sz="1600" dirty="0">
                        <a:solidFill>
                          <a:srgbClr val="943634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and Income</a:t>
            </a:r>
            <a:endParaRPr lang="en-US" dirty="0"/>
          </a:p>
        </p:txBody>
      </p:sp>
      <p:pic>
        <p:nvPicPr>
          <p:cNvPr id="3077" name="Picture 6" descr="Increas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14738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7" descr="Increas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14738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8" descr="Increas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14738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9" descr="Increas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14738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Picture 10" descr="Increas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14738"/>
            <a:ext cx="104775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895600" y="36147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52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81201"/>
            <a:ext cx="5091953" cy="4144962"/>
          </a:xfrm>
        </p:spPr>
        <p:txBody>
          <a:bodyPr/>
          <a:lstStyle/>
          <a:p>
            <a:r>
              <a:rPr lang="en-US" dirty="0"/>
              <a:t>Godiva Chocolatier is a gourmet chocolate company founded in Belgium in 1926 by Joseph </a:t>
            </a:r>
            <a:r>
              <a:rPr lang="en-US" dirty="0" err="1"/>
              <a:t>Draps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Godiva </a:t>
            </a:r>
            <a:r>
              <a:rPr lang="en-US" dirty="0"/>
              <a:t>opened its doors and was named in honor of the legend of Lady Godiva, a woman known to ride through the streets naked in order to gain a remission on the tax which her husband imposed on tenants.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History-Godiva</a:t>
            </a:r>
            <a:endParaRPr lang="en-US" dirty="0"/>
          </a:p>
        </p:txBody>
      </p:sp>
      <p:sp>
        <p:nvSpPr>
          <p:cNvPr id="4" name="AutoShape 2" descr="data:image/jpeg;base64,/9j/4AAQSkZJRgABAQAAAQABAAD/2wCEAAkGBhMSERUUExQWFRUVGRwYGBgYGBcXFRgXFxcXFhcYFBYYHCYfFxkjGhgUHy8gIycpLCwsFR4xNTAqNSYrLCkBCQoKDgwOGg8PGiwkHCQsKSwsKSwsLCwsLCksLCksLCwsLCwsLCwpLDQsLCwpLCwsKSwsLCwsLCwsLCksKSwsKf/AABEIAMIBAwMBIgACEQEDEQH/xAAcAAACAgMBAQAAAAAAAAAAAAAFBgMEAQIHAAj/xABREAABAgMEBQYJCAcHAgcBAAABAhEAAyEEBRIxBkFRYZETIjJxodEHUlOBkqKxwdIUFSNCYnKy8BYkM4KT0+FDY3ODs8LxNKM1RJSkw+LjJf/EABkBAAMBAQEAAAAAAAAAAAAAAAABAgMEBf/EADERAAIBAgMGBAUFAQEAAAAAAAABAgMREiExBBMUQVGhMlJhgRUisdHwBXGRweFCM//aAAwDAQACEQMRAD8AeJByi0VQKs95paqZg/cV7hEq70QM8Q60L+GGNkqc1dfuAjJYEeeIpC3D7SSHBBz3xIo84ZZH3QhGTMbXSIrcrmnqiYGsQ23odbQAVLPKCUvVmUpzQOKF92cB5t+TQG5pSdb85najAAduUME0YZasIAZByHuEKc6aCjWhwzkNvc6mPEUpGU21axpBJ6hCWJv1lAPXCFVSalnwmjbzXZFa1TpgSVBWMDUDXIl3AFXAGevVApS1t+3SPtBykABmKh0T1htkaptCnP0qQCzA0Vq+rmB11rCxF4VcN2O9FFPPCUv9bXk5BdmyIoDlqg6hPN80L1gXiUgAPvOxLAA7VEudfXDSsDLcG4xdNtrMzmknkbH6oG33GKUqQpNqmzMSilaEJwvzQpOJyBvGHt2xfmggjKrns/rGWH5MXcggtSnSfzqirZ7MCh21E9hZt9YuWiWSknrja7EvLNHZJpvIMMAFbL3UhwiWlYTTMAv5nOsbIgnzJy0koUEYhR2KhvCSM8wzaq5xoLagmpYgscYwkq5qua7OxIB187dFe125eFxMQAScucEkjWMwG2AswjHEaqKL1i5dKQFrCyHckJCiAagMGcZ0BfKMSr1mKyDAkgFYGQLOQKgnhAxM+YSfpUEJ6RqBzjqpzy+vDq1tBhRSZYdTUqWeparagA9Sw526ByfIeFBSzSApAUGAUK+er7842koYdR98TWNYFnl55Nl1N7ory10MamJbKqxFNDk/nVG6Vh40V0j5vZDAjAy6os6oroVl+dUWQaQCKas8hGk5e1I7Y2mqrEEwwwJZa2yA/PnjCyMTltcaAxkVaADZJz/OoRYlzYgQOl1j2CPY4BlsTPzWMRGJkehXGTyZ4P5/pEc23S8saerEOqONzL0xCtpmK+8ARwrFWaoKqJw9BQ/CmCwHaF3kkq6SeP8AWNZ1rARjBxM9BX2RxgBWqcn0Zo9iYJWS8piEsJyfRmHhih2JZ0yw3yZrslmepCgPM8WrytXNagYjhvjllotZWkfrCcssKx/vimywzWhPFUFgR1yzW1xUDJ3BfI11dUSLtKSKs2945GLRNH9ug7Kq9pVGfls4is5HpK+OFhA6ceTYghIL5NTiYgUZQU4AJGtgPa0c0Va5wymp/if/AKRhFrna5yf4qf5sGEdzqsi8QD0XbeKdX/MZN5lSnIAHXqB3COT8pO1TkfxkfzY3Quf5aX/HT/MgsB15VtC1OFAsdvVG0y27MPpf0jlEifaRlMln/PR/Mic222saor/fJPBplIVgOmzrwGBnD1djSrtFWzXmpKWAUCBQjCW4xzeVaba+aS32wfauCNnvO1gHFLQSxYjCGLEale+GIeZ97uSMOsv0d7+bOB6FSgTzEpJoSye1oSDOtx+qR1KPxR4TbaC+FR/ePfCshj00k4U4UqbLmhh1U2RcSpAySzfd745wm1W0HoK6+ce+LKLztmwvvQs/7YLILnQpl4pwtXsb2xrLtAw0IyOsRzm1Wy2ueaTuAV15hLRTNptz9BY4/DDEdStVvMvBiQXmEBPORVy1K7xG6bXUvzS9QSHy3GOYIva1p6UszG6OJOLCRrDoiK23zbCskg12ZfhrBkLM6gZqVDCaj8tUGLAuVDfX80xfxRyCVfdr1YqbW+GCVl0wtyekXG9QcdUAx/tF0oSaqmD/ADJnxRgXXLP1lfxF/FHNp+ldpUczxHvVEKdLLUDRSvV+KGK506Zd6RlMX/EV3xmzyMKnxqIbIqKh2645pL0ytD6/RHxRPK0ynfWxMdaUB+1TGEFzpUma5NDn7oypddfA7+48IWLmv0TVNyqkkZpWgJUdu7hFy9r7MtSQhTvmzvmptfXDHcmtk6bjOHFh1UGwbTGICzNIpjljTqMehDEk3PP8dB/fHvEaG6bR9g/vSffBo2f7SvSPfHuQ+0rjHRujzOPl0X8f6A/mu0eKj0pHfGfmy0eInjJ+KDgk/aVFqw2ALKnWoBCSssASydg2uR7YTpWGtuk3ZJCz82WjyaeMr4oyLutHkxxl/FDXIuoTCnCpaQrFVWAhkJxKIYOSBq6o1F3oVLWtK18wpBBCK4yQGIGdMu2kLAupfGT8q7iwLstPk08UfHGPm+0+SHEe5cOFouVIXOQmaoqkhRLpQAoIICmIyNdYrGirj5xSJhxCSJoGFNXQmYUZZhBJfXhhYV1HxVTyoUvkVp8j7fcuPGx2nyJ9f4obLLo+uYvAlXOCXVzRzVHooLDpE4RuJOwwMMo7exPdDVNPRky22UVdxXcCmy2jyK+Ez4owbPaPIL4Te+DXJHb2J7oyJO8cBFbl9SfiC6LuApsuekFSpKwkZkiYAOsmI5doWoOJaiHahWRBu3SHQUhiS1G3iM2WSuWkJBbXTEBXqMRg+bCbLar03UtzsAlz1DOWr1vemNFWtvqHj3ohm5aYPrH0l98YNqm+MfTVD3T6k/EIP/nv/gtfLh4p4p+CMi8Rs7UfBDTZ5k9aglJJJyGM6qlyaAM5fdG6zOAHOSpyzJmYlOcqM564WB9S1tsXnh59ewqC8xs/B8MZF5j7Xqd0Nq5VoAUWBwdMBaVFNW5wAJAem6Nvk1pbogukLYKllWEjFiwNiZq5QsPqPilfwP8AkUk3xvV6vfGwvo+Mvs+KGVMmcrC0sKxhRTSWcWB8Tc3Ux4RCiUtTNJScSsKeZKLqpQcyp5yeIh4H1J4uPlfYBfPqvHmcT8cbfP6/KTOKv5kFpgYsZKKU/ZyfhiMlPkUfwpXdD3cuouMp9PoDTpBM8rM4q+ONhpLNH9tM9b4ovkI8ij+HKjGFHkEfw0d8LdyDjKXR9ij+k07yqvOO8GPfpNN8p6g+CLahL8gj0B7lREZMryKeCx7FwYJBxdLo+33IP0kmeOk/uJ/lx5OkS/7r+Gj4IkNmk+SHGZ8camxyfJds34oMEg4un0ZmXpPMTUckDtwJ7ozO0qmK6XJHrQmNPkUryfbM748LDK8n2zO+FgkPiqXqbp0lmAMBJ9BHdHotyNHcaQpMmh+2oZFssW6MwsDK4hck/wCCoL8XsTwPfGwvqZ4qO3vgSlcMtmuFRQk7QDxEJTl1NXs1LyoEz9I1p+oj1u+I5Wl01JdKUpI1jEDs2xFbbH9JLSfrKHAmG0XBI8kn0REyrOOTHHZKWuEW/wBNJzpLJdHRYkM9SzZRlWmU05oTQuwoH2sAzwzp0bkH+zT6MWLHofJmrCEy5bnLFhSOpyRXdEcQVw1Pp3YqTtOJq8WJCeeXU3NxF352EB61rGydOpomCbhGNLMX8VISKYW6IAhntWhcqWtSFyQFJzDPvoQWI6oi/ROR5IcD3w9+Lhqb5d39xbl6bLSKIZlY3C64hkScLlq8TtjSbpbiUVGXVRJLKADkuWATSGQ6KWfyafW74s2DwfonqKZUjGQHLOAPOVAaofEWE9jptWt3f3FH9Kh5I+n/APWJbPpGFqA5Mj94H3QwTdDJKSUmWxBIIJWCCKEGsULXo6iXMl8mlioqepNABtO+Gtpb0I4Cj5e7JrAMZcgxatEkRbu+7ykGkbzbITAqkr4instPBu7Zai9arWiX0ieD7oqi/wCRtV6JibSayEJNNQ7VgRP+h0nYfSMU9pcdTH4bSl1IrDpVKlrCgXoQQUqYpUkpUC2TgmJ5Oldnl4TLopMwTAVOo80UTRA5r1jJ0Gl4MeCZg8YE4X2BTM8Czddj1mYPMv4IniFLkWtgjBWTfb7BMaT2dJmGWSDMSpNXISF9LDzQTSgfJ9ZrFhOmFnEyXNSo45aEJAL4cSEYQoslyNbdsA/mqx+PM4K+CM/Mdk8eZwV8EG99A4NdX2+wU/SyUEyMC8KpLkKZVSV4wejqiZel1n5UrSyQkHk085kqWXUSwB+stmyZOyAhuWx+VUOv+qYtyNDpK04kqWU7XS3amG6y5oS2JcpPl05exZvPSCRNmYwoJKgCsVbG3OKdxNesmKvznJ8onjG50GRtmcU90Db80ZTIlYwVHnAVZqvsEOO0pZIyn+nRk3Jt/nsERbEH66eIjZFoQSwWknrECLNYyU5a/cI0slmUZygASyfeIuW0NK9jP4dDqw3iT4yeIjBI2jiIoLs6hmDGnIq2GIW1voD/AE2PmYRwjaOIjB6x2RVl2CYXZCy1SyVFhtNKQJvyQRgcEZ5jqgW1XdrCf6arXxdhgcbo2bXAW6rO4T1iOiXJKShKXYPQbydQjXf+hK/Tl5uxUume0lII2/iMYhq5MbuzujETvPQ61s9la5xlFmUTqjsC7CEIy6KfYP6RzK6pOOdKTXnLSPWG6OwXgj6Nf3SOIb3xCR1SOWXnZ3t8hGzD2JCob8BGs8YAKl4r3A8UKPAKTDhaJDpMclZ2lY2gsgfZppJzf86jGbRainCa0qDs/PviGTzSwi1amUluuuXsiI55DZZsLJAUKE1LQQTeCjr9kJ1pvCZJAbnhqgk4vMYvXRewmdxooRvfCThvmTXulKpqiQCd8VEykjJIHVFu1KStRKQE7ipVerE7HrMVQqMJSdzVRyNTIT4o7Ymu2wBdoQAMkqPrSxGmKCujCXnmmSPatPdDg7sUlZBL5rLZRj5pOyClvnclLmTGfAkqbJ2BLPG1kncpLQtmK0JU2bYkgt2x02MLiDprdrS6jWgcVk+6JhJGRGvOo9kENOx9GkbZsodq4HpMc9Z2sbU1dF622qYZaZXKL5MCicRamQbdSB6LKH6Ss9vVti1yrjqjRCmBOf8AxGV1fIuwRsciQFMsAuUgYiQKkO51UeLV73dJlzksAwRiKcRAVUipzFGyhQvayTrQUS5aXKjrUwoknPzRNdOiNpmykqdLYOa80smWtOPDhKaUcsNsa3i0Z2dxiuKyypiyiYlKgQoviUCGDlICTUdvXDfZbrlollCCpKFZgKLF+uObTfBtaU4iEIS2IqaZUMEknLYUmkNVzotshBRPlJWlCeYUTEYwkOGViIBAwmudNbxcVC2ZEnLkE/0Ts/in0ld8KfhN0akosClIBBCk5qJ1K2weGlQQohcmaGw1eWU88KKapWc8KuEAPCFpGmfYloSlQqCSWyZQanXD+S9lYFjtmBbkucGVl4v4EwGt8hMi1FRdigigf6wPuPCH657MBK8yfwDuhL04sSjOBABGHx8Os6tcbyimrMxTzKK77ka39ExhF72U5qY/cX3QvTrMoavXeKqpZ2dsc+4ia7xnRLq0hslQq1cmk5jDOruICa+eBPhIt9jmokCyzRMKSrEyVpYEJbpJD1BhOwnZ2xqpMKNCMWmgc21YcNDLt5RAJ1FPtaOiWK7QCDsEKvg+khMkE7HJ6pkPlkAAJGKpepJ4OaDcI6DNFObZqmPQTLR6AZyTReXitckVblAfR51H6o6leCeYd5SPWTHONCUvbUPVgo+oR746Pb1c0feHYCfdFR0FPU57cwxXpNVsQTxUO+HOenmwn6HoxWy1K2YU/n0YcbQqjRw1vEdMNAGU86LCkMkvqERA84xV0jnlMth9c4T1KIHviY5soFXhbudhYk62zGQFNecR4G5yCxZnGYrkx17otWu6pabQsISwwJLOWxFShwYZborybIopUqhAmNreoTUHXVWW6HvEs0VgLKZ6hr2RNNti1NiLkBnObdcSospjSdIIjPeIvCyLl1Qw6HOpc3nYTgSAWBZ1LqxocoXVGGbQhgZqlEJAwByQB/aaz1xtSeZlUWQY0jJRYZzqxKEtQKmAcszsKCJ7sYSZYPiJHqiK2mjfIJxBoUU85GUbypyUpCSoYgMn80dT0OdK4A09WMEttc+X2BZipd1mMwkDMJJGtyCGHbEum2UjfaE9iDF7ROzYpi90tR4FMce0PQ3p5IuWbRNSw/KAUeqVdoakQSLmkKFLdIrvMKy5pCTXV7oqXfYGkoWpIIKXyG/OJpU8d7s1wybshuvK6Uywky7UlRGJQMskHmjouKjFiIpWlImuQSUS5YWmfiShKThtakh8LFk42AqqmpyIVzJSnCFIS6VpowchYLgiDSbtl+IngI6N1ZWuJQcs7jFMtMnCedaXY/8AmwcxXpTK5DgIlVNQpNDbOsTpStbmpUdY7IWTdstjzBlCncmkqxLTKGMs4oQHxEn3xFSMkss/z9ycGF5nQ7FojOn4lpWtMpRThE7CpSsAUHdCaJBUoBjXZAbT3RVdnsMyYpaSHSKBQzO8QvfpQWymUGpWobKxSvq/DMkTEHHVIUMSnBAWA/tjCMZ7xNoHbC8zpF1I+jH3U/hhdvqzpXbZaVBJGFamUARRCtRhnu5B5LZRPshbvMPeEr/CmnhLUY9Gt4GcVPxInsty2YqrKleghvZA7SG32ZSQiXZ7OANkmUFqYbWdtbcYmvC3KlSJ0xHSQgqHZAKzWfEnEcynFXViQCwjyoJvNvI7m+SA912ZCrStKpaWYkApBGY1NvaJ9Lruly7PKUhCUkrWCQACQAkh2z1xHdha1k9Y4EQR00D2OUf75fakRpie+j+cibLAwpoJKxWcdSuxcP8AKlhPVCFoEHso3CZ+Iw92aa4ZmA4x6JyllhHo1aPQAc00ClvaiT9WWqrNmUiHi9BzB1KPBBHvhR8H6fpJp2JSOJPdDZfKmR+6rtKRFx0FLUTNAw8y1q2zW4Yu+D1vvJKFEFMwt4qFKyGpoCeDoPJmq8eao9ie+GC0OVKIBLE5B9ccc1ds3TE+7b7K5mHlUTHJLYFpUA9Ksx1bIPW67hNCSVEYS9NbF4R9D5J+UqxAghJcEMQ6k5g5R0VKOaI0wK5GJlVdgxTCskuQBuGF+8xtLudKZakuWKsep3puy5oi9LRE8xPMV1H2RG7j0L3kuoJRKiC0CLKZtIgnqjzOZ38igpCX5y0oG1RIHsrDPoVZ5axOS6JqSpIpVJYE5Eb4Wphhr0CTzZp+3/8AGjvjvo2uctW9ifTaSlNinBIbFh6ukhOWqgApG9n6JZCSOaXIQ4K58wE1Dlw3CMadn9UI2zJY4zExdlWNslzBU0Cy2b0EdmiMqckr39BO0sSHswFAbSssKCgVlB7QhPPnHZIX7UwF0zQEzLIkZcrM6/2YzPWYO6HU+UHZZ1+6OKvnJI1Tum/URJ55qtyT7Iv3CtfISklOIKSGL5CpqW9sULV0F/dPsja7ZpMqQkO7J35MSdwAg2bRnZTjeT/YKWaxJVPWoOS7pOrZx74MypBzcwAu0LE1QISkAfVDYnwsr273VBtC6x1y1JoweAlXZyEkk6oRriu1kImBKnMwOXKgzZgNSozh1UeaeqEjRifiCU7FbdpjGtfDkKas7Pn/AITSLKpUv9mpyN9DsZopX1ZSJS1FJBEtIcgtWatxXXlBO3WFAluCQdrk6jq80Br3SrkiHdKZdfPNU2fVGEXeSz5kTg43TXI65d3QH3R7IXbYh70kjbJtH+iowfu8/Rp+6n2QFtP/AItZt8u0D/26o9Ct4H+zPMp+JFO8rM9mtAoHlqDnIZZwNlKAQMNeYOd+4KpHf2QZvJL2W0/4S/wvAiRIKZSUkgfRgVzPNagz1CPJg8jvksxZsVLUXqa9rGCellbvRutBHGWT7oESqTyBVnD5PQaoLX+Xu0PqtI/0lRo//WPsSvBL3DHg4/6b0++HG6pahixKxVo4DgbHGcJfgz/6c/eWPVEPEu8pSQMSgCKGh7o9BtLU5ERWzSWzSllC5qUqTmCFUcPqGwiMRIu3WdRclBfWUueLR6Jxx6oq3oJWhaFGXOKXBKkAMz0zz1VMG74mrTZ5hWS4BZ2diskdGmQEUvB9L+hWrbMPYAIm01ntInbkAeqo++NVoS9QZ4OZf6oj7S1HtA90TXjJITNVyk1LBShhmKSKAkOAYk0CRhscn94+uoxSvu2K5Cd9GoDk1VdDB0mvSfsjnf8AZpzAeh16zp81fKzFLwpDFRch1aiatnSHxqCEHwcSxjmnNgn2qPuh6VeiVEpSxKRU5AazUU/4hylYFG5blgRT0mmKTZl4MywpU4SWMW7OtwDtD8Q8LV83yoqUMJCA4xZB9TbQIaJ5ge45swzhVTNUGg18TDBNMKM61JIUmWvGqjZ5mpIw8IN3NaVmWEzAQtLgvrGrr19kc1enf5kddOa0CCbVMQPo5hlvUnChT+kmGfQOaVS5ilKxEzFOWCXZEsZJDaoTLdacKCcQT9ohRw7yyT2w2+Db/pM8TrVzg9eiHrWNKF7ZmdWxa05V9DLHjT5I/wC4ILoVAXTbo2YbbVJ/ETBmUY6WYCXpur9Ysn35x9RMErjveTIl2gzVpRikFKQSHUVUASMzXZAfTpbWqyf559VIhSv+7VTrQnACpWEFWwJTQvqHHbHLUSc1fobw8JZmXxLmJmJST0FHKlAYmuuayEBNFYQevm4sxtECrs0fmhKiGKlpKWowBGtRLPtOQgnItU6ShMtSMK0pCXIDim3uMXCmoXSOzZpSk2/6Llx4OVJQsrDMSQQA7FnOdRwEMiTWF3R6SVTVOESyAFYUksQoODU1dxwhiWltYI835MavU3o23a9/qbLPNPVCRo/OwoQ2HpMThS/Fn1iHFU4MeqEK5LenmIKalQLhWslujhpxjGqroyrJX/PQIrvCbhAJSX1YUGvU0Ub3nqMlVBWXziEgGk1TVApV4kdBCHQoNUkFIxUbPBv1NFe9ZyeSUAFc6XQlQLATVUNH1xklZrLmc8ndPM6clCzJlYC1EE1amHt6oFhxeVgxdLDPB/8ATkZwUu+Z9BL/AMNPsECJkx71sJ2maOMlo7qvhZ58PEie3KIs1pIJBEmYQdYIQogiF64iVSpRJJJQmpqScJ18YY7SByFoeo5GY4yccmrXqhauWeeRlYUhIwobMlmIzMeTS09zunqL66WpW4n2CCd7l7tXutCO1ChAm1zCLYoHWdg8UQWvCt2zt02WfaPfFzXzx9vqKPhl7hjwXl5B3TD2oTBe2WCYolkKIOsDdATwVB5S/wDF/wBo/rHQbL0RHdUpqeTOSLsKybuminJq4GPQ4CMRjw0epe8YqaEJayJPjFR9ZQ90DtPJ36tN3lvVCffBnRmW1klb0P6RKvfC9p8trKveo/jQPYDHZyI5hXQ5LWSR/hvxBV74oX7ZJi7PNShClKUlgACSX2QU0fRhs0vdIH+mIMWJR5NIUas1CRTdso0YWNYxxNnL7Be3IoTLCChQSyg2Ek6yXzrr3xasl9hU0ImqwoWcLoIBTioCadGtdbRU0jcW2aQludhALUCEpSACNzHzwAtk48oSQzDU2cb4I2M8TUjp2kc5UmWgdHEDTXhSAG6n9kAU2t33d0DL0vJ0A4QkkCgDJdg9HzJr549Z51FHee789cZDsXJMwau6NV3hhUluvzBorIWw7/Yd8UjNJUEhnYwmrjQZv21JNnmYS9BkQfrDOsOvgxV+oo61fiPdEXg4mpVJmCYAXUE87nJ5qRkFUDlWqlBBm4gAJgACQJ04AAAAAT5gYAUApBThhiXUd2VdMl1sY22qX2BRg1LUGgFpep5liG20p7ELMHpeUaMyRz7TuZ+tWb7s6K+MJBJBYsC2ba+x494QpjWmzbkTe1TQFtttmYEK6BcADM7XOrVGMoXkjVSshnva8JUuRM5JLKCSUk85IoaAGjNTKFb5wWs4lTOcc6jZFyzXslcs8qoJzTQpqz5uPzifKAt5GSJcnCs8oelRwoEGoLMACzNm5eLvyZ3yw04qVGWVs1fmXrptKkTFF6kBIZq1DeyCFotk1H1/Z3RBK0bmykiclD4a4caSoAO7hm4FxA+973XNlgFCQAQSQpCq1yGevOFib5BQlBU2m/m5alyZfE9jzzwHdGmjNmQoykqUkO+o4goKcVZtW2A93yULd89XOlJ1HPF1CHu4cSZUsysEwALxBBSAleJQSpeABmSE1VTOsTK0sugqSlVna60ZZvW45EmQTjXQADEUkPkAwS7f1hSvJSPk6+clyk4QAoFhMLs6adTxNpfpNM5aYhC5S0BsJAlTEh0jExwk5vrpEU+WlVjWpNcKVB82qlRBamsxnNZp+qOZXV0/UebFOazyiz/RDZsEUbMl7wsZIciYQC7AFQCcm5wrlSLl1p/VpB/ux+FMUJycN43fvngcQI7KnhZxR1Ci0PJnjbKmCuXQVnCxda0mVJOMHCEOzsWcUcB3aGsp+jnD+7mfgVCJo1OeVLSdSZZfrmLHdHlUlk/Y7pvMGXgsfLXpU6vuwWtIe7rVuVKPrgQIvE/rY+83ZBlQewW0bBKPCaIqp4o+31FHSRb8FKyETdy09oPdHRLIunnMc38FCv24+1LP446VISK9Z9seicZLij0VZ1jBUS54t7o9CuVYhuqyFMmWMKqISOifFG6E3TyxzJkoIQhSlO5AFWxE1fzR08T1Nn2QvWhFoNcJrU/s891Yu4hLsV52lMsIKZjBOH9nLyZqF4sjSSeGdEyn9yPcqGJUq0t0Dwl98QrlWhv2ZbqR3wrIam1oc9v21hc3GoKBclVCguphQEnUBAK0WdpgYKZRGZBetYJW+08ota9aiTx3bGaILus0ycWxoQlBqpTPkSGDg6o0lZISTkzCbxKJ6V4BMwVwkEioYEtsJBG8CCdjlDkxt3jZlrgbYEgTVSlFJUtaUDM/WzSevbsgqJjlTZEk9pjnb5F2NDIz6tkB5isMwnd+fNB1Zz6oXbYtlh9cCEM1x6bJkIRKVKCwlWNyoAFVWNUlmB7I6HohaOUkcpTnqmLoXHPmrVnrZ280KVyWpPJoAShQAAcLd2Fe2H+7kpCEgJAoNnXsi9ENyb1AOl6z8osIS37Ymo2J7sQ88M8k0hZ0jlj5ZYaZzJj+aXDUCAKJEDEc506sgXaZJUtKUpQrpKCScS1dF+qAs+yIWgJM6VQu+NPVWHu+0S1TS6HIA1gNR8usmByrJK8Q+kkw8ibiQdHUFGHl5bOTRSXq1M90XrJdEtOB1ylYGZ1JemXuhj+Ro8mr1I1TYpZ/s1+pCcYvUpTa0MqtqMWJBSlRzAmJwqo3OGXnaBnzXKP1ZfFMEFXdK8kr0Ud0YRd0kison9xHdCcIvUMbQOl3FKeqJfFMTC5pXk0bM098EBc8jyPqS+6Nhc8jyXqS+6J3MfXuPeyF+3aMJU+BCE0GsbS+UZtdxJElaZcsBRS1FAAls2euvVB43PI8l/25fdGwuOz65X/bl90Vu4k42EbkS9ls7+TH4UwIvy0JlWywTFnClFoSVKOQSGcnqENlyWeVyYSxZFACGYMDkCzQn+FuxyxZ0KQC6ZgfP6yVbTuEXJ3yIis7hWz3/ZcRCp0vCXB52o0PZCpec+UictMhaOTSo4CCDzQp011+faY5+U9XERgI6uIjj4ZLRs6N8+gy2mRjnJmYk6nrr1loLKtssWW1IK0uuWnCHDqIWCw2mEXB1cRGWipUE7NvQSqtD54K18+eNyD2q746eiZU6nMco8GExp80bZYPBQ746tJANSSCfzsjoMiUiPRopbHPtHdHoQwilYjJVFEWjcezvjY2jcezvigZaXMEUr3lKVImplllqQoJ6yCNUaiadh7O+MTLTTI9nfAI41brCuW4WgirVDFwHy98Ap6C/NjqeksrlJjqFEo11qT/AEjll6D6RTQt5d2NMFoqRHd8/DNQt2wl3rQio4FoOovaWBVTeZXdC+lGUTzpPNEChiIcgvNvmU1FGu5XdAe1TcTNEIlfnzxNyWX51GBRyuFzqng8lgWKUduI+uqHGUuE7QaaBYZPUdR8Yw0SViEDBWkKntth+9NPqCGZK4U74UDbrHu5X8AhmCxthsDaclJzAPWAY5t4XZQCZDACq6gAHJNC0dFXMG0RznwuLdMjrX7EwAc3c7Y2Cy+Z4mMmWWFIyE1h2EeE1XjHiYxy6vHVxMZSnONGpCsBIJ63YLVX7So79ct2yvk8omWkky0uSAT0RmY+flj2R9C3PPSLPK5w6CdY8UQ9AJlXbK8mjgI2F3yvJp4RsuYNo4xgTKUaEBLZ5KUUSkB9kI/haH6p/mI/CqHjlRCR4Syk2apA+kQcnyB1CADj5jAgkoo2o/hq741Kpe2X6C++HYRREZi2TL2y/RX3xoop+xwXCGMfg4mNalDbLPYpBjqyF80VaOQaCzMNsTvSseq/ujq8mZzRABO0ej2KPRNmMlvC8ESUFazQbKkk5ACNbsvNM9GJLirEKDEfkQr3re8uYjCVpxBSgoEihFOFYIXHfEk/RoViUXNAWADBycoobQxBURzVCK6plTESp0MkVtK9IBJmKRgxOkF3AFdvnjmc1buWz95hw0z59oLeKB2QoqkbjwiUs7msn8qR4DnCkWZtRFcS69E8IkAjWBjI2lJDBvPxjVahTz+wxshDDriGYK9UU8oiWp1vQtQ+RSPue8wxSliFLQy0fqcpOxPvMMEufSMCyhex/wD6FkbxZv4RDGqYBCnbl/rtmOxK+0QwKtD64bYFpc8RzrwtzXTI/f8AYiHKbaxCbp5YzPMrCCcIWTkc8LZndAmBdm29RlyucemjWNUJGly3tkw5uE/6aIJrTOwpGFVCk57PPFG3XROmTCrCagVLagAz9Q7IokBJ1w3XNalJsCQMisnIZiYnaIEouCa5dBZ2eg1Vq0W7LZZ6ZOAIObjo7QaUgAt6b2krlocuyt2tKnZuqOh3VP8AoJeXQT+ERzK97FaJoAKC2dWzYts2w+XfaAJKA4olI4ACJY0GuVDZRhE/cIGKtYbMR5NrSNddcTcdgqbT1QJveUmY6NVDQlNa6x+axoq8ANY4xXnW2pPVshrUTAlquJQNFKH76oqKuxY+uv0z3QwTLV+XEVFzQRmOMaEAk3crxl+l3iPfND5h/OO6CwA2jjEjiAAfdd0S5UwTAhQWl643FQxod0NMi2IKWUD1t3QITMArEybSGhDQUnXvISopVMSCMwVR6A06RJWcS5YKjmS2oNtjEIs3nygJtAA+bDPrgrdqQ5OuMR6JGXpmqBUyzpLkpSSSXLBzzjnGI9DRLE/SNITNISGDZCgirYjzR1e+PR6FzNH4UTzVHbAm8jVPn9sej0aQ1MmV3orcktu6oZLFKGAUGWzdHo9FVOQolyzUJalTlTbBW7J6imqianWY9HoxZoiC+FH5TL3Ip2xODHo9FEmFDm+f3GKFrMej0UhEAMRhVD1R6PQxGUR5qCPR6ACVY9g9gi1Y+kPzqMej0IQRlJFaRSSkOYzHoSKZuiWNg4Ri0JDikYj0C1ER7OuNZxqfPGI9FCNl9BHWr2CK6VGPR6BAbkxq+Uej0MESAx6PR6EWf//Z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362200"/>
            <a:ext cx="246697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99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 wasn’t until 1958 that the first Godiva shop opened right outside of Belgium. The location was in Paris, </a:t>
            </a:r>
            <a:r>
              <a:rPr lang="en-US" dirty="0" smtClean="0"/>
              <a:t>France.</a:t>
            </a:r>
          </a:p>
          <a:p>
            <a:r>
              <a:rPr lang="en-US" dirty="0"/>
              <a:t>During the late 1960’s, products had begun to ship out to the United States, where they were sold in strip malls. </a:t>
            </a:r>
            <a:endParaRPr lang="en-US" dirty="0" smtClean="0"/>
          </a:p>
          <a:p>
            <a:r>
              <a:rPr lang="en-US" dirty="0" smtClean="0"/>
              <a:t>Campbell’s Soup </a:t>
            </a:r>
            <a:r>
              <a:rPr lang="en-US" dirty="0"/>
              <a:t>Company </a:t>
            </a:r>
            <a:r>
              <a:rPr lang="en-US" dirty="0" smtClean="0"/>
              <a:t>later bought </a:t>
            </a:r>
            <a:r>
              <a:rPr lang="en-US" dirty="0"/>
              <a:t>the Godiva </a:t>
            </a:r>
            <a:r>
              <a:rPr lang="en-US" dirty="0" smtClean="0"/>
              <a:t>company and had ownership until 2007</a:t>
            </a:r>
            <a:r>
              <a:rPr lang="en-US" dirty="0"/>
              <a:t>, </a:t>
            </a:r>
            <a:r>
              <a:rPr lang="en-US" dirty="0" smtClean="0"/>
              <a:t>when they announced </a:t>
            </a:r>
            <a:r>
              <a:rPr lang="en-US" dirty="0"/>
              <a:t>they had come to terms to sell Godiva to </a:t>
            </a:r>
            <a:r>
              <a:rPr lang="en-US" dirty="0" err="1"/>
              <a:t>Yıldız</a:t>
            </a:r>
            <a:r>
              <a:rPr lang="en-US" dirty="0"/>
              <a:t> Holding, which is based in Istanbul, Turkey.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Consumers of Hershey’s products are of both genders and all ages, geographic areas, income levels &amp; ethnicities. (they are marketed to appeal to everyone)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Evidence of this was their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“Great American Chocolate Bar” campaign in the 80s which featured people of different ages &amp; backgrounds enjoying Hershey’s chocolate.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/>
            <a:r>
              <a:rPr lang="en-US" dirty="0" smtClean="0">
                <a:hlinkClick r:id="rId2"/>
              </a:rPr>
              <a:t>http://www.youtube.com/watch?v=Pa8D9dLiRQ0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Demographics- Hershey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9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Godiva has a primary target market which consists of women &amp; men aged from 30 to 62 whose incomes are approximately $75k per year, so it is both older and more upscale than Hershey’s public.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includes wedding planners</a:t>
            </a:r>
            <a:r>
              <a:rPr lang="en-US" dirty="0"/>
              <a:t>, party planners, special event caterers, </a:t>
            </a:r>
            <a:r>
              <a:rPr lang="en-US" dirty="0" smtClean="0"/>
              <a:t>people </a:t>
            </a:r>
            <a:r>
              <a:rPr lang="en-US" dirty="0"/>
              <a:t>who use these </a:t>
            </a:r>
            <a:r>
              <a:rPr lang="en-US" dirty="0" smtClean="0"/>
              <a:t>services, and individuals.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Demographics- Godiva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55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Consumers of Hershey products are diverse psychographic ally. 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Though the prevailing image is that they are family-oriented, conservative and hold strong traditional values.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Psychographics- Hershey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273</TotalTime>
  <Words>1004</Words>
  <Application>Microsoft Office PowerPoint</Application>
  <PresentationFormat>On-screen Show (4:3)</PresentationFormat>
  <Paragraphs>123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Hardcover</vt:lpstr>
      <vt:lpstr>The Hershey Company</vt:lpstr>
      <vt:lpstr>History of Hershey</vt:lpstr>
      <vt:lpstr>Sales and Acquisitions</vt:lpstr>
      <vt:lpstr>Revenue and Income</vt:lpstr>
      <vt:lpstr>History-Godiva</vt:lpstr>
      <vt:lpstr>PowerPoint Presentation</vt:lpstr>
      <vt:lpstr>Demographics- Hershey</vt:lpstr>
      <vt:lpstr>Demographics- Godiva</vt:lpstr>
      <vt:lpstr>Psychographics- Hershey</vt:lpstr>
      <vt:lpstr>Psychographics- Godiva</vt:lpstr>
      <vt:lpstr>Messages and Delivery</vt:lpstr>
      <vt:lpstr>PowerPoint Presentation</vt:lpstr>
      <vt:lpstr>Products</vt:lpstr>
      <vt:lpstr>Communication with Publics-Hershey </vt:lpstr>
      <vt:lpstr>Internal (cont..)</vt:lpstr>
      <vt:lpstr>External </vt:lpstr>
      <vt:lpstr>Communication with Publics-Godiva</vt:lpstr>
      <vt:lpstr>State of Activity-Hershey </vt:lpstr>
      <vt:lpstr>Chart of Market Share </vt:lpstr>
      <vt:lpstr>State of Activity-Godiva</vt:lpstr>
      <vt:lpstr>PowerPoint Presentation</vt:lpstr>
      <vt:lpstr>PowerPoint Presentation</vt:lpstr>
    </vt:vector>
  </TitlesOfParts>
  <Company>Pace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Demographics: HERSHEY</dc:title>
  <dc:creator>Windows User</dc:creator>
  <cp:lastModifiedBy>Windows User</cp:lastModifiedBy>
  <cp:revision>26</cp:revision>
  <dcterms:created xsi:type="dcterms:W3CDTF">2012-12-02T17:44:43Z</dcterms:created>
  <dcterms:modified xsi:type="dcterms:W3CDTF">2012-12-03T19:29:24Z</dcterms:modified>
</cp:coreProperties>
</file>