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wdp" ContentType="image/vnd.ms-photo"/>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65" r:id="rId5"/>
    <p:sldId id="266" r:id="rId6"/>
    <p:sldId id="267" r:id="rId7"/>
    <p:sldId id="269" r:id="rId8"/>
    <p:sldId id="270" r:id="rId9"/>
    <p:sldId id="271" r:id="rId10"/>
    <p:sldId id="272" r:id="rId11"/>
    <p:sldId id="273" r:id="rId12"/>
    <p:sldId id="274" r:id="rId13"/>
    <p:sldId id="258" r:id="rId14"/>
    <p:sldId id="259" r:id="rId15"/>
    <p:sldId id="260" r:id="rId16"/>
    <p:sldId id="261" r:id="rId17"/>
    <p:sldId id="268" r:id="rId18"/>
    <p:sldId id="262" r:id="rId19"/>
    <p:sldId id="263"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6" d="100"/>
          <a:sy n="76" d="100"/>
        </p:scale>
        <p:origin x="-2008"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3/8/15</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3/8/15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3/8/15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3/8/15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3/8/15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3/8/15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3/8/15</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3/8/15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3/8/15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3/8/15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3/8/15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3/8/15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3/8/15</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3/8/15</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3/8/15</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3/8/15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3/8/15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3/8/15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3/8/15</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eg"/><Relationship Id="rId3" Type="http://schemas.microsoft.com/office/2007/relationships/hdphoto" Target="../media/hdphoto7.wdp"/></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 Id="rId3" Type="http://schemas.microsoft.com/office/2007/relationships/hdphoto" Target="../media/hdphoto8.wdp"/></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eg"/><Relationship Id="rId3" Type="http://schemas.microsoft.com/office/2007/relationships/hdphoto" Target="../media/hdphoto9.wdp"/></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 Id="rId3" Type="http://schemas.microsoft.com/office/2007/relationships/hdphoto" Target="../media/hdphoto1.wdp"/></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 Id="rId3" Type="http://schemas.microsoft.com/office/2007/relationships/hdphoto" Target="../media/hdphoto2.wdp"/></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 Id="rId3" Type="http://schemas.microsoft.com/office/2007/relationships/hdphoto" Target="../media/hdphoto3.wdp"/></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 Id="rId3" Type="http://schemas.microsoft.com/office/2007/relationships/hdphoto" Target="../media/hdphoto4.wdp"/></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 Id="rId3" Type="http://schemas.microsoft.com/office/2007/relationships/hdphoto" Target="../media/hdphoto5.wdp"/></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 Id="rId3" Type="http://schemas.microsoft.com/office/2007/relationships/hdphoto" Target="../media/hdphoto6.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6963" y="4208929"/>
            <a:ext cx="7212405" cy="1048684"/>
          </a:xfrm>
        </p:spPr>
        <p:txBody>
          <a:bodyPr>
            <a:normAutofit fontScale="90000"/>
          </a:bodyPr>
          <a:lstStyle/>
          <a:p>
            <a:r>
              <a:rPr lang="en-US" dirty="0" smtClean="0"/>
              <a:t>Critical Discourse Analysis </a:t>
            </a:r>
            <a:endParaRPr lang="en-US" dirty="0"/>
          </a:p>
        </p:txBody>
      </p:sp>
      <p:sp>
        <p:nvSpPr>
          <p:cNvPr id="3" name="Subtitle 2"/>
          <p:cNvSpPr>
            <a:spLocks noGrp="1"/>
          </p:cNvSpPr>
          <p:nvPr>
            <p:ph type="subTitle" idx="1"/>
          </p:nvPr>
        </p:nvSpPr>
        <p:spPr/>
        <p:txBody>
          <a:bodyPr/>
          <a:lstStyle/>
          <a:p>
            <a:r>
              <a:rPr lang="en-US" dirty="0" smtClean="0"/>
              <a:t>Hana Ljubicic</a:t>
            </a:r>
            <a:endParaRPr lang="en-US" dirty="0"/>
          </a:p>
        </p:txBody>
      </p:sp>
    </p:spTree>
    <p:extLst>
      <p:ext uri="{BB962C8B-B14F-4D97-AF65-F5344CB8AC3E}">
        <p14:creationId xmlns:p14="http://schemas.microsoft.com/office/powerpoint/2010/main" val="33915279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creen shot 2014-05-08 at 12.14.04 AM.png"/>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482320" y="840277"/>
            <a:ext cx="6712591" cy="4978876"/>
          </a:xfrm>
          <a:prstGeom prst="rect">
            <a:avLst/>
          </a:prstGeom>
        </p:spPr>
      </p:pic>
    </p:spTree>
    <p:extLst>
      <p:ext uri="{BB962C8B-B14F-4D97-AF65-F5344CB8AC3E}">
        <p14:creationId xmlns:p14="http://schemas.microsoft.com/office/powerpoint/2010/main" val="3410646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creen shot 2014-05-08 at 12.13.44 AM.png"/>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732077" y="220950"/>
            <a:ext cx="6132955" cy="6234207"/>
          </a:xfrm>
          <a:prstGeom prst="rect">
            <a:avLst/>
          </a:prstGeom>
        </p:spPr>
      </p:pic>
    </p:spTree>
    <p:extLst>
      <p:ext uri="{BB962C8B-B14F-4D97-AF65-F5344CB8AC3E}">
        <p14:creationId xmlns:p14="http://schemas.microsoft.com/office/powerpoint/2010/main" val="29579992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creen shot 2014-05-08 at 12.13.33 AM.png"/>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058761" y="599376"/>
            <a:ext cx="5870582" cy="5453310"/>
          </a:xfrm>
          <a:prstGeom prst="rect">
            <a:avLst/>
          </a:prstGeom>
        </p:spPr>
      </p:pic>
    </p:spTree>
    <p:extLst>
      <p:ext uri="{BB962C8B-B14F-4D97-AF65-F5344CB8AC3E}">
        <p14:creationId xmlns:p14="http://schemas.microsoft.com/office/powerpoint/2010/main" val="42106975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Lexicon</a:t>
            </a:r>
            <a:endParaRPr lang="en-US" dirty="0"/>
          </a:p>
        </p:txBody>
      </p:sp>
      <p:sp>
        <p:nvSpPr>
          <p:cNvPr id="3" name="Content Placeholder 2"/>
          <p:cNvSpPr>
            <a:spLocks noGrp="1"/>
          </p:cNvSpPr>
          <p:nvPr>
            <p:ph idx="1"/>
          </p:nvPr>
        </p:nvSpPr>
        <p:spPr/>
        <p:txBody>
          <a:bodyPr/>
          <a:lstStyle/>
          <a:p>
            <a:r>
              <a:rPr lang="en-US" dirty="0" smtClean="0"/>
              <a:t>Lexical density: 35% density (nouns, adjectives, verbs)</a:t>
            </a:r>
          </a:p>
          <a:p>
            <a:r>
              <a:rPr lang="en-US" dirty="0" smtClean="0"/>
              <a:t>Lexical diversity: Diverse sentence starters “I imagine…, I think…, I like…”</a:t>
            </a:r>
          </a:p>
          <a:p>
            <a:r>
              <a:rPr lang="en-US" dirty="0" smtClean="0"/>
              <a:t>Lexical complexity: 13%complexity (monosyllabic words)</a:t>
            </a:r>
            <a:endParaRPr lang="en-US" dirty="0"/>
          </a:p>
        </p:txBody>
      </p:sp>
    </p:spTree>
    <p:extLst>
      <p:ext uri="{BB962C8B-B14F-4D97-AF65-F5344CB8AC3E}">
        <p14:creationId xmlns:p14="http://schemas.microsoft.com/office/powerpoint/2010/main" val="19213757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Morphology</a:t>
            </a:r>
            <a:endParaRPr lang="en-US" dirty="0"/>
          </a:p>
        </p:txBody>
      </p:sp>
      <p:sp>
        <p:nvSpPr>
          <p:cNvPr id="3" name="Content Placeholder 2"/>
          <p:cNvSpPr>
            <a:spLocks noGrp="1"/>
          </p:cNvSpPr>
          <p:nvPr>
            <p:ph idx="1"/>
          </p:nvPr>
        </p:nvSpPr>
        <p:spPr/>
        <p:txBody>
          <a:bodyPr/>
          <a:lstStyle/>
          <a:p>
            <a:r>
              <a:rPr lang="en-US" dirty="0" smtClean="0"/>
              <a:t>Suffix and prefix understanding </a:t>
            </a:r>
          </a:p>
          <a:p>
            <a:r>
              <a:rPr lang="en-US" dirty="0" smtClean="0"/>
              <a:t>(i.e. “skateboarding”, “playing”, “walking”, “scored”, “walked”)</a:t>
            </a:r>
          </a:p>
          <a:p>
            <a:r>
              <a:rPr lang="en-US" dirty="0" smtClean="0"/>
              <a:t>Needs improvement of understanding: Future verb tense: i.e. “When I grow up I want to be “</a:t>
            </a:r>
            <a:r>
              <a:rPr lang="en-US" b="1" dirty="0" err="1" smtClean="0"/>
              <a:t>tattooded</a:t>
            </a:r>
            <a:r>
              <a:rPr lang="en-US" dirty="0" smtClean="0"/>
              <a:t>” </a:t>
            </a:r>
            <a:endParaRPr lang="en-US" dirty="0"/>
          </a:p>
        </p:txBody>
      </p:sp>
    </p:spTree>
    <p:extLst>
      <p:ext uri="{BB962C8B-B14F-4D97-AF65-F5344CB8AC3E}">
        <p14:creationId xmlns:p14="http://schemas.microsoft.com/office/powerpoint/2010/main" val="40038094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Syntax</a:t>
            </a:r>
            <a:endParaRPr lang="en-US" dirty="0"/>
          </a:p>
        </p:txBody>
      </p:sp>
      <p:sp>
        <p:nvSpPr>
          <p:cNvPr id="3" name="Content Placeholder 2"/>
          <p:cNvSpPr>
            <a:spLocks noGrp="1"/>
          </p:cNvSpPr>
          <p:nvPr>
            <p:ph idx="1"/>
          </p:nvPr>
        </p:nvSpPr>
        <p:spPr/>
        <p:txBody>
          <a:bodyPr>
            <a:normAutofit/>
          </a:bodyPr>
          <a:lstStyle/>
          <a:p>
            <a:r>
              <a:rPr lang="en-US" dirty="0"/>
              <a:t>C</a:t>
            </a:r>
            <a:r>
              <a:rPr lang="en-US" dirty="0" smtClean="0"/>
              <a:t>onsistent in presenting proper syntactic understanding </a:t>
            </a:r>
          </a:p>
          <a:p>
            <a:r>
              <a:rPr lang="en-US" dirty="0"/>
              <a:t>Often </a:t>
            </a:r>
            <a:r>
              <a:rPr lang="en-US" dirty="0" smtClean="0"/>
              <a:t>uses </a:t>
            </a:r>
            <a:r>
              <a:rPr lang="en-US" dirty="0"/>
              <a:t>T-Units, which are full </a:t>
            </a:r>
            <a:r>
              <a:rPr lang="en-US" dirty="0" smtClean="0"/>
              <a:t>sentences</a:t>
            </a:r>
          </a:p>
          <a:p>
            <a:r>
              <a:rPr lang="en-US" dirty="0" smtClean="0"/>
              <a:t> The student rarely uses C</a:t>
            </a:r>
            <a:r>
              <a:rPr lang="en-US" dirty="0"/>
              <a:t>-Units (incomplete sentences</a:t>
            </a:r>
            <a:r>
              <a:rPr lang="en-US" dirty="0" smtClean="0"/>
              <a:t>). </a:t>
            </a:r>
          </a:p>
          <a:p>
            <a:r>
              <a:rPr lang="en-US" dirty="0" smtClean="0"/>
              <a:t>Only one writing sample is very different in syntax understanding/ability than the rest (Halloween)</a:t>
            </a:r>
          </a:p>
        </p:txBody>
      </p:sp>
    </p:spTree>
    <p:extLst>
      <p:ext uri="{BB962C8B-B14F-4D97-AF65-F5344CB8AC3E}">
        <p14:creationId xmlns:p14="http://schemas.microsoft.com/office/powerpoint/2010/main" val="30900509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Pragmatics</a:t>
            </a:r>
            <a:endParaRPr lang="en-US" dirty="0"/>
          </a:p>
        </p:txBody>
      </p:sp>
      <p:sp>
        <p:nvSpPr>
          <p:cNvPr id="3" name="Content Placeholder 2"/>
          <p:cNvSpPr>
            <a:spLocks noGrp="1"/>
          </p:cNvSpPr>
          <p:nvPr>
            <p:ph idx="1"/>
          </p:nvPr>
        </p:nvSpPr>
        <p:spPr/>
        <p:txBody>
          <a:bodyPr/>
          <a:lstStyle/>
          <a:p>
            <a:r>
              <a:rPr lang="en-US" dirty="0" smtClean="0"/>
              <a:t>Student has a strong “authors voice”</a:t>
            </a:r>
          </a:p>
          <a:p>
            <a:r>
              <a:rPr lang="en-US" dirty="0" smtClean="0"/>
              <a:t>Uses vocabulary such as “during”, “I imagine”, etc. to entice the reader</a:t>
            </a:r>
          </a:p>
          <a:p>
            <a:r>
              <a:rPr lang="en-US" dirty="0" smtClean="0"/>
              <a:t>Allows his readers to understand his opinion and parts of himself</a:t>
            </a:r>
            <a:endParaRPr lang="en-US" dirty="0"/>
          </a:p>
        </p:txBody>
      </p:sp>
    </p:spTree>
    <p:extLst>
      <p:ext uri="{BB962C8B-B14F-4D97-AF65-F5344CB8AC3E}">
        <p14:creationId xmlns:p14="http://schemas.microsoft.com/office/powerpoint/2010/main" val="41378474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 Length Of Utterance</a:t>
            </a:r>
            <a:endParaRPr lang="en-US" dirty="0"/>
          </a:p>
        </p:txBody>
      </p:sp>
      <p:sp>
        <p:nvSpPr>
          <p:cNvPr id="3" name="Content Placeholder 2"/>
          <p:cNvSpPr>
            <a:spLocks noGrp="1"/>
          </p:cNvSpPr>
          <p:nvPr>
            <p:ph idx="1"/>
          </p:nvPr>
        </p:nvSpPr>
        <p:spPr/>
        <p:txBody>
          <a:bodyPr>
            <a:normAutofit fontScale="92500" lnSpcReduction="10000"/>
          </a:bodyPr>
          <a:lstStyle/>
          <a:p>
            <a:pPr marL="0" indent="0" algn="ctr">
              <a:buNone/>
            </a:pPr>
            <a:r>
              <a:rPr lang="en-US" dirty="0"/>
              <a:t># of words /  # of utterances = MLU</a:t>
            </a:r>
          </a:p>
          <a:p>
            <a:pPr algn="ctr"/>
            <a:endParaRPr lang="en-US" dirty="0"/>
          </a:p>
          <a:p>
            <a:pPr marL="0" indent="0" algn="ctr">
              <a:buNone/>
            </a:pPr>
            <a:r>
              <a:rPr lang="en-US" dirty="0"/>
              <a:t># of utterances = </a:t>
            </a:r>
            <a:r>
              <a:rPr lang="en-US" dirty="0" smtClean="0"/>
              <a:t>116 </a:t>
            </a:r>
            <a:r>
              <a:rPr lang="en-US" dirty="0"/>
              <a:t>within </a:t>
            </a:r>
            <a:r>
              <a:rPr lang="en-US" dirty="0" smtClean="0"/>
              <a:t>NUMBER </a:t>
            </a:r>
            <a:r>
              <a:rPr lang="en-US" dirty="0"/>
              <a:t>pieces of writing</a:t>
            </a:r>
          </a:p>
          <a:p>
            <a:pPr marL="0" indent="0" algn="ctr">
              <a:buNone/>
            </a:pPr>
            <a:r>
              <a:rPr lang="en-US" dirty="0"/>
              <a:t># of words= </a:t>
            </a:r>
            <a:r>
              <a:rPr lang="en-US" dirty="0" smtClean="0"/>
              <a:t> 874 words within NUMBER </a:t>
            </a:r>
            <a:r>
              <a:rPr lang="en-US" dirty="0"/>
              <a:t>pieces of writing</a:t>
            </a:r>
          </a:p>
          <a:p>
            <a:pPr marL="0" indent="0" algn="ctr">
              <a:buNone/>
            </a:pPr>
            <a:endParaRPr lang="en-US" dirty="0"/>
          </a:p>
          <a:p>
            <a:pPr marL="0" indent="0" algn="ctr">
              <a:buNone/>
            </a:pPr>
            <a:r>
              <a:rPr lang="en-US" b="1" i="1" dirty="0"/>
              <a:t>MLU = </a:t>
            </a:r>
            <a:r>
              <a:rPr lang="en-US" b="1" i="1" dirty="0" smtClean="0"/>
              <a:t>874/116=7.534</a:t>
            </a:r>
            <a:endParaRPr lang="en-US" b="1" i="1" dirty="0"/>
          </a:p>
          <a:p>
            <a:pPr marL="0" indent="0" algn="ctr">
              <a:buNone/>
            </a:pPr>
            <a:r>
              <a:rPr lang="en-US" dirty="0"/>
              <a:t>Shows this child is at a grade 1-grade 2 development of mean number of words.</a:t>
            </a:r>
          </a:p>
          <a:p>
            <a:endParaRPr lang="en-US" dirty="0"/>
          </a:p>
        </p:txBody>
      </p:sp>
    </p:spTree>
    <p:extLst>
      <p:ext uri="{BB962C8B-B14F-4D97-AF65-F5344CB8AC3E}">
        <p14:creationId xmlns:p14="http://schemas.microsoft.com/office/powerpoint/2010/main" val="34315776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“Big D” Analysis</a:t>
            </a:r>
            <a:endParaRPr lang="en-US" dirty="0"/>
          </a:p>
        </p:txBody>
      </p:sp>
      <p:sp>
        <p:nvSpPr>
          <p:cNvPr id="3" name="Content Placeholder 2"/>
          <p:cNvSpPr>
            <a:spLocks noGrp="1"/>
          </p:cNvSpPr>
          <p:nvPr>
            <p:ph idx="1"/>
          </p:nvPr>
        </p:nvSpPr>
        <p:spPr/>
        <p:txBody>
          <a:bodyPr>
            <a:normAutofit lnSpcReduction="10000"/>
          </a:bodyPr>
          <a:lstStyle/>
          <a:p>
            <a:r>
              <a:rPr lang="en-US" dirty="0" smtClean="0"/>
              <a:t>Chosen Writing sample: “I want a car”</a:t>
            </a:r>
          </a:p>
          <a:p>
            <a:r>
              <a:rPr lang="en-US" dirty="0" smtClean="0"/>
              <a:t>Significance: The student was asked to write a narrative with a setting, character, and a problem</a:t>
            </a:r>
          </a:p>
          <a:p>
            <a:r>
              <a:rPr lang="en-US" dirty="0" smtClean="0"/>
              <a:t>Identity: This student wants a car or needs a car in the family. He tried to make it seem like a fictional story, but it seems that it is a desire of him and those close to him.</a:t>
            </a:r>
          </a:p>
          <a:p>
            <a:r>
              <a:rPr lang="en-US" dirty="0" smtClean="0"/>
              <a:t>Practices/Activities: The student is expressing that he does not like walking everywhere and would rather drive</a:t>
            </a:r>
          </a:p>
          <a:p>
            <a:pPr marL="0" indent="0">
              <a:buNone/>
            </a:pPr>
            <a:endParaRPr lang="en-US" dirty="0" smtClean="0"/>
          </a:p>
          <a:p>
            <a:endParaRPr lang="en-US" dirty="0"/>
          </a:p>
        </p:txBody>
      </p:sp>
    </p:spTree>
    <p:extLst>
      <p:ext uri="{BB962C8B-B14F-4D97-AF65-F5344CB8AC3E}">
        <p14:creationId xmlns:p14="http://schemas.microsoft.com/office/powerpoint/2010/main" val="6505206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“Big D” Analysis Continued</a:t>
            </a:r>
            <a:endParaRPr lang="en-US" dirty="0"/>
          </a:p>
        </p:txBody>
      </p:sp>
      <p:sp>
        <p:nvSpPr>
          <p:cNvPr id="3" name="Content Placeholder 2"/>
          <p:cNvSpPr>
            <a:spLocks noGrp="1"/>
          </p:cNvSpPr>
          <p:nvPr>
            <p:ph idx="1"/>
          </p:nvPr>
        </p:nvSpPr>
        <p:spPr/>
        <p:txBody>
          <a:bodyPr>
            <a:normAutofit fontScale="92500" lnSpcReduction="10000"/>
          </a:bodyPr>
          <a:lstStyle/>
          <a:p>
            <a:endParaRPr lang="en-US" dirty="0" smtClean="0"/>
          </a:p>
          <a:p>
            <a:r>
              <a:rPr lang="en-US" dirty="0" smtClean="0"/>
              <a:t>Relationships: The student shows that his parents are affectionate and would surprise him with a car if they had the chance to</a:t>
            </a:r>
          </a:p>
          <a:p>
            <a:r>
              <a:rPr lang="en-US" dirty="0" smtClean="0"/>
              <a:t>Connections: The student or someone close to the student connects to the character’s problem</a:t>
            </a:r>
          </a:p>
          <a:p>
            <a:r>
              <a:rPr lang="en-US" dirty="0" smtClean="0"/>
              <a:t>Politics: n/a</a:t>
            </a:r>
          </a:p>
          <a:p>
            <a:r>
              <a:rPr lang="en-US" dirty="0" smtClean="0"/>
              <a:t>Sign Systems/Knowledge: This piece shows that many families from Latino backgrounds struggle to make ends meet in this country. This can cause a lot of distress in family and home life</a:t>
            </a:r>
            <a:r>
              <a:rPr lang="en-US" dirty="0" smtClean="0"/>
              <a:t>.</a:t>
            </a:r>
          </a:p>
          <a:p>
            <a:pPr marL="0" indent="0">
              <a:buNone/>
            </a:pPr>
            <a:endParaRPr lang="en-US" dirty="0"/>
          </a:p>
        </p:txBody>
      </p:sp>
    </p:spTree>
    <p:extLst>
      <p:ext uri="{BB962C8B-B14F-4D97-AF65-F5344CB8AC3E}">
        <p14:creationId xmlns:p14="http://schemas.microsoft.com/office/powerpoint/2010/main" val="3855376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Information</a:t>
            </a:r>
            <a:endParaRPr lang="en-US" dirty="0"/>
          </a:p>
        </p:txBody>
      </p:sp>
      <p:sp>
        <p:nvSpPr>
          <p:cNvPr id="3" name="Content Placeholder 2"/>
          <p:cNvSpPr>
            <a:spLocks noGrp="1"/>
          </p:cNvSpPr>
          <p:nvPr>
            <p:ph idx="1"/>
          </p:nvPr>
        </p:nvSpPr>
        <p:spPr/>
        <p:txBody>
          <a:bodyPr/>
          <a:lstStyle/>
          <a:p>
            <a:r>
              <a:rPr lang="en-US" dirty="0" smtClean="0"/>
              <a:t>Age: 7 years old</a:t>
            </a:r>
          </a:p>
          <a:p>
            <a:r>
              <a:rPr lang="en-US" dirty="0" smtClean="0"/>
              <a:t>Grade: 2</a:t>
            </a:r>
            <a:r>
              <a:rPr lang="en-US" baseline="30000" dirty="0" smtClean="0"/>
              <a:t>nd</a:t>
            </a:r>
            <a:r>
              <a:rPr lang="en-US" dirty="0" smtClean="0"/>
              <a:t> grade </a:t>
            </a:r>
          </a:p>
          <a:p>
            <a:r>
              <a:rPr lang="en-US" dirty="0" smtClean="0"/>
              <a:t>Developmentally on “Grade Level”</a:t>
            </a:r>
          </a:p>
          <a:p>
            <a:r>
              <a:rPr lang="en-US" dirty="0" smtClean="0"/>
              <a:t>Linguistic Status: L1 is English, but also speaks Spanish at home</a:t>
            </a:r>
            <a:endParaRPr lang="en-US" dirty="0"/>
          </a:p>
        </p:txBody>
      </p:sp>
    </p:spTree>
    <p:extLst>
      <p:ext uri="{BB962C8B-B14F-4D97-AF65-F5344CB8AC3E}">
        <p14:creationId xmlns:p14="http://schemas.microsoft.com/office/powerpoint/2010/main" val="32264664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“Big D” Analysis Continued</a:t>
            </a:r>
            <a:endParaRPr lang="en-US" dirty="0"/>
          </a:p>
        </p:txBody>
      </p:sp>
      <p:sp>
        <p:nvSpPr>
          <p:cNvPr id="5" name="Content Placeholder 4"/>
          <p:cNvSpPr>
            <a:spLocks noGrp="1"/>
          </p:cNvSpPr>
          <p:nvPr>
            <p:ph idx="1"/>
          </p:nvPr>
        </p:nvSpPr>
        <p:spPr>
          <a:xfrm>
            <a:off x="724543" y="2209800"/>
            <a:ext cx="6508377" cy="1938992"/>
          </a:xfrm>
          <a:prstGeom prst="rect">
            <a:avLst/>
          </a:prstGeom>
        </p:spPr>
        <p:txBody>
          <a:bodyPr>
            <a:spAutoFit/>
          </a:bodyPr>
          <a:lstStyle/>
          <a:p>
            <a:pPr marL="0" lvl="0" indent="0">
              <a:spcBef>
                <a:spcPts val="2000"/>
              </a:spcBef>
              <a:buClr>
                <a:srgbClr val="663366"/>
              </a:buClr>
              <a:buSzPct val="75000"/>
              <a:buNone/>
            </a:pPr>
            <a:r>
              <a:rPr lang="en-US" sz="2000" dirty="0">
                <a:solidFill>
                  <a:prstClr val="black">
                    <a:lumMod val="65000"/>
                    <a:lumOff val="35000"/>
                  </a:prstClr>
                </a:solidFill>
                <a:latin typeface="Rockwell"/>
              </a:rPr>
              <a:t>The student is an English Language Learner and this is portrayed through her oral and written language. The language used in this specific piece of writing enables readers to perceive her father as this loving person in which she sees as somewhat of a role model or important figure in her life. </a:t>
            </a:r>
          </a:p>
        </p:txBody>
      </p:sp>
    </p:spTree>
    <p:extLst>
      <p:ext uri="{BB962C8B-B14F-4D97-AF65-F5344CB8AC3E}">
        <p14:creationId xmlns:p14="http://schemas.microsoft.com/office/powerpoint/2010/main" val="3218044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4437" y="2425450"/>
            <a:ext cx="7131316" cy="2172001"/>
          </a:xfrm>
        </p:spPr>
        <p:txBody>
          <a:bodyPr/>
          <a:lstStyle/>
          <a:p>
            <a:r>
              <a:rPr lang="en-US" sz="4400" dirty="0" smtClean="0"/>
              <a:t>Writing Samples:</a:t>
            </a:r>
            <a:endParaRPr lang="en-US" sz="4400" dirty="0"/>
          </a:p>
        </p:txBody>
      </p:sp>
    </p:spTree>
    <p:extLst>
      <p:ext uri="{BB962C8B-B14F-4D97-AF65-F5344CB8AC3E}">
        <p14:creationId xmlns:p14="http://schemas.microsoft.com/office/powerpoint/2010/main" val="2092775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creen shot 2014-05-08 at 12.16.51 AM.png"/>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314988" y="0"/>
            <a:ext cx="5453581" cy="6858000"/>
          </a:xfrm>
          <a:prstGeom prst="rect">
            <a:avLst/>
          </a:prstGeom>
        </p:spPr>
      </p:pic>
    </p:spTree>
    <p:extLst>
      <p:ext uri="{BB962C8B-B14F-4D97-AF65-F5344CB8AC3E}">
        <p14:creationId xmlns:p14="http://schemas.microsoft.com/office/powerpoint/2010/main" val="1319917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4-05-08 at 12.16.32 AM.png"/>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974326" y="819825"/>
            <a:ext cx="6180100" cy="5420535"/>
          </a:xfrm>
          <a:prstGeom prst="rect">
            <a:avLst/>
          </a:prstGeom>
        </p:spPr>
      </p:pic>
    </p:spTree>
    <p:extLst>
      <p:ext uri="{BB962C8B-B14F-4D97-AF65-F5344CB8AC3E}">
        <p14:creationId xmlns:p14="http://schemas.microsoft.com/office/powerpoint/2010/main" val="1770136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creen shot 2014-05-08 at 12.16.21 AM.png"/>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487540" y="1461375"/>
            <a:ext cx="7121015" cy="3763001"/>
          </a:xfrm>
          <a:prstGeom prst="rect">
            <a:avLst/>
          </a:prstGeom>
        </p:spPr>
      </p:pic>
    </p:spTree>
    <p:extLst>
      <p:ext uri="{BB962C8B-B14F-4D97-AF65-F5344CB8AC3E}">
        <p14:creationId xmlns:p14="http://schemas.microsoft.com/office/powerpoint/2010/main" val="461498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4-05-08 at 12.16.02 AM.png"/>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386910" y="0"/>
            <a:ext cx="5200550" cy="6858000"/>
          </a:xfrm>
          <a:prstGeom prst="rect">
            <a:avLst/>
          </a:prstGeom>
        </p:spPr>
      </p:pic>
    </p:spTree>
    <p:extLst>
      <p:ext uri="{BB962C8B-B14F-4D97-AF65-F5344CB8AC3E}">
        <p14:creationId xmlns:p14="http://schemas.microsoft.com/office/powerpoint/2010/main" val="2888132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creen shot 2014-05-08 at 12.15.25 AM.png"/>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689858" y="0"/>
            <a:ext cx="4658967" cy="6858000"/>
          </a:xfrm>
          <a:prstGeom prst="rect">
            <a:avLst/>
          </a:prstGeom>
        </p:spPr>
      </p:pic>
    </p:spTree>
    <p:extLst>
      <p:ext uri="{BB962C8B-B14F-4D97-AF65-F5344CB8AC3E}">
        <p14:creationId xmlns:p14="http://schemas.microsoft.com/office/powerpoint/2010/main" val="4079014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creen shot 2014-05-08 at 12.15.13 AM.png"/>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832819" y="0"/>
            <a:ext cx="4495545" cy="6858000"/>
          </a:xfrm>
          <a:prstGeom prst="rect">
            <a:avLst/>
          </a:prstGeom>
        </p:spPr>
      </p:pic>
    </p:spTree>
    <p:extLst>
      <p:ext uri="{BB962C8B-B14F-4D97-AF65-F5344CB8AC3E}">
        <p14:creationId xmlns:p14="http://schemas.microsoft.com/office/powerpoint/2010/main" val="2728934717"/>
      </p:ext>
    </p:extLst>
  </p:cSld>
  <p:clrMapOvr>
    <a:masterClrMapping/>
  </p:clrMapOvr>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206</TotalTime>
  <Words>518</Words>
  <Application>Microsoft Macintosh PowerPoint</Application>
  <PresentationFormat>On-screen Show (4:3)</PresentationFormat>
  <Paragraphs>46</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Plaza</vt:lpstr>
      <vt:lpstr>Critical Discourse Analysis </vt:lpstr>
      <vt:lpstr>Student Information</vt:lpstr>
      <vt:lpstr>Writing Samples: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Lexicon</vt:lpstr>
      <vt:lpstr>Morphology</vt:lpstr>
      <vt:lpstr>Syntax</vt:lpstr>
      <vt:lpstr>Pragmatics</vt:lpstr>
      <vt:lpstr>Mean Length Of Utterance</vt:lpstr>
      <vt:lpstr>“Big D” Analysis</vt:lpstr>
      <vt:lpstr>“Big D” Analysis Continued</vt:lpstr>
      <vt:lpstr>“Big D” Analysis Continued</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“Big D” Analysis </dc:title>
  <dc:creator>Hana Ljubicic</dc:creator>
  <cp:lastModifiedBy>Hana Ljubicic</cp:lastModifiedBy>
  <cp:revision>12</cp:revision>
  <dcterms:created xsi:type="dcterms:W3CDTF">2014-04-28T21:24:11Z</dcterms:created>
  <dcterms:modified xsi:type="dcterms:W3CDTF">2015-03-08T17:42:40Z</dcterms:modified>
</cp:coreProperties>
</file>