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3" r:id="rId3"/>
    <p:sldId id="264" r:id="rId4"/>
    <p:sldId id="265" r:id="rId5"/>
    <p:sldId id="267" r:id="rId6"/>
    <p:sldId id="269" r:id="rId7"/>
    <p:sldId id="270" r:id="rId8"/>
    <p:sldId id="257" r:id="rId9"/>
    <p:sldId id="258" r:id="rId10"/>
    <p:sldId id="259" r:id="rId11"/>
    <p:sldId id="260" r:id="rId12"/>
    <p:sldId id="261" r:id="rId13"/>
    <p:sldId id="262" r:id="rId14"/>
    <p:sldId id="271" r:id="rId15"/>
    <p:sldId id="266" r:id="rId16"/>
    <p:sldId id="272" r:id="rId17"/>
    <p:sldId id="273" r:id="rId18"/>
    <p:sldId id="274" r:id="rId19"/>
    <p:sldId id="275" r:id="rId20"/>
    <p:sldId id="276" r:id="rId21"/>
    <p:sldId id="277" r:id="rId22"/>
    <p:sldId id="279" r:id="rId23"/>
    <p:sldId id="27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47" autoAdjust="0"/>
  </p:normalViewPr>
  <p:slideViewPr>
    <p:cSldViewPr>
      <p:cViewPr varScale="1">
        <p:scale>
          <a:sx n="54" d="100"/>
          <a:sy n="54" d="100"/>
        </p:scale>
        <p:origin x="-432"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68CF8BD-65EB-4417-A384-95E8E52B74E9}" type="datetimeFigureOut">
              <a:rPr lang="en-US"/>
              <a:pPr>
                <a:defRPr/>
              </a:pPr>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F4DE43-E016-443B-B6A6-F82E256DB62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1812AD-D419-4AC0-AB71-B971FDC5233A}"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C5B329-94CB-41FC-BD37-6803A32E7739}"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C7CBE0-01A4-4630-9113-30122A644B3B}"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EF084E-BC7E-44FB-9A34-272AF48EF530}"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C35C1A-4533-4BD3-8C20-AF352F9CA577}"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4B28C6-830A-4362-A441-29BBDB956119}"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7A2AAD-92F2-44BB-856E-CCD341292137}"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E2DEE1-1493-49BE-B6B5-E58FE18BED48}"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DEAFD-318A-4A3A-A25F-DF32D3434380}"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A012EC-64FB-4AB1-B2D6-3248BEF1354D}" type="slidenum">
              <a:rPr lang="en-US"/>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8B0F0E-3841-4D11-9703-1B6A8ECEEB1E}"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29E4B9-07C9-4666-A5EC-72821873CB6F}"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B89A6E-A806-421A-B4C4-FAB730FA9079}"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25F546-6412-4938-B171-3833677CF5A8}"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59C6B5-67A1-41D1-A3DF-7C395DFF3734}"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8E226B-C24C-4977-90BE-62A69C3C1819}" type="slidenum">
              <a:rPr lang="en-US"/>
              <a:pPr fontAlgn="base">
                <a:spcBef>
                  <a:spcPct val="0"/>
                </a:spcBef>
                <a:spcAft>
                  <a:spcPct val="0"/>
                </a:spcAft>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7E6046-EF67-4C38-BCD5-FC920F93E494}"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8DC4C0-33DC-41E7-9D6C-17BAAAA06F23}"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3FF0CD-ECD3-4DEF-BC51-63B6605B6CA9}"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315655-7CBE-42B8-8069-61BAFC26ABA8}"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8141E2-C00E-44F9-93ED-CB0752CC724E}"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209DB1-BE19-4AF7-AD4D-FA01B5CCA682}"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28BCF7-EC01-4D55-8AC5-A1F0A7AB8CD6}"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DBFD984A-8187-4145-9CC3-A42CA4D09BE1}" type="datetimeFigureOut">
              <a:rPr lang="en-US"/>
              <a:pPr>
                <a:defRPr/>
              </a:pPr>
              <a:t>4/30/2013</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EBECEFC5-F81B-42D3-8513-0BA96826B5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B111491-8E47-44CE-8CFF-9D475117F2F3}" type="datetimeFigureOut">
              <a:rPr lang="en-US"/>
              <a:pPr>
                <a:defRPr/>
              </a:pPr>
              <a:t>4/30/2013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9240053-3FAC-4049-A25D-77008D4698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F201E2-C8AF-431E-B71C-2DB4B5FADB14}" type="datetimeFigureOut">
              <a:rPr lang="en-US"/>
              <a:pPr>
                <a:defRPr/>
              </a:pPr>
              <a:t>4/30/2013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4517772-C877-4406-AF05-AE21F2E829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9591088C-DCD3-421B-86AE-9D64C363241D}" type="datetimeFigureOut">
              <a:rPr lang="en-US"/>
              <a:pPr>
                <a:defRPr/>
              </a:pPr>
              <a:t>4/30/2013</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1EFD82-F155-46F7-A3C5-5BC6F26DA6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AD4B0DF1-BC1F-43D1-BE75-81237D4005CF}" type="datetimeFigureOut">
              <a:rPr lang="en-US"/>
              <a:pPr>
                <a:defRPr/>
              </a:pPr>
              <a:t>4/30/2013</a:t>
            </a:fld>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508A285F-5F2C-49C8-9C6C-F78C46AA440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B9A4144-7978-44D1-BFDD-6F7A6E05746C}" type="datetimeFigureOut">
              <a:rPr lang="en-US"/>
              <a:pPr>
                <a:defRPr/>
              </a:pPr>
              <a:t>4/30/2013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F1BA4A5-E2BF-4413-AB0E-9A2500CA64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8EC4C0AB-D14F-458F-9FCE-0876F4D5C9E9}" type="datetimeFigureOut">
              <a:rPr lang="en-US"/>
              <a:pPr>
                <a:defRPr/>
              </a:pPr>
              <a:t>4/30/2013</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992938DA-13C4-4332-8153-5AC125CBE0D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0E33E7E-37DB-4DE1-B60D-15DB9F9F0A29}" type="datetimeFigureOut">
              <a:rPr lang="en-US"/>
              <a:pPr>
                <a:defRPr/>
              </a:pPr>
              <a:t>4/30/2013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A8062244-F7AE-44F6-ACBC-E8E5D7AB39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AE2AED6-495A-4357-A04C-11688D21F201}" type="datetimeFigureOut">
              <a:rPr lang="en-US"/>
              <a:pPr>
                <a:defRPr/>
              </a:pPr>
              <a:t>4/30/2013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0ECF4D5-BADA-48C9-84D2-96E26FD47B4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FA0E0009-2387-494B-AE83-1218C52412C2}" type="datetimeFigureOut">
              <a:rPr lang="en-US"/>
              <a:pPr>
                <a:defRPr/>
              </a:pPr>
              <a:t>4/30/2013</a:t>
            </a:fld>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1212B2F1-8DCA-456A-955F-EE9A97B3413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2122BF5B-374D-4D2B-81BC-CF129D10E3D3}" type="datetimeFigureOut">
              <a:rPr lang="en-US"/>
              <a:pPr>
                <a:defRPr/>
              </a:pPr>
              <a:t>4/30/2013</a:t>
            </a:fld>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DB96F79C-A42E-4B60-A0AD-22DFCF01361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94896119-CBE8-4C45-99C0-1761D171488A}" type="datetimeFigureOut">
              <a:rPr lang="en-US"/>
              <a:pPr>
                <a:defRPr/>
              </a:pPr>
              <a:t>4/30/2013</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8EA83154-0C8B-4897-A0BA-7E92D8A6BA2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5" r:id="rId5"/>
    <p:sldLayoutId id="2147483670" r:id="rId6"/>
    <p:sldLayoutId id="2147483669" r:id="rId7"/>
    <p:sldLayoutId id="2147483676" r:id="rId8"/>
    <p:sldLayoutId id="2147483677" r:id="rId9"/>
    <p:sldLayoutId id="2147483668" r:id="rId10"/>
    <p:sldLayoutId id="2147483667"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6DB2C9"/>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6DB2C9"/>
          </a:solidFill>
          <a:latin typeface="Century Gothic" pitchFamily="34" charset="0"/>
        </a:defRPr>
      </a:lvl2pPr>
      <a:lvl3pPr marL="484188" indent="-484188" algn="l" rtl="0" eaLnBrk="0" fontAlgn="base" hangingPunct="0">
        <a:spcBef>
          <a:spcPct val="0"/>
        </a:spcBef>
        <a:spcAft>
          <a:spcPct val="0"/>
        </a:spcAft>
        <a:defRPr sz="4200">
          <a:solidFill>
            <a:srgbClr val="6DB2C9"/>
          </a:solidFill>
          <a:latin typeface="Century Gothic" pitchFamily="34" charset="0"/>
        </a:defRPr>
      </a:lvl3pPr>
      <a:lvl4pPr marL="484188" indent="-484188" algn="l" rtl="0" eaLnBrk="0" fontAlgn="base" hangingPunct="0">
        <a:spcBef>
          <a:spcPct val="0"/>
        </a:spcBef>
        <a:spcAft>
          <a:spcPct val="0"/>
        </a:spcAft>
        <a:defRPr sz="4200">
          <a:solidFill>
            <a:srgbClr val="6DB2C9"/>
          </a:solidFill>
          <a:latin typeface="Century Gothic" pitchFamily="34" charset="0"/>
        </a:defRPr>
      </a:lvl4pPr>
      <a:lvl5pPr marL="484188" indent="-484188" algn="l" rtl="0" eaLnBrk="0" fontAlgn="base" hangingPunct="0">
        <a:spcBef>
          <a:spcPct val="0"/>
        </a:spcBef>
        <a:spcAft>
          <a:spcPct val="0"/>
        </a:spcAft>
        <a:defRPr sz="4200">
          <a:solidFill>
            <a:srgbClr val="6DB2C9"/>
          </a:solidFill>
          <a:latin typeface="Century Gothic" pitchFamily="34" charset="0"/>
        </a:defRPr>
      </a:lvl5pPr>
      <a:lvl6pPr marL="941388" indent="-484188" algn="l" rtl="0" fontAlgn="base">
        <a:spcBef>
          <a:spcPct val="0"/>
        </a:spcBef>
        <a:spcAft>
          <a:spcPct val="0"/>
        </a:spcAft>
        <a:defRPr sz="4200">
          <a:solidFill>
            <a:srgbClr val="6DB2C9"/>
          </a:solidFill>
          <a:latin typeface="Century Gothic" pitchFamily="34" charset="0"/>
        </a:defRPr>
      </a:lvl6pPr>
      <a:lvl7pPr marL="1398588" indent="-484188" algn="l" rtl="0" fontAlgn="base">
        <a:spcBef>
          <a:spcPct val="0"/>
        </a:spcBef>
        <a:spcAft>
          <a:spcPct val="0"/>
        </a:spcAft>
        <a:defRPr sz="4200">
          <a:solidFill>
            <a:srgbClr val="6DB2C9"/>
          </a:solidFill>
          <a:latin typeface="Century Gothic" pitchFamily="34" charset="0"/>
        </a:defRPr>
      </a:lvl7pPr>
      <a:lvl8pPr marL="1855788" indent="-484188" algn="l" rtl="0" fontAlgn="base">
        <a:spcBef>
          <a:spcPct val="0"/>
        </a:spcBef>
        <a:spcAft>
          <a:spcPct val="0"/>
        </a:spcAft>
        <a:defRPr sz="4200">
          <a:solidFill>
            <a:srgbClr val="6DB2C9"/>
          </a:solidFill>
          <a:latin typeface="Century Gothic" pitchFamily="34" charset="0"/>
        </a:defRPr>
      </a:lvl8pPr>
      <a:lvl9pPr marL="2312988" indent="-484188" algn="l" rtl="0" fontAlgn="base">
        <a:spcBef>
          <a:spcPct val="0"/>
        </a:spcBef>
        <a:spcAft>
          <a:spcPct val="0"/>
        </a:spcAft>
        <a:defRPr sz="4200">
          <a:solidFill>
            <a:srgbClr val="6DB2C9"/>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90B5C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archives.heritage.com/pg/20031207/D09XROK.htm" TargetMode="External"/><Relationship Id="rId3" Type="http://schemas.openxmlformats.org/officeDocument/2006/relationships/hyperlink" Target="http://www.radiocity.com/rockettes/index.html" TargetMode="External"/><Relationship Id="rId7" Type="http://schemas.openxmlformats.org/officeDocument/2006/relationships/hyperlink" Target="http://www.britannica.com/EBchecked/topic/506328/the-Rockett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nationaldanceweek.org/n_rock.htm" TargetMode="External"/><Relationship Id="rId5" Type="http://schemas.openxmlformats.org/officeDocument/2006/relationships/hyperlink" Target="http://manhattan.about.com/od/historyandlandmarks/a/rockefellercent_3.htm" TargetMode="External"/><Relationship Id="rId4" Type="http://schemas.openxmlformats.org/officeDocument/2006/relationships/hyperlink" Target="http://en.wikipedia.org/wiki/The_Rockett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484632" indent="0" eaLnBrk="1" fontAlgn="auto" hangingPunct="1">
              <a:spcAft>
                <a:spcPts val="0"/>
              </a:spcAft>
              <a:defRPr/>
            </a:pPr>
            <a:r>
              <a:rPr lang="en-US" sz="6600" dirty="0" smtClean="0">
                <a:solidFill>
                  <a:schemeClr val="accent1">
                    <a:tint val="83000"/>
                    <a:satMod val="150000"/>
                  </a:schemeClr>
                </a:solidFill>
              </a:rPr>
              <a:t>The Radio City </a:t>
            </a:r>
            <a:r>
              <a:rPr lang="en-US" sz="6600" dirty="0" err="1" smtClean="0">
                <a:solidFill>
                  <a:schemeClr val="accent1">
                    <a:tint val="83000"/>
                    <a:satMod val="150000"/>
                  </a:schemeClr>
                </a:solidFill>
              </a:rPr>
              <a:t>Rockettes</a:t>
            </a:r>
            <a:endParaRPr lang="en-US" sz="6600" dirty="0">
              <a:solidFill>
                <a:schemeClr val="accent1">
                  <a:tint val="83000"/>
                  <a:satMod val="150000"/>
                </a:schemeClr>
              </a:solidFill>
            </a:endParaRPr>
          </a:p>
        </p:txBody>
      </p:sp>
      <p:sp>
        <p:nvSpPr>
          <p:cNvPr id="3" name="Subtitle 2"/>
          <p:cNvSpPr>
            <a:spLocks noGrp="1"/>
          </p:cNvSpPr>
          <p:nvPr>
            <p:ph type="subTitle" idx="1"/>
          </p:nvPr>
        </p:nvSpPr>
        <p:spPr>
          <a:xfrm>
            <a:off x="1081088" y="2133600"/>
            <a:ext cx="8062912" cy="1752600"/>
          </a:xfrm>
        </p:spPr>
        <p:txBody>
          <a:bodyPr>
            <a:normAutofit/>
          </a:bodyPr>
          <a:lstStyle/>
          <a:p>
            <a:pPr eaLnBrk="1" fontAlgn="auto" hangingPunct="1">
              <a:spcAft>
                <a:spcPts val="0"/>
              </a:spcAft>
              <a:buFont typeface="Wingdings 2"/>
              <a:buNone/>
              <a:defRPr/>
            </a:pPr>
            <a:r>
              <a:rPr lang="en-US" dirty="0" smtClean="0"/>
              <a:t>By: Jackie Saviano</a:t>
            </a:r>
            <a:endParaRPr lang="en-US" dirty="0"/>
          </a:p>
        </p:txBody>
      </p:sp>
      <p:pic>
        <p:nvPicPr>
          <p:cNvPr id="14339" name="Picture 2" descr="http://blog.lib.umn.edu/maasx003/Vikings/images/rockettes3.jpg"/>
          <p:cNvPicPr>
            <a:picLocks noChangeAspect="1" noChangeArrowheads="1"/>
          </p:cNvPicPr>
          <p:nvPr/>
        </p:nvPicPr>
        <p:blipFill>
          <a:blip r:embed="rId3"/>
          <a:srcRect/>
          <a:stretch>
            <a:fillRect/>
          </a:stretch>
        </p:blipFill>
        <p:spPr bwMode="auto">
          <a:xfrm>
            <a:off x="762000" y="2743200"/>
            <a:ext cx="7010400" cy="3886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533400" y="762000"/>
            <a:ext cx="8229600" cy="4572000"/>
          </a:xfrm>
        </p:spPr>
        <p:txBody>
          <a:bodyPr/>
          <a:lstStyle/>
          <a:p>
            <a:pPr eaLnBrk="1" hangingPunct="1"/>
            <a:r>
              <a:rPr lang="en-US" b="1" smtClean="0"/>
              <a:t>They were an instant sensation; the quintessential American chorus line- an exciting precision dance troupe with great style and glamour. </a:t>
            </a:r>
          </a:p>
          <a:p>
            <a:pPr eaLnBrk="1" hangingPunct="1"/>
            <a:endParaRPr lang="en-US" smtClean="0"/>
          </a:p>
        </p:txBody>
      </p:sp>
      <p:pic>
        <p:nvPicPr>
          <p:cNvPr id="32770" name="Picture 2" descr="http://www.nationaldanceweek.org/rock_hat-b.jpg"/>
          <p:cNvPicPr>
            <a:picLocks noChangeAspect="1" noChangeArrowheads="1"/>
          </p:cNvPicPr>
          <p:nvPr/>
        </p:nvPicPr>
        <p:blipFill>
          <a:blip r:embed="rId3"/>
          <a:srcRect/>
          <a:stretch>
            <a:fillRect/>
          </a:stretch>
        </p:blipFill>
        <p:spPr bwMode="auto">
          <a:xfrm>
            <a:off x="1752600" y="2819400"/>
            <a:ext cx="5257800" cy="38274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en-US">
              <a:solidFill>
                <a:schemeClr val="accent1">
                  <a:tint val="83000"/>
                  <a:satMod val="150000"/>
                </a:schemeClr>
              </a:solidFill>
            </a:endParaRPr>
          </a:p>
        </p:txBody>
      </p:sp>
      <p:sp>
        <p:nvSpPr>
          <p:cNvPr id="34818" name="Content Placeholder 2"/>
          <p:cNvSpPr>
            <a:spLocks noGrp="1"/>
          </p:cNvSpPr>
          <p:nvPr>
            <p:ph idx="1"/>
          </p:nvPr>
        </p:nvSpPr>
        <p:spPr>
          <a:xfrm>
            <a:off x="457200" y="1882775"/>
            <a:ext cx="8229600" cy="4572000"/>
          </a:xfrm>
        </p:spPr>
        <p:txBody>
          <a:bodyPr/>
          <a:lstStyle/>
          <a:p>
            <a:pPr eaLnBrk="1" hangingPunct="1"/>
            <a:r>
              <a:rPr lang="en-US" b="1" smtClean="0"/>
              <a:t>In 1933, Radio City featured a new movie and a lavish stage production every week starring the Rockettes.</a:t>
            </a:r>
          </a:p>
          <a:p>
            <a:pPr eaLnBrk="1" hangingPunct="1"/>
            <a:r>
              <a:rPr lang="en-US" b="1" smtClean="0"/>
              <a:t> Russell Markert’s requirements never varied, and he continued to stage and choreograph productions at the Music Hall until his retirement in 1971.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437926"/>
          </a:xfrm>
        </p:spPr>
        <p:txBody>
          <a:bodyPr/>
          <a:lstStyle/>
          <a:p>
            <a:pPr marL="484632" indent="0" algn="ctr" eaLnBrk="1" fontAlgn="auto" hangingPunct="1">
              <a:spcAft>
                <a:spcPts val="0"/>
              </a:spcAft>
              <a:defRPr/>
            </a:pPr>
            <a:r>
              <a:rPr lang="en-US" u="sng" dirty="0" smtClean="0">
                <a:solidFill>
                  <a:schemeClr val="accent1">
                    <a:tint val="83000"/>
                    <a:satMod val="150000"/>
                  </a:schemeClr>
                </a:solidFill>
              </a:rPr>
              <a:t>Concept of the Dance Line…</a:t>
            </a:r>
            <a:endParaRPr lang="en-US" u="sng" dirty="0">
              <a:solidFill>
                <a:schemeClr val="accent1">
                  <a:tint val="83000"/>
                  <a:satMod val="150000"/>
                </a:schemeClr>
              </a:solidFill>
            </a:endParaRPr>
          </a:p>
        </p:txBody>
      </p:sp>
      <p:sp>
        <p:nvSpPr>
          <p:cNvPr id="36866" name="Content Placeholder 2"/>
          <p:cNvSpPr>
            <a:spLocks noGrp="1"/>
          </p:cNvSpPr>
          <p:nvPr>
            <p:ph idx="1"/>
          </p:nvPr>
        </p:nvSpPr>
        <p:spPr>
          <a:xfrm>
            <a:off x="457200" y="1882775"/>
            <a:ext cx="8229600" cy="4572000"/>
          </a:xfrm>
        </p:spPr>
        <p:txBody>
          <a:bodyPr/>
          <a:lstStyle/>
          <a:p>
            <a:pPr eaLnBrk="1" hangingPunct="1"/>
            <a:r>
              <a:rPr lang="en-US" b="1" smtClean="0"/>
              <a:t>This concept of the dance line was to achieve absolute precision. The audience saw the Rockettes perform intricate routines, but always moving as “one dancer.”</a:t>
            </a:r>
          </a:p>
          <a:p>
            <a:pPr eaLnBrk="1" hangingPunct="1"/>
            <a:r>
              <a:rPr lang="en-US" b="1" smtClean="0"/>
              <a:t>Everything; the costumes, the steps and the skill, was kept completely identical. </a:t>
            </a:r>
          </a:p>
          <a:p>
            <a:pPr eaLnBrk="1" hangingPunct="1">
              <a:buFont typeface="Wingdings 2" pitchFamily="18" charset="2"/>
              <a:buNone/>
            </a:pPr>
            <a:endParaRPr lang="en-US" smtClean="0"/>
          </a:p>
          <a:p>
            <a:pPr eaLnBrk="1" hangingPunct="1">
              <a:buFont typeface="Wingdings 2" pitchFamily="18" charset="2"/>
              <a:buNone/>
            </a:pP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457200" y="838200"/>
            <a:ext cx="8229600" cy="4572000"/>
          </a:xfrm>
        </p:spPr>
        <p:txBody>
          <a:bodyPr/>
          <a:lstStyle/>
          <a:p>
            <a:pPr algn="just" eaLnBrk="1" hangingPunct="1"/>
            <a:r>
              <a:rPr lang="en-US" b="1" smtClean="0"/>
              <a:t>The illusion of uniform height is maintained to this day by putting the tallest dancers in the center, and gradually decreasing the height with the shortest women at either end.</a:t>
            </a:r>
          </a:p>
          <a:p>
            <a:pPr eaLnBrk="1" hangingPunct="1"/>
            <a:endParaRPr lang="en-US" smtClean="0"/>
          </a:p>
        </p:txBody>
      </p:sp>
      <p:pic>
        <p:nvPicPr>
          <p:cNvPr id="38914" name="Picture 2" descr="http://www.beloblog.com/KMOV_Blogs/kristen/Rockettes%2520Christmas%2520Dreams.jpg"/>
          <p:cNvPicPr>
            <a:picLocks noChangeAspect="1" noChangeArrowheads="1"/>
          </p:cNvPicPr>
          <p:nvPr/>
        </p:nvPicPr>
        <p:blipFill>
          <a:blip r:embed="rId3"/>
          <a:srcRect/>
          <a:stretch>
            <a:fillRect/>
          </a:stretch>
        </p:blipFill>
        <p:spPr bwMode="auto">
          <a:xfrm>
            <a:off x="838200" y="3352800"/>
            <a:ext cx="7467600" cy="31988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sz="5400" b="1" u="sng" dirty="0" smtClean="0">
                <a:solidFill>
                  <a:schemeClr val="accent1">
                    <a:tint val="83000"/>
                    <a:satMod val="150000"/>
                  </a:schemeClr>
                </a:solidFill>
              </a:rPr>
              <a:t>Today’s </a:t>
            </a:r>
            <a:r>
              <a:rPr lang="en-US" sz="5400" b="1" u="sng" dirty="0" err="1" smtClean="0">
                <a:solidFill>
                  <a:schemeClr val="accent1">
                    <a:tint val="83000"/>
                    <a:satMod val="150000"/>
                  </a:schemeClr>
                </a:solidFill>
              </a:rPr>
              <a:t>Rockette</a:t>
            </a:r>
            <a:r>
              <a:rPr lang="en-US" sz="5400" b="1" u="sng" dirty="0" smtClean="0">
                <a:solidFill>
                  <a:schemeClr val="accent1">
                    <a:tint val="83000"/>
                    <a:satMod val="150000"/>
                  </a:schemeClr>
                </a:solidFill>
              </a:rPr>
              <a:t>…</a:t>
            </a:r>
            <a:endParaRPr lang="en-US" sz="5400" b="1" u="sng" dirty="0">
              <a:solidFill>
                <a:schemeClr val="accent1">
                  <a:tint val="83000"/>
                  <a:satMod val="150000"/>
                </a:schemeClr>
              </a:solidFill>
            </a:endParaRPr>
          </a:p>
        </p:txBody>
      </p:sp>
      <p:sp>
        <p:nvSpPr>
          <p:cNvPr id="40962" name="Content Placeholder 2"/>
          <p:cNvSpPr>
            <a:spLocks noGrp="1"/>
          </p:cNvSpPr>
          <p:nvPr>
            <p:ph idx="1"/>
          </p:nvPr>
        </p:nvSpPr>
        <p:spPr>
          <a:xfrm>
            <a:off x="457200" y="1882775"/>
            <a:ext cx="8229600" cy="4572000"/>
          </a:xfrm>
        </p:spPr>
        <p:txBody>
          <a:bodyPr/>
          <a:lstStyle/>
          <a:p>
            <a:pPr eaLnBrk="1" hangingPunct="1"/>
            <a:r>
              <a:rPr lang="en-US" b="1" smtClean="0"/>
              <a:t>The requirements today remain almost exactly as they were at the dance troupe’s inception.</a:t>
            </a:r>
          </a:p>
          <a:p>
            <a:pPr eaLnBrk="1" hangingPunct="1"/>
            <a:r>
              <a:rPr lang="en-US" b="1" smtClean="0"/>
              <a:t>Since 1932, more than 3,000 women have danced as Rockettes. Each year, in cities across America, hundreds of young women audition to be members of the internationally known troupe.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82000" cy="5387975"/>
          </a:xfrm>
        </p:spPr>
        <p:txBody>
          <a:bodyPr>
            <a:normAutofit fontScale="62500" lnSpcReduction="20000"/>
          </a:bodyPr>
          <a:lstStyle/>
          <a:p>
            <a:pPr marL="448056" indent="-384048" eaLnBrk="1" fontAlgn="auto" hangingPunct="1">
              <a:spcAft>
                <a:spcPts val="0"/>
              </a:spcAft>
              <a:buFont typeface="Wingdings 2"/>
              <a:buChar char=""/>
              <a:defRPr/>
            </a:pPr>
            <a:r>
              <a:rPr lang="en-US" sz="3400" b="1" dirty="0" smtClean="0"/>
              <a:t>Radio City </a:t>
            </a:r>
            <a:r>
              <a:rPr lang="en-US" sz="3400" b="1" dirty="0" err="1" smtClean="0"/>
              <a:t>Rockettes</a:t>
            </a:r>
            <a:r>
              <a:rPr lang="en-US" sz="3400" b="1" dirty="0" smtClean="0"/>
              <a:t> must be between 5’6” and 5’10  and demonstrate proficiency in tap, jazz, ballet and modern dance.</a:t>
            </a:r>
          </a:p>
          <a:p>
            <a:pPr marL="448056" indent="-384048" eaLnBrk="1" fontAlgn="auto" hangingPunct="1">
              <a:spcAft>
                <a:spcPts val="0"/>
              </a:spcAft>
              <a:buFont typeface="Wingdings 2"/>
              <a:buNone/>
              <a:defRPr/>
            </a:pPr>
            <a:endParaRPr lang="en-US" sz="3400" b="1" dirty="0" smtClean="0"/>
          </a:p>
          <a:p>
            <a:pPr marL="448056" indent="-384048" eaLnBrk="1" fontAlgn="auto" hangingPunct="1">
              <a:spcAft>
                <a:spcPts val="0"/>
              </a:spcAft>
              <a:buFont typeface="Wingdings 2"/>
              <a:buChar char=""/>
              <a:defRPr/>
            </a:pPr>
            <a:r>
              <a:rPr lang="en-US" sz="3400" b="1" dirty="0" smtClean="0"/>
              <a:t>But exceptional dance skill alone is not enough to secure a position on the dance line. They must also display a radiant energy that will shine across the footlights to their audience. </a:t>
            </a:r>
          </a:p>
          <a:p>
            <a:pPr marL="448056" indent="-384048" eaLnBrk="1" fontAlgn="auto" hangingPunct="1">
              <a:spcAft>
                <a:spcPts val="0"/>
              </a:spcAft>
              <a:buFont typeface="Wingdings 2"/>
              <a:buNone/>
              <a:defRPr/>
            </a:pPr>
            <a:endParaRPr lang="en-US" sz="3400" b="1" dirty="0" smtClean="0"/>
          </a:p>
          <a:p>
            <a:pPr marL="448056" indent="-384048" eaLnBrk="1" fontAlgn="auto" hangingPunct="1">
              <a:spcAft>
                <a:spcPts val="0"/>
              </a:spcAft>
              <a:buFont typeface="Wingdings 2"/>
              <a:buChar char=""/>
              <a:defRPr/>
            </a:pPr>
            <a:r>
              <a:rPr lang="en-US" sz="3400" b="1" dirty="0" smtClean="0"/>
              <a:t>The </a:t>
            </a:r>
            <a:r>
              <a:rPr lang="en-US" sz="3400" b="1" dirty="0" err="1" smtClean="0"/>
              <a:t>Rockette</a:t>
            </a:r>
            <a:r>
              <a:rPr lang="en-US" sz="3400" b="1" dirty="0" smtClean="0"/>
              <a:t> line today embraces the diversity of women everywhere. The more than 200 women dance troupe embodies the modern-day woman – they are intelligent, strong, ambitious, multi-talented, beautiful, stylish, hip, fun, witty, fashionable, and not to mention they maintain the most physically fit bodies in the business. </a:t>
            </a:r>
            <a:r>
              <a:rPr lang="en-US" dirty="0" smtClean="0"/>
              <a:t/>
            </a:r>
            <a:br>
              <a:rPr lang="en-US" dirty="0" smtClean="0"/>
            </a:br>
            <a:r>
              <a:rPr lang="en-US" u="sng" dirty="0" smtClean="0"/>
              <a:t/>
            </a:r>
            <a:br>
              <a:rPr lang="en-US" u="sng" dirty="0" smtClean="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en-US">
              <a:solidFill>
                <a:schemeClr val="accent1">
                  <a:tint val="83000"/>
                  <a:satMod val="150000"/>
                </a:schemeClr>
              </a:solidFill>
            </a:endParaRPr>
          </a:p>
        </p:txBody>
      </p:sp>
      <p:sp>
        <p:nvSpPr>
          <p:cNvPr id="45058" name="Content Placeholder 2"/>
          <p:cNvSpPr>
            <a:spLocks noGrp="1"/>
          </p:cNvSpPr>
          <p:nvPr>
            <p:ph idx="1"/>
          </p:nvPr>
        </p:nvSpPr>
        <p:spPr>
          <a:xfrm>
            <a:off x="457200" y="1882775"/>
            <a:ext cx="8229600" cy="4572000"/>
          </a:xfrm>
        </p:spPr>
        <p:txBody>
          <a:bodyPr/>
          <a:lstStyle/>
          <a:p>
            <a:pPr eaLnBrk="1" hangingPunct="1"/>
            <a:r>
              <a:rPr lang="en-US" sz="2400" b="1" smtClean="0"/>
              <a:t>The Rockette line is made up of obviously dancers, but also businesswomen, fashion designers, students, actresses, volunteer workers, and young mothers – all who have learned to perfect the art of balancing a dance career with their careers off the stage. Endurance, perseverance and dedication have all contributed to their success in life and they proudly serve as role models for young women everywhere.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b="1" u="sng" dirty="0" smtClean="0">
                <a:solidFill>
                  <a:schemeClr val="accent1">
                    <a:tint val="83000"/>
                    <a:satMod val="150000"/>
                  </a:schemeClr>
                </a:solidFill>
              </a:rPr>
              <a:t>Giving Back…</a:t>
            </a:r>
            <a:endParaRPr lang="en-US" b="1" u="sng" dirty="0">
              <a:solidFill>
                <a:schemeClr val="accent1">
                  <a:tint val="83000"/>
                  <a:satMod val="150000"/>
                </a:schemeClr>
              </a:solidFill>
            </a:endParaRPr>
          </a:p>
        </p:txBody>
      </p:sp>
      <p:sp>
        <p:nvSpPr>
          <p:cNvPr id="47106" name="Content Placeholder 2"/>
          <p:cNvSpPr>
            <a:spLocks noGrp="1"/>
          </p:cNvSpPr>
          <p:nvPr>
            <p:ph idx="1"/>
          </p:nvPr>
        </p:nvSpPr>
        <p:spPr>
          <a:xfrm>
            <a:off x="457200" y="1882775"/>
            <a:ext cx="8229600" cy="4572000"/>
          </a:xfrm>
        </p:spPr>
        <p:txBody>
          <a:bodyPr/>
          <a:lstStyle/>
          <a:p>
            <a:pPr eaLnBrk="1" hangingPunct="1"/>
            <a:r>
              <a:rPr lang="en-US" b="1" smtClean="0"/>
              <a:t>In addition to entertaining from the stage, the Rockettes are active members of the local community through their involvement in charitable and outreach programs while touring the country. </a:t>
            </a:r>
          </a:p>
          <a:p>
            <a:pPr eaLnBrk="1" hangingPunct="1"/>
            <a:r>
              <a:rPr lang="en-US" b="1" smtClean="0"/>
              <a:t>Their dedication to helping those less fortunate is tireless.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5257800" cy="5845175"/>
          </a:xfrm>
        </p:spPr>
        <p:txBody>
          <a:bodyPr>
            <a:normAutofit fontScale="92500" lnSpcReduction="20000"/>
          </a:bodyPr>
          <a:lstStyle/>
          <a:p>
            <a:pPr marL="448056" indent="-384048" eaLnBrk="1" fontAlgn="auto" hangingPunct="1">
              <a:spcAft>
                <a:spcPts val="0"/>
              </a:spcAft>
              <a:buFont typeface="Wingdings 2"/>
              <a:buChar char=""/>
              <a:defRPr/>
            </a:pPr>
            <a:r>
              <a:rPr lang="en-US" b="1" dirty="0" smtClean="0"/>
              <a:t>The </a:t>
            </a:r>
            <a:r>
              <a:rPr lang="en-US" b="1" dirty="0" err="1" smtClean="0"/>
              <a:t>Rockettes</a:t>
            </a:r>
            <a:r>
              <a:rPr lang="en-US" b="1" dirty="0" smtClean="0"/>
              <a:t> commitment to community involvement extends to every city they visit. In Chicago, the </a:t>
            </a:r>
            <a:r>
              <a:rPr lang="en-US" b="1" dirty="0" err="1" smtClean="0"/>
              <a:t>Rockettes</a:t>
            </a:r>
            <a:r>
              <a:rPr lang="en-US" b="1" dirty="0" smtClean="0"/>
              <a:t> hosted a benefit performance for the children of the COACH Care Center, which provides children with chronic, high-maintenance special health care needs a continuum of care beginning at the time of diagnosis.</a:t>
            </a:r>
            <a:endParaRPr lang="en-US" b="1" dirty="0"/>
          </a:p>
        </p:txBody>
      </p:sp>
      <p:pic>
        <p:nvPicPr>
          <p:cNvPr id="49154" name="Picture 2" descr="http://blog.mlive.com/kzgazette/entertainment/2008/11/large_rockettestraveling.jpg"/>
          <p:cNvPicPr>
            <a:picLocks noChangeAspect="1" noChangeArrowheads="1"/>
          </p:cNvPicPr>
          <p:nvPr/>
        </p:nvPicPr>
        <p:blipFill>
          <a:blip r:embed="rId3"/>
          <a:srcRect/>
          <a:stretch>
            <a:fillRect/>
          </a:stretch>
        </p:blipFill>
        <p:spPr bwMode="auto">
          <a:xfrm>
            <a:off x="5181600" y="990600"/>
            <a:ext cx="3732213" cy="47910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a:xfrm>
            <a:off x="533400" y="990600"/>
            <a:ext cx="6096000" cy="5029200"/>
          </a:xfrm>
        </p:spPr>
        <p:txBody>
          <a:bodyPr/>
          <a:lstStyle/>
          <a:p>
            <a:pPr eaLnBrk="1" hangingPunct="1"/>
            <a:r>
              <a:rPr lang="en-US" b="1" smtClean="0"/>
              <a:t>While in Seattle, the Rockettes worked closely with the Juvenile Diabetes Research Foundation on several fundraising events including their annual “Gingerbread Village which helped to raise thousands of dollars for a wonderful cause</a:t>
            </a:r>
          </a:p>
        </p:txBody>
      </p:sp>
      <p:pic>
        <p:nvPicPr>
          <p:cNvPr id="51202" name="Picture 2" descr="http://www.sewniceembroidery.com/Charities/Charities%20Photos/car%20magnet.jpg"/>
          <p:cNvPicPr>
            <a:picLocks noChangeAspect="1" noChangeArrowheads="1"/>
          </p:cNvPicPr>
          <p:nvPr/>
        </p:nvPicPr>
        <p:blipFill>
          <a:blip r:embed="rId3"/>
          <a:srcRect/>
          <a:stretch>
            <a:fillRect/>
          </a:stretch>
        </p:blipFill>
        <p:spPr bwMode="auto">
          <a:xfrm>
            <a:off x="6629400" y="914400"/>
            <a:ext cx="1958975" cy="4343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b="1" u="sng" dirty="0" smtClean="0">
                <a:solidFill>
                  <a:schemeClr val="accent1">
                    <a:tint val="83000"/>
                    <a:satMod val="150000"/>
                  </a:schemeClr>
                </a:solidFill>
              </a:rPr>
              <a:t>Radio City Ambassadors</a:t>
            </a:r>
            <a:endParaRPr lang="en-US" b="1" u="sng" dirty="0">
              <a:solidFill>
                <a:schemeClr val="accent1">
                  <a:tint val="83000"/>
                  <a:satMod val="150000"/>
                </a:schemeClr>
              </a:solidFill>
            </a:endParaRPr>
          </a:p>
        </p:txBody>
      </p:sp>
      <p:sp>
        <p:nvSpPr>
          <p:cNvPr id="3" name="Content Placeholder 2"/>
          <p:cNvSpPr>
            <a:spLocks noGrp="1"/>
          </p:cNvSpPr>
          <p:nvPr>
            <p:ph idx="1"/>
          </p:nvPr>
        </p:nvSpPr>
        <p:spPr>
          <a:xfrm>
            <a:off x="0" y="1600200"/>
            <a:ext cx="4572000" cy="4419600"/>
          </a:xfrm>
        </p:spPr>
        <p:txBody>
          <a:bodyPr>
            <a:normAutofit fontScale="92500" lnSpcReduction="10000"/>
          </a:bodyPr>
          <a:lstStyle/>
          <a:p>
            <a:pPr marL="448056" indent="-384048" eaLnBrk="1" fontAlgn="auto" hangingPunct="1">
              <a:spcAft>
                <a:spcPts val="0"/>
              </a:spcAft>
              <a:buFont typeface="Wingdings 2"/>
              <a:buChar char=""/>
              <a:defRPr/>
            </a:pPr>
            <a:r>
              <a:rPr lang="en-US" b="1" dirty="0" smtClean="0"/>
              <a:t>For more than three quarters of a century, the Radio City </a:t>
            </a:r>
            <a:r>
              <a:rPr lang="en-US" b="1" dirty="0" err="1" smtClean="0"/>
              <a:t>Rockettes</a:t>
            </a:r>
            <a:r>
              <a:rPr lang="en-US" b="1" dirty="0" smtClean="0"/>
              <a:t>, the world’s most famous precision dance troupe, have been a legendary force in entertainment with a rich history of skill and dedication to their craft.</a:t>
            </a:r>
            <a:endParaRPr lang="en-US" b="1" dirty="0"/>
          </a:p>
        </p:txBody>
      </p:sp>
      <p:pic>
        <p:nvPicPr>
          <p:cNvPr id="16387" name="Picture 2" descr="http://www.top-things-to-do.com/united-states/new-york-city/rockettes-radio-music-hall.jpg"/>
          <p:cNvPicPr>
            <a:picLocks noChangeAspect="1" noChangeArrowheads="1"/>
          </p:cNvPicPr>
          <p:nvPr/>
        </p:nvPicPr>
        <p:blipFill>
          <a:blip r:embed="rId3"/>
          <a:srcRect/>
          <a:stretch>
            <a:fillRect/>
          </a:stretch>
        </p:blipFill>
        <p:spPr bwMode="auto">
          <a:xfrm>
            <a:off x="4648200" y="1752600"/>
            <a:ext cx="4064000" cy="36671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en-US">
              <a:solidFill>
                <a:schemeClr val="accent1">
                  <a:tint val="83000"/>
                  <a:satMod val="150000"/>
                </a:schemeClr>
              </a:solidFill>
            </a:endParaRPr>
          </a:p>
        </p:txBody>
      </p:sp>
      <p:sp>
        <p:nvSpPr>
          <p:cNvPr id="53250" name="Content Placeholder 2"/>
          <p:cNvSpPr>
            <a:spLocks noGrp="1"/>
          </p:cNvSpPr>
          <p:nvPr>
            <p:ph idx="1"/>
          </p:nvPr>
        </p:nvSpPr>
        <p:spPr>
          <a:xfrm>
            <a:off x="457200" y="1882775"/>
            <a:ext cx="8229600" cy="4572000"/>
          </a:xfrm>
        </p:spPr>
        <p:txBody>
          <a:bodyPr/>
          <a:lstStyle/>
          <a:p>
            <a:pPr eaLnBrk="1" hangingPunct="1"/>
            <a:r>
              <a:rPr lang="en-US" b="1" smtClean="0"/>
              <a:t>Most recently in Fort Lauderdale, the Rockettes proved that beauty is only skin deep with their work for “Facing it Together,” a not for profit organization dedicated to providing cosmetic surgery for children and adults with facial differences.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sz="4800" b="1" u="sng" dirty="0" smtClean="0">
                <a:solidFill>
                  <a:schemeClr val="accent1">
                    <a:tint val="83000"/>
                    <a:satMod val="150000"/>
                  </a:schemeClr>
                </a:solidFill>
              </a:rPr>
              <a:t>A National Treasure…</a:t>
            </a:r>
            <a:endParaRPr lang="en-US" sz="4800" b="1" u="sng"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lnSpcReduction="10000"/>
          </a:bodyPr>
          <a:lstStyle/>
          <a:p>
            <a:pPr marL="448056" indent="-384048" algn="ctr" eaLnBrk="1" fontAlgn="auto" hangingPunct="1">
              <a:spcAft>
                <a:spcPts val="0"/>
              </a:spcAft>
              <a:buFont typeface="Wingdings 2"/>
              <a:buNone/>
              <a:defRPr/>
            </a:pPr>
            <a:r>
              <a:rPr lang="en-US" b="1" dirty="0" smtClean="0"/>
              <a:t>The Radio City </a:t>
            </a:r>
            <a:r>
              <a:rPr lang="en-US" b="1" dirty="0" err="1" smtClean="0"/>
              <a:t>Rockettes</a:t>
            </a:r>
            <a:r>
              <a:rPr lang="en-US" b="1" dirty="0" smtClean="0"/>
              <a:t> perform with a signature precision that perpetually delights every new audience. Indeed, these “dancing daughters” – as their founder, Russell </a:t>
            </a:r>
            <a:r>
              <a:rPr lang="en-US" b="1" dirty="0" err="1" smtClean="0"/>
              <a:t>Markert</a:t>
            </a:r>
            <a:r>
              <a:rPr lang="en-US" b="1" dirty="0" smtClean="0"/>
              <a:t> always referred to them – have not only persevered for more than 75 years, but are thriving now more than ever. They continue to represent the American dancer to the world…</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b="1" u="sng" dirty="0" smtClean="0">
                <a:solidFill>
                  <a:schemeClr val="accent1">
                    <a:tint val="83000"/>
                    <a:satMod val="150000"/>
                  </a:schemeClr>
                </a:solidFill>
              </a:rPr>
              <a:t>Bibliography…</a:t>
            </a:r>
            <a:endParaRPr lang="en-US" b="1" u="sng" dirty="0">
              <a:solidFill>
                <a:schemeClr val="accent1">
                  <a:tint val="83000"/>
                  <a:satMod val="150000"/>
                </a:schemeClr>
              </a:solidFill>
            </a:endParaRPr>
          </a:p>
        </p:txBody>
      </p:sp>
      <p:sp>
        <p:nvSpPr>
          <p:cNvPr id="57346" name="Content Placeholder 2"/>
          <p:cNvSpPr>
            <a:spLocks noGrp="1"/>
          </p:cNvSpPr>
          <p:nvPr>
            <p:ph idx="1"/>
          </p:nvPr>
        </p:nvSpPr>
        <p:spPr>
          <a:xfrm>
            <a:off x="457200" y="1882775"/>
            <a:ext cx="8229600" cy="4572000"/>
          </a:xfrm>
        </p:spPr>
        <p:txBody>
          <a:bodyPr/>
          <a:lstStyle/>
          <a:p>
            <a:pPr eaLnBrk="1" hangingPunct="1"/>
            <a:r>
              <a:rPr lang="en-US" sz="2000" smtClean="0"/>
              <a:t>Loth, David. “The City Within the City” </a:t>
            </a:r>
            <a:r>
              <a:rPr lang="en-US" sz="2000" i="1" smtClean="0"/>
              <a:t>The Romance of Rockefeller Center. </a:t>
            </a:r>
            <a:r>
              <a:rPr lang="en-US" sz="2000" smtClean="0"/>
              <a:t>William Morrow and Co. Inc (1966)</a:t>
            </a:r>
          </a:p>
          <a:p>
            <a:pPr eaLnBrk="1" hangingPunct="1"/>
            <a:r>
              <a:rPr lang="en-US" sz="2000" smtClean="0">
                <a:hlinkClick r:id="rId3"/>
              </a:rPr>
              <a:t>http://www.radiocity.com/rockettes/index.html</a:t>
            </a:r>
            <a:endParaRPr lang="en-US" sz="2000" smtClean="0"/>
          </a:p>
          <a:p>
            <a:pPr eaLnBrk="1" hangingPunct="1"/>
            <a:r>
              <a:rPr lang="en-US" sz="2000" smtClean="0">
                <a:hlinkClick r:id="rId4"/>
              </a:rPr>
              <a:t>http://en.wikipedia.org/wiki/The_Rockettes</a:t>
            </a:r>
            <a:endParaRPr lang="en-US" sz="2000" smtClean="0"/>
          </a:p>
          <a:p>
            <a:pPr eaLnBrk="1" hangingPunct="1"/>
            <a:r>
              <a:rPr lang="en-US" sz="2000" smtClean="0">
                <a:hlinkClick r:id="rId5"/>
              </a:rPr>
              <a:t>http://manhattan.about.com/od/historyandlandmarks/a/rockefellercent_3.htm</a:t>
            </a:r>
            <a:endParaRPr lang="en-US" sz="2000" smtClean="0"/>
          </a:p>
          <a:p>
            <a:pPr eaLnBrk="1" hangingPunct="1"/>
            <a:r>
              <a:rPr lang="en-US" sz="2000" smtClean="0">
                <a:hlinkClick r:id="rId6"/>
              </a:rPr>
              <a:t>http://www.nationaldanceweek.org/n_rock.htm</a:t>
            </a:r>
            <a:endParaRPr lang="en-US" sz="2000" smtClean="0"/>
          </a:p>
          <a:p>
            <a:pPr eaLnBrk="1" hangingPunct="1"/>
            <a:r>
              <a:rPr lang="en-US" sz="2000" smtClean="0">
                <a:hlinkClick r:id="rId7"/>
              </a:rPr>
              <a:t>http://www.britannica.com/EBchecked/topic/506328/the-Rockettes</a:t>
            </a:r>
            <a:endParaRPr lang="en-US" sz="2000" smtClean="0"/>
          </a:p>
          <a:p>
            <a:pPr eaLnBrk="1" hangingPunct="1"/>
            <a:r>
              <a:rPr lang="en-US" sz="2000" smtClean="0">
                <a:hlinkClick r:id="rId8"/>
              </a:rPr>
              <a:t>http://archives.heritage.com/pg/20031207/D09XROK.htm</a:t>
            </a:r>
            <a:endParaRPr lang="en-US" sz="2000" smtClean="0"/>
          </a:p>
          <a:p>
            <a:pPr eaLnBrk="1" hangingPunct="1"/>
            <a:endParaRPr lang="en-US" sz="2000" smtClean="0"/>
          </a:p>
          <a:p>
            <a:pPr eaLnBrk="1" hangingPunct="1"/>
            <a:endParaRPr lang="en-US" sz="20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en-US">
              <a:solidFill>
                <a:schemeClr val="accent1">
                  <a:tint val="83000"/>
                  <a:satMod val="150000"/>
                </a:schemeClr>
              </a:solidFill>
            </a:endParaRPr>
          </a:p>
        </p:txBody>
      </p:sp>
      <p:sp>
        <p:nvSpPr>
          <p:cNvPr id="59394" name="Content Placeholder 2"/>
          <p:cNvSpPr>
            <a:spLocks noGrp="1"/>
          </p:cNvSpPr>
          <p:nvPr>
            <p:ph idx="1"/>
          </p:nvPr>
        </p:nvSpPr>
        <p:spPr>
          <a:xfrm>
            <a:off x="457200" y="1882775"/>
            <a:ext cx="8229600" cy="4572000"/>
          </a:xfrm>
        </p:spPr>
        <p:txBody>
          <a:bodyPr/>
          <a:lstStyle/>
          <a:p>
            <a:pPr eaLnBrk="1" hangingPunct="1"/>
            <a:endParaRPr lang="en-US" smtClean="0"/>
          </a:p>
        </p:txBody>
      </p:sp>
      <p:pic>
        <p:nvPicPr>
          <p:cNvPr id="59395" name="Picture 2" descr="http://hopesprouts.files.wordpress.com/2007/11/rockettes.jpg"/>
          <p:cNvPicPr>
            <a:picLocks noChangeAspect="1" noChangeArrowheads="1"/>
          </p:cNvPicPr>
          <p:nvPr/>
        </p:nvPicPr>
        <p:blipFill>
          <a:blip r:embed="rId3"/>
          <a:srcRect/>
          <a:stretch>
            <a:fillRect/>
          </a:stretch>
        </p:blipFill>
        <p:spPr bwMode="auto">
          <a:xfrm>
            <a:off x="0" y="0"/>
            <a:ext cx="9144000" cy="7053263"/>
          </a:xfrm>
          <a:prstGeom prst="rect">
            <a:avLst/>
          </a:prstGeom>
          <a:noFill/>
          <a:ln w="9525">
            <a:noFill/>
            <a:miter lim="800000"/>
            <a:headEnd/>
            <a:tailEnd/>
          </a:ln>
        </p:spPr>
      </p:pic>
      <p:sp>
        <p:nvSpPr>
          <p:cNvPr id="5" name="Rectangle 4"/>
          <p:cNvSpPr/>
          <p:nvPr/>
        </p:nvSpPr>
        <p:spPr>
          <a:xfrm>
            <a:off x="2819400" y="990600"/>
            <a:ext cx="3657600" cy="923330"/>
          </a:xfrm>
          <a:prstGeom prst="rect">
            <a:avLst/>
          </a:prstGeom>
          <a:noFill/>
        </p:spPr>
        <p:txBody>
          <a:bodyPr>
            <a:spAutoFit/>
          </a:bodyPr>
          <a:lstStyle/>
          <a:p>
            <a:pPr algn="ctr" fontAlgn="auto">
              <a:spcBef>
                <a:spcPts val="0"/>
              </a:spcBef>
              <a:spcAft>
                <a:spcPts val="0"/>
              </a:spcAft>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rPr>
              <a:t>THE END…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762000"/>
            <a:ext cx="4800600" cy="5692775"/>
          </a:xfrm>
        </p:spPr>
        <p:txBody>
          <a:bodyPr>
            <a:normAutofit fontScale="85000" lnSpcReduction="10000"/>
          </a:bodyPr>
          <a:lstStyle/>
          <a:p>
            <a:pPr marL="448056" indent="-384048" eaLnBrk="1" fontAlgn="auto" hangingPunct="1">
              <a:spcAft>
                <a:spcPts val="0"/>
              </a:spcAft>
              <a:buFont typeface="Wingdings 2"/>
              <a:buChar char=""/>
              <a:defRPr/>
            </a:pPr>
            <a:r>
              <a:rPr lang="en-US" sz="2800" b="1" dirty="0" smtClean="0"/>
              <a:t>Throughout their history, the dance group has participated in numerous historical events including;</a:t>
            </a:r>
          </a:p>
          <a:p>
            <a:pPr marL="448056" indent="-384048" eaLnBrk="1" fontAlgn="auto" hangingPunct="1">
              <a:spcAft>
                <a:spcPts val="0"/>
              </a:spcAft>
              <a:buFont typeface="Wingdings 2"/>
              <a:buChar char=""/>
              <a:defRPr/>
            </a:pPr>
            <a:r>
              <a:rPr lang="en-US" sz="2800" b="1" dirty="0" smtClean="0"/>
              <a:t>Memorable USO Tours during WWII </a:t>
            </a:r>
          </a:p>
          <a:p>
            <a:pPr marL="448056" indent="-384048" eaLnBrk="1" fontAlgn="auto" hangingPunct="1">
              <a:spcAft>
                <a:spcPts val="0"/>
              </a:spcAft>
              <a:buFont typeface="Wingdings 2"/>
              <a:buChar char=""/>
              <a:defRPr/>
            </a:pPr>
            <a:r>
              <a:rPr lang="en-US" sz="2800" b="1" dirty="0" smtClean="0"/>
              <a:t>Show-stopping Super Bowl Halftime appearances where they performed before television audiences of 150 million viewers</a:t>
            </a:r>
          </a:p>
          <a:p>
            <a:pPr marL="448056" indent="-384048" eaLnBrk="1" fontAlgn="auto" hangingPunct="1">
              <a:spcAft>
                <a:spcPts val="0"/>
              </a:spcAft>
              <a:buFont typeface="Wingdings 2"/>
              <a:buChar char=""/>
              <a:defRPr/>
            </a:pPr>
            <a:r>
              <a:rPr lang="en-US" sz="2800" b="1" dirty="0" smtClean="0"/>
              <a:t>The 2001 Presidential Inauguration Ceremony where they performed on the steps of the Lincoln Memorial. </a:t>
            </a:r>
            <a:endParaRPr lang="en-US" sz="2800" b="1" dirty="0"/>
          </a:p>
        </p:txBody>
      </p:sp>
      <p:pic>
        <p:nvPicPr>
          <p:cNvPr id="18434" name="Picture 4" descr="http://library.thinkquest.org/07aug/00893/thinkquest/pictures/rockettes1.jpg"/>
          <p:cNvPicPr>
            <a:picLocks noChangeAspect="1" noChangeArrowheads="1"/>
          </p:cNvPicPr>
          <p:nvPr/>
        </p:nvPicPr>
        <p:blipFill>
          <a:blip r:embed="rId3"/>
          <a:srcRect/>
          <a:stretch>
            <a:fillRect/>
          </a:stretch>
        </p:blipFill>
        <p:spPr bwMode="auto">
          <a:xfrm>
            <a:off x="609600" y="914400"/>
            <a:ext cx="3276600" cy="2614613"/>
          </a:xfrm>
          <a:prstGeom prst="rect">
            <a:avLst/>
          </a:prstGeom>
          <a:noFill/>
          <a:ln w="9525">
            <a:noFill/>
            <a:miter lim="800000"/>
            <a:headEnd/>
            <a:tailEnd/>
          </a:ln>
        </p:spPr>
      </p:pic>
      <p:pic>
        <p:nvPicPr>
          <p:cNvPr id="18435" name="Picture 6" descr="http://espn.go.com/i/editorial/2006/0424/photo/ap_rockettes_275.jpg"/>
          <p:cNvPicPr>
            <a:picLocks noChangeAspect="1" noChangeArrowheads="1"/>
          </p:cNvPicPr>
          <p:nvPr/>
        </p:nvPicPr>
        <p:blipFill>
          <a:blip r:embed="rId4"/>
          <a:srcRect/>
          <a:stretch>
            <a:fillRect/>
          </a:stretch>
        </p:blipFill>
        <p:spPr bwMode="auto">
          <a:xfrm>
            <a:off x="533400" y="4038600"/>
            <a:ext cx="3352800" cy="2438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72000"/>
          </a:xfrm>
        </p:spPr>
        <p:txBody>
          <a:bodyPr>
            <a:normAutofit fontScale="85000" lnSpcReduction="20000"/>
          </a:bodyPr>
          <a:lstStyle/>
          <a:p>
            <a:pPr marL="448056" indent="-384048" eaLnBrk="1" fontAlgn="auto" hangingPunct="1">
              <a:spcAft>
                <a:spcPts val="0"/>
              </a:spcAft>
              <a:buFont typeface="Wingdings 2"/>
              <a:buChar char=""/>
              <a:defRPr/>
            </a:pPr>
            <a:r>
              <a:rPr lang="en-US" b="1" dirty="0" smtClean="0"/>
              <a:t>The </a:t>
            </a:r>
            <a:r>
              <a:rPr lang="en-US" b="1" dirty="0" err="1" smtClean="0"/>
              <a:t>Rockettes</a:t>
            </a:r>
            <a:r>
              <a:rPr lang="en-US" b="1" dirty="0" smtClean="0"/>
              <a:t> appear annually in the nationally televised Macy’s Thanksgiving Day Parade, as well as the NBC Rockefeller Center Tree Lighting Ceremony, inspiring scores of young dancers nationwide. </a:t>
            </a:r>
          </a:p>
          <a:p>
            <a:pPr marL="448056" indent="-384048" eaLnBrk="1" fontAlgn="auto" hangingPunct="1">
              <a:spcAft>
                <a:spcPts val="0"/>
              </a:spcAft>
              <a:buFont typeface="Wingdings 2"/>
              <a:buNone/>
              <a:defRPr/>
            </a:pPr>
            <a:endParaRPr lang="en-US" b="1" dirty="0" smtClean="0"/>
          </a:p>
          <a:p>
            <a:pPr marL="448056" indent="-384048" eaLnBrk="1" fontAlgn="auto" hangingPunct="1">
              <a:spcAft>
                <a:spcPts val="0"/>
              </a:spcAft>
              <a:buFont typeface="Wingdings 2"/>
              <a:buChar char=""/>
              <a:defRPr/>
            </a:pPr>
            <a:r>
              <a:rPr lang="en-US" b="1" dirty="0" smtClean="0"/>
              <a:t>They have participated in many studio film premieres held at Radio City including “Miracle on 34th Street”, Disney’s “102 Dalmatians,” “The Lion King,” and “Ice Age”. </a:t>
            </a:r>
          </a:p>
          <a:p>
            <a:pPr marL="448056" indent="-384048" eaLnBrk="1" fontAlgn="auto" hangingPunct="1">
              <a:spcAft>
                <a:spcPts val="0"/>
              </a:spcAft>
              <a:buFont typeface="Wingdings 2"/>
              <a:buNone/>
              <a:defRPr/>
            </a:pPr>
            <a:r>
              <a:rPr lang="en-US" dirty="0" smtClean="0"/>
              <a:t/>
            </a:r>
            <a:br>
              <a:rPr lang="en-US" dirty="0" smtClean="0"/>
            </a:br>
            <a:endParaRPr lang="en-US" dirty="0" smtClean="0"/>
          </a:p>
        </p:txBody>
      </p:sp>
      <p:pic>
        <p:nvPicPr>
          <p:cNvPr id="20482" name="Picture 2" descr="http://www.varanomusic.com/imgs/pics/radiocity05.jpg"/>
          <p:cNvPicPr>
            <a:picLocks noChangeAspect="1" noChangeArrowheads="1"/>
          </p:cNvPicPr>
          <p:nvPr/>
        </p:nvPicPr>
        <p:blipFill>
          <a:blip r:embed="rId3"/>
          <a:srcRect/>
          <a:stretch>
            <a:fillRect/>
          </a:stretch>
        </p:blipFill>
        <p:spPr bwMode="auto">
          <a:xfrm>
            <a:off x="977900" y="4343400"/>
            <a:ext cx="7340600" cy="2146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0"/>
          </a:xfrm>
        </p:spPr>
        <p:txBody>
          <a:bodyPr>
            <a:normAutofit fontScale="92500" lnSpcReduction="10000"/>
          </a:bodyPr>
          <a:lstStyle/>
          <a:p>
            <a:pPr marL="448056" indent="-384048" eaLnBrk="1" fontAlgn="auto" hangingPunct="1">
              <a:spcAft>
                <a:spcPts val="0"/>
              </a:spcAft>
              <a:buFont typeface="Wingdings 2"/>
              <a:buChar char=""/>
              <a:defRPr/>
            </a:pPr>
            <a:r>
              <a:rPr lang="en-US" b="1" dirty="0" smtClean="0"/>
              <a:t>The dance troop has also opened the Tony Awards and Daytime Emmy Awards, broadcast live from Radio City Music Hall, and they have appeared numerous times on The Today Show, Good Morning America, The Late Show With David Letterman, Late Night with Conan O’Brien and The Tonight Show with Jay Leno. </a:t>
            </a:r>
          </a:p>
          <a:p>
            <a:pPr marL="448056" indent="-384048" eaLnBrk="1" fontAlgn="auto" hangingPunct="1">
              <a:spcAft>
                <a:spcPts val="0"/>
              </a:spcAft>
              <a:buFont typeface="Wingdings 2"/>
              <a:buChar char=""/>
              <a:defRPr/>
            </a:pPr>
            <a:endParaRPr lang="en-US" b="1" dirty="0" smtClean="0"/>
          </a:p>
          <a:p>
            <a:pPr marL="448056" indent="-384048" eaLnBrk="1" fontAlgn="auto" hangingPunct="1">
              <a:spcAft>
                <a:spcPts val="0"/>
              </a:spcAft>
              <a:buFont typeface="Wingdings 2"/>
              <a:buChar char=""/>
              <a:defRPr/>
            </a:pPr>
            <a:r>
              <a:rPr lang="en-US" b="1" dirty="0" smtClean="0"/>
              <a:t>They are even the inspiration for their own </a:t>
            </a:r>
            <a:r>
              <a:rPr lang="en-US" b="1" dirty="0" err="1" smtClean="0"/>
              <a:t>Rockette</a:t>
            </a:r>
            <a:r>
              <a:rPr lang="en-US" b="1" dirty="0" smtClean="0"/>
              <a:t> doll.</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sz="5400" b="1" u="sng" dirty="0" smtClean="0">
                <a:solidFill>
                  <a:schemeClr val="accent1">
                    <a:tint val="83000"/>
                    <a:satMod val="150000"/>
                  </a:schemeClr>
                </a:solidFill>
              </a:rPr>
              <a:t>Their Starring Role…</a:t>
            </a:r>
            <a:endParaRPr lang="en-US" sz="5400" b="1" u="sng"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fontScale="85000" lnSpcReduction="20000"/>
          </a:bodyPr>
          <a:lstStyle/>
          <a:p>
            <a:pPr marL="448056" indent="-384048" eaLnBrk="1" fontAlgn="auto" hangingPunct="1">
              <a:spcAft>
                <a:spcPts val="0"/>
              </a:spcAft>
              <a:buFont typeface="Wingdings 2"/>
              <a:buChar char=""/>
              <a:defRPr/>
            </a:pPr>
            <a:r>
              <a:rPr lang="en-US" b="1" dirty="0" smtClean="0"/>
              <a:t>Of course, the Radio City </a:t>
            </a:r>
            <a:r>
              <a:rPr lang="en-US" b="1" dirty="0" err="1" smtClean="0"/>
              <a:t>Rockettes</a:t>
            </a:r>
            <a:r>
              <a:rPr lang="en-US" b="1" dirty="0" smtClean="0"/>
              <a:t> are most famous for their annual starring role in America’s #1 live theatrical - The Radio City Christmas Spectacular.  Performing since 1933, the </a:t>
            </a:r>
            <a:r>
              <a:rPr lang="en-US" b="1" dirty="0" err="1" smtClean="0"/>
              <a:t>Rockettes</a:t>
            </a:r>
            <a:r>
              <a:rPr lang="en-US" b="1" dirty="0" smtClean="0"/>
              <a:t> have danced their way into the hearts of millions by spreading the Christmas spirit to people of all ages. </a:t>
            </a:r>
          </a:p>
          <a:p>
            <a:pPr marL="448056" indent="-384048" eaLnBrk="1" fontAlgn="auto" hangingPunct="1">
              <a:spcAft>
                <a:spcPts val="0"/>
              </a:spcAft>
              <a:buFont typeface="Wingdings 2"/>
              <a:buNone/>
              <a:defRPr/>
            </a:pPr>
            <a:endParaRPr lang="en-US" b="1" dirty="0" smtClean="0"/>
          </a:p>
          <a:p>
            <a:pPr marL="448056" indent="-384048" eaLnBrk="1" fontAlgn="auto" hangingPunct="1">
              <a:spcAft>
                <a:spcPts val="0"/>
              </a:spcAft>
              <a:buFont typeface="Wingdings 2"/>
              <a:buChar char=""/>
              <a:defRPr/>
            </a:pPr>
            <a:r>
              <a:rPr lang="en-US" b="1" dirty="0" smtClean="0"/>
              <a:t>For millions of families, the holiday season is just not complete without seeing this beloved classic production and experiencing the exciting and festive energy that the </a:t>
            </a:r>
            <a:r>
              <a:rPr lang="en-US" b="1" dirty="0" err="1" smtClean="0"/>
              <a:t>Rockettes</a:t>
            </a:r>
            <a:r>
              <a:rPr lang="en-US" b="1" dirty="0" smtClean="0"/>
              <a:t> bring to the show. </a:t>
            </a:r>
          </a:p>
          <a:p>
            <a:pPr marL="448056" indent="-384048" eaLnBrk="1" fontAlgn="auto" hangingPunct="1">
              <a:spcAft>
                <a:spcPts val="0"/>
              </a:spcAft>
              <a:buFont typeface="Wingdings 2"/>
              <a:buNone/>
              <a:defRPr/>
            </a:pPr>
            <a:endParaRPr lang="en-US"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4572000"/>
          </a:xfrm>
        </p:spPr>
        <p:txBody>
          <a:bodyPr>
            <a:normAutofit fontScale="85000" lnSpcReduction="20000"/>
          </a:bodyPr>
          <a:lstStyle/>
          <a:p>
            <a:pPr marL="448056" indent="-384048" eaLnBrk="1" fontAlgn="auto" hangingPunct="1">
              <a:spcAft>
                <a:spcPts val="0"/>
              </a:spcAft>
              <a:buFont typeface="Wingdings 2"/>
              <a:buChar char=""/>
              <a:defRPr/>
            </a:pPr>
            <a:endParaRPr lang="en-US" b="1" dirty="0" smtClean="0"/>
          </a:p>
          <a:p>
            <a:pPr marL="448056" indent="-384048" eaLnBrk="1" fontAlgn="auto" hangingPunct="1">
              <a:spcAft>
                <a:spcPts val="0"/>
              </a:spcAft>
              <a:buFont typeface="Wingdings 2"/>
              <a:buChar char=""/>
              <a:defRPr/>
            </a:pPr>
            <a:r>
              <a:rPr lang="en-US" b="1" dirty="0" smtClean="0"/>
              <a:t>Last year, The Christmas Spectacular celebrated its biggest season ever with more than 2 million people attending productions at Radio City Music Hall, and in numerous other cities across the United States. </a:t>
            </a:r>
          </a:p>
          <a:p>
            <a:pPr marL="448056" indent="-384048" eaLnBrk="1" fontAlgn="auto" hangingPunct="1">
              <a:spcAft>
                <a:spcPts val="0"/>
              </a:spcAft>
              <a:buFont typeface="Wingdings 2"/>
              <a:buChar char=""/>
              <a:defRPr/>
            </a:pPr>
            <a:endParaRPr lang="en-US" b="1" dirty="0" smtClean="0"/>
          </a:p>
          <a:p>
            <a:pPr marL="448056" indent="-384048" eaLnBrk="1" fontAlgn="auto" hangingPunct="1">
              <a:spcAft>
                <a:spcPts val="0"/>
              </a:spcAft>
              <a:buFont typeface="Wingdings 2"/>
              <a:buChar char=""/>
              <a:defRPr/>
            </a:pPr>
            <a:r>
              <a:rPr lang="en-US" b="1" dirty="0" smtClean="0"/>
              <a:t>To date, Radio City Entertainment has brought this theatrical holiday tradition to 18 cities across North America.</a:t>
            </a:r>
            <a:br>
              <a:rPr lang="en-US" b="1" dirty="0" smtClean="0"/>
            </a:br>
            <a:r>
              <a:rPr lang="en-US" u="sng" dirty="0" smtClean="0"/>
              <a:t/>
            </a:r>
            <a:br>
              <a:rPr lang="en-US" u="sng" dirty="0" smtClean="0"/>
            </a:br>
            <a:endParaRPr lang="en-US" dirty="0" smtClean="0"/>
          </a:p>
          <a:p>
            <a:pPr marL="448056" indent="-384048" eaLnBrk="1" fontAlgn="auto" hangingPunct="1">
              <a:spcAft>
                <a:spcPts val="0"/>
              </a:spcAft>
              <a:buFont typeface="Wingdings 2"/>
              <a:buChar char=""/>
              <a:defRPr/>
            </a:pPr>
            <a:endParaRPr lang="en-US" dirty="0"/>
          </a:p>
        </p:txBody>
      </p:sp>
      <p:pic>
        <p:nvPicPr>
          <p:cNvPr id="26626" name="Picture 2" descr="http://www.exploredance.com/pressphotos/rocketteslegup111104.jpeg"/>
          <p:cNvPicPr>
            <a:picLocks noChangeAspect="1" noChangeArrowheads="1"/>
          </p:cNvPicPr>
          <p:nvPr/>
        </p:nvPicPr>
        <p:blipFill>
          <a:blip r:embed="rId3"/>
          <a:srcRect/>
          <a:stretch>
            <a:fillRect/>
          </a:stretch>
        </p:blipFill>
        <p:spPr bwMode="auto">
          <a:xfrm>
            <a:off x="1676400" y="4038600"/>
            <a:ext cx="5599113" cy="25812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sz="4800" b="1" u="sng" dirty="0" smtClean="0">
                <a:solidFill>
                  <a:schemeClr val="accent1">
                    <a:tint val="83000"/>
                    <a:satMod val="150000"/>
                  </a:schemeClr>
                </a:solidFill>
              </a:rPr>
              <a:t>In the Beginning…</a:t>
            </a:r>
            <a:endParaRPr lang="en-US" sz="4800" b="1" u="sng" dirty="0">
              <a:solidFill>
                <a:schemeClr val="accent1">
                  <a:tint val="83000"/>
                  <a:satMod val="150000"/>
                </a:schemeClr>
              </a:solidFill>
            </a:endParaRPr>
          </a:p>
        </p:txBody>
      </p:sp>
      <p:sp>
        <p:nvSpPr>
          <p:cNvPr id="28674" name="Content Placeholder 2"/>
          <p:cNvSpPr>
            <a:spLocks noGrp="1"/>
          </p:cNvSpPr>
          <p:nvPr>
            <p:ph idx="1"/>
          </p:nvPr>
        </p:nvSpPr>
        <p:spPr>
          <a:xfrm>
            <a:off x="457200" y="1646238"/>
            <a:ext cx="8153400" cy="5211762"/>
          </a:xfrm>
        </p:spPr>
        <p:txBody>
          <a:bodyPr/>
          <a:lstStyle/>
          <a:p>
            <a:pPr eaLnBrk="1" hangingPunct="1"/>
            <a:r>
              <a:rPr lang="en-US" sz="2800" b="1" smtClean="0"/>
              <a:t>The group first kicked to life in 1925 as the “Missouri Rockets” and made their show business debut in St. Louis, the realization of a long-time dream of their creator, Russell Markert.</a:t>
            </a:r>
          </a:p>
          <a:p>
            <a:pPr eaLnBrk="1" hangingPunct="1"/>
            <a:r>
              <a:rPr lang="en-US" sz="2800" b="1" smtClean="0"/>
              <a:t>They were discovered and brought to New York by consummate showman S.L. (Roxy) Rothafel who first dubbed them the “Roxyettes.”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457200" y="457200"/>
            <a:ext cx="8305800" cy="4724400"/>
          </a:xfrm>
        </p:spPr>
        <p:txBody>
          <a:bodyPr/>
          <a:lstStyle/>
          <a:p>
            <a:pPr eaLnBrk="1" hangingPunct="1"/>
            <a:r>
              <a:rPr lang="en-US" b="1" smtClean="0"/>
              <a:t>At Radio City’s opening night, on December 27, 1932, they shared the stage with 17 diverse acts, among them the Flying Wallendas, Ray Bolger and Martha Graham. </a:t>
            </a:r>
          </a:p>
          <a:p>
            <a:pPr eaLnBrk="1" hangingPunct="1">
              <a:buFont typeface="Wingdings 2" pitchFamily="18" charset="2"/>
              <a:buNone/>
            </a:pPr>
            <a:endParaRPr lang="en-US" smtClean="0"/>
          </a:p>
          <a:p>
            <a:pPr eaLnBrk="1" hangingPunct="1"/>
            <a:endParaRPr lang="en-US" smtClean="0"/>
          </a:p>
        </p:txBody>
      </p:sp>
      <p:pic>
        <p:nvPicPr>
          <p:cNvPr id="30722" name="Picture 2" descr="http://www.top-things-to-do.com/united-states/new-york-city/rockettes-music-hall.jpg"/>
          <p:cNvPicPr>
            <a:picLocks noChangeAspect="1" noChangeArrowheads="1"/>
          </p:cNvPicPr>
          <p:nvPr/>
        </p:nvPicPr>
        <p:blipFill>
          <a:blip r:embed="rId3"/>
          <a:srcRect/>
          <a:stretch>
            <a:fillRect/>
          </a:stretch>
        </p:blipFill>
        <p:spPr bwMode="auto">
          <a:xfrm>
            <a:off x="1219200" y="3124200"/>
            <a:ext cx="6172200" cy="32480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1801</TotalTime>
  <Words>1001</Words>
  <Application>Microsoft Office PowerPoint</Application>
  <PresentationFormat>On-screen Show (4:3)</PresentationFormat>
  <Paragraphs>72</Paragraphs>
  <Slides>23</Slides>
  <Notes>23</Notes>
  <HiddenSlides>0</HiddenSlides>
  <MMClips>0</MMClips>
  <ScaleCrop>false</ScaleCrop>
  <HeadingPairs>
    <vt:vector size="6" baseType="variant">
      <vt:variant>
        <vt:lpstr>Fonts Used</vt:lpstr>
      </vt:variant>
      <vt:variant>
        <vt:i4>5</vt:i4>
      </vt:variant>
      <vt:variant>
        <vt:lpstr>Design Template</vt:lpstr>
      </vt:variant>
      <vt:variant>
        <vt:i4>7</vt:i4>
      </vt:variant>
      <vt:variant>
        <vt:lpstr>Slide Titles</vt:lpstr>
      </vt:variant>
      <vt:variant>
        <vt:i4>23</vt:i4>
      </vt:variant>
    </vt:vector>
  </HeadingPairs>
  <TitlesOfParts>
    <vt:vector size="35" baseType="lpstr">
      <vt:lpstr>Arial</vt:lpstr>
      <vt:lpstr>Century Gothic</vt:lpstr>
      <vt:lpstr>Wingdings 2</vt:lpstr>
      <vt:lpstr>Verdana</vt:lpstr>
      <vt:lpstr>Calibri</vt:lpstr>
      <vt:lpstr>Verve</vt:lpstr>
      <vt:lpstr>Verve</vt:lpstr>
      <vt:lpstr>Verve</vt:lpstr>
      <vt:lpstr>Verve</vt:lpstr>
      <vt:lpstr>Verve</vt:lpstr>
      <vt:lpstr>Verve</vt:lpstr>
      <vt:lpstr>Verve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SAv</dc:creator>
  <cp:lastModifiedBy> </cp:lastModifiedBy>
  <cp:revision>59</cp:revision>
  <dcterms:created xsi:type="dcterms:W3CDTF">2009-11-01T17:17:38Z</dcterms:created>
  <dcterms:modified xsi:type="dcterms:W3CDTF">2013-04-30T15:36:29Z</dcterms:modified>
</cp:coreProperties>
</file>