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258" r:id="rId3"/>
    <p:sldId id="296" r:id="rId4"/>
    <p:sldId id="264" r:id="rId5"/>
    <p:sldId id="290" r:id="rId6"/>
    <p:sldId id="260" r:id="rId7"/>
    <p:sldId id="293" r:id="rId8"/>
    <p:sldId id="294" r:id="rId9"/>
    <p:sldId id="279" r:id="rId10"/>
    <p:sldId id="280" r:id="rId11"/>
    <p:sldId id="282" r:id="rId12"/>
    <p:sldId id="283" r:id="rId13"/>
    <p:sldId id="261" r:id="rId14"/>
    <p:sldId id="265" r:id="rId15"/>
    <p:sldId id="270" r:id="rId16"/>
    <p:sldId id="269" r:id="rId17"/>
    <p:sldId id="263" r:id="rId18"/>
    <p:sldId id="284" r:id="rId19"/>
    <p:sldId id="285" r:id="rId20"/>
    <p:sldId id="292" r:id="rId21"/>
    <p:sldId id="278" r:id="rId22"/>
    <p:sldId id="267" r:id="rId23"/>
    <p:sldId id="291" r:id="rId24"/>
    <p:sldId id="297" r:id="rId25"/>
    <p:sldId id="271" r:id="rId26"/>
    <p:sldId id="272" r:id="rId27"/>
    <p:sldId id="273" r:id="rId28"/>
    <p:sldId id="286" r:id="rId29"/>
    <p:sldId id="289" r:id="rId30"/>
    <p:sldId id="274" r:id="rId31"/>
    <p:sldId id="288" r:id="rId32"/>
    <p:sldId id="281" r:id="rId33"/>
    <p:sldId id="287" r:id="rId34"/>
    <p:sldId id="277" r:id="rId35"/>
  </p:sldIdLst>
  <p:sldSz cx="12192000" cy="6858000"/>
  <p:notesSz cx="69850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160"/>
          </a:xfrm>
          <a:prstGeom prst="rect">
            <a:avLst/>
          </a:prstGeom>
        </p:spPr>
        <p:txBody>
          <a:bodyPr vert="horz" lIns="92885" tIns="46442" rIns="92885" bIns="46442" rtlCol="0"/>
          <a:lstStyle>
            <a:lvl1pPr algn="l">
              <a:defRPr sz="1200"/>
            </a:lvl1pPr>
          </a:lstStyle>
          <a:p>
            <a:endParaRPr lang="en-US" dirty="0"/>
          </a:p>
        </p:txBody>
      </p:sp>
      <p:sp>
        <p:nvSpPr>
          <p:cNvPr id="3" name="Date Placeholder 2"/>
          <p:cNvSpPr>
            <a:spLocks noGrp="1"/>
          </p:cNvSpPr>
          <p:nvPr>
            <p:ph type="dt" sz="quarter" idx="1"/>
          </p:nvPr>
        </p:nvSpPr>
        <p:spPr>
          <a:xfrm>
            <a:off x="3956550" y="0"/>
            <a:ext cx="3026833" cy="465160"/>
          </a:xfrm>
          <a:prstGeom prst="rect">
            <a:avLst/>
          </a:prstGeom>
        </p:spPr>
        <p:txBody>
          <a:bodyPr vert="horz" lIns="92885" tIns="46442" rIns="92885" bIns="46442" rtlCol="0"/>
          <a:lstStyle>
            <a:lvl1pPr algn="r">
              <a:defRPr sz="1200"/>
            </a:lvl1pPr>
          </a:lstStyle>
          <a:p>
            <a:fld id="{1BDC64CE-83BE-4D85-80EB-DCE52D26B733}" type="datetimeFigureOut">
              <a:rPr lang="en-US" smtClean="0"/>
              <a:t>5/16/2017</a:t>
            </a:fld>
            <a:endParaRPr lang="en-US" dirty="0"/>
          </a:p>
        </p:txBody>
      </p:sp>
      <p:sp>
        <p:nvSpPr>
          <p:cNvPr id="4" name="Footer Placeholder 3"/>
          <p:cNvSpPr>
            <a:spLocks noGrp="1"/>
          </p:cNvSpPr>
          <p:nvPr>
            <p:ph type="ftr" sz="quarter" idx="2"/>
          </p:nvPr>
        </p:nvSpPr>
        <p:spPr>
          <a:xfrm>
            <a:off x="0" y="8805841"/>
            <a:ext cx="3026833" cy="465159"/>
          </a:xfrm>
          <a:prstGeom prst="rect">
            <a:avLst/>
          </a:prstGeom>
        </p:spPr>
        <p:txBody>
          <a:bodyPr vert="horz" lIns="92885" tIns="46442" rIns="92885" bIns="4644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0" y="8805841"/>
            <a:ext cx="3026833" cy="465159"/>
          </a:xfrm>
          <a:prstGeom prst="rect">
            <a:avLst/>
          </a:prstGeom>
        </p:spPr>
        <p:txBody>
          <a:bodyPr vert="horz" lIns="92885" tIns="46442" rIns="92885" bIns="46442" rtlCol="0" anchor="b"/>
          <a:lstStyle>
            <a:lvl1pPr algn="r">
              <a:defRPr sz="1200"/>
            </a:lvl1pPr>
          </a:lstStyle>
          <a:p>
            <a:fld id="{05D5CEB5-A518-41F0-B34C-17FCC003E2DA}" type="slidenum">
              <a:rPr lang="en-US" smtClean="0"/>
              <a:t>‹#›</a:t>
            </a:fld>
            <a:endParaRPr lang="en-US" dirty="0"/>
          </a:p>
        </p:txBody>
      </p:sp>
    </p:spTree>
    <p:extLst>
      <p:ext uri="{BB962C8B-B14F-4D97-AF65-F5344CB8AC3E}">
        <p14:creationId xmlns:p14="http://schemas.microsoft.com/office/powerpoint/2010/main" val="2016499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160"/>
          </a:xfrm>
          <a:prstGeom prst="rect">
            <a:avLst/>
          </a:prstGeom>
        </p:spPr>
        <p:txBody>
          <a:bodyPr vert="horz" lIns="92885" tIns="46442" rIns="92885" bIns="46442" rtlCol="0"/>
          <a:lstStyle>
            <a:lvl1pPr algn="l">
              <a:defRPr sz="1200"/>
            </a:lvl1pPr>
          </a:lstStyle>
          <a:p>
            <a:endParaRPr lang="en-US" dirty="0"/>
          </a:p>
        </p:txBody>
      </p:sp>
      <p:sp>
        <p:nvSpPr>
          <p:cNvPr id="3" name="Date Placeholder 2"/>
          <p:cNvSpPr>
            <a:spLocks noGrp="1"/>
          </p:cNvSpPr>
          <p:nvPr>
            <p:ph type="dt" idx="1"/>
          </p:nvPr>
        </p:nvSpPr>
        <p:spPr>
          <a:xfrm>
            <a:off x="3956550" y="0"/>
            <a:ext cx="3026833" cy="465160"/>
          </a:xfrm>
          <a:prstGeom prst="rect">
            <a:avLst/>
          </a:prstGeom>
        </p:spPr>
        <p:txBody>
          <a:bodyPr vert="horz" lIns="92885" tIns="46442" rIns="92885" bIns="46442" rtlCol="0"/>
          <a:lstStyle>
            <a:lvl1pPr algn="r">
              <a:defRPr sz="1200"/>
            </a:lvl1pPr>
          </a:lstStyle>
          <a:p>
            <a:fld id="{97E965C4-5AE5-48EF-9244-6EDAEC40776A}" type="datetimeFigureOut">
              <a:rPr lang="en-US" smtClean="0"/>
              <a:t>5/16/2017</a:t>
            </a:fld>
            <a:endParaRPr lang="en-US" dirty="0"/>
          </a:p>
        </p:txBody>
      </p:sp>
      <p:sp>
        <p:nvSpPr>
          <p:cNvPr id="4" name="Slide Image Placeholder 3"/>
          <p:cNvSpPr>
            <a:spLocks noGrp="1" noRot="1" noChangeAspect="1"/>
          </p:cNvSpPr>
          <p:nvPr>
            <p:ph type="sldImg" idx="2"/>
          </p:nvPr>
        </p:nvSpPr>
        <p:spPr>
          <a:xfrm>
            <a:off x="711200" y="1158875"/>
            <a:ext cx="5562600" cy="3128963"/>
          </a:xfrm>
          <a:prstGeom prst="rect">
            <a:avLst/>
          </a:prstGeom>
          <a:noFill/>
          <a:ln w="12700">
            <a:solidFill>
              <a:prstClr val="black"/>
            </a:solidFill>
          </a:ln>
        </p:spPr>
        <p:txBody>
          <a:bodyPr vert="horz" lIns="92885" tIns="46442" rIns="92885" bIns="46442" rtlCol="0" anchor="ctr"/>
          <a:lstStyle/>
          <a:p>
            <a:endParaRPr lang="en-US" dirty="0"/>
          </a:p>
        </p:txBody>
      </p:sp>
      <p:sp>
        <p:nvSpPr>
          <p:cNvPr id="5" name="Notes Placeholder 4"/>
          <p:cNvSpPr>
            <a:spLocks noGrp="1"/>
          </p:cNvSpPr>
          <p:nvPr>
            <p:ph type="body" sz="quarter" idx="3"/>
          </p:nvPr>
        </p:nvSpPr>
        <p:spPr>
          <a:xfrm>
            <a:off x="698500" y="4461669"/>
            <a:ext cx="5588000" cy="3650456"/>
          </a:xfrm>
          <a:prstGeom prst="rect">
            <a:avLst/>
          </a:prstGeom>
        </p:spPr>
        <p:txBody>
          <a:bodyPr vert="horz" lIns="92885" tIns="46442" rIns="92885" bIns="4644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05841"/>
            <a:ext cx="3026833" cy="465159"/>
          </a:xfrm>
          <a:prstGeom prst="rect">
            <a:avLst/>
          </a:prstGeom>
        </p:spPr>
        <p:txBody>
          <a:bodyPr vert="horz" lIns="92885" tIns="46442" rIns="92885" bIns="4644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05841"/>
            <a:ext cx="3026833" cy="465159"/>
          </a:xfrm>
          <a:prstGeom prst="rect">
            <a:avLst/>
          </a:prstGeom>
        </p:spPr>
        <p:txBody>
          <a:bodyPr vert="horz" lIns="92885" tIns="46442" rIns="92885" bIns="46442" rtlCol="0" anchor="b"/>
          <a:lstStyle>
            <a:lvl1pPr algn="r">
              <a:defRPr sz="1200"/>
            </a:lvl1pPr>
          </a:lstStyle>
          <a:p>
            <a:fld id="{454EB027-965A-439B-869A-0AB01134308E}" type="slidenum">
              <a:rPr lang="en-US" smtClean="0"/>
              <a:t>‹#›</a:t>
            </a:fld>
            <a:endParaRPr lang="en-US" dirty="0"/>
          </a:p>
        </p:txBody>
      </p:sp>
    </p:spTree>
    <p:extLst>
      <p:ext uri="{BB962C8B-B14F-4D97-AF65-F5344CB8AC3E}">
        <p14:creationId xmlns:p14="http://schemas.microsoft.com/office/powerpoint/2010/main" val="1937782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4EB027-965A-439B-869A-0AB01134308E}" type="slidenum">
              <a:rPr lang="en-US" smtClean="0"/>
              <a:t>1</a:t>
            </a:fld>
            <a:endParaRPr lang="en-US" dirty="0"/>
          </a:p>
        </p:txBody>
      </p:sp>
    </p:spTree>
    <p:extLst>
      <p:ext uri="{BB962C8B-B14F-4D97-AF65-F5344CB8AC3E}">
        <p14:creationId xmlns:p14="http://schemas.microsoft.com/office/powerpoint/2010/main" val="4050018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4EB027-965A-439B-869A-0AB01134308E}" type="slidenum">
              <a:rPr lang="en-US" smtClean="0"/>
              <a:t>9</a:t>
            </a:fld>
            <a:endParaRPr lang="en-US" dirty="0"/>
          </a:p>
        </p:txBody>
      </p:sp>
    </p:spTree>
    <p:extLst>
      <p:ext uri="{BB962C8B-B14F-4D97-AF65-F5344CB8AC3E}">
        <p14:creationId xmlns:p14="http://schemas.microsoft.com/office/powerpoint/2010/main" val="2143880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4EB027-965A-439B-869A-0AB01134308E}" type="slidenum">
              <a:rPr lang="en-US" smtClean="0"/>
              <a:t>10</a:t>
            </a:fld>
            <a:endParaRPr lang="en-US" dirty="0"/>
          </a:p>
        </p:txBody>
      </p:sp>
    </p:spTree>
    <p:extLst>
      <p:ext uri="{BB962C8B-B14F-4D97-AF65-F5344CB8AC3E}">
        <p14:creationId xmlns:p14="http://schemas.microsoft.com/office/powerpoint/2010/main" val="4017587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F25624-3690-4254-B091-6801E2111E45}" type="datetime1">
              <a:rPr lang="en-US" smtClean="0"/>
              <a:t>5/16/2017</a:t>
            </a:fld>
            <a:endParaRPr lang="en-US" dirty="0"/>
          </a:p>
        </p:txBody>
      </p:sp>
      <p:sp>
        <p:nvSpPr>
          <p:cNvPr id="5" name="Footer Placeholder 4"/>
          <p:cNvSpPr>
            <a:spLocks noGrp="1"/>
          </p:cNvSpPr>
          <p:nvPr>
            <p:ph type="ftr" sz="quarter" idx="11"/>
          </p:nvPr>
        </p:nvSpPr>
        <p:spPr/>
        <p:txBody>
          <a:bodyPr/>
          <a:lstStyle/>
          <a:p>
            <a:r>
              <a:rPr lang="en-US" dirty="0" smtClean="0"/>
              <a:t>16th Annual Pace Faculty Institute</a:t>
            </a:r>
            <a:endParaRPr lang="en-US" dirty="0"/>
          </a:p>
        </p:txBody>
      </p:sp>
      <p:sp>
        <p:nvSpPr>
          <p:cNvPr id="6" name="Slide Number Placeholder 5"/>
          <p:cNvSpPr>
            <a:spLocks noGrp="1"/>
          </p:cNvSpPr>
          <p:nvPr>
            <p:ph type="sldNum" sz="quarter" idx="12"/>
          </p:nvPr>
        </p:nvSpPr>
        <p:spPr/>
        <p:txBody>
          <a:bodyPr/>
          <a:lstStyle/>
          <a:p>
            <a:fld id="{97D3E6B4-ACF4-4A5C-85D4-E657CF6B1F49}" type="slidenum">
              <a:rPr lang="en-US" smtClean="0"/>
              <a:t>‹#›</a:t>
            </a:fld>
            <a:endParaRPr lang="en-US" dirty="0"/>
          </a:p>
        </p:txBody>
      </p:sp>
    </p:spTree>
    <p:extLst>
      <p:ext uri="{BB962C8B-B14F-4D97-AF65-F5344CB8AC3E}">
        <p14:creationId xmlns:p14="http://schemas.microsoft.com/office/powerpoint/2010/main" val="963988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57EAFD-A63B-4A24-96EA-C26F3C169E6B}" type="datetime1">
              <a:rPr lang="en-US" smtClean="0"/>
              <a:t>5/16/2017</a:t>
            </a:fld>
            <a:endParaRPr lang="en-US" dirty="0"/>
          </a:p>
        </p:txBody>
      </p:sp>
      <p:sp>
        <p:nvSpPr>
          <p:cNvPr id="5" name="Footer Placeholder 4"/>
          <p:cNvSpPr>
            <a:spLocks noGrp="1"/>
          </p:cNvSpPr>
          <p:nvPr>
            <p:ph type="ftr" sz="quarter" idx="11"/>
          </p:nvPr>
        </p:nvSpPr>
        <p:spPr/>
        <p:txBody>
          <a:bodyPr/>
          <a:lstStyle/>
          <a:p>
            <a:r>
              <a:rPr lang="en-US" dirty="0" smtClean="0"/>
              <a:t>16th Annual Pace Faculty Institute</a:t>
            </a:r>
            <a:endParaRPr lang="en-US" dirty="0"/>
          </a:p>
        </p:txBody>
      </p:sp>
      <p:sp>
        <p:nvSpPr>
          <p:cNvPr id="6" name="Slide Number Placeholder 5"/>
          <p:cNvSpPr>
            <a:spLocks noGrp="1"/>
          </p:cNvSpPr>
          <p:nvPr>
            <p:ph type="sldNum" sz="quarter" idx="12"/>
          </p:nvPr>
        </p:nvSpPr>
        <p:spPr/>
        <p:txBody>
          <a:bodyPr/>
          <a:lstStyle/>
          <a:p>
            <a:fld id="{97D3E6B4-ACF4-4A5C-85D4-E657CF6B1F49}" type="slidenum">
              <a:rPr lang="en-US" smtClean="0"/>
              <a:t>‹#›</a:t>
            </a:fld>
            <a:endParaRPr lang="en-US" dirty="0"/>
          </a:p>
        </p:txBody>
      </p:sp>
    </p:spTree>
    <p:extLst>
      <p:ext uri="{BB962C8B-B14F-4D97-AF65-F5344CB8AC3E}">
        <p14:creationId xmlns:p14="http://schemas.microsoft.com/office/powerpoint/2010/main" val="177491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CE8F17-9B20-4157-B8C8-D3EDC2EA3A93}" type="datetime1">
              <a:rPr lang="en-US" smtClean="0"/>
              <a:t>5/16/2017</a:t>
            </a:fld>
            <a:endParaRPr lang="en-US" dirty="0"/>
          </a:p>
        </p:txBody>
      </p:sp>
      <p:sp>
        <p:nvSpPr>
          <p:cNvPr id="5" name="Footer Placeholder 4"/>
          <p:cNvSpPr>
            <a:spLocks noGrp="1"/>
          </p:cNvSpPr>
          <p:nvPr>
            <p:ph type="ftr" sz="quarter" idx="11"/>
          </p:nvPr>
        </p:nvSpPr>
        <p:spPr/>
        <p:txBody>
          <a:bodyPr/>
          <a:lstStyle/>
          <a:p>
            <a:r>
              <a:rPr lang="en-US" dirty="0" smtClean="0"/>
              <a:t>16th Annual Pace Faculty Institute</a:t>
            </a:r>
            <a:endParaRPr lang="en-US" dirty="0"/>
          </a:p>
        </p:txBody>
      </p:sp>
      <p:sp>
        <p:nvSpPr>
          <p:cNvPr id="6" name="Slide Number Placeholder 5"/>
          <p:cNvSpPr>
            <a:spLocks noGrp="1"/>
          </p:cNvSpPr>
          <p:nvPr>
            <p:ph type="sldNum" sz="quarter" idx="12"/>
          </p:nvPr>
        </p:nvSpPr>
        <p:spPr/>
        <p:txBody>
          <a:bodyPr/>
          <a:lstStyle/>
          <a:p>
            <a:fld id="{97D3E6B4-ACF4-4A5C-85D4-E657CF6B1F49}" type="slidenum">
              <a:rPr lang="en-US" smtClean="0"/>
              <a:t>‹#›</a:t>
            </a:fld>
            <a:endParaRPr lang="en-US" dirty="0"/>
          </a:p>
        </p:txBody>
      </p:sp>
    </p:spTree>
    <p:extLst>
      <p:ext uri="{BB962C8B-B14F-4D97-AF65-F5344CB8AC3E}">
        <p14:creationId xmlns:p14="http://schemas.microsoft.com/office/powerpoint/2010/main" val="164771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947874-6627-4107-8ABD-41F9297FAB8A}" type="datetime1">
              <a:rPr lang="en-US" smtClean="0"/>
              <a:t>5/16/2017</a:t>
            </a:fld>
            <a:endParaRPr lang="en-US" dirty="0"/>
          </a:p>
        </p:txBody>
      </p:sp>
      <p:sp>
        <p:nvSpPr>
          <p:cNvPr id="5" name="Footer Placeholder 4"/>
          <p:cNvSpPr>
            <a:spLocks noGrp="1"/>
          </p:cNvSpPr>
          <p:nvPr>
            <p:ph type="ftr" sz="quarter" idx="11"/>
          </p:nvPr>
        </p:nvSpPr>
        <p:spPr/>
        <p:txBody>
          <a:bodyPr/>
          <a:lstStyle/>
          <a:p>
            <a:r>
              <a:rPr lang="en-US" dirty="0" smtClean="0"/>
              <a:t>16th Annual Pace Faculty Institute</a:t>
            </a:r>
            <a:endParaRPr lang="en-US" dirty="0"/>
          </a:p>
        </p:txBody>
      </p:sp>
      <p:sp>
        <p:nvSpPr>
          <p:cNvPr id="6" name="Slide Number Placeholder 5"/>
          <p:cNvSpPr>
            <a:spLocks noGrp="1"/>
          </p:cNvSpPr>
          <p:nvPr>
            <p:ph type="sldNum" sz="quarter" idx="12"/>
          </p:nvPr>
        </p:nvSpPr>
        <p:spPr/>
        <p:txBody>
          <a:bodyPr/>
          <a:lstStyle/>
          <a:p>
            <a:fld id="{97D3E6B4-ACF4-4A5C-85D4-E657CF6B1F49}" type="slidenum">
              <a:rPr lang="en-US" smtClean="0"/>
              <a:t>‹#›</a:t>
            </a:fld>
            <a:endParaRPr lang="en-US" dirty="0"/>
          </a:p>
        </p:txBody>
      </p:sp>
    </p:spTree>
    <p:extLst>
      <p:ext uri="{BB962C8B-B14F-4D97-AF65-F5344CB8AC3E}">
        <p14:creationId xmlns:p14="http://schemas.microsoft.com/office/powerpoint/2010/main" val="1329130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476707-24C2-4CE0-A88C-DA2C0511F889}" type="datetime1">
              <a:rPr lang="en-US" smtClean="0"/>
              <a:t>5/16/2017</a:t>
            </a:fld>
            <a:endParaRPr lang="en-US" dirty="0"/>
          </a:p>
        </p:txBody>
      </p:sp>
      <p:sp>
        <p:nvSpPr>
          <p:cNvPr id="5" name="Footer Placeholder 4"/>
          <p:cNvSpPr>
            <a:spLocks noGrp="1"/>
          </p:cNvSpPr>
          <p:nvPr>
            <p:ph type="ftr" sz="quarter" idx="11"/>
          </p:nvPr>
        </p:nvSpPr>
        <p:spPr/>
        <p:txBody>
          <a:bodyPr/>
          <a:lstStyle/>
          <a:p>
            <a:r>
              <a:rPr lang="en-US" dirty="0" smtClean="0"/>
              <a:t>16th Annual Pace Faculty Institute</a:t>
            </a:r>
            <a:endParaRPr lang="en-US" dirty="0"/>
          </a:p>
        </p:txBody>
      </p:sp>
      <p:sp>
        <p:nvSpPr>
          <p:cNvPr id="6" name="Slide Number Placeholder 5"/>
          <p:cNvSpPr>
            <a:spLocks noGrp="1"/>
          </p:cNvSpPr>
          <p:nvPr>
            <p:ph type="sldNum" sz="quarter" idx="12"/>
          </p:nvPr>
        </p:nvSpPr>
        <p:spPr/>
        <p:txBody>
          <a:bodyPr/>
          <a:lstStyle/>
          <a:p>
            <a:fld id="{97D3E6B4-ACF4-4A5C-85D4-E657CF6B1F49}" type="slidenum">
              <a:rPr lang="en-US" smtClean="0"/>
              <a:t>‹#›</a:t>
            </a:fld>
            <a:endParaRPr lang="en-US" dirty="0"/>
          </a:p>
        </p:txBody>
      </p:sp>
    </p:spTree>
    <p:extLst>
      <p:ext uri="{BB962C8B-B14F-4D97-AF65-F5344CB8AC3E}">
        <p14:creationId xmlns:p14="http://schemas.microsoft.com/office/powerpoint/2010/main" val="3220989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EABF448-4427-4231-9020-23D089C6675C}" type="datetime1">
              <a:rPr lang="en-US" smtClean="0"/>
              <a:t>5/16/2017</a:t>
            </a:fld>
            <a:endParaRPr lang="en-US" dirty="0"/>
          </a:p>
        </p:txBody>
      </p:sp>
      <p:sp>
        <p:nvSpPr>
          <p:cNvPr id="6" name="Footer Placeholder 5"/>
          <p:cNvSpPr>
            <a:spLocks noGrp="1"/>
          </p:cNvSpPr>
          <p:nvPr>
            <p:ph type="ftr" sz="quarter" idx="11"/>
          </p:nvPr>
        </p:nvSpPr>
        <p:spPr/>
        <p:txBody>
          <a:bodyPr/>
          <a:lstStyle/>
          <a:p>
            <a:r>
              <a:rPr lang="en-US" dirty="0" smtClean="0"/>
              <a:t>16th Annual Pace Faculty Institute</a:t>
            </a:r>
            <a:endParaRPr lang="en-US" dirty="0"/>
          </a:p>
        </p:txBody>
      </p:sp>
      <p:sp>
        <p:nvSpPr>
          <p:cNvPr id="7" name="Slide Number Placeholder 6"/>
          <p:cNvSpPr>
            <a:spLocks noGrp="1"/>
          </p:cNvSpPr>
          <p:nvPr>
            <p:ph type="sldNum" sz="quarter" idx="12"/>
          </p:nvPr>
        </p:nvSpPr>
        <p:spPr/>
        <p:txBody>
          <a:bodyPr/>
          <a:lstStyle/>
          <a:p>
            <a:fld id="{97D3E6B4-ACF4-4A5C-85D4-E657CF6B1F49}" type="slidenum">
              <a:rPr lang="en-US" smtClean="0"/>
              <a:t>‹#›</a:t>
            </a:fld>
            <a:endParaRPr lang="en-US" dirty="0"/>
          </a:p>
        </p:txBody>
      </p:sp>
    </p:spTree>
    <p:extLst>
      <p:ext uri="{BB962C8B-B14F-4D97-AF65-F5344CB8AC3E}">
        <p14:creationId xmlns:p14="http://schemas.microsoft.com/office/powerpoint/2010/main" val="252061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6EA8D6-18CA-4CB6-8841-877230962F38}" type="datetime1">
              <a:rPr lang="en-US" smtClean="0"/>
              <a:t>5/16/2017</a:t>
            </a:fld>
            <a:endParaRPr lang="en-US" dirty="0"/>
          </a:p>
        </p:txBody>
      </p:sp>
      <p:sp>
        <p:nvSpPr>
          <p:cNvPr id="8" name="Footer Placeholder 7"/>
          <p:cNvSpPr>
            <a:spLocks noGrp="1"/>
          </p:cNvSpPr>
          <p:nvPr>
            <p:ph type="ftr" sz="quarter" idx="11"/>
          </p:nvPr>
        </p:nvSpPr>
        <p:spPr/>
        <p:txBody>
          <a:bodyPr/>
          <a:lstStyle/>
          <a:p>
            <a:r>
              <a:rPr lang="en-US" dirty="0" smtClean="0"/>
              <a:t>16th Annual Pace Faculty Institute</a:t>
            </a:r>
            <a:endParaRPr lang="en-US" dirty="0"/>
          </a:p>
        </p:txBody>
      </p:sp>
      <p:sp>
        <p:nvSpPr>
          <p:cNvPr id="9" name="Slide Number Placeholder 8"/>
          <p:cNvSpPr>
            <a:spLocks noGrp="1"/>
          </p:cNvSpPr>
          <p:nvPr>
            <p:ph type="sldNum" sz="quarter" idx="12"/>
          </p:nvPr>
        </p:nvSpPr>
        <p:spPr/>
        <p:txBody>
          <a:bodyPr/>
          <a:lstStyle/>
          <a:p>
            <a:fld id="{97D3E6B4-ACF4-4A5C-85D4-E657CF6B1F49}" type="slidenum">
              <a:rPr lang="en-US" smtClean="0"/>
              <a:t>‹#›</a:t>
            </a:fld>
            <a:endParaRPr lang="en-US" dirty="0"/>
          </a:p>
        </p:txBody>
      </p:sp>
    </p:spTree>
    <p:extLst>
      <p:ext uri="{BB962C8B-B14F-4D97-AF65-F5344CB8AC3E}">
        <p14:creationId xmlns:p14="http://schemas.microsoft.com/office/powerpoint/2010/main" val="3406036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821BD9-6C0D-40AD-8BBD-3B79CD88FE93}" type="datetime1">
              <a:rPr lang="en-US" smtClean="0"/>
              <a:t>5/16/2017</a:t>
            </a:fld>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a:t>
            </a:fld>
            <a:endParaRPr lang="en-US" dirty="0"/>
          </a:p>
        </p:txBody>
      </p:sp>
    </p:spTree>
    <p:extLst>
      <p:ext uri="{BB962C8B-B14F-4D97-AF65-F5344CB8AC3E}">
        <p14:creationId xmlns:p14="http://schemas.microsoft.com/office/powerpoint/2010/main" val="822095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505C0B-396B-4E04-A7CE-E3E4F9EA3128}" type="datetime1">
              <a:rPr lang="en-US" smtClean="0"/>
              <a:t>5/16/2017</a:t>
            </a:fld>
            <a:endParaRPr lang="en-US" dirty="0"/>
          </a:p>
        </p:txBody>
      </p:sp>
      <p:sp>
        <p:nvSpPr>
          <p:cNvPr id="3" name="Footer Placeholder 2"/>
          <p:cNvSpPr>
            <a:spLocks noGrp="1"/>
          </p:cNvSpPr>
          <p:nvPr>
            <p:ph type="ftr" sz="quarter" idx="11"/>
          </p:nvPr>
        </p:nvSpPr>
        <p:spPr/>
        <p:txBody>
          <a:bodyPr/>
          <a:lstStyle/>
          <a:p>
            <a:r>
              <a:rPr lang="en-US" dirty="0" smtClean="0"/>
              <a:t>16th Annual Pace Faculty Institute</a:t>
            </a:r>
            <a:endParaRPr lang="en-US" dirty="0"/>
          </a:p>
        </p:txBody>
      </p:sp>
      <p:sp>
        <p:nvSpPr>
          <p:cNvPr id="4" name="Slide Number Placeholder 3"/>
          <p:cNvSpPr>
            <a:spLocks noGrp="1"/>
          </p:cNvSpPr>
          <p:nvPr>
            <p:ph type="sldNum" sz="quarter" idx="12"/>
          </p:nvPr>
        </p:nvSpPr>
        <p:spPr/>
        <p:txBody>
          <a:bodyPr/>
          <a:lstStyle/>
          <a:p>
            <a:fld id="{97D3E6B4-ACF4-4A5C-85D4-E657CF6B1F49}" type="slidenum">
              <a:rPr lang="en-US" smtClean="0"/>
              <a:t>‹#›</a:t>
            </a:fld>
            <a:endParaRPr lang="en-US" dirty="0"/>
          </a:p>
        </p:txBody>
      </p:sp>
    </p:spTree>
    <p:extLst>
      <p:ext uri="{BB962C8B-B14F-4D97-AF65-F5344CB8AC3E}">
        <p14:creationId xmlns:p14="http://schemas.microsoft.com/office/powerpoint/2010/main" val="1494616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6946C8-521A-480A-8E6C-4981BEFCC001}" type="datetime1">
              <a:rPr lang="en-US" smtClean="0"/>
              <a:t>5/16/2017</a:t>
            </a:fld>
            <a:endParaRPr lang="en-US" dirty="0"/>
          </a:p>
        </p:txBody>
      </p:sp>
      <p:sp>
        <p:nvSpPr>
          <p:cNvPr id="6" name="Footer Placeholder 5"/>
          <p:cNvSpPr>
            <a:spLocks noGrp="1"/>
          </p:cNvSpPr>
          <p:nvPr>
            <p:ph type="ftr" sz="quarter" idx="11"/>
          </p:nvPr>
        </p:nvSpPr>
        <p:spPr/>
        <p:txBody>
          <a:bodyPr/>
          <a:lstStyle/>
          <a:p>
            <a:r>
              <a:rPr lang="en-US" dirty="0" smtClean="0"/>
              <a:t>16th Annual Pace Faculty Institute</a:t>
            </a:r>
            <a:endParaRPr lang="en-US" dirty="0"/>
          </a:p>
        </p:txBody>
      </p:sp>
      <p:sp>
        <p:nvSpPr>
          <p:cNvPr id="7" name="Slide Number Placeholder 6"/>
          <p:cNvSpPr>
            <a:spLocks noGrp="1"/>
          </p:cNvSpPr>
          <p:nvPr>
            <p:ph type="sldNum" sz="quarter" idx="12"/>
          </p:nvPr>
        </p:nvSpPr>
        <p:spPr/>
        <p:txBody>
          <a:bodyPr/>
          <a:lstStyle/>
          <a:p>
            <a:fld id="{97D3E6B4-ACF4-4A5C-85D4-E657CF6B1F49}" type="slidenum">
              <a:rPr lang="en-US" smtClean="0"/>
              <a:t>‹#›</a:t>
            </a:fld>
            <a:endParaRPr lang="en-US" dirty="0"/>
          </a:p>
        </p:txBody>
      </p:sp>
    </p:spTree>
    <p:extLst>
      <p:ext uri="{BB962C8B-B14F-4D97-AF65-F5344CB8AC3E}">
        <p14:creationId xmlns:p14="http://schemas.microsoft.com/office/powerpoint/2010/main" val="3939135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97F88A-73A9-49E0-A995-3B7B5ED5A71D}" type="datetime1">
              <a:rPr lang="en-US" smtClean="0"/>
              <a:t>5/16/2017</a:t>
            </a:fld>
            <a:endParaRPr lang="en-US" dirty="0"/>
          </a:p>
        </p:txBody>
      </p:sp>
      <p:sp>
        <p:nvSpPr>
          <p:cNvPr id="6" name="Footer Placeholder 5"/>
          <p:cNvSpPr>
            <a:spLocks noGrp="1"/>
          </p:cNvSpPr>
          <p:nvPr>
            <p:ph type="ftr" sz="quarter" idx="11"/>
          </p:nvPr>
        </p:nvSpPr>
        <p:spPr/>
        <p:txBody>
          <a:bodyPr/>
          <a:lstStyle/>
          <a:p>
            <a:r>
              <a:rPr lang="en-US" dirty="0" smtClean="0"/>
              <a:t>16th Annual Pace Faculty Institute</a:t>
            </a:r>
            <a:endParaRPr lang="en-US" dirty="0"/>
          </a:p>
        </p:txBody>
      </p:sp>
      <p:sp>
        <p:nvSpPr>
          <p:cNvPr id="7" name="Slide Number Placeholder 6"/>
          <p:cNvSpPr>
            <a:spLocks noGrp="1"/>
          </p:cNvSpPr>
          <p:nvPr>
            <p:ph type="sldNum" sz="quarter" idx="12"/>
          </p:nvPr>
        </p:nvSpPr>
        <p:spPr/>
        <p:txBody>
          <a:bodyPr/>
          <a:lstStyle/>
          <a:p>
            <a:fld id="{97D3E6B4-ACF4-4A5C-85D4-E657CF6B1F49}" type="slidenum">
              <a:rPr lang="en-US" smtClean="0"/>
              <a:t>‹#›</a:t>
            </a:fld>
            <a:endParaRPr lang="en-US" dirty="0"/>
          </a:p>
        </p:txBody>
      </p:sp>
    </p:spTree>
    <p:extLst>
      <p:ext uri="{BB962C8B-B14F-4D97-AF65-F5344CB8AC3E}">
        <p14:creationId xmlns:p14="http://schemas.microsoft.com/office/powerpoint/2010/main" val="451920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0A847-0109-462F-8035-BB971598EB23}" type="datetime1">
              <a:rPr lang="en-US" smtClean="0"/>
              <a:t>5/16/2017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16th Annual Pace Faculty Institute</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3E6B4-ACF4-4A5C-85D4-E657CF6B1F49}" type="slidenum">
              <a:rPr lang="en-US" smtClean="0"/>
              <a:t>‹#›</a:t>
            </a:fld>
            <a:endParaRPr lang="en-US" dirty="0"/>
          </a:p>
        </p:txBody>
      </p:sp>
    </p:spTree>
    <p:extLst>
      <p:ext uri="{BB962C8B-B14F-4D97-AF65-F5344CB8AC3E}">
        <p14:creationId xmlns:p14="http://schemas.microsoft.com/office/powerpoint/2010/main" val="1900410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bookman@pace.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sbookman@pace.edu" TargetMode="External"/><Relationship Id="rId2" Type="http://schemas.openxmlformats.org/officeDocument/2006/relationships/hyperlink" Target="https://eportfolio.pace.edu/user/view.php?id=19010"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forbes.com/sites/karstenstrauss/2016/05/17/these-are-the-skills-bosses-say-new-college-grads-do-not-have/#653e7186596e"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Using Classroom Assignments to Create ePortfolios</a:t>
            </a:r>
            <a:endParaRPr lang="en-US" dirty="0"/>
          </a:p>
        </p:txBody>
      </p:sp>
      <p:sp>
        <p:nvSpPr>
          <p:cNvPr id="3" name="Subtitle 2"/>
          <p:cNvSpPr>
            <a:spLocks noGrp="1"/>
          </p:cNvSpPr>
          <p:nvPr>
            <p:ph type="subTitle" idx="1"/>
          </p:nvPr>
        </p:nvSpPr>
        <p:spPr/>
        <p:txBody>
          <a:bodyPr/>
          <a:lstStyle/>
          <a:p>
            <a:r>
              <a:rPr lang="en-US" dirty="0" smtClean="0"/>
              <a:t>Steven Bookman</a:t>
            </a:r>
          </a:p>
          <a:p>
            <a:r>
              <a:rPr lang="en-US" dirty="0" smtClean="0">
                <a:hlinkClick r:id="rId3"/>
              </a:rPr>
              <a:t>sbookman@pace.edu</a:t>
            </a:r>
            <a:r>
              <a:rPr lang="en-US" dirty="0" smtClean="0"/>
              <a:t> </a:t>
            </a:r>
          </a:p>
          <a:p>
            <a:r>
              <a:rPr lang="en-US" dirty="0" smtClean="0"/>
              <a:t>May 16, 2017</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1</a:t>
            </a:fld>
            <a:endParaRPr lang="en-US" dirty="0"/>
          </a:p>
        </p:txBody>
      </p:sp>
    </p:spTree>
    <p:extLst>
      <p:ext uri="{BB962C8B-B14F-4D97-AF65-F5344CB8AC3E}">
        <p14:creationId xmlns:p14="http://schemas.microsoft.com/office/powerpoint/2010/main" val="1693173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Benefits of Multimodal Writing </a:t>
            </a:r>
            <a:r>
              <a:rPr lang="en-US" dirty="0" smtClean="0"/>
              <a:t>(2)</a:t>
            </a:r>
            <a:endParaRPr lang="en-US" dirty="0"/>
          </a:p>
        </p:txBody>
      </p:sp>
      <p:sp>
        <p:nvSpPr>
          <p:cNvPr id="3" name="Content Placeholder 2"/>
          <p:cNvSpPr>
            <a:spLocks noGrp="1"/>
          </p:cNvSpPr>
          <p:nvPr>
            <p:ph idx="1"/>
          </p:nvPr>
        </p:nvSpPr>
        <p:spPr/>
        <p:txBody>
          <a:bodyPr/>
          <a:lstStyle/>
          <a:p>
            <a:r>
              <a:rPr lang="en-US" dirty="0" smtClean="0"/>
              <a:t>Multimodal writing increases the student motivation (Darrington &amp; Dousay, 2015</a:t>
            </a:r>
            <a:r>
              <a:rPr lang="en-US" dirty="0"/>
              <a:t>). </a:t>
            </a:r>
            <a:endParaRPr lang="en-US" dirty="0" smtClean="0"/>
          </a:p>
          <a:p>
            <a:pPr lvl="1"/>
            <a:r>
              <a:rPr lang="en-US" dirty="0" smtClean="0"/>
              <a:t>Students are more motivated to put more effort and complete it when they find assignments interesting.</a:t>
            </a:r>
          </a:p>
          <a:p>
            <a:pPr lvl="1"/>
            <a:r>
              <a:rPr lang="en-US" dirty="0" smtClean="0"/>
              <a:t>Many students do not see the immediate benefit and produce incomplete ePortfolios. </a:t>
            </a:r>
          </a:p>
          <a:p>
            <a:pPr lvl="1"/>
            <a:r>
              <a:rPr lang="en-US" dirty="0" smtClean="0"/>
              <a:t>A lack of interest makes students wait until the end of the semester to start and complete their ePortfolios.</a:t>
            </a:r>
          </a:p>
          <a:p>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10</a:t>
            </a:fld>
            <a:endParaRPr lang="en-US" dirty="0"/>
          </a:p>
        </p:txBody>
      </p:sp>
    </p:spTree>
    <p:extLst>
      <p:ext uri="{BB962C8B-B14F-4D97-AF65-F5344CB8AC3E}">
        <p14:creationId xmlns:p14="http://schemas.microsoft.com/office/powerpoint/2010/main" val="2156405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Rogers’ (2003) Diffusion of Innovations Theory (1)</a:t>
            </a:r>
            <a:endParaRPr lang="en-US" dirty="0"/>
          </a:p>
        </p:txBody>
      </p:sp>
      <p:sp>
        <p:nvSpPr>
          <p:cNvPr id="3" name="Content Placeholder 2"/>
          <p:cNvSpPr>
            <a:spLocks noGrp="1"/>
          </p:cNvSpPr>
          <p:nvPr>
            <p:ph idx="1"/>
          </p:nvPr>
        </p:nvSpPr>
        <p:spPr/>
        <p:txBody>
          <a:bodyPr>
            <a:normAutofit/>
          </a:bodyPr>
          <a:lstStyle/>
          <a:p>
            <a:r>
              <a:rPr lang="en-US" dirty="0" smtClean="0"/>
              <a:t>Rogers’ (2003) diffusion of innovations theory emphasizes how educators can use the attributes of technologies to help students become more motivated.</a:t>
            </a:r>
          </a:p>
          <a:p>
            <a:r>
              <a:rPr lang="en-US" dirty="0" smtClean="0"/>
              <a:t>Audience </a:t>
            </a:r>
          </a:p>
          <a:p>
            <a:r>
              <a:rPr lang="en-US" dirty="0" smtClean="0"/>
              <a:t>Choice and control </a:t>
            </a:r>
          </a:p>
          <a:p>
            <a:pPr lvl="1"/>
            <a:r>
              <a:rPr lang="en-US" dirty="0" smtClean="0"/>
              <a:t>Giving students choices intrinsically motivates and empowers them (Crow, 2017).</a:t>
            </a:r>
          </a:p>
          <a:p>
            <a:r>
              <a:rPr lang="en-US" dirty="0" smtClean="0"/>
              <a:t>Compatibility </a:t>
            </a:r>
          </a:p>
          <a:p>
            <a:pPr lvl="1"/>
            <a:r>
              <a:rPr lang="en-US" dirty="0" smtClean="0"/>
              <a:t>Compatibility refers to the values, past experiences, needs students are familiar with (Sahin, 2006). </a:t>
            </a:r>
            <a:endParaRPr lang="en-US" dirty="0" smtClean="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11</a:t>
            </a:fld>
            <a:endParaRPr lang="en-US" dirty="0"/>
          </a:p>
        </p:txBody>
      </p:sp>
    </p:spTree>
    <p:extLst>
      <p:ext uri="{BB962C8B-B14F-4D97-AF65-F5344CB8AC3E}">
        <p14:creationId xmlns:p14="http://schemas.microsoft.com/office/powerpoint/2010/main" val="1215606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Rogers’ (2003) Diffusion of Innovations Theory </a:t>
            </a:r>
            <a:r>
              <a:rPr lang="en-US" dirty="0" smtClean="0"/>
              <a:t>(2)</a:t>
            </a:r>
            <a:endParaRPr lang="en-US" dirty="0"/>
          </a:p>
        </p:txBody>
      </p:sp>
      <p:sp>
        <p:nvSpPr>
          <p:cNvPr id="3" name="Content Placeholder 2"/>
          <p:cNvSpPr>
            <a:spLocks noGrp="1"/>
          </p:cNvSpPr>
          <p:nvPr>
            <p:ph idx="1"/>
          </p:nvPr>
        </p:nvSpPr>
        <p:spPr/>
        <p:txBody>
          <a:bodyPr/>
          <a:lstStyle/>
          <a:p>
            <a:r>
              <a:rPr lang="en-US" dirty="0" smtClean="0"/>
              <a:t>Complexity</a:t>
            </a:r>
          </a:p>
          <a:p>
            <a:pPr lvl="1"/>
            <a:r>
              <a:rPr lang="en-US" dirty="0" smtClean="0"/>
              <a:t>Complexity refers to the difficulty of use of the innovation (Sahin, 2006).</a:t>
            </a:r>
            <a:endParaRPr lang="en-US" dirty="0" smtClean="0"/>
          </a:p>
          <a:p>
            <a:r>
              <a:rPr lang="en-US" dirty="0" smtClean="0"/>
              <a:t>Trialability</a:t>
            </a:r>
          </a:p>
          <a:p>
            <a:pPr lvl="1"/>
            <a:r>
              <a:rPr lang="en-US" dirty="0" smtClean="0"/>
              <a:t>This refers to experimentation (Sahin, 2006).</a:t>
            </a:r>
            <a:endParaRPr lang="en-US" dirty="0" smtClean="0"/>
          </a:p>
          <a:p>
            <a:r>
              <a:rPr lang="en-US" dirty="0" smtClean="0"/>
              <a:t>Observability </a:t>
            </a:r>
          </a:p>
          <a:p>
            <a:pPr lvl="1"/>
            <a:r>
              <a:rPr lang="en-US" dirty="0" smtClean="0"/>
              <a:t>This is “the degree to which the results of an innovation are visible to others (Rogers, 2003, p. 16).</a:t>
            </a:r>
          </a:p>
          <a:p>
            <a:pPr lvl="1"/>
            <a:r>
              <a:rPr lang="en-US" dirty="0" smtClean="0"/>
              <a:t>This is “positively correlated with the rate of adoption of an innovation (Sahin, 2006). </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12</a:t>
            </a:fld>
            <a:endParaRPr lang="en-US" dirty="0"/>
          </a:p>
        </p:txBody>
      </p:sp>
    </p:spTree>
    <p:extLst>
      <p:ext uri="{BB962C8B-B14F-4D97-AF65-F5344CB8AC3E}">
        <p14:creationId xmlns:p14="http://schemas.microsoft.com/office/powerpoint/2010/main" val="1582972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Connecting Classroom Assignments to Create ePortfolios</a:t>
            </a:r>
            <a:br>
              <a:rPr lang="en-US" dirty="0"/>
            </a:br>
            <a:endParaRPr lang="en-US" dirty="0"/>
          </a:p>
        </p:txBody>
      </p:sp>
      <p:sp>
        <p:nvSpPr>
          <p:cNvPr id="3" name="Text Placeholder 2"/>
          <p:cNvSpPr>
            <a:spLocks noGrp="1"/>
          </p:cNvSpPr>
          <p:nvPr>
            <p:ph type="body" idx="1"/>
          </p:nvPr>
        </p:nvSpPr>
        <p:spPr/>
        <p:txBody>
          <a:bodyPr/>
          <a:lstStyle/>
          <a:p>
            <a:r>
              <a:rPr lang="en-US" dirty="0" smtClean="0"/>
              <a:t>   </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13</a:t>
            </a:fld>
            <a:endParaRPr lang="en-US" dirty="0"/>
          </a:p>
        </p:txBody>
      </p:sp>
    </p:spTree>
    <p:extLst>
      <p:ext uri="{BB962C8B-B14F-4D97-AF65-F5344CB8AC3E}">
        <p14:creationId xmlns:p14="http://schemas.microsoft.com/office/powerpoint/2010/main" val="16240637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Skills Students Need to Acquire to Get Internships and Jobs (1)</a:t>
            </a:r>
            <a:endParaRPr lang="en-US" dirty="0"/>
          </a:p>
        </p:txBody>
      </p:sp>
      <p:sp>
        <p:nvSpPr>
          <p:cNvPr id="3" name="Content Placeholder 2"/>
          <p:cNvSpPr>
            <a:spLocks noGrp="1"/>
          </p:cNvSpPr>
          <p:nvPr>
            <p:ph idx="1"/>
          </p:nvPr>
        </p:nvSpPr>
        <p:spPr/>
        <p:txBody>
          <a:bodyPr/>
          <a:lstStyle/>
          <a:p>
            <a:r>
              <a:rPr lang="en-US" dirty="0"/>
              <a:t>General skills students acquire creating ePortfolios </a:t>
            </a:r>
            <a:r>
              <a:rPr lang="en-US" dirty="0" smtClean="0"/>
              <a:t>(Groves, 2014; Kryder</a:t>
            </a:r>
            <a:r>
              <a:rPr lang="en-US" dirty="0"/>
              <a:t>, 2011)</a:t>
            </a:r>
          </a:p>
          <a:p>
            <a:pPr lvl="1"/>
            <a:r>
              <a:rPr lang="en-US" dirty="0"/>
              <a:t>Web writing skills </a:t>
            </a:r>
          </a:p>
          <a:p>
            <a:pPr lvl="1"/>
            <a:r>
              <a:rPr lang="en-US" dirty="0"/>
              <a:t>Design skills</a:t>
            </a:r>
          </a:p>
          <a:p>
            <a:pPr lvl="1"/>
            <a:r>
              <a:rPr lang="en-US" dirty="0"/>
              <a:t>Technical </a:t>
            </a:r>
            <a:r>
              <a:rPr lang="en-US" dirty="0" smtClean="0"/>
              <a:t>skills</a:t>
            </a:r>
          </a:p>
          <a:p>
            <a:pPr lvl="1"/>
            <a:endParaRPr lang="en-US" dirty="0"/>
          </a:p>
          <a:p>
            <a:r>
              <a:rPr lang="en-US" dirty="0"/>
              <a:t>Hard skills – technical skills (Strauss, 2016)</a:t>
            </a:r>
          </a:p>
          <a:p>
            <a:pPr lvl="1"/>
            <a:r>
              <a:rPr lang="en-US" dirty="0"/>
              <a:t>Writing proficiency</a:t>
            </a:r>
          </a:p>
          <a:p>
            <a:pPr lvl="1"/>
            <a:r>
              <a:rPr lang="en-US" dirty="0"/>
              <a:t>Public speaking </a:t>
            </a:r>
          </a:p>
          <a:p>
            <a:pPr lvl="1"/>
            <a:r>
              <a:rPr lang="en-US" dirty="0"/>
              <a:t>Data analysis  </a:t>
            </a:r>
          </a:p>
          <a:p>
            <a:pPr marL="457200" lvl="1" indent="0">
              <a:buNone/>
            </a:pP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14</a:t>
            </a:fld>
            <a:endParaRPr lang="en-US" dirty="0"/>
          </a:p>
        </p:txBody>
      </p:sp>
    </p:spTree>
    <p:extLst>
      <p:ext uri="{BB962C8B-B14F-4D97-AF65-F5344CB8AC3E}">
        <p14:creationId xmlns:p14="http://schemas.microsoft.com/office/powerpoint/2010/main" val="138998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Skills Students Need to Acquire to Get Internships and </a:t>
            </a:r>
            <a:r>
              <a:rPr lang="en-US" dirty="0" smtClean="0"/>
              <a:t>Jobs (2)</a:t>
            </a:r>
            <a:endParaRPr lang="en-US" dirty="0"/>
          </a:p>
        </p:txBody>
      </p:sp>
      <p:sp>
        <p:nvSpPr>
          <p:cNvPr id="3" name="Content Placeholder 2"/>
          <p:cNvSpPr>
            <a:spLocks noGrp="1"/>
          </p:cNvSpPr>
          <p:nvPr>
            <p:ph idx="1"/>
          </p:nvPr>
        </p:nvSpPr>
        <p:spPr/>
        <p:txBody>
          <a:bodyPr/>
          <a:lstStyle/>
          <a:p>
            <a:r>
              <a:rPr lang="en-US" dirty="0"/>
              <a:t>Soft skills – people skills (Strauss, 2016)</a:t>
            </a:r>
          </a:p>
          <a:p>
            <a:pPr lvl="1"/>
            <a:r>
              <a:rPr lang="en-US" dirty="0"/>
              <a:t>Leadership skills</a:t>
            </a:r>
          </a:p>
          <a:p>
            <a:pPr lvl="1"/>
            <a:r>
              <a:rPr lang="en-US" dirty="0"/>
              <a:t>Team player </a:t>
            </a:r>
          </a:p>
          <a:p>
            <a:pPr lvl="1"/>
            <a:r>
              <a:rPr lang="en-US" dirty="0"/>
              <a:t>Critical thinking </a:t>
            </a:r>
          </a:p>
          <a:p>
            <a:pPr lvl="1"/>
            <a:r>
              <a:rPr lang="en-US" dirty="0"/>
              <a:t>Problem-solving skills</a:t>
            </a:r>
          </a:p>
          <a:p>
            <a:pPr lvl="1"/>
            <a:r>
              <a:rPr lang="en-US" dirty="0"/>
              <a:t>Paying attention to detail </a:t>
            </a:r>
          </a:p>
          <a:p>
            <a:pPr lvl="1"/>
            <a:r>
              <a:rPr lang="en-US" dirty="0"/>
              <a:t>Interpersonal skills </a:t>
            </a:r>
          </a:p>
          <a:p>
            <a:pPr lvl="1"/>
            <a:r>
              <a:rPr lang="en-US" dirty="0"/>
              <a:t>Communication skills</a:t>
            </a:r>
          </a:p>
          <a:p>
            <a:pPr marL="0" indent="0">
              <a:buNone/>
            </a:pP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15</a:t>
            </a:fld>
            <a:endParaRPr lang="en-US" dirty="0"/>
          </a:p>
        </p:txBody>
      </p:sp>
    </p:spTree>
    <p:extLst>
      <p:ext uri="{BB962C8B-B14F-4D97-AF65-F5344CB8AC3E}">
        <p14:creationId xmlns:p14="http://schemas.microsoft.com/office/powerpoint/2010/main" val="1417070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Class Activities for Teaching ePortfolios</a:t>
            </a:r>
            <a:endParaRPr lang="en-US" dirty="0"/>
          </a:p>
        </p:txBody>
      </p:sp>
      <p:sp>
        <p:nvSpPr>
          <p:cNvPr id="3" name="Content Placeholder 2"/>
          <p:cNvSpPr>
            <a:spLocks noGrp="1"/>
          </p:cNvSpPr>
          <p:nvPr>
            <p:ph idx="1"/>
          </p:nvPr>
        </p:nvSpPr>
        <p:spPr/>
        <p:txBody>
          <a:bodyPr/>
          <a:lstStyle/>
          <a:p>
            <a:endParaRPr lang="en-US" dirty="0" smtClean="0"/>
          </a:p>
          <a:p>
            <a:r>
              <a:rPr lang="en-US" dirty="0" smtClean="0"/>
              <a:t>Audience profile sheets</a:t>
            </a:r>
          </a:p>
          <a:p>
            <a:r>
              <a:rPr lang="en-US" dirty="0" smtClean="0"/>
              <a:t>Summaries </a:t>
            </a:r>
          </a:p>
          <a:p>
            <a:r>
              <a:rPr lang="en-US" dirty="0" smtClean="0"/>
              <a:t>Writing in first person and third person</a:t>
            </a:r>
          </a:p>
          <a:p>
            <a:r>
              <a:rPr lang="en-US" dirty="0" smtClean="0"/>
              <a:t>Outlining</a:t>
            </a:r>
          </a:p>
          <a:p>
            <a:r>
              <a:rPr lang="en-US" dirty="0" smtClean="0"/>
              <a:t>Technical documents </a:t>
            </a:r>
          </a:p>
          <a:p>
            <a:r>
              <a:rPr lang="en-US" dirty="0" smtClean="0"/>
              <a:t>Document design</a:t>
            </a:r>
          </a:p>
          <a:p>
            <a:r>
              <a:rPr lang="en-US" dirty="0" smtClean="0"/>
              <a:t>Essays </a:t>
            </a:r>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20A5CE6A-787A-46EA-ABA7-80CE9855F73D}" type="slidenum">
              <a:rPr lang="en-US" smtClean="0"/>
              <a:t>16</a:t>
            </a:fld>
            <a:endParaRPr lang="en-US" dirty="0"/>
          </a:p>
        </p:txBody>
      </p:sp>
    </p:spTree>
    <p:extLst>
      <p:ext uri="{BB962C8B-B14F-4D97-AF65-F5344CB8AC3E}">
        <p14:creationId xmlns:p14="http://schemas.microsoft.com/office/powerpoint/2010/main" val="2190614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Advantages and Disadvantages of </a:t>
            </a:r>
            <a:r>
              <a:rPr lang="en-US" dirty="0"/>
              <a:t>Connecting Classroom Assignments to Create ePortfolios</a:t>
            </a:r>
          </a:p>
        </p:txBody>
      </p:sp>
      <p:sp>
        <p:nvSpPr>
          <p:cNvPr id="3" name="Text Placeholder 2"/>
          <p:cNvSpPr>
            <a:spLocks noGrp="1"/>
          </p:cNvSpPr>
          <p:nvPr>
            <p:ph type="body" idx="1"/>
          </p:nvPr>
        </p:nvSpPr>
        <p:spPr/>
        <p:txBody>
          <a:bodyPr/>
          <a:lstStyle/>
          <a:p>
            <a:r>
              <a:rPr lang="en-US" dirty="0" smtClean="0"/>
              <a:t>   </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17</a:t>
            </a:fld>
            <a:endParaRPr lang="en-US" dirty="0"/>
          </a:p>
        </p:txBody>
      </p:sp>
    </p:spTree>
    <p:extLst>
      <p:ext uri="{BB962C8B-B14F-4D97-AF65-F5344CB8AC3E}">
        <p14:creationId xmlns:p14="http://schemas.microsoft.com/office/powerpoint/2010/main" val="4203602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Advantages of Using ePortfolios</a:t>
            </a:r>
            <a:endParaRPr lang="en-US" dirty="0"/>
          </a:p>
        </p:txBody>
      </p:sp>
      <p:sp>
        <p:nvSpPr>
          <p:cNvPr id="3" name="Content Placeholder 2"/>
          <p:cNvSpPr>
            <a:spLocks noGrp="1"/>
          </p:cNvSpPr>
          <p:nvPr>
            <p:ph idx="1"/>
          </p:nvPr>
        </p:nvSpPr>
        <p:spPr/>
        <p:txBody>
          <a:bodyPr>
            <a:normAutofit lnSpcReduction="10000"/>
          </a:bodyPr>
          <a:lstStyle/>
          <a:p>
            <a:r>
              <a:rPr lang="en-US" dirty="0" smtClean="0"/>
              <a:t>ePortfolios can </a:t>
            </a:r>
            <a:r>
              <a:rPr lang="en-US" dirty="0"/>
              <a:t>prevent boredom </a:t>
            </a:r>
            <a:r>
              <a:rPr lang="en-US" dirty="0" smtClean="0"/>
              <a:t>from</a:t>
            </a:r>
            <a:r>
              <a:rPr lang="en-US" dirty="0" smtClean="0"/>
              <a:t> </a:t>
            </a:r>
            <a:r>
              <a:rPr lang="en-US" dirty="0"/>
              <a:t>writing </a:t>
            </a:r>
            <a:r>
              <a:rPr lang="en-US" dirty="0" smtClean="0"/>
              <a:t>papers.</a:t>
            </a:r>
            <a:endParaRPr lang="en-US" dirty="0" smtClean="0"/>
          </a:p>
          <a:p>
            <a:pPr lvl="1"/>
            <a:r>
              <a:rPr lang="en-US" dirty="0" smtClean="0"/>
              <a:t>Students may not perceive them as papers.</a:t>
            </a:r>
          </a:p>
          <a:p>
            <a:pPr lvl="1"/>
            <a:r>
              <a:rPr lang="en-US" dirty="0" smtClean="0"/>
              <a:t>Students can be more motivated to turn in better quality work.</a:t>
            </a:r>
          </a:p>
          <a:p>
            <a:pPr marL="457200" lvl="1" indent="0">
              <a:buNone/>
            </a:pPr>
            <a:endParaRPr lang="en-US" dirty="0" smtClean="0"/>
          </a:p>
          <a:p>
            <a:r>
              <a:rPr lang="en-US" dirty="0" smtClean="0"/>
              <a:t>ePortfolios make students accountable for their own work (Marcoux, 2011).</a:t>
            </a:r>
          </a:p>
          <a:p>
            <a:pPr lvl="1"/>
            <a:r>
              <a:rPr lang="en-US" dirty="0" smtClean="0"/>
              <a:t>The standard of posting something online is a higher standard than educational standards. </a:t>
            </a:r>
          </a:p>
          <a:p>
            <a:pPr lvl="1"/>
            <a:r>
              <a:rPr lang="en-US" dirty="0" smtClean="0"/>
              <a:t>Students make more effort to learn, which increases their metacognitive skills.</a:t>
            </a:r>
          </a:p>
          <a:p>
            <a:pPr lvl="1"/>
            <a:r>
              <a:rPr lang="en-US" dirty="0" smtClean="0"/>
              <a:t>The end product becomes more meaningful. </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18</a:t>
            </a:fld>
            <a:endParaRPr lang="en-US" dirty="0"/>
          </a:p>
        </p:txBody>
      </p:sp>
    </p:spTree>
    <p:extLst>
      <p:ext uri="{BB962C8B-B14F-4D97-AF65-F5344CB8AC3E}">
        <p14:creationId xmlns:p14="http://schemas.microsoft.com/office/powerpoint/2010/main" val="1656698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Disadvantages</a:t>
            </a:r>
            <a:endParaRPr lang="en-US" dirty="0"/>
          </a:p>
        </p:txBody>
      </p:sp>
      <p:sp>
        <p:nvSpPr>
          <p:cNvPr id="3" name="Content Placeholder 2"/>
          <p:cNvSpPr>
            <a:spLocks noGrp="1"/>
          </p:cNvSpPr>
          <p:nvPr>
            <p:ph idx="1"/>
          </p:nvPr>
        </p:nvSpPr>
        <p:spPr/>
        <p:txBody>
          <a:bodyPr/>
          <a:lstStyle/>
          <a:p>
            <a:r>
              <a:rPr lang="en-US" dirty="0" smtClean="0"/>
              <a:t>Not all students and professors embrace technology.</a:t>
            </a:r>
          </a:p>
          <a:p>
            <a:pPr marL="0" indent="0">
              <a:buNone/>
            </a:pPr>
            <a:endParaRPr lang="en-US" dirty="0" smtClean="0"/>
          </a:p>
          <a:p>
            <a:r>
              <a:rPr lang="en-US" dirty="0" smtClean="0"/>
              <a:t>Some students prefer just to write papers.</a:t>
            </a:r>
          </a:p>
          <a:p>
            <a:pPr marL="0" indent="0">
              <a:buNone/>
            </a:pPr>
            <a:endParaRPr lang="en-US" dirty="0" smtClean="0"/>
          </a:p>
          <a:p>
            <a:r>
              <a:rPr lang="en-US" dirty="0" smtClean="0"/>
              <a:t>“While the use of multimodal writing may help motivate students to complete their writing assignments, it is not a panacea for all that ails instruction” (Darrington &amp; Dousay, 2015, p. 32). </a:t>
            </a:r>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19</a:t>
            </a:fld>
            <a:endParaRPr lang="en-US" dirty="0"/>
          </a:p>
        </p:txBody>
      </p:sp>
    </p:spTree>
    <p:extLst>
      <p:ext uri="{BB962C8B-B14F-4D97-AF65-F5344CB8AC3E}">
        <p14:creationId xmlns:p14="http://schemas.microsoft.com/office/powerpoint/2010/main" val="3060256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Agenda</a:t>
            </a:r>
            <a:endParaRPr lang="en-US" dirty="0"/>
          </a:p>
        </p:txBody>
      </p:sp>
      <p:sp>
        <p:nvSpPr>
          <p:cNvPr id="3" name="Content Placeholder 2"/>
          <p:cNvSpPr>
            <a:spLocks noGrp="1"/>
          </p:cNvSpPr>
          <p:nvPr>
            <p:ph idx="1"/>
          </p:nvPr>
        </p:nvSpPr>
        <p:spPr/>
        <p:txBody>
          <a:bodyPr>
            <a:normAutofit/>
          </a:bodyPr>
          <a:lstStyle/>
          <a:p>
            <a:r>
              <a:rPr lang="en-US" dirty="0" smtClean="0"/>
              <a:t>Uses of ePortfolios</a:t>
            </a:r>
            <a:endParaRPr lang="en-US" dirty="0"/>
          </a:p>
          <a:p>
            <a:r>
              <a:rPr lang="en-US" dirty="0" smtClean="0"/>
              <a:t>The </a:t>
            </a:r>
            <a:r>
              <a:rPr lang="en-US" dirty="0" smtClean="0"/>
              <a:t>Disconnection between Classroom Assignments and ePortfolios</a:t>
            </a:r>
          </a:p>
          <a:p>
            <a:r>
              <a:rPr lang="en-US" dirty="0" smtClean="0"/>
              <a:t>Connecting </a:t>
            </a:r>
            <a:r>
              <a:rPr lang="en-US" dirty="0" smtClean="0"/>
              <a:t>Classroom Assignments to Create ePortfolios</a:t>
            </a:r>
          </a:p>
          <a:p>
            <a:r>
              <a:rPr lang="en-US" dirty="0" smtClean="0"/>
              <a:t>Sample </a:t>
            </a:r>
            <a:r>
              <a:rPr lang="en-US" dirty="0" smtClean="0"/>
              <a:t>Student Work </a:t>
            </a:r>
          </a:p>
          <a:p>
            <a:r>
              <a:rPr lang="en-US" dirty="0" smtClean="0"/>
              <a:t>Session </a:t>
            </a:r>
            <a:r>
              <a:rPr lang="en-US" dirty="0" smtClean="0"/>
              <a:t>Activity </a:t>
            </a:r>
          </a:p>
          <a:p>
            <a:r>
              <a:rPr lang="en-US" dirty="0" smtClean="0"/>
              <a:t>Benefits </a:t>
            </a:r>
            <a:r>
              <a:rPr lang="en-US" dirty="0" smtClean="0"/>
              <a:t>of Connecting Classroom Assignments to Create </a:t>
            </a:r>
            <a:r>
              <a:rPr lang="en-US" dirty="0" smtClean="0"/>
              <a:t>ePortfolios</a:t>
            </a:r>
          </a:p>
          <a:p>
            <a:r>
              <a:rPr lang="en-US" dirty="0" smtClean="0"/>
              <a:t>Conclusions </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2</a:t>
            </a:fld>
            <a:endParaRPr lang="en-US" dirty="0"/>
          </a:p>
        </p:txBody>
      </p:sp>
    </p:spTree>
    <p:extLst>
      <p:ext uri="{BB962C8B-B14F-4D97-AF65-F5344CB8AC3E}">
        <p14:creationId xmlns:p14="http://schemas.microsoft.com/office/powerpoint/2010/main" val="35727587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Conclusions </a:t>
            </a:r>
            <a:endParaRPr lang="en-US" dirty="0"/>
          </a:p>
        </p:txBody>
      </p:sp>
      <p:sp>
        <p:nvSpPr>
          <p:cNvPr id="3" name="Subtitle 2"/>
          <p:cNvSpPr>
            <a:spLocks noGrp="1"/>
          </p:cNvSpPr>
          <p:nvPr>
            <p:ph type="subTitle" idx="1"/>
          </p:nvPr>
        </p:nvSpPr>
        <p:spPr/>
        <p:txBody>
          <a:bodyPr/>
          <a:lstStyle/>
          <a:p>
            <a:r>
              <a:rPr lang="en-US" dirty="0" smtClean="0"/>
              <a:t>  </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20</a:t>
            </a:fld>
            <a:endParaRPr lang="en-US" dirty="0"/>
          </a:p>
        </p:txBody>
      </p:sp>
    </p:spTree>
    <p:extLst>
      <p:ext uri="{BB962C8B-B14F-4D97-AF65-F5344CB8AC3E}">
        <p14:creationId xmlns:p14="http://schemas.microsoft.com/office/powerpoint/2010/main" val="35349222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Online Reputation </a:t>
            </a:r>
            <a:endParaRPr lang="en-US" dirty="0"/>
          </a:p>
        </p:txBody>
      </p:sp>
      <p:sp>
        <p:nvSpPr>
          <p:cNvPr id="3" name="Content Placeholder 2"/>
          <p:cNvSpPr>
            <a:spLocks noGrp="1"/>
          </p:cNvSpPr>
          <p:nvPr>
            <p:ph idx="1"/>
          </p:nvPr>
        </p:nvSpPr>
        <p:spPr/>
        <p:txBody>
          <a:bodyPr/>
          <a:lstStyle/>
          <a:p>
            <a:r>
              <a:rPr lang="en-US" dirty="0" smtClean="0"/>
              <a:t>Many students do not think about their online reputation. </a:t>
            </a:r>
          </a:p>
          <a:p>
            <a:pPr marL="0" indent="0">
              <a:buNone/>
            </a:pPr>
            <a:endParaRPr lang="en-US" dirty="0" smtClean="0"/>
          </a:p>
          <a:p>
            <a:r>
              <a:rPr lang="en-US" dirty="0" smtClean="0"/>
              <a:t>Many students have never thought about googling their names to see what comes up.</a:t>
            </a:r>
          </a:p>
          <a:p>
            <a:pPr marL="0" indent="0">
              <a:buNone/>
            </a:pPr>
            <a:endParaRPr lang="en-US" dirty="0" smtClean="0"/>
          </a:p>
          <a:p>
            <a:r>
              <a:rPr lang="en-US" dirty="0" smtClean="0"/>
              <a:t>According </a:t>
            </a:r>
            <a:r>
              <a:rPr lang="en-US" dirty="0"/>
              <a:t>to The Creative Group, 86% of executives surveyed say they’re likely to search online for information about potential hires </a:t>
            </a:r>
            <a:r>
              <a:rPr lang="en-US" dirty="0" smtClean="0"/>
              <a:t>(Best Colleges, 2017).</a:t>
            </a: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21</a:t>
            </a:fld>
            <a:endParaRPr lang="en-US" dirty="0"/>
          </a:p>
        </p:txBody>
      </p:sp>
    </p:spTree>
    <p:extLst>
      <p:ext uri="{BB962C8B-B14F-4D97-AF65-F5344CB8AC3E}">
        <p14:creationId xmlns:p14="http://schemas.microsoft.com/office/powerpoint/2010/main" val="2603594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ePortfolios as Resumes</a:t>
            </a:r>
            <a:endParaRPr lang="en-US" dirty="0"/>
          </a:p>
        </p:txBody>
      </p:sp>
      <p:sp>
        <p:nvSpPr>
          <p:cNvPr id="3" name="Content Placeholder 2"/>
          <p:cNvSpPr>
            <a:spLocks noGrp="1"/>
          </p:cNvSpPr>
          <p:nvPr>
            <p:ph idx="1"/>
          </p:nvPr>
        </p:nvSpPr>
        <p:spPr/>
        <p:txBody>
          <a:bodyPr/>
          <a:lstStyle/>
          <a:p>
            <a:pPr lvl="1"/>
            <a:r>
              <a:rPr lang="en-US" sz="2800" dirty="0" smtClean="0"/>
              <a:t>The resume of the future may only be online (Okoro &amp; Cardon, 2011; Worley, 2011).</a:t>
            </a:r>
          </a:p>
          <a:p>
            <a:pPr marL="457200" lvl="1" indent="0">
              <a:buNone/>
            </a:pPr>
            <a:endParaRPr lang="en-US" dirty="0" smtClean="0"/>
          </a:p>
          <a:p>
            <a:pPr lvl="1"/>
            <a:r>
              <a:rPr lang="en-US" sz="2800" dirty="0" smtClean="0"/>
              <a:t>Students can showcase their experiences and skills employers </a:t>
            </a:r>
            <a:r>
              <a:rPr lang="en-US" sz="2800" dirty="0"/>
              <a:t>look for </a:t>
            </a:r>
            <a:r>
              <a:rPr lang="en-US" sz="2800" dirty="0" smtClean="0"/>
              <a:t>(</a:t>
            </a:r>
            <a:r>
              <a:rPr lang="en-US" sz="2800" dirty="0"/>
              <a:t>Brammer, 2007; Flanigan, </a:t>
            </a:r>
            <a:r>
              <a:rPr lang="en-US" sz="2800" dirty="0" smtClean="0"/>
              <a:t>2012; Okoro </a:t>
            </a:r>
            <a:r>
              <a:rPr lang="en-US" sz="2800" dirty="0"/>
              <a:t>&amp; Cardon, 2011</a:t>
            </a:r>
            <a:r>
              <a:rPr lang="en-US" sz="2800" dirty="0" smtClean="0"/>
              <a:t>).</a:t>
            </a:r>
          </a:p>
          <a:p>
            <a:pPr lvl="2"/>
            <a:r>
              <a:rPr lang="en-US" dirty="0" smtClean="0"/>
              <a:t>Evidence of oral and written skills, and critical thinking</a:t>
            </a:r>
          </a:p>
          <a:p>
            <a:pPr marL="914400" lvl="2" indent="0">
              <a:buNone/>
            </a:pPr>
            <a:endParaRPr lang="en-US" dirty="0" smtClean="0"/>
          </a:p>
          <a:p>
            <a:pPr lvl="1"/>
            <a:r>
              <a:rPr lang="en-US" sz="2800" dirty="0" smtClean="0"/>
              <a:t>Employers use the internet to learn more about prospective applicants (Brammer, 2007).</a:t>
            </a:r>
            <a:endParaRPr lang="en-US" sz="2800" dirty="0"/>
          </a:p>
          <a:p>
            <a:pPr marL="457200" lvl="1" indent="0">
              <a:buNone/>
            </a:pPr>
            <a:endParaRPr lang="en-US" dirty="0"/>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16th Annual Pace Faculty Institute</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0A5CE6A-787A-46EA-ABA7-80CE9855F73D}" type="slidenum">
              <a:rPr lang="en-US" smtClean="0">
                <a:solidFill>
                  <a:prstClr val="black">
                    <a:tint val="75000"/>
                  </a:prstClr>
                </a:solidFill>
              </a:rPr>
              <a:pPr/>
              <a:t>22</a:t>
            </a:fld>
            <a:endParaRPr lang="en-US" dirty="0">
              <a:solidFill>
                <a:prstClr val="black">
                  <a:tint val="75000"/>
                </a:prstClr>
              </a:solidFill>
            </a:endParaRPr>
          </a:p>
        </p:txBody>
      </p:sp>
    </p:spTree>
    <p:extLst>
      <p:ext uri="{BB962C8B-B14F-4D97-AF65-F5344CB8AC3E}">
        <p14:creationId xmlns:p14="http://schemas.microsoft.com/office/powerpoint/2010/main" val="741808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Value of Learning</a:t>
            </a:r>
            <a:endParaRPr lang="en-US" dirty="0"/>
          </a:p>
        </p:txBody>
      </p:sp>
      <p:sp>
        <p:nvSpPr>
          <p:cNvPr id="3" name="Content Placeholder 2"/>
          <p:cNvSpPr>
            <a:spLocks noGrp="1"/>
          </p:cNvSpPr>
          <p:nvPr>
            <p:ph idx="1"/>
          </p:nvPr>
        </p:nvSpPr>
        <p:spPr/>
        <p:txBody>
          <a:bodyPr/>
          <a:lstStyle/>
          <a:p>
            <a:r>
              <a:rPr lang="en-US" dirty="0" smtClean="0"/>
              <a:t>By showing how class assignments are related to the real world, students can be more motivated to not only complete them but also put in more effort in them.</a:t>
            </a:r>
          </a:p>
          <a:p>
            <a:r>
              <a:rPr lang="en-US" dirty="0" smtClean="0"/>
              <a:t>Students gain confidence in their skills that they have learned, practiced, and honed in their classes, thus, building their metacognitive skills.</a:t>
            </a:r>
          </a:p>
          <a:p>
            <a:r>
              <a:rPr lang="en-US" dirty="0" smtClean="0"/>
              <a:t>ePortfolios can change how students view assignments. </a:t>
            </a:r>
          </a:p>
          <a:p>
            <a:r>
              <a:rPr lang="en-US" dirty="0" smtClean="0"/>
              <a:t>Students who understand the task have learned that “a deep approach is a prerequisite for reflection” (Leung &amp; Kember, 2003, p. 63).</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23</a:t>
            </a:fld>
            <a:endParaRPr lang="en-US" dirty="0"/>
          </a:p>
        </p:txBody>
      </p:sp>
    </p:spTree>
    <p:extLst>
      <p:ext uri="{BB962C8B-B14F-4D97-AF65-F5344CB8AC3E}">
        <p14:creationId xmlns:p14="http://schemas.microsoft.com/office/powerpoint/2010/main" val="235943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Effects of Motivation</a:t>
            </a:r>
            <a:endParaRPr lang="en-US" dirty="0"/>
          </a:p>
        </p:txBody>
      </p:sp>
      <p:sp>
        <p:nvSpPr>
          <p:cNvPr id="3" name="Content Placeholder 2"/>
          <p:cNvSpPr>
            <a:spLocks noGrp="1"/>
          </p:cNvSpPr>
          <p:nvPr>
            <p:ph idx="1"/>
          </p:nvPr>
        </p:nvSpPr>
        <p:spPr/>
        <p:txBody>
          <a:bodyPr/>
          <a:lstStyle/>
          <a:p>
            <a:r>
              <a:rPr lang="en-US" dirty="0" smtClean="0"/>
              <a:t>It is the students responsibility to maintain their ePortfolios</a:t>
            </a:r>
            <a:r>
              <a:rPr lang="en-US" dirty="0"/>
              <a:t> </a:t>
            </a:r>
            <a:r>
              <a:rPr lang="en-US" dirty="0" smtClean="0"/>
              <a:t>(Jenson, 2011).</a:t>
            </a:r>
          </a:p>
          <a:p>
            <a:pPr lvl="1"/>
            <a:r>
              <a:rPr lang="en-US" dirty="0" smtClean="0"/>
              <a:t>Students own, manage, and update their on ePortfolios. </a:t>
            </a:r>
          </a:p>
          <a:p>
            <a:pPr lvl="1"/>
            <a:r>
              <a:rPr lang="en-US" dirty="0" smtClean="0"/>
              <a:t>Students get out of it what they put into it. </a:t>
            </a:r>
          </a:p>
          <a:p>
            <a:pPr marL="457200" lvl="1" indent="0">
              <a:buNone/>
            </a:pPr>
            <a:endParaRPr lang="en-US" dirty="0" smtClean="0"/>
          </a:p>
          <a:p>
            <a:r>
              <a:rPr lang="en-US" dirty="0" smtClean="0"/>
              <a:t>Professors need to be motivated first.</a:t>
            </a:r>
          </a:p>
          <a:p>
            <a:pPr lvl="1"/>
            <a:r>
              <a:rPr lang="en-US" dirty="0" smtClean="0"/>
              <a:t>Once students see that their professors are motivated, they will be more likely to be motivated as well.</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24</a:t>
            </a:fld>
            <a:endParaRPr lang="en-US" dirty="0"/>
          </a:p>
        </p:txBody>
      </p:sp>
    </p:spTree>
    <p:extLst>
      <p:ext uri="{BB962C8B-B14F-4D97-AF65-F5344CB8AC3E}">
        <p14:creationId xmlns:p14="http://schemas.microsoft.com/office/powerpoint/2010/main" val="2666913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lstStyle/>
          <a:p>
            <a:pPr marL="0" indent="0" algn="ctr">
              <a:buNone/>
            </a:pPr>
            <a:r>
              <a:rPr lang="en-US" dirty="0" smtClean="0"/>
              <a:t>Thank you for listening to my presentation. </a:t>
            </a:r>
          </a:p>
          <a:p>
            <a:pPr marL="0" indent="0" algn="ctr">
              <a:buNone/>
            </a:pPr>
            <a:endParaRPr lang="en-US" dirty="0" smtClean="0"/>
          </a:p>
          <a:p>
            <a:pPr marL="0" indent="0" algn="ctr">
              <a:buNone/>
            </a:pPr>
            <a:r>
              <a:rPr lang="en-US" dirty="0" smtClean="0"/>
              <a:t>Handouts can </a:t>
            </a:r>
            <a:r>
              <a:rPr lang="en-US" dirty="0"/>
              <a:t>be retrieved at </a:t>
            </a:r>
            <a:r>
              <a:rPr lang="en-US" dirty="0">
                <a:hlinkClick r:id="rId2"/>
              </a:rPr>
              <a:t>https://</a:t>
            </a:r>
            <a:r>
              <a:rPr lang="en-US" dirty="0" smtClean="0">
                <a:hlinkClick r:id="rId2"/>
              </a:rPr>
              <a:t>eportfolio.pace.edu/user/view.php?id=19010</a:t>
            </a:r>
            <a:r>
              <a:rPr lang="en-US" dirty="0" smtClean="0"/>
              <a:t>.</a:t>
            </a:r>
          </a:p>
          <a:p>
            <a:pPr marL="0" indent="0" algn="ctr">
              <a:buNone/>
            </a:pPr>
            <a:endParaRPr lang="en-US" dirty="0"/>
          </a:p>
          <a:p>
            <a:pPr marL="0" indent="0" algn="ctr">
              <a:buNone/>
            </a:pPr>
            <a:r>
              <a:rPr lang="en-US" dirty="0" smtClean="0"/>
              <a:t>My email is </a:t>
            </a:r>
            <a:r>
              <a:rPr lang="en-US" dirty="0" smtClean="0">
                <a:hlinkClick r:id="rId3"/>
              </a:rPr>
              <a:t>sbookman@pace.edu</a:t>
            </a:r>
            <a:r>
              <a:rPr lang="en-US" dirty="0" smtClean="0"/>
              <a:t>. </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20A5CE6A-787A-46EA-ABA7-80CE9855F73D}" type="slidenum">
              <a:rPr lang="en-US" smtClean="0"/>
              <a:t>25</a:t>
            </a:fld>
            <a:endParaRPr lang="en-US" dirty="0"/>
          </a:p>
        </p:txBody>
      </p:sp>
    </p:spTree>
    <p:extLst>
      <p:ext uri="{BB962C8B-B14F-4D97-AF65-F5344CB8AC3E}">
        <p14:creationId xmlns:p14="http://schemas.microsoft.com/office/powerpoint/2010/main" val="6857032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References</a:t>
            </a:r>
            <a:endParaRPr lang="en-US" dirty="0"/>
          </a:p>
        </p:txBody>
      </p:sp>
      <p:sp>
        <p:nvSpPr>
          <p:cNvPr id="3" name="Subtitle 2"/>
          <p:cNvSpPr>
            <a:spLocks noGrp="1"/>
          </p:cNvSpPr>
          <p:nvPr>
            <p:ph type="subTitle" idx="1"/>
          </p:nvPr>
        </p:nvSpPr>
        <p:spPr/>
        <p:txBody>
          <a:bodyPr/>
          <a:lstStyle/>
          <a:p>
            <a:r>
              <a:rPr lang="en-US" dirty="0" smtClean="0"/>
              <a:t>   </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20A5CE6A-787A-46EA-ABA7-80CE9855F73D}" type="slidenum">
              <a:rPr lang="en-US" smtClean="0"/>
              <a:t>26</a:t>
            </a:fld>
            <a:endParaRPr lang="en-US" dirty="0"/>
          </a:p>
        </p:txBody>
      </p:sp>
    </p:spTree>
    <p:extLst>
      <p:ext uri="{BB962C8B-B14F-4D97-AF65-F5344CB8AC3E}">
        <p14:creationId xmlns:p14="http://schemas.microsoft.com/office/powerpoint/2010/main" val="28464954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(1) </a:t>
            </a:r>
            <a:endParaRPr lang="en-US" dirty="0"/>
          </a:p>
        </p:txBody>
      </p:sp>
      <p:sp>
        <p:nvSpPr>
          <p:cNvPr id="3" name="Content Placeholder 2"/>
          <p:cNvSpPr>
            <a:spLocks noGrp="1"/>
          </p:cNvSpPr>
          <p:nvPr>
            <p:ph idx="1"/>
          </p:nvPr>
        </p:nvSpPr>
        <p:spPr/>
        <p:txBody>
          <a:bodyPr>
            <a:normAutofit lnSpcReduction="10000"/>
          </a:bodyPr>
          <a:lstStyle/>
          <a:p>
            <a:r>
              <a:rPr lang="en-US" dirty="0" smtClean="0"/>
              <a:t>Best Colleges. (2017). </a:t>
            </a:r>
            <a:r>
              <a:rPr lang="en-US" i="1" dirty="0" smtClean="0"/>
              <a:t>How to manage your online reputation</a:t>
            </a:r>
            <a:r>
              <a:rPr lang="en-US" dirty="0" smtClean="0"/>
              <a:t>. </a:t>
            </a:r>
            <a:r>
              <a:rPr lang="en-US" dirty="0"/>
              <a:t>Retrieved from http://www.bestcolleges.com/resources/manage-your-online-reputation/</a:t>
            </a:r>
            <a:endParaRPr lang="en-US" dirty="0" smtClean="0"/>
          </a:p>
          <a:p>
            <a:r>
              <a:rPr lang="en-US" dirty="0" smtClean="0"/>
              <a:t>Braummer, C. (2007). Electronic portfolios: For assessment and job search. Proceedings of the 2007 Association for Business Communication Annual Convention. </a:t>
            </a:r>
          </a:p>
          <a:p>
            <a:r>
              <a:rPr lang="en-US" dirty="0"/>
              <a:t>Cutts, M. (2009). </a:t>
            </a:r>
            <a:r>
              <a:rPr lang="en-US" i="1" dirty="0"/>
              <a:t>Oxford guide to plain English</a:t>
            </a:r>
            <a:r>
              <a:rPr lang="en-US" dirty="0"/>
              <a:t> (3</a:t>
            </a:r>
            <a:r>
              <a:rPr lang="en-US" baseline="30000" dirty="0"/>
              <a:t>rd</a:t>
            </a:r>
            <a:r>
              <a:rPr lang="en-US" dirty="0"/>
              <a:t> ed.). New York: Oxford University Press</a:t>
            </a:r>
            <a:r>
              <a:rPr lang="en-US" dirty="0" smtClean="0"/>
              <a:t>.</a:t>
            </a:r>
          </a:p>
          <a:p>
            <a:r>
              <a:rPr lang="en-US" dirty="0" smtClean="0"/>
              <a:t>Crow, S. (2013, October). “Researching stuff is the best:” Designing assignments that foster intrinsic motivation. </a:t>
            </a:r>
            <a:r>
              <a:rPr lang="en-US" i="1" dirty="0" smtClean="0"/>
              <a:t>Teacher Librarian, 41</a:t>
            </a:r>
            <a:r>
              <a:rPr lang="en-US" dirty="0" smtClean="0"/>
              <a:t>(1), 34-41.</a:t>
            </a:r>
            <a:endParaRPr lang="en-US" dirty="0"/>
          </a:p>
          <a:p>
            <a:pPr marL="0" indent="0">
              <a:buNone/>
            </a:pPr>
            <a:endParaRPr lang="en-US" dirty="0" smtClean="0"/>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16th Annual Pace Faculty Institute</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0A5CE6A-787A-46EA-ABA7-80CE9855F73D}" type="slidenum">
              <a:rPr lang="en-US" smtClean="0">
                <a:solidFill>
                  <a:prstClr val="black">
                    <a:tint val="75000"/>
                  </a:prstClr>
                </a:solidFill>
              </a:rPr>
              <a:pPr/>
              <a:t>27</a:t>
            </a:fld>
            <a:endParaRPr lang="en-US" dirty="0">
              <a:solidFill>
                <a:prstClr val="black">
                  <a:tint val="75000"/>
                </a:prstClr>
              </a:solidFill>
            </a:endParaRPr>
          </a:p>
        </p:txBody>
      </p:sp>
    </p:spTree>
    <p:extLst>
      <p:ext uri="{BB962C8B-B14F-4D97-AF65-F5344CB8AC3E}">
        <p14:creationId xmlns:p14="http://schemas.microsoft.com/office/powerpoint/2010/main" val="18006034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0675"/>
            <a:ext cx="10515600" cy="1325563"/>
          </a:xfrm>
        </p:spPr>
        <p:txBody>
          <a:bodyPr/>
          <a:lstStyle/>
          <a:p>
            <a:pPr algn="ctr"/>
            <a:r>
              <a:rPr lang="en-US" dirty="0" smtClean="0"/>
              <a:t>References (2) </a:t>
            </a:r>
            <a:endParaRPr lang="en-US" dirty="0"/>
          </a:p>
        </p:txBody>
      </p:sp>
      <p:sp>
        <p:nvSpPr>
          <p:cNvPr id="3" name="Content Placeholder 2"/>
          <p:cNvSpPr>
            <a:spLocks noGrp="1"/>
          </p:cNvSpPr>
          <p:nvPr>
            <p:ph idx="1"/>
          </p:nvPr>
        </p:nvSpPr>
        <p:spPr/>
        <p:txBody>
          <a:bodyPr>
            <a:normAutofit/>
          </a:bodyPr>
          <a:lstStyle/>
          <a:p>
            <a:r>
              <a:rPr lang="en-US" dirty="0"/>
              <a:t>Darrington, B., &amp; Dousay, T. (2015, November/December). Using multimodal writing to motivate struggling students to write. TechTrends, 59(6), 29-34. DOI: 10.1007/s11528-015-0901-7</a:t>
            </a:r>
          </a:p>
          <a:p>
            <a:r>
              <a:rPr lang="en-US" dirty="0" smtClean="0"/>
              <a:t>Edwards-Groves, C. J. (2011, January). The multimodal writing process: Changing practices in contemporary classrooms. </a:t>
            </a:r>
            <a:r>
              <a:rPr lang="en-US" i="1" dirty="0" smtClean="0"/>
              <a:t>Language and Education, 25</a:t>
            </a:r>
            <a:r>
              <a:rPr lang="en-US" dirty="0" smtClean="0"/>
              <a:t>(1), 49-64. DOI: 10..108009500782.2010.523468</a:t>
            </a:r>
          </a:p>
          <a:p>
            <a:r>
              <a:rPr lang="en-US" dirty="0" smtClean="0"/>
              <a:t>Flanigan</a:t>
            </a:r>
            <a:r>
              <a:rPr lang="en-US" dirty="0"/>
              <a:t>, E. J. (2012). ePortfolios and technology: Customized for careers. International Journal of Information and Communication Technology Education, 8(4), 29-37. DOI: </a:t>
            </a:r>
            <a:r>
              <a:rPr lang="en-US" dirty="0" smtClean="0"/>
              <a:t>10.4018/jicte.2012100103</a:t>
            </a:r>
          </a:p>
          <a:p>
            <a:pPr marL="0" indent="0">
              <a:buNone/>
            </a:pP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28</a:t>
            </a:fld>
            <a:endParaRPr lang="en-US" dirty="0"/>
          </a:p>
        </p:txBody>
      </p:sp>
    </p:spTree>
    <p:extLst>
      <p:ext uri="{BB962C8B-B14F-4D97-AF65-F5344CB8AC3E}">
        <p14:creationId xmlns:p14="http://schemas.microsoft.com/office/powerpoint/2010/main" val="39235033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(3)</a:t>
            </a:r>
            <a:endParaRPr lang="en-US" dirty="0"/>
          </a:p>
        </p:txBody>
      </p:sp>
      <p:sp>
        <p:nvSpPr>
          <p:cNvPr id="3" name="Content Placeholder 2"/>
          <p:cNvSpPr>
            <a:spLocks noGrp="1"/>
          </p:cNvSpPr>
          <p:nvPr>
            <p:ph idx="1"/>
          </p:nvPr>
        </p:nvSpPr>
        <p:spPr/>
        <p:txBody>
          <a:bodyPr/>
          <a:lstStyle/>
          <a:p>
            <a:r>
              <a:rPr lang="en-US" dirty="0" smtClean="0"/>
              <a:t>Jenson, J. D. (2011). Promoting self-regulation and critical reflection through writing students’ use of electronic portfolio. </a:t>
            </a:r>
            <a:r>
              <a:rPr lang="en-US" i="1" dirty="0" smtClean="0"/>
              <a:t>International Journal of ePortfolio, 1</a:t>
            </a:r>
            <a:r>
              <a:rPr lang="en-US" dirty="0" smtClean="0"/>
              <a:t>(1), 49-60.</a:t>
            </a:r>
          </a:p>
          <a:p>
            <a:r>
              <a:rPr lang="en-US" dirty="0" smtClean="0"/>
              <a:t>Jenson, J. D., &amp; Treuer, P. (2014, March/April). Defining the e-portfolio: What it is and why it matters. </a:t>
            </a:r>
            <a:r>
              <a:rPr lang="en-US" i="1" dirty="0" smtClean="0"/>
              <a:t>Change, 46</a:t>
            </a:r>
            <a:r>
              <a:rPr lang="en-US" dirty="0" smtClean="0"/>
              <a:t>(2), 50-57</a:t>
            </a:r>
            <a:r>
              <a:rPr lang="en-US" dirty="0"/>
              <a:t>. </a:t>
            </a:r>
            <a:r>
              <a:rPr lang="en-US" dirty="0" smtClean="0"/>
              <a:t>DOI: </a:t>
            </a:r>
            <a:r>
              <a:rPr lang="en-US" dirty="0" smtClean="0"/>
              <a:t>10.1080/00091383.2014.897192</a:t>
            </a:r>
          </a:p>
          <a:p>
            <a:r>
              <a:rPr lang="en-US" dirty="0"/>
              <a:t>Kryder, L. G. (2011). ePortfolios: Proving competency and building a network. Business Communication Quarterly, 74(3), 333-341. DOI: 10.1177/1080569911414556</a:t>
            </a:r>
          </a:p>
          <a:p>
            <a:pPr marL="0" indent="0">
              <a:buNone/>
            </a:pPr>
            <a:endParaRPr lang="en-US" dirty="0" smtClean="0"/>
          </a:p>
          <a:p>
            <a:pPr marL="0" indent="0">
              <a:buNone/>
            </a:pP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29</a:t>
            </a:fld>
            <a:endParaRPr lang="en-US" dirty="0"/>
          </a:p>
        </p:txBody>
      </p:sp>
    </p:spTree>
    <p:extLst>
      <p:ext uri="{BB962C8B-B14F-4D97-AF65-F5344CB8AC3E}">
        <p14:creationId xmlns:p14="http://schemas.microsoft.com/office/powerpoint/2010/main" val="381501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Uses of ePortfolios</a:t>
            </a:r>
            <a:endParaRPr lang="en-US" dirty="0"/>
          </a:p>
        </p:txBody>
      </p:sp>
      <p:sp>
        <p:nvSpPr>
          <p:cNvPr id="3" name="Subtitle 2"/>
          <p:cNvSpPr>
            <a:spLocks noGrp="1"/>
          </p:cNvSpPr>
          <p:nvPr>
            <p:ph type="subTitle" idx="1"/>
          </p:nvPr>
        </p:nvSpPr>
        <p:spPr/>
        <p:txBody>
          <a:bodyPr/>
          <a:lstStyle/>
          <a:p>
            <a:r>
              <a:rPr lang="en-US" dirty="0" smtClean="0"/>
              <a:t>   </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3</a:t>
            </a:fld>
            <a:endParaRPr lang="en-US" dirty="0"/>
          </a:p>
        </p:txBody>
      </p:sp>
    </p:spTree>
    <p:extLst>
      <p:ext uri="{BB962C8B-B14F-4D97-AF65-F5344CB8AC3E}">
        <p14:creationId xmlns:p14="http://schemas.microsoft.com/office/powerpoint/2010/main" val="6355626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(4) </a:t>
            </a:r>
            <a:endParaRPr lang="en-US" dirty="0"/>
          </a:p>
        </p:txBody>
      </p:sp>
      <p:sp>
        <p:nvSpPr>
          <p:cNvPr id="3" name="Content Placeholder 2"/>
          <p:cNvSpPr>
            <a:spLocks noGrp="1"/>
          </p:cNvSpPr>
          <p:nvPr>
            <p:ph idx="1"/>
          </p:nvPr>
        </p:nvSpPr>
        <p:spPr/>
        <p:txBody>
          <a:bodyPr>
            <a:normAutofit/>
          </a:bodyPr>
          <a:lstStyle/>
          <a:p>
            <a:r>
              <a:rPr lang="en-US" dirty="0" smtClean="0"/>
              <a:t>Leung, D. Y. P., &amp; Kemper, D. </a:t>
            </a:r>
            <a:r>
              <a:rPr lang="en-US" dirty="0" smtClean="0"/>
              <a:t>(2003). The relationship between the approaches to learning and reflection upon practice. Educational Psychology, 23(1), 61-71. DOI: 10.1080/01443410303221</a:t>
            </a:r>
            <a:endParaRPr lang="en-US" dirty="0" smtClean="0"/>
          </a:p>
          <a:p>
            <a:r>
              <a:rPr lang="en-US" dirty="0" smtClean="0"/>
              <a:t>Lievens</a:t>
            </a:r>
            <a:r>
              <a:rPr lang="en-US" dirty="0"/>
              <a:t>, R. (2014). A proposal: Mitigating effects of the economic crisis with career ePortfolios. </a:t>
            </a:r>
            <a:r>
              <a:rPr lang="en-US" i="1" dirty="0"/>
              <a:t>International Journal of ePortfolio, 4</a:t>
            </a:r>
            <a:r>
              <a:rPr lang="en-US" dirty="0"/>
              <a:t>(2), 157-168</a:t>
            </a:r>
            <a:r>
              <a:rPr lang="en-US" dirty="0" smtClean="0"/>
              <a:t>.</a:t>
            </a:r>
          </a:p>
          <a:p>
            <a:r>
              <a:rPr lang="en-US" dirty="0"/>
              <a:t>Marcoux, E. (2011, February). Turning the standards toward the student--A metacognitive aspect. </a:t>
            </a:r>
            <a:r>
              <a:rPr lang="en-US" i="1" dirty="0"/>
              <a:t>Teacher Librarian, 38</a:t>
            </a:r>
            <a:r>
              <a:rPr lang="en-US" dirty="0"/>
              <a:t>(3), 67-68.</a:t>
            </a:r>
          </a:p>
          <a:p>
            <a:pPr marL="0" indent="0">
              <a:buNone/>
            </a:pPr>
            <a:endParaRPr lang="en-US" dirty="0"/>
          </a:p>
          <a:p>
            <a:pPr marL="0" indent="0">
              <a:buNone/>
            </a:pPr>
            <a:endParaRPr lang="en-US" dirty="0"/>
          </a:p>
          <a:p>
            <a:pPr marL="0" indent="0">
              <a:buNone/>
            </a:pPr>
            <a:endParaRPr lang="en-US" dirty="0"/>
          </a:p>
          <a:p>
            <a:endParaRPr lang="en-US" dirty="0" smtClean="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20A5CE6A-787A-46EA-ABA7-80CE9855F73D}" type="slidenum">
              <a:rPr lang="en-US" smtClean="0"/>
              <a:t>30</a:t>
            </a:fld>
            <a:endParaRPr lang="en-US" dirty="0"/>
          </a:p>
        </p:txBody>
      </p:sp>
    </p:spTree>
    <p:extLst>
      <p:ext uri="{BB962C8B-B14F-4D97-AF65-F5344CB8AC3E}">
        <p14:creationId xmlns:p14="http://schemas.microsoft.com/office/powerpoint/2010/main" val="35848137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(5)</a:t>
            </a:r>
            <a:endParaRPr lang="en-US" dirty="0"/>
          </a:p>
        </p:txBody>
      </p:sp>
      <p:sp>
        <p:nvSpPr>
          <p:cNvPr id="3" name="Content Placeholder 2"/>
          <p:cNvSpPr>
            <a:spLocks noGrp="1"/>
          </p:cNvSpPr>
          <p:nvPr>
            <p:ph idx="1"/>
          </p:nvPr>
        </p:nvSpPr>
        <p:spPr>
          <a:xfrm>
            <a:off x="838200" y="1812925"/>
            <a:ext cx="10515600" cy="4351338"/>
          </a:xfrm>
        </p:spPr>
        <p:txBody>
          <a:bodyPr/>
          <a:lstStyle/>
          <a:p>
            <a:r>
              <a:rPr lang="en-US" dirty="0"/>
              <a:t>Okoro, E. A., &amp; Cardon, P. W. (2011). ePortfolios in business communication courses as tools for employment. Business Communication Quarterly, 74(3), 347-351. DOI: 10.1177/1080569911414554</a:t>
            </a:r>
          </a:p>
          <a:p>
            <a:endParaRPr lang="en-US" dirty="0" smtClean="0"/>
          </a:p>
          <a:p>
            <a:r>
              <a:rPr lang="en-US" dirty="0" smtClean="0"/>
              <a:t>Rogers</a:t>
            </a:r>
            <a:r>
              <a:rPr lang="en-US" dirty="0"/>
              <a:t>, E. M. (2003). </a:t>
            </a:r>
            <a:r>
              <a:rPr lang="en-US" i="1" dirty="0"/>
              <a:t>Diffusion of innovations </a:t>
            </a:r>
            <a:r>
              <a:rPr lang="en-US" dirty="0"/>
              <a:t>(5</a:t>
            </a:r>
            <a:r>
              <a:rPr lang="en-US" baseline="30000" dirty="0"/>
              <a:t>th</a:t>
            </a:r>
            <a:r>
              <a:rPr lang="en-US" dirty="0"/>
              <a:t> ed.). New York, NY: Free Press.</a:t>
            </a:r>
          </a:p>
          <a:p>
            <a:pPr marL="0" indent="0">
              <a:buNone/>
            </a:pP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31</a:t>
            </a:fld>
            <a:endParaRPr lang="en-US" dirty="0"/>
          </a:p>
        </p:txBody>
      </p:sp>
    </p:spTree>
    <p:extLst>
      <p:ext uri="{BB962C8B-B14F-4D97-AF65-F5344CB8AC3E}">
        <p14:creationId xmlns:p14="http://schemas.microsoft.com/office/powerpoint/2010/main" val="26380053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r>
              <a:rPr lang="en-US" dirty="0" smtClean="0"/>
              <a:t>(6)</a:t>
            </a:r>
            <a:endParaRPr lang="en-US" dirty="0"/>
          </a:p>
        </p:txBody>
      </p:sp>
      <p:sp>
        <p:nvSpPr>
          <p:cNvPr id="3" name="Content Placeholder 2"/>
          <p:cNvSpPr>
            <a:spLocks noGrp="1"/>
          </p:cNvSpPr>
          <p:nvPr>
            <p:ph idx="1"/>
          </p:nvPr>
        </p:nvSpPr>
        <p:spPr/>
        <p:txBody>
          <a:bodyPr/>
          <a:lstStyle/>
          <a:p>
            <a:r>
              <a:rPr lang="en-US" dirty="0"/>
              <a:t>Sahin, I. (2006, April). Detailed review of Rogers’ diffusion of innovations theory and educational technology-related studies based on Rogers’ theory. The Turkish Online Journal of Educational Technology, 5(2). Retrieved from http://r.search.yahoo.com/_ylt=A0LEVi5jwBlZT3AAIGwnnIlQ;_ylu=X3oDMTByOHZyb21tBGNvbG8DYmYxBHBvcwMxBHZ0aWQDBHNlYwNzcg--/RV=2/RE=1494888676/RO=10/RU=http%3a%2f%2ftojet.net%2farticles%2fv5i2%2f523.pdf/RK=0/RS=6ufbBri7YZX60Nmw155TfzbJUKI-.</a:t>
            </a:r>
          </a:p>
          <a:p>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32</a:t>
            </a:fld>
            <a:endParaRPr lang="en-US" dirty="0"/>
          </a:p>
        </p:txBody>
      </p:sp>
    </p:spTree>
    <p:extLst>
      <p:ext uri="{BB962C8B-B14F-4D97-AF65-F5344CB8AC3E}">
        <p14:creationId xmlns:p14="http://schemas.microsoft.com/office/powerpoint/2010/main" val="33904667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r>
              <a:rPr lang="en-US" dirty="0" smtClean="0"/>
              <a:t>(7)</a:t>
            </a:r>
            <a:endParaRPr lang="en-US" dirty="0"/>
          </a:p>
        </p:txBody>
      </p:sp>
      <p:sp>
        <p:nvSpPr>
          <p:cNvPr id="3" name="Content Placeholder 2"/>
          <p:cNvSpPr>
            <a:spLocks noGrp="1"/>
          </p:cNvSpPr>
          <p:nvPr>
            <p:ph idx="1"/>
          </p:nvPr>
        </p:nvSpPr>
        <p:spPr/>
        <p:txBody>
          <a:bodyPr/>
          <a:lstStyle/>
          <a:p>
            <a:r>
              <a:rPr lang="en-US" dirty="0" smtClean="0"/>
              <a:t>Sánchez, F., Lane, L., &amp; Carter, T. (2014). Engaging writing about writing theory and multimodal praxis: Remediating WaW for English 106: First year composition. </a:t>
            </a:r>
            <a:r>
              <a:rPr lang="en-US" i="1" dirty="0" smtClean="0"/>
              <a:t>Composition Studies, 42</a:t>
            </a:r>
            <a:r>
              <a:rPr lang="en-US" dirty="0" smtClean="0"/>
              <a:t>(2), 118-146</a:t>
            </a:r>
            <a:r>
              <a:rPr lang="en-US" dirty="0" smtClean="0"/>
              <a:t>.</a:t>
            </a:r>
          </a:p>
          <a:p>
            <a:r>
              <a:rPr lang="en-US" dirty="0"/>
              <a:t>Strauss , K. (2016, May 17). </a:t>
            </a:r>
            <a:r>
              <a:rPr lang="en-US" i="1" dirty="0"/>
              <a:t>These are the skills bosses say new college graduates do not have. </a:t>
            </a:r>
            <a:r>
              <a:rPr lang="en-US" dirty="0"/>
              <a:t>Forbes. Retrieved from </a:t>
            </a:r>
            <a:r>
              <a:rPr lang="en-US" dirty="0">
                <a:hlinkClick r:id="rId2"/>
              </a:rPr>
              <a:t>http://www.forbes.com/sites/karstenstrauss/2016/05/17/these-are-the-skills-bosses-say-new-college-grads-do-not-have/#653e7186596e</a:t>
            </a:r>
            <a:r>
              <a:rPr lang="en-US" dirty="0"/>
              <a:t>. </a:t>
            </a:r>
          </a:p>
          <a:p>
            <a:pPr marL="0" indent="0">
              <a:buNone/>
            </a:pPr>
            <a:endParaRPr lang="en-US" dirty="0" smtClean="0"/>
          </a:p>
          <a:p>
            <a:pPr marL="0" indent="0">
              <a:buNone/>
            </a:pP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33</a:t>
            </a:fld>
            <a:endParaRPr lang="en-US" dirty="0"/>
          </a:p>
        </p:txBody>
      </p:sp>
    </p:spTree>
    <p:extLst>
      <p:ext uri="{BB962C8B-B14F-4D97-AF65-F5344CB8AC3E}">
        <p14:creationId xmlns:p14="http://schemas.microsoft.com/office/powerpoint/2010/main" val="4865900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r>
              <a:rPr lang="en-US" dirty="0" smtClean="0"/>
              <a:t>(8)</a:t>
            </a:r>
            <a:endParaRPr lang="en-US" dirty="0"/>
          </a:p>
        </p:txBody>
      </p:sp>
      <p:sp>
        <p:nvSpPr>
          <p:cNvPr id="3" name="Content Placeholder 2"/>
          <p:cNvSpPr>
            <a:spLocks noGrp="1"/>
          </p:cNvSpPr>
          <p:nvPr>
            <p:ph idx="1"/>
          </p:nvPr>
        </p:nvSpPr>
        <p:spPr/>
        <p:txBody>
          <a:bodyPr/>
          <a:lstStyle/>
          <a:p>
            <a:r>
              <a:rPr lang="en-US" dirty="0" smtClean="0"/>
              <a:t>Worley</a:t>
            </a:r>
            <a:r>
              <a:rPr lang="en-US" dirty="0"/>
              <a:t>, R. B. (2011). ePortfolios examined: Tools for exhibit and evaluation. Business Communication Quarterly, 74(3), 330-332. DOI: 10.1177/1080569911414558</a:t>
            </a:r>
          </a:p>
          <a:p>
            <a:pPr marL="0" indent="0">
              <a:buNone/>
            </a:pPr>
            <a:endParaRPr lang="en-US" dirty="0" smtClean="0"/>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16th Annual Pace Faculty Institute</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0A5CE6A-787A-46EA-ABA7-80CE9855F73D}" type="slidenum">
              <a:rPr lang="en-US" smtClean="0">
                <a:solidFill>
                  <a:prstClr val="black">
                    <a:tint val="75000"/>
                  </a:prstClr>
                </a:solidFill>
              </a:rPr>
              <a:pPr/>
              <a:t>34</a:t>
            </a:fld>
            <a:endParaRPr lang="en-US" dirty="0">
              <a:solidFill>
                <a:prstClr val="black">
                  <a:tint val="75000"/>
                </a:prstClr>
              </a:solidFill>
            </a:endParaRPr>
          </a:p>
        </p:txBody>
      </p:sp>
    </p:spTree>
    <p:extLst>
      <p:ext uri="{BB962C8B-B14F-4D97-AF65-F5344CB8AC3E}">
        <p14:creationId xmlns:p14="http://schemas.microsoft.com/office/powerpoint/2010/main" val="28182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Definition of ePortfolios</a:t>
            </a:r>
            <a:endParaRPr lang="en-US" dirty="0"/>
          </a:p>
        </p:txBody>
      </p:sp>
      <p:sp>
        <p:nvSpPr>
          <p:cNvPr id="3" name="Content Placeholder 2"/>
          <p:cNvSpPr>
            <a:spLocks noGrp="1"/>
          </p:cNvSpPr>
          <p:nvPr>
            <p:ph idx="1"/>
          </p:nvPr>
        </p:nvSpPr>
        <p:spPr/>
        <p:txBody>
          <a:bodyPr/>
          <a:lstStyle/>
          <a:p>
            <a:r>
              <a:rPr lang="en-US" dirty="0" smtClean="0"/>
              <a:t>No common definition for ePortfolios among educators (Jenson &amp; Treuer, 2014)</a:t>
            </a:r>
          </a:p>
          <a:p>
            <a:pPr lvl="1"/>
            <a:r>
              <a:rPr lang="en-US" dirty="0" smtClean="0"/>
              <a:t>“a tool for documenting and managing one’s own learning over a lifetime in ways that foster deep and continuous learning” (p. 55)</a:t>
            </a:r>
          </a:p>
          <a:p>
            <a:pPr marL="457200" lvl="1" indent="0">
              <a:buNone/>
            </a:pPr>
            <a:endParaRPr lang="en-US" dirty="0" smtClean="0"/>
          </a:p>
          <a:p>
            <a:r>
              <a:rPr lang="en-US" dirty="0" smtClean="0"/>
              <a:t>Definition of ePortfolio for the purposes of this presentation </a:t>
            </a:r>
          </a:p>
          <a:p>
            <a:pPr lvl="1"/>
            <a:r>
              <a:rPr lang="en-US" dirty="0" smtClean="0"/>
              <a:t>Tool for displaying the skills in the form of a more detailed digital resume that connects classroom learning to the real world</a:t>
            </a:r>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4</a:t>
            </a:fld>
            <a:endParaRPr lang="en-US" dirty="0"/>
          </a:p>
        </p:txBody>
      </p:sp>
    </p:spTree>
    <p:extLst>
      <p:ext uri="{BB962C8B-B14F-4D97-AF65-F5344CB8AC3E}">
        <p14:creationId xmlns:p14="http://schemas.microsoft.com/office/powerpoint/2010/main" val="2521249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Purposes of ePortfolios</a:t>
            </a:r>
            <a:endParaRPr lang="en-US" dirty="0"/>
          </a:p>
        </p:txBody>
      </p:sp>
      <p:sp>
        <p:nvSpPr>
          <p:cNvPr id="3" name="Content Placeholder 2"/>
          <p:cNvSpPr>
            <a:spLocks noGrp="1"/>
          </p:cNvSpPr>
          <p:nvPr>
            <p:ph idx="1"/>
          </p:nvPr>
        </p:nvSpPr>
        <p:spPr/>
        <p:txBody>
          <a:bodyPr/>
          <a:lstStyle/>
          <a:p>
            <a:r>
              <a:rPr lang="en-US" dirty="0"/>
              <a:t>Three general purposes for ePortfolios (Lievens, 2014)</a:t>
            </a:r>
          </a:p>
          <a:p>
            <a:pPr lvl="1"/>
            <a:r>
              <a:rPr lang="en-US" dirty="0"/>
              <a:t>Way for students to engage more in the learning </a:t>
            </a:r>
            <a:r>
              <a:rPr lang="en-US" dirty="0" smtClean="0"/>
              <a:t>process</a:t>
            </a:r>
            <a:endParaRPr lang="en-US" dirty="0"/>
          </a:p>
          <a:p>
            <a:pPr lvl="2"/>
            <a:r>
              <a:rPr lang="en-US" dirty="0"/>
              <a:t>Reflections (e.g., First-Year Seminar) (Brammer, 2007; Lievens, 2014</a:t>
            </a:r>
            <a:r>
              <a:rPr lang="en-US" dirty="0" smtClean="0"/>
              <a:t>)</a:t>
            </a:r>
          </a:p>
          <a:p>
            <a:pPr marL="914400" lvl="2" indent="0">
              <a:buNone/>
            </a:pPr>
            <a:endParaRPr lang="en-US" dirty="0"/>
          </a:p>
          <a:p>
            <a:pPr lvl="1"/>
            <a:r>
              <a:rPr lang="en-US" dirty="0"/>
              <a:t>Assessment through learning outcomes </a:t>
            </a:r>
            <a:endParaRPr lang="en-US" dirty="0" smtClean="0"/>
          </a:p>
          <a:p>
            <a:pPr marL="457200" lvl="1" indent="0">
              <a:buNone/>
            </a:pPr>
            <a:endParaRPr lang="en-US" dirty="0"/>
          </a:p>
          <a:p>
            <a:pPr lvl="1"/>
            <a:r>
              <a:rPr lang="en-US" dirty="0"/>
              <a:t>Showcase of learning outcomes </a:t>
            </a:r>
          </a:p>
          <a:p>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5</a:t>
            </a:fld>
            <a:endParaRPr lang="en-US" dirty="0"/>
          </a:p>
        </p:txBody>
      </p:sp>
    </p:spTree>
    <p:extLst>
      <p:ext uri="{BB962C8B-B14F-4D97-AF65-F5344CB8AC3E}">
        <p14:creationId xmlns:p14="http://schemas.microsoft.com/office/powerpoint/2010/main" val="1708269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The Disconnection between Classroom Assignments and ePortfolios</a:t>
            </a:r>
          </a:p>
        </p:txBody>
      </p:sp>
      <p:sp>
        <p:nvSpPr>
          <p:cNvPr id="3" name="Subtitle 2"/>
          <p:cNvSpPr>
            <a:spLocks noGrp="1"/>
          </p:cNvSpPr>
          <p:nvPr>
            <p:ph type="body" idx="1"/>
          </p:nvPr>
        </p:nvSpPr>
        <p:spPr/>
        <p:txBody>
          <a:bodyPr/>
          <a:lstStyle/>
          <a:p>
            <a:r>
              <a:rPr lang="en-US" dirty="0" smtClean="0"/>
              <a:t>   </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6</a:t>
            </a:fld>
            <a:endParaRPr lang="en-US" dirty="0"/>
          </a:p>
        </p:txBody>
      </p:sp>
    </p:spTree>
    <p:extLst>
      <p:ext uri="{BB962C8B-B14F-4D97-AF65-F5344CB8AC3E}">
        <p14:creationId xmlns:p14="http://schemas.microsoft.com/office/powerpoint/2010/main" val="36717911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Surface Approach vs. Deep Approach (1)</a:t>
            </a:r>
            <a:endParaRPr lang="en-US" dirty="0"/>
          </a:p>
        </p:txBody>
      </p:sp>
      <p:sp>
        <p:nvSpPr>
          <p:cNvPr id="6" name="Text Placeholder 5"/>
          <p:cNvSpPr>
            <a:spLocks noGrp="1"/>
          </p:cNvSpPr>
          <p:nvPr>
            <p:ph type="body" idx="1"/>
          </p:nvPr>
        </p:nvSpPr>
        <p:spPr/>
        <p:txBody>
          <a:bodyPr>
            <a:normAutofit fontScale="92500"/>
          </a:bodyPr>
          <a:lstStyle/>
          <a:p>
            <a:r>
              <a:rPr lang="en-US" dirty="0" smtClean="0"/>
              <a:t>A surface approach </a:t>
            </a:r>
            <a:r>
              <a:rPr lang="en-US" dirty="0" smtClean="0"/>
              <a:t>a student who (Leung &amp; Kember, 2003, pp. 62-63):		</a:t>
            </a:r>
            <a:endParaRPr lang="en-US" dirty="0"/>
          </a:p>
        </p:txBody>
      </p:sp>
      <p:sp>
        <p:nvSpPr>
          <p:cNvPr id="7" name="Content Placeholder 6"/>
          <p:cNvSpPr>
            <a:spLocks noGrp="1"/>
          </p:cNvSpPr>
          <p:nvPr>
            <p:ph sz="half" idx="2"/>
          </p:nvPr>
        </p:nvSpPr>
        <p:spPr/>
        <p:txBody>
          <a:bodyPr/>
          <a:lstStyle/>
          <a:p>
            <a:r>
              <a:rPr lang="en-US" dirty="0" smtClean="0"/>
              <a:t>sees the task as a demand to be met;</a:t>
            </a:r>
          </a:p>
          <a:p>
            <a:r>
              <a:rPr lang="en-US" dirty="0" smtClean="0"/>
              <a:t>sees the aspects or parts of the task as discrete and unrelated to each other or to other tasks;</a:t>
            </a:r>
          </a:p>
          <a:p>
            <a:r>
              <a:rPr lang="en-US" dirty="0"/>
              <a:t>i</a:t>
            </a:r>
            <a:r>
              <a:rPr lang="en-US" dirty="0" smtClean="0"/>
              <a:t>s worried about the time the task is taking;</a:t>
            </a:r>
            <a:endParaRPr lang="en-US" dirty="0"/>
          </a:p>
        </p:txBody>
      </p:sp>
      <p:sp>
        <p:nvSpPr>
          <p:cNvPr id="8" name="Text Placeholder 7"/>
          <p:cNvSpPr>
            <a:spLocks noGrp="1"/>
          </p:cNvSpPr>
          <p:nvPr>
            <p:ph type="body" sz="quarter" idx="3"/>
          </p:nvPr>
        </p:nvSpPr>
        <p:spPr/>
        <p:txBody>
          <a:bodyPr/>
          <a:lstStyle/>
          <a:p>
            <a:r>
              <a:rPr lang="en-US" dirty="0" smtClean="0"/>
              <a:t>A deep approach </a:t>
            </a:r>
            <a:r>
              <a:rPr lang="en-US" dirty="0" smtClean="0"/>
              <a:t>for a student who </a:t>
            </a:r>
            <a:r>
              <a:rPr lang="en-US" dirty="0"/>
              <a:t>(Leung &amp; Kember, 2003, </a:t>
            </a:r>
            <a:r>
              <a:rPr lang="en-US" dirty="0" smtClean="0"/>
              <a:t>p. 62):</a:t>
            </a:r>
            <a:endParaRPr lang="en-US" dirty="0"/>
          </a:p>
        </p:txBody>
      </p:sp>
      <p:sp>
        <p:nvSpPr>
          <p:cNvPr id="9" name="Content Placeholder 8"/>
          <p:cNvSpPr>
            <a:spLocks noGrp="1"/>
          </p:cNvSpPr>
          <p:nvPr>
            <p:ph sz="quarter" idx="4"/>
          </p:nvPr>
        </p:nvSpPr>
        <p:spPr/>
        <p:txBody>
          <a:bodyPr>
            <a:normAutofit lnSpcReduction="10000"/>
          </a:bodyPr>
          <a:lstStyle/>
          <a:p>
            <a:r>
              <a:rPr lang="en-US" dirty="0" smtClean="0"/>
              <a:t>is interest in the academic task and derives enjoyment from carrying it out;</a:t>
            </a:r>
          </a:p>
          <a:p>
            <a:r>
              <a:rPr lang="en-US" dirty="0"/>
              <a:t>s</a:t>
            </a:r>
            <a:r>
              <a:rPr lang="en-US" dirty="0" smtClean="0"/>
              <a:t>earches for the meaning inherent in the task;</a:t>
            </a:r>
            <a:endParaRPr lang="en-US" dirty="0"/>
          </a:p>
          <a:p>
            <a:r>
              <a:rPr lang="en-US" dirty="0" smtClean="0"/>
              <a:t>Personalizes the task, making it meaningful to [his or her] own experience and to the real world;</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7</a:t>
            </a:fld>
            <a:endParaRPr lang="en-US" dirty="0"/>
          </a:p>
        </p:txBody>
      </p:sp>
    </p:spTree>
    <p:extLst>
      <p:ext uri="{BB962C8B-B14F-4D97-AF65-F5344CB8AC3E}">
        <p14:creationId xmlns:p14="http://schemas.microsoft.com/office/powerpoint/2010/main" val="2950499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xEl>
                                              <p:pRg st="1" end="1"/>
                                            </p:txEl>
                                          </p:spTgt>
                                        </p:tgtEl>
                                        <p:attrNameLst>
                                          <p:attrName>style.visibility</p:attrName>
                                        </p:attrNameLst>
                                      </p:cBhvr>
                                      <p:to>
                                        <p:strVal val="visible"/>
                                      </p:to>
                                    </p:set>
                                    <p:anim calcmode="lin" valueType="num">
                                      <p:cBhvr additive="base">
                                        <p:cTn id="3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2" end="2"/>
                                            </p:txEl>
                                          </p:spTgt>
                                        </p:tgtEl>
                                        <p:attrNameLst>
                                          <p:attrName>style.visibility</p:attrName>
                                        </p:attrNameLst>
                                      </p:cBhvr>
                                      <p:to>
                                        <p:strVal val="visible"/>
                                      </p:to>
                                    </p:set>
                                    <p:anim calcmode="lin" valueType="num">
                                      <p:cBhvr additive="base">
                                        <p:cTn id="4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9">
                                            <p:txEl>
                                              <p:pRg st="2" end="2"/>
                                            </p:txEl>
                                          </p:spTgt>
                                        </p:tgtEl>
                                        <p:attrNameLst>
                                          <p:attrName>style.visibility</p:attrName>
                                        </p:attrNameLst>
                                      </p:cBhvr>
                                      <p:to>
                                        <p:strVal val="visible"/>
                                      </p:to>
                                    </p:set>
                                    <p:anim calcmode="lin" valueType="num">
                                      <p:cBhvr additive="base">
                                        <p:cTn id="4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Surface Approach vs. Deep Approach (2)</a:t>
            </a:r>
            <a:endParaRPr lang="en-US" dirty="0"/>
          </a:p>
        </p:txBody>
      </p:sp>
      <p:sp>
        <p:nvSpPr>
          <p:cNvPr id="6" name="Text Placeholder 5"/>
          <p:cNvSpPr>
            <a:spLocks noGrp="1"/>
          </p:cNvSpPr>
          <p:nvPr>
            <p:ph type="body" idx="1"/>
          </p:nvPr>
        </p:nvSpPr>
        <p:spPr/>
        <p:txBody>
          <a:bodyPr>
            <a:normAutofit fontScale="92500"/>
          </a:bodyPr>
          <a:lstStyle/>
          <a:p>
            <a:r>
              <a:rPr lang="en-US" dirty="0" smtClean="0"/>
              <a:t>Surface Approach a student who (Leung &amp; Kember, 2003, pp. 62-63):		</a:t>
            </a:r>
            <a:endParaRPr lang="en-US" dirty="0"/>
          </a:p>
        </p:txBody>
      </p:sp>
      <p:sp>
        <p:nvSpPr>
          <p:cNvPr id="7" name="Content Placeholder 6"/>
          <p:cNvSpPr>
            <a:spLocks noGrp="1"/>
          </p:cNvSpPr>
          <p:nvPr>
            <p:ph sz="half" idx="2"/>
          </p:nvPr>
        </p:nvSpPr>
        <p:spPr/>
        <p:txBody>
          <a:bodyPr/>
          <a:lstStyle/>
          <a:p>
            <a:r>
              <a:rPr lang="en-US" dirty="0"/>
              <a:t>a</a:t>
            </a:r>
            <a:r>
              <a:rPr lang="en-US" dirty="0" smtClean="0"/>
              <a:t>voids personal or other meanings the task may have; and</a:t>
            </a:r>
          </a:p>
          <a:p>
            <a:pPr marL="0" indent="0">
              <a:buNone/>
            </a:pPr>
            <a:endParaRPr lang="en-US" dirty="0" smtClean="0"/>
          </a:p>
          <a:p>
            <a:r>
              <a:rPr lang="en-US" dirty="0"/>
              <a:t>r</a:t>
            </a:r>
            <a:r>
              <a:rPr lang="en-US" dirty="0" smtClean="0"/>
              <a:t>elies on memorization [sic], attempting to reproduce the surface aspects of the task.</a:t>
            </a:r>
          </a:p>
        </p:txBody>
      </p:sp>
      <p:sp>
        <p:nvSpPr>
          <p:cNvPr id="8" name="Text Placeholder 7"/>
          <p:cNvSpPr>
            <a:spLocks noGrp="1"/>
          </p:cNvSpPr>
          <p:nvPr>
            <p:ph type="body" sz="quarter" idx="3"/>
          </p:nvPr>
        </p:nvSpPr>
        <p:spPr/>
        <p:txBody>
          <a:bodyPr/>
          <a:lstStyle/>
          <a:p>
            <a:r>
              <a:rPr lang="en-US" dirty="0" smtClean="0"/>
              <a:t>Deep Approach for a student who </a:t>
            </a:r>
            <a:r>
              <a:rPr lang="en-US" dirty="0"/>
              <a:t>(Leung &amp; Kember, 2003, </a:t>
            </a:r>
            <a:r>
              <a:rPr lang="en-US" dirty="0" smtClean="0"/>
              <a:t>p. 62):</a:t>
            </a:r>
            <a:endParaRPr lang="en-US" dirty="0"/>
          </a:p>
        </p:txBody>
      </p:sp>
      <p:sp>
        <p:nvSpPr>
          <p:cNvPr id="9" name="Content Placeholder 8"/>
          <p:cNvSpPr>
            <a:spLocks noGrp="1"/>
          </p:cNvSpPr>
          <p:nvPr>
            <p:ph sz="quarter" idx="4"/>
          </p:nvPr>
        </p:nvSpPr>
        <p:spPr/>
        <p:txBody>
          <a:bodyPr>
            <a:normAutofit/>
          </a:bodyPr>
          <a:lstStyle/>
          <a:p>
            <a:r>
              <a:rPr lang="en-US" dirty="0" smtClean="0"/>
              <a:t>Integrates aspects or parts of task into a whole, sees relationships between this whole and previous knowledge; and</a:t>
            </a:r>
          </a:p>
          <a:p>
            <a:pPr marL="0" indent="0">
              <a:buNone/>
            </a:pPr>
            <a:endParaRPr lang="en-US" dirty="0" smtClean="0"/>
          </a:p>
          <a:p>
            <a:r>
              <a:rPr lang="en-US" dirty="0" smtClean="0"/>
              <a:t>Tries to theorize [sic] about the task, forms hypothesizes.</a:t>
            </a:r>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8</a:t>
            </a:fld>
            <a:endParaRPr lang="en-US" dirty="0"/>
          </a:p>
        </p:txBody>
      </p:sp>
    </p:spTree>
    <p:extLst>
      <p:ext uri="{BB962C8B-B14F-4D97-AF65-F5344CB8AC3E}">
        <p14:creationId xmlns:p14="http://schemas.microsoft.com/office/powerpoint/2010/main" val="2283795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anim calcmode="lin" valueType="num">
                                      <p:cBhvr additive="base">
                                        <p:cTn id="31"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xEl>
                                              <p:pRg st="2" end="2"/>
                                            </p:txEl>
                                          </p:spTgt>
                                        </p:tgtEl>
                                        <p:attrNameLst>
                                          <p:attrName>style.visibility</p:attrName>
                                        </p:attrNameLst>
                                      </p:cBhvr>
                                      <p:to>
                                        <p:strVal val="visible"/>
                                      </p:to>
                                    </p:set>
                                    <p:anim calcmode="lin" valueType="num">
                                      <p:cBhvr additive="base">
                                        <p:cTn id="3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Benefits of Multimodal Writing (1)</a:t>
            </a:r>
            <a:endParaRPr lang="en-US" dirty="0"/>
          </a:p>
        </p:txBody>
      </p:sp>
      <p:sp>
        <p:nvSpPr>
          <p:cNvPr id="3" name="Content Placeholder 2"/>
          <p:cNvSpPr>
            <a:spLocks noGrp="1"/>
          </p:cNvSpPr>
          <p:nvPr>
            <p:ph idx="1"/>
          </p:nvPr>
        </p:nvSpPr>
        <p:spPr/>
        <p:txBody>
          <a:bodyPr/>
          <a:lstStyle/>
          <a:p>
            <a:r>
              <a:rPr lang="en-US" dirty="0" smtClean="0"/>
              <a:t>Using technology (in this case, ePortfolios) with assignments helps students learn better by giving them the opportunity to be creative by combining different modalities (i.e., print, visual, and digital) (Groves, 2011).</a:t>
            </a:r>
          </a:p>
          <a:p>
            <a:r>
              <a:rPr lang="en-US" dirty="0" smtClean="0"/>
              <a:t>Multimodal approaches encourages metacognition by incorporating different theories (e.g., writing about writing theory) (Sánchez, Lane, &amp; Carter, 2014).</a:t>
            </a:r>
          </a:p>
          <a:p>
            <a:r>
              <a:rPr lang="en-US" dirty="0" smtClean="0"/>
              <a:t>Multimodal </a:t>
            </a:r>
            <a:r>
              <a:rPr lang="en-US" dirty="0" smtClean="0"/>
              <a:t>approaches emphasizes many skills (e.g., technical, public speaking, paying attention to detail, and communication skills)  employers are looking for (Groves, 2011; Kryder, 2011; Strauss, 2016).</a:t>
            </a:r>
          </a:p>
          <a:p>
            <a:endParaRPr lang="en-US" dirty="0"/>
          </a:p>
        </p:txBody>
      </p:sp>
      <p:sp>
        <p:nvSpPr>
          <p:cNvPr id="4" name="Footer Placeholder 3"/>
          <p:cNvSpPr>
            <a:spLocks noGrp="1"/>
          </p:cNvSpPr>
          <p:nvPr>
            <p:ph type="ftr" sz="quarter" idx="11"/>
          </p:nvPr>
        </p:nvSpPr>
        <p:spPr/>
        <p:txBody>
          <a:bodyPr/>
          <a:lstStyle/>
          <a:p>
            <a:r>
              <a:rPr lang="en-US" dirty="0" smtClean="0"/>
              <a:t>16th Annual Pace Faculty Institute</a:t>
            </a:r>
            <a:endParaRPr lang="en-US" dirty="0"/>
          </a:p>
        </p:txBody>
      </p:sp>
      <p:sp>
        <p:nvSpPr>
          <p:cNvPr id="5" name="Slide Number Placeholder 4"/>
          <p:cNvSpPr>
            <a:spLocks noGrp="1"/>
          </p:cNvSpPr>
          <p:nvPr>
            <p:ph type="sldNum" sz="quarter" idx="12"/>
          </p:nvPr>
        </p:nvSpPr>
        <p:spPr/>
        <p:txBody>
          <a:bodyPr/>
          <a:lstStyle/>
          <a:p>
            <a:fld id="{97D3E6B4-ACF4-4A5C-85D4-E657CF6B1F49}" type="slidenum">
              <a:rPr lang="en-US" smtClean="0"/>
              <a:t>9</a:t>
            </a:fld>
            <a:endParaRPr lang="en-US" dirty="0"/>
          </a:p>
        </p:txBody>
      </p:sp>
    </p:spTree>
    <p:extLst>
      <p:ext uri="{BB962C8B-B14F-4D97-AF65-F5344CB8AC3E}">
        <p14:creationId xmlns:p14="http://schemas.microsoft.com/office/powerpoint/2010/main" val="484213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646</TotalTime>
  <Words>2177</Words>
  <Application>Microsoft Office PowerPoint</Application>
  <PresentationFormat>Widescreen</PresentationFormat>
  <Paragraphs>255</Paragraphs>
  <Slides>34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Calibri Light</vt:lpstr>
      <vt:lpstr>Office Theme</vt:lpstr>
      <vt:lpstr>Using Classroom Assignments to Create ePortfolios</vt:lpstr>
      <vt:lpstr>Agenda</vt:lpstr>
      <vt:lpstr>Uses of ePortfolios</vt:lpstr>
      <vt:lpstr>Definition of ePortfolios</vt:lpstr>
      <vt:lpstr>Purposes of ePortfolios</vt:lpstr>
      <vt:lpstr>The Disconnection between Classroom Assignments and ePortfolios</vt:lpstr>
      <vt:lpstr>Surface Approach vs. Deep Approach (1)</vt:lpstr>
      <vt:lpstr>Surface Approach vs. Deep Approach (2)</vt:lpstr>
      <vt:lpstr>Benefits of Multimodal Writing (1)</vt:lpstr>
      <vt:lpstr>Benefits of Multimodal Writing (2)</vt:lpstr>
      <vt:lpstr>Rogers’ (2003) Diffusion of Innovations Theory (1)</vt:lpstr>
      <vt:lpstr>Rogers’ (2003) Diffusion of Innovations Theory (2)</vt:lpstr>
      <vt:lpstr>Connecting Classroom Assignments to Create ePortfolios </vt:lpstr>
      <vt:lpstr>Skills Students Need to Acquire to Get Internships and Jobs (1)</vt:lpstr>
      <vt:lpstr>Skills Students Need to Acquire to Get Internships and Jobs (2)</vt:lpstr>
      <vt:lpstr>Class Activities for Teaching ePortfolios</vt:lpstr>
      <vt:lpstr>Advantages and Disadvantages of Connecting Classroom Assignments to Create ePortfolios</vt:lpstr>
      <vt:lpstr>Advantages of Using ePortfolios</vt:lpstr>
      <vt:lpstr>Disadvantages</vt:lpstr>
      <vt:lpstr>Conclusions </vt:lpstr>
      <vt:lpstr>Online Reputation </vt:lpstr>
      <vt:lpstr>ePortfolios as Resumes</vt:lpstr>
      <vt:lpstr>Value of Learning</vt:lpstr>
      <vt:lpstr>Effects of Motivation</vt:lpstr>
      <vt:lpstr>  </vt:lpstr>
      <vt:lpstr>References</vt:lpstr>
      <vt:lpstr>References (1) </vt:lpstr>
      <vt:lpstr>References (2) </vt:lpstr>
      <vt:lpstr>References (3)</vt:lpstr>
      <vt:lpstr>References (4) </vt:lpstr>
      <vt:lpstr>References (5)</vt:lpstr>
      <vt:lpstr>References (6)</vt:lpstr>
      <vt:lpstr>References (7)</vt:lpstr>
      <vt:lpstr>References (8)</vt:lpstr>
    </vt:vector>
  </TitlesOfParts>
  <Company>Pace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Bookman, Steven M.</dc:creator>
  <cp:lastModifiedBy>Bookman, Steven M.</cp:lastModifiedBy>
  <cp:revision>65</cp:revision>
  <cp:lastPrinted>2017-05-16T12:49:34Z</cp:lastPrinted>
  <dcterms:created xsi:type="dcterms:W3CDTF">2017-05-10T11:41:51Z</dcterms:created>
  <dcterms:modified xsi:type="dcterms:W3CDTF">2017-05-16T13:16:01Z</dcterms:modified>
</cp:coreProperties>
</file>