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59" r:id="rId6"/>
    <p:sldId id="261" r:id="rId7"/>
    <p:sldId id="269" r:id="rId8"/>
    <p:sldId id="260" r:id="rId9"/>
    <p:sldId id="273" r:id="rId10"/>
    <p:sldId id="270" r:id="rId11"/>
    <p:sldId id="271" r:id="rId12"/>
    <p:sldId id="257" r:id="rId13"/>
    <p:sldId id="258" r:id="rId14"/>
    <p:sldId id="262" r:id="rId15"/>
    <p:sldId id="272" r:id="rId16"/>
    <p:sldId id="26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C06D-C9E7-47D1-9AA3-AF329B5A8343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7753-FAA7-4AEE-A7BD-86DDD7AA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ntl/en-US/privac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traight.com/files/images/wide/hangoutsonyourphone2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witter.com/#mmbehli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portfolio.pace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eportfolio.pace.edu/view/view.php?id=288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inkedin.com/pub/michelle-pulaski-behling/25/6b3/62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ng.com/?n_e=1&amp;n_v=0" TargetMode="External"/><Relationship Id="rId3" Type="http://schemas.openxmlformats.org/officeDocument/2006/relationships/hyperlink" Target="http://www.huffingtonpost.com/2011/09/08/twitter-stats_n_954121.html" TargetMode="External"/><Relationship Id="rId7" Type="http://schemas.openxmlformats.org/officeDocument/2006/relationships/hyperlink" Target="http://www.linkedin.com/" TargetMode="External"/><Relationship Id="rId12" Type="http://schemas.openxmlformats.org/officeDocument/2006/relationships/hyperlink" Target="http://whatis.techtarget.com/definition/0,,sid9_gci942884,00.html" TargetMode="External"/><Relationship Id="rId2" Type="http://schemas.openxmlformats.org/officeDocument/2006/relationships/hyperlink" Target="http://www.43thing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" TargetMode="External"/><Relationship Id="rId11" Type="http://schemas.openxmlformats.org/officeDocument/2006/relationships/hyperlink" Target="http://www.pcmag.com/encyclopedia_term/0,2542,t=Twitter&amp;i=57880,00.asp" TargetMode="External"/><Relationship Id="rId5" Type="http://schemas.openxmlformats.org/officeDocument/2006/relationships/hyperlink" Target="http://eportfolio.pace.edu/" TargetMode="External"/><Relationship Id="rId10" Type="http://schemas.openxmlformats.org/officeDocument/2006/relationships/hyperlink" Target="http://www.twitter.com/" TargetMode="External"/><Relationship Id="rId4" Type="http://schemas.openxmlformats.org/officeDocument/2006/relationships/hyperlink" Target="http://www.dogster.com/" TargetMode="External"/><Relationship Id="rId9" Type="http://schemas.openxmlformats.org/officeDocument/2006/relationships/hyperlink" Target="http://plus.googl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hatis.techtarget.com/definition/0,,sid9_gci942884,00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3things.com/" TargetMode="External"/><Relationship Id="rId2" Type="http://schemas.openxmlformats.org/officeDocument/2006/relationships/hyperlink" Target="http://www.dogst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ing.com/?n_e=1&amp;n_v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acebook.com/about/timelin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lus.goog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1"/>
                </a:solidFill>
              </a:rPr>
              <a:t>Survey of Social Networking Tools</a:t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Michelle Pulaski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</a:rPr>
              <a:t>Behling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b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Pace University, Pleasantville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5" name="Content Placeholder 3" descr="socialme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4124"/>
            <a:ext cx="9372600" cy="5562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               +1s found all over the Web.  Click on it and </a:t>
            </a:r>
            <a:r>
              <a:rPr lang="en-US" dirty="0" smtClean="0"/>
              <a:t>G</a:t>
            </a:r>
            <a:r>
              <a:rPr lang="en-US" dirty="0" smtClean="0"/>
              <a:t>oogle</a:t>
            </a:r>
            <a:r>
              <a:rPr lang="en-US" dirty="0" smtClean="0"/>
              <a:t>+ users give their stamp of approval</a:t>
            </a:r>
          </a:p>
          <a:p>
            <a:r>
              <a:rPr lang="en-US" dirty="0" smtClean="0"/>
              <a:t>You can then add a comment and share it with your circles, starting conversation</a:t>
            </a:r>
          </a:p>
          <a:p>
            <a:r>
              <a:rPr lang="en-US" dirty="0" smtClean="0"/>
              <a:t>Google+ boasts better privacy settings than other SNSs, however, users need to be aware of these privacy settings.  It’s terms of service are less rigorous than </a:t>
            </a:r>
            <a:r>
              <a:rPr lang="en-US" dirty="0" err="1" smtClean="0"/>
              <a:t>Facebook’s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More than 2/3 of </a:t>
            </a:r>
            <a:r>
              <a:rPr lang="en-US" dirty="0" smtClean="0"/>
              <a:t>G</a:t>
            </a:r>
            <a:r>
              <a:rPr lang="en-US" dirty="0" smtClean="0"/>
              <a:t>oogle</a:t>
            </a:r>
            <a:r>
              <a:rPr lang="en-US" dirty="0" smtClean="0"/>
              <a:t>+ activity is private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http://www.google.com/intl/en-US/privacy/</a:t>
            </a:r>
            <a:r>
              <a:rPr lang="en-US" dirty="0" smtClean="0"/>
              <a:t> for more information on privacy settings</a:t>
            </a:r>
          </a:p>
          <a:p>
            <a:endParaRPr lang="en-US" dirty="0"/>
          </a:p>
        </p:txBody>
      </p:sp>
      <p:pic>
        <p:nvPicPr>
          <p:cNvPr id="4" name="Picture 4" descr="http://t2.gstatic.com/images?q=tbn:ANd9GcTCi2xtnHOQiKQx60XbQc6nJDBEwaQ1DumLn34vwXwSs_sM_v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705225" cy="1228726"/>
          </a:xfrm>
          <a:prstGeom prst="rect">
            <a:avLst/>
          </a:prstGeom>
          <a:noFill/>
        </p:spPr>
      </p:pic>
      <p:pic>
        <p:nvPicPr>
          <p:cNvPr id="27650" name="Picture 2" descr="http://t0.gstatic.com/images?q=tbn:ANd9GcRkNgrG1Klj_YF2SSHfy8_LXcf39sR4s0_W1l5wnjNGRDhV519tmkg6WQ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1533525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 video chat feature</a:t>
            </a:r>
            <a:endParaRPr lang="en-US" dirty="0"/>
          </a:p>
        </p:txBody>
      </p:sp>
      <p:pic>
        <p:nvPicPr>
          <p:cNvPr id="28674" name="Picture 2" descr="http://www.straight.com/files/imagecache/wide_article/images/wide/hangoutsonyourphone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281012" cy="4405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6096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Will you use it?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895600" y="15240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What is twitter?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66800" y="5394325"/>
            <a:ext cx="7315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Launched in 2006, the site boats over 200 million accounts with 140+ millions tweets a day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1143000"/>
            <a:ext cx="36576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“</a:t>
            </a:r>
            <a:r>
              <a:rPr lang="en-US" sz="3000" dirty="0"/>
              <a:t>A very popular instant messaging system that lets a person send brief text messages up to 140 characters in length to a list of followers.” </a:t>
            </a:r>
            <a:r>
              <a:rPr lang="en-US" sz="3000" i="1" dirty="0"/>
              <a:t>PC Magazine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477000" y="1219200"/>
            <a:ext cx="2667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Twitter is a microblog that contains brief entries about daily activities to keep followers up-to-date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715000"/>
            <a:ext cx="48138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http://twitter.com/#mmbehling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457200"/>
            <a:ext cx="3943363" cy="490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eportfolios</a:t>
            </a:r>
            <a:r>
              <a:rPr lang="en-US" dirty="0" smtClean="0"/>
              <a:t> </a:t>
            </a:r>
            <a:r>
              <a:rPr lang="en-US" dirty="0" smtClean="0"/>
              <a:t>have emerged as a valuable online tool that students, faculty, and institutions can use to collect, store, update, and share information. </a:t>
            </a:r>
          </a:p>
          <a:p>
            <a:r>
              <a:rPr lang="en-US" dirty="0" err="1" smtClean="0"/>
              <a:t>eportfolios</a:t>
            </a:r>
            <a:r>
              <a:rPr lang="en-US" dirty="0" smtClean="0"/>
              <a:t> </a:t>
            </a:r>
            <a:r>
              <a:rPr lang="en-US" dirty="0" smtClean="0"/>
              <a:t>allow students to reflect on their learning, communicate with instructors, document credentials, and provide potential employers with examples of their work. (</a:t>
            </a:r>
            <a:r>
              <a:rPr lang="en-US" dirty="0" err="1" smtClean="0"/>
              <a:t>Educause</a:t>
            </a:r>
            <a:r>
              <a:rPr lang="en-US" dirty="0" smtClean="0"/>
              <a:t>, 2005)</a:t>
            </a:r>
          </a:p>
          <a:p>
            <a:r>
              <a:rPr lang="en-US" dirty="0" err="1" smtClean="0"/>
              <a:t>eportfolios</a:t>
            </a:r>
            <a:r>
              <a:rPr lang="en-US" dirty="0" smtClean="0"/>
              <a:t> encourage personal reflection and often involve the exchange of ideas and feedback.</a:t>
            </a:r>
            <a:endParaRPr lang="en-US" dirty="0"/>
          </a:p>
        </p:txBody>
      </p:sp>
      <p:pic>
        <p:nvPicPr>
          <p:cNvPr id="5" name="Picture 16" descr="http://t1.gstatic.com/images?q=tbn:ANd9GcQQI-hW1PR5f_3PAxjAaOaxAOt5eMYoNaniSwVsCd2_YccPQEY4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733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Eportfolio</a:t>
            </a:r>
            <a:r>
              <a:rPr lang="en-US" dirty="0" smtClean="0"/>
              <a:t> uses include: online resume, advising, repository for student work, storage space, tenure + promotion, alumni development, connecting with students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https://eportfolio.pace.edu/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6" descr="http://t1.gstatic.com/images?q=tbn:ANd9GcQQI-hW1PR5f_3PAxjAaOaxAOt5eMYoNaniSwVsCd2_YccPQEY4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3733800" cy="1066800"/>
          </a:xfrm>
          <a:prstGeom prst="rect">
            <a:avLst/>
          </a:prstGeom>
          <a:noFill/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47800"/>
            <a:ext cx="472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AKA “MySpace for adults.” Designed to promote networking in user’s professional verses social life.</a:t>
            </a:r>
          </a:p>
          <a:p>
            <a:r>
              <a:rPr lang="en-US" dirty="0" smtClean="0"/>
              <a:t>Launched in 2003, today 100 million+ members </a:t>
            </a:r>
          </a:p>
          <a:p>
            <a:r>
              <a:rPr lang="en-US" dirty="0" smtClean="0"/>
              <a:t>Users create professional profiles and then link to others through the site</a:t>
            </a:r>
          </a:p>
          <a:p>
            <a:r>
              <a:rPr lang="en-US" dirty="0" smtClean="0"/>
              <a:t>Also used for expert advice, job opportunities, endorsements, group communication, headlines</a:t>
            </a:r>
          </a:p>
          <a:p>
            <a:r>
              <a:rPr lang="en-US" dirty="0" smtClean="0"/>
              <a:t>Users can import twitter feeds, </a:t>
            </a:r>
            <a:r>
              <a:rPr lang="en-US" dirty="0" err="1" smtClean="0"/>
              <a:t>slideshare</a:t>
            </a:r>
            <a:r>
              <a:rPr lang="en-US" dirty="0" smtClean="0"/>
              <a:t> presentations, </a:t>
            </a:r>
            <a:r>
              <a:rPr lang="en-US" dirty="0" smtClean="0"/>
              <a:t>documents, </a:t>
            </a:r>
            <a:r>
              <a:rPr lang="en-US" dirty="0" smtClean="0"/>
              <a:t>etc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 tooltip="View public profile"/>
              </a:rPr>
              <a:t>http://www.linkedin.com/pub/michelle-pulaski-behling/25/6b3/624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8" descr="http://t0.gstatic.com/images?q=tbn:ANd9GcRpbY8SwHLuj8UtVCAZJ6CEUWmqbPBUCxxeifuSsdcez3288kJz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38100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hlinkClick r:id="rId2"/>
              </a:rPr>
              <a:t>http://www.43things.com/</a:t>
            </a:r>
            <a:endParaRPr lang="en-US" sz="2800" dirty="0" smtClean="0"/>
          </a:p>
          <a:p>
            <a:r>
              <a:rPr lang="en-US" sz="2800" dirty="0" err="1" smtClean="0"/>
              <a:t>Bosker</a:t>
            </a:r>
            <a:r>
              <a:rPr lang="en-US" sz="2800" dirty="0" smtClean="0"/>
              <a:t>, B. (2011). Twitter finally shares key stats. </a:t>
            </a:r>
            <a:r>
              <a:rPr lang="en-US" sz="2200" dirty="0" smtClean="0">
                <a:hlinkClick r:id="rId3"/>
              </a:rPr>
              <a:t>http://www.huffingtonpost.com/2011/09/08/twitter-stats_n_954121.html</a:t>
            </a:r>
            <a:endParaRPr lang="en-US" sz="2200" dirty="0" smtClean="0"/>
          </a:p>
          <a:p>
            <a:r>
              <a:rPr lang="en-US" sz="2800" dirty="0" smtClean="0"/>
              <a:t>Boyd, D. M &amp; Ellison, M. B. (2008). Social Network Sites: Definition, History, and Scholarship. </a:t>
            </a:r>
            <a:r>
              <a:rPr lang="en-US" sz="2800" i="1" dirty="0" smtClean="0"/>
              <a:t>Journal of Computer-Mediated Communication. </a:t>
            </a:r>
            <a:r>
              <a:rPr lang="en-US" sz="2800" dirty="0" smtClean="0"/>
              <a:t>Volume 13 Morgan Kaufmann Publishers</a:t>
            </a:r>
          </a:p>
          <a:p>
            <a:r>
              <a:rPr lang="en-US" sz="2800" dirty="0" smtClean="0">
                <a:hlinkClick r:id="rId4"/>
              </a:rPr>
              <a:t>http://www.dogster.com/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http://eportfolio.pace.edu/</a:t>
            </a: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www.facebook.com</a:t>
            </a:r>
            <a:endParaRPr lang="en-US" sz="2800" dirty="0" smtClean="0"/>
          </a:p>
          <a:p>
            <a:r>
              <a:rPr lang="en-US" sz="2800" dirty="0" smtClean="0">
                <a:hlinkClick r:id="rId7"/>
              </a:rPr>
              <a:t>www.linkedin.com</a:t>
            </a:r>
            <a:endParaRPr lang="en-US" sz="2800" dirty="0" smtClean="0"/>
          </a:p>
          <a:p>
            <a:r>
              <a:rPr lang="en-US" sz="2800" dirty="0" smtClean="0">
                <a:hlinkClick r:id="rId8"/>
              </a:rPr>
              <a:t>http://www.ning.com/?n_e=1&amp;n_v=0</a:t>
            </a:r>
            <a:endParaRPr lang="en-US" sz="2800" dirty="0" smtClean="0"/>
          </a:p>
          <a:p>
            <a:r>
              <a:rPr lang="en-US" sz="2800" dirty="0" smtClean="0">
                <a:hlinkClick r:id="rId9"/>
              </a:rPr>
              <a:t>http://plus.google.com</a:t>
            </a:r>
            <a:endParaRPr lang="en-US" sz="2800" dirty="0" smtClean="0"/>
          </a:p>
          <a:p>
            <a:r>
              <a:rPr lang="en-US" sz="2800" dirty="0" smtClean="0">
                <a:hlinkClick r:id="rId10"/>
              </a:rPr>
              <a:t>www.twitter.com</a:t>
            </a:r>
            <a:endParaRPr lang="en-US" sz="2800" dirty="0" smtClean="0"/>
          </a:p>
          <a:p>
            <a:r>
              <a:rPr lang="en-US" sz="2800" dirty="0" smtClean="0"/>
              <a:t>“Twitter” </a:t>
            </a:r>
            <a:r>
              <a:rPr lang="en-US" sz="2800" i="1" dirty="0" smtClean="0"/>
              <a:t>PC Magazine </a:t>
            </a:r>
            <a:r>
              <a:rPr lang="en-US" sz="2800" dirty="0" smtClean="0"/>
              <a:t>Encyclopedia. </a:t>
            </a:r>
            <a:r>
              <a:rPr lang="en-US" sz="2200" dirty="0" smtClean="0">
                <a:hlinkClick r:id="rId11"/>
              </a:rPr>
              <a:t>http://www.pcmag.com/encyclopedia_term/0,2542,t=Twitter&amp;i=57880,00.asp</a:t>
            </a:r>
            <a:endParaRPr lang="en-US" sz="2200" dirty="0" smtClean="0"/>
          </a:p>
          <a:p>
            <a:r>
              <a:rPr lang="en-US" sz="3100" dirty="0" smtClean="0">
                <a:hlinkClick r:id="rId12"/>
              </a:rPr>
              <a:t>http://whatis.techtarget.com/definition/0,,sid9_gci942884,00.html</a:t>
            </a:r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social networking?</a:t>
            </a:r>
            <a:endParaRPr lang="en-US" dirty="0"/>
          </a:p>
        </p:txBody>
      </p:sp>
      <p:pic>
        <p:nvPicPr>
          <p:cNvPr id="1028" name="Picture 4" descr="http://t2.gstatic.com/images?q=tbn:ANd9GcQd4ML5_yx46uxHMDLef06UwmzOihQKeIaQGUCjkJ9U4NE7GS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289" y="0"/>
            <a:ext cx="2697712" cy="20574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24000"/>
            <a:ext cx="7620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of expanding the number of one's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and/or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contacts by making connections through individuals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http://whatis.techtarget.com/definition/0,,sid9_gci942884,00.html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web-based services that allow individuals to (1) construct a public or semi-public profile within a bounded system, (2) articulate a list of other users with whom they share a connection, and (3) view and navigate their list of connections and those made by others within the system.  (Boyd &amp;Ellison, 2008).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ribendi.com/images/cms/2009-09/How-to-Create-a-Social-Networking-Profile_photo_FINAL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79" y="762000"/>
            <a:ext cx="8860221" cy="51389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Social networking has revolutionized the way we socialize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Social Networking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r>
              <a:rPr lang="en-US" dirty="0" smtClean="0"/>
              <a:t>There are 1000s of social networking sites on the Internet ranging from the most popular (</a:t>
            </a:r>
            <a:r>
              <a:rPr lang="en-US" dirty="0" err="1" smtClean="0"/>
              <a:t>facebook</a:t>
            </a:r>
            <a:r>
              <a:rPr lang="en-US" dirty="0" smtClean="0"/>
              <a:t> + twitter) to </a:t>
            </a:r>
            <a:r>
              <a:rPr lang="en-US" dirty="0" err="1" smtClean="0">
                <a:hlinkClick r:id="rId2"/>
              </a:rPr>
              <a:t>dogster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43things</a:t>
            </a:r>
            <a:r>
              <a:rPr lang="en-US" dirty="0" smtClean="0"/>
              <a:t>, there is literally something for everyone.</a:t>
            </a:r>
          </a:p>
          <a:p>
            <a:r>
              <a:rPr lang="en-US" dirty="0" smtClean="0"/>
              <a:t>If you can’t find a SNS you like, you can create your own at </a:t>
            </a:r>
            <a:r>
              <a:rPr lang="en-US" dirty="0" err="1" smtClean="0">
                <a:hlinkClick r:id="rId4"/>
              </a:rPr>
              <a:t>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602" name="AutoShape 2" descr="Banner"/>
          <p:cNvSpPr>
            <a:spLocks noChangeAspect="1" noChangeArrowheads="1"/>
          </p:cNvSpPr>
          <p:nvPr/>
        </p:nvSpPr>
        <p:spPr bwMode="auto">
          <a:xfrm>
            <a:off x="28575" y="-161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Banner"/>
          <p:cNvSpPr>
            <a:spLocks noChangeAspect="1" noChangeArrowheads="1"/>
          </p:cNvSpPr>
          <p:nvPr/>
        </p:nvSpPr>
        <p:spPr bwMode="auto">
          <a:xfrm>
            <a:off x="28575" y="-161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Banner"/>
          <p:cNvSpPr>
            <a:spLocks noChangeAspect="1" noChangeArrowheads="1"/>
          </p:cNvSpPr>
          <p:nvPr/>
        </p:nvSpPr>
        <p:spPr bwMode="auto">
          <a:xfrm>
            <a:off x="28575" y="-161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2" name="Picture 12" descr="http://t2.gstatic.com/images?q=tbn:ANd9GcQhJxS9sc2lBIer-k55krKtdaXZ7QB_F-zNcKXqeRjyuF51I0V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114800"/>
            <a:ext cx="5486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Sites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218" name="Picture 2" descr="http://t1.gstatic.com/images?q=tbn:ANd9GcRY70OWVxhqqQ0ON3lFi-ru6LTGyAGHGouvq6HTwbU1O34w-XcJ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714750" cy="1228726"/>
          </a:xfrm>
          <a:prstGeom prst="rect">
            <a:avLst/>
          </a:prstGeom>
          <a:noFill/>
        </p:spPr>
      </p:pic>
      <p:pic>
        <p:nvPicPr>
          <p:cNvPr id="9220" name="Picture 4" descr="http://t2.gstatic.com/images?q=tbn:ANd9GcTCi2xtnHOQiKQx60XbQc6nJDBEwaQ1DumLn34vwXwSs_sM_v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3705225" cy="1228726"/>
          </a:xfrm>
          <a:prstGeom prst="rect">
            <a:avLst/>
          </a:prstGeom>
          <a:noFill/>
        </p:spPr>
      </p:pic>
      <p:pic>
        <p:nvPicPr>
          <p:cNvPr id="9222" name="Picture 6" descr="http://t1.gstatic.com/images?q=tbn:ANd9GcSWoqnh3vewT5GRBht0Ti4Ges8MeaoHc3ruaBrcxGClV9hbN0v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00400"/>
            <a:ext cx="3733800" cy="1295401"/>
          </a:xfrm>
          <a:prstGeom prst="rect">
            <a:avLst/>
          </a:prstGeom>
          <a:noFill/>
        </p:spPr>
      </p:pic>
      <p:pic>
        <p:nvPicPr>
          <p:cNvPr id="9224" name="Picture 8" descr="http://t0.gstatic.com/images?q=tbn:ANd9GcRpbY8SwHLuj8UtVCAZJ6CEUWmqbPBUCxxeifuSsdcez3288kJz6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724524"/>
            <a:ext cx="3810000" cy="1133476"/>
          </a:xfrm>
          <a:prstGeom prst="rect">
            <a:avLst/>
          </a:prstGeom>
          <a:noFill/>
        </p:spPr>
      </p:pic>
      <p:sp>
        <p:nvSpPr>
          <p:cNvPr id="9226" name="AutoShape 10" descr="data:image/jpg;base64,/9j/4AAQSkZJRgABAQAAAQABAAD/2wCEAAkGBhQSEBQUExIUFRUWGBUXFxgVFxcVHRsYFxQYFR0aGBQYHCYeGBokHBQUHy8hJCcpLCwsFR4xNTAqNSYrLCkBCQoKDgwOGg8PGSwkHyUqNS40LjEsLDUsLC01LDUvLSw1NTMsLSw0Miw1KjQvLDQqMiw0LC4sLDUsNDUpKTQpLP/AABEIAE0BLAMBIgACEQEDEQH/xAAbAAABBQEBAAAAAAAAAAAAAAAAAQIDBQYEB//EAD0QAAECBAMFBgUCBQIHAAAAAAECAwAEERIFIfATMVGRwQZBUmFx4SIygaHRFLEHI0JysjNiFSVDU4OS8f/EABoBAQADAQEBAAAAAAAAAAAAAAABAgMEBQb/xAAzEQABBAEDAwEFBgcBAAAAAAABAAIDESEEEjFBUXFhBROBkdEyQqHB4fAUIiRigrHxI//aAAwDAQACEQMRAD8Aptknwp5CDZJ8KeQht2uMLdrpHeuJLsk+FPIfiDZJ8KeQht2ugizwLAHZty1pOQ+ZZ+VAPE954AZxBoJyuOVkC4sIQ2FKOQSlIJjYs9nZXD2w7NpQ68RVDICSK+eWf9xyHcCYmmsVl8LQWZYB2ZIotxWYT/dT/AfUmMY467MOFRvdWrMmhJPrTcPtGZNizgLQCsclWPaphpTqHmm0JQ82hYSlIAChVChkMqKSecUuyT4U8hqkX0t2UeUBtFBtAr8xrSu/4QaDnHdh+CSilFvaF1dKmiqCg4W5fcx50ntbTRA7SXVztF18ePxW7dJK45xffH6rJ7JPhTyEGyT4U8hHXi8nsn1oG4H4e/4TmP3jplcAWQFOqSyni4QD9EE150jsOrhbG2QuoEWO5+HPyWIieXFoGQqvZJ8KeQg2afCnkPxGqlf0DVKrDh4qBV9qUjRplWlJFEIKSKj4RQgj0jxtT7eEBFwuo9SKvwuyPQF/3xfpleZbJPhTyEGyT4U8hHRiiEpfcSj5Qogc+PARy3a/EfQRvD2hw6i157htJCds0+FPIQbJPhTyH2hLtfiC7XD3i6hLsk+FPIQbJPhTyEJdrqYS6CJ2yT4U8hBsk+FPIQl0F2ukES7JPhTyH4g2afCnkIbdBXXCCJ2yT4U8hBsk+FPIQ26FugiXZJ8KeQg2SfCnkNUht2td0F2uggidsk+FPIQbNPhTyEJdBdrhBEuyT4U8hAGk+FPIQ27XWFugiXZJ8KeQ/EGyT4U8h+Ibdrj7QXQRO2afCnkINknwp5CEugu1w94Il2SfCnkNVg2SfCnkIS7XUwl2vzBE7ZJ8KeQg2SfCnkIS6ErBFHdr8QXRHdroIS7XD3gi03ZHsx+rK1uLDbLVCs1AO4qoCchkCSo7vOL+e7QBTewkSiXl01SXlKCCeNgPxZ+I5nyir/hliATMrYV8j6CKcSkE5+qSsfWMzisiWH3GjvQtSfUA5KPqKH6xhI1z7DTR8WtWkNF0r1CJFkfEpT6uA+XoKepMNf7ZKAtYbQ0nuyqeW4feMzdrj7QXa6RyD2bE47piXn+44+QofgtP4l4FMAb4+vK7JrEXHTVa1K9Tl9BuibBZ/ZTDazuBAV/acj+9fpFdXXQQl2uHvHY6FjozFVAiqWIe4ODrytr22YKCh5JIOaFEZU7wa8xyjIKWSanM+ef1JjYTOJNu4cAtYCymiQcyVoNBRO/Om/zirw7szRO1mlbJsZ0OSlevD03+UeF7N1LdLpiyfBa4tGMu8d+y79TEZZLj4Ivx5XNgWCqmF94bB+JXQecaPtH2hSyjYtH46Wmn9ApTfxpyioxLtdROzlk7NAyu3E+g/p9d/pGbK6xqNHJrZRNqhTW/ZZ+bvp+zQzNgYWRGyeT9FJdBdrpEV2ughbtcPePeXApLtcPeC7X5ixZwgGTXMXEFKrQnKlKpFT5/F9oqrtdTGUUzJd237po+f2VZzC2r6i1JdBdrjF+x2SFqNrMIbWvNKDSp5kfaM/MN2LUmoNpKajcaHu8oyg1kM7i2M3Xof+H4K74XxgFwS3a/EF0R3a6CLaewPZy7L19dpbkRS24V31zjSSdkZa1xy40P9qrWOcCR0Vbdrh7wXRYY/gv6ZSAHAu5JO6lKH1OWcVdddTEwzMnYJIzYKh7Cx213Kku11MF2uMRXa4+0F2ugjVVUt2vxBdr8RHdroIS7XCCKW7XCC7X5iK7XUwt2usEUl0F2td0R3a4+0F2uggikugKtdIju10EJdrh7wRS3a4e8F2vzEdddTCXa6mCKW7XUwXRFdrjBdroIIpbtdBAToRFdrh5CAr86eUEUd2uHvBdrrEdddTBdrqYIu3DZ8svNup3oUlY86GufkRUfWNZ/E+SG3amEZofbBrxKQKE+qFIPOMNXXH2jfIP6zASN7kor62pz5WLP/oeEUdggqzcghYW7XHyEbJrBZWSbbcngtx1wXJYRlan/AHmoz98jQ0yWGrSHmyqloWi70vFRyrG4/ivhZD7T5qW1DZqI/pKSTl5kHLzSYOOQFLRglXEt2Zw+fl75dGyOYqmoKFcFIrQ7x9DkYwTXZ1QmHGXFoaLVSoqOVK/MONag7++O3D+3IlWi3KS6UFVCpbqi4o0rmQKJG80HnFX2kamA6lcybnHUIdBy+VQomoAAFLaU7qRk5ryC1rq7Hmlbc3BItX+FLaSvZyaA67SpddyAHeQN9M9w94o+0e1S+pLyysilDuBBFfhTuSIg7P4hsZltdcrqK80qyP0Fa/SNJ/EKRybeH9iv3T97uceKP6X2gxjsh7ftHLr8/kKGV2H/ANdOSMUeBxX77rgkMFZRLCYmVqos0QlG8/ncT3ZQ+YwVh2XW9KqXVsG5C99AKmnA0qd5rSJp6QXMYfLFkXFsUUlO/daaDvII+8PwGQXLSsy48CgKQQEnf8pG7uJJAEYu1Ltpl96d4fWyxVbqqvGbVxELDNn8u27+F3aJrC5Rlhhx1LoK0j5DWptBNanL6UiKcwaWXLfqGCtKUKAWFGppcAcj/UAoHfFliKJcykr+pKwLU2lNd9grWgPdHF2gb2cklMslJl1kFSwoqJNa/FXuqBn5AZRzwaiR7mDe/cXkWT/IRZsZ5Nceq0kjaA7Da29ObpWjbMoJJQC1bAqzUb63VHlXeB3Rn5jD5Rx1tDD9t1xUV3UyFR8wHnHXhUoX8LWhv4lhwmmQrQhVOR+0Z6fwB5pouOItTW3MitSDTLhlHRoYmtlkaZ3B28gAkZsYJFZP0Wc7iWtPuwRQ6H5X0W07S4E28ULU+luiLc6UVTMUqfP7xRyuCsNS6Xppavj+RCOHd65Z92+J+3R/lyv9p/xTugxbDlzElKrZBXYi1SRmRkAcu8gpIjDSOkZpoWulIa5xF4FAXi/U/orzBpkeQyyBfnjp6KGcwRhcup+WWr+X86V50A3+hpn3x046K4fJjjsxzbgwmQXLSMyp4WXpolJ3/KUio4kqhMbP/L5L/wAX+Ai4lLp2ND9zWyUD/hdX1oqNoDCaoluR8VDj3Z5KZlllqo2gzuJVuOZz7gKmkPmZWQZXsll1SgaKUCaA99aU3ehpFpjMwEYlKlRoLVj6qCkj7kRQYz2XmDMuWtlSVqUoKBFKKNaE1+Glc/SGlnMrY2zylo2Xd1Z3Ec+gHCSxhhcWMBO6uLoV2XP2kwYS7ibVFSFiqSaV9Mvpn5xUXa6CNL23IQJdqtVNt0VT0AHOhjLXa4e8e77NlfLpmPebPfvnB+IXBqWhkpDVJdrhBdrqYjrrqYK66mO9YKSuusF2uPtEd2uPtBdroIIpLtdBBdrpEd0FdcPeCKS7XD3gu11MR111MF2upgiku11MF2uMR3a4+0F2uggiku10EF2ukR3a6Dzgu1w94IpLtcPeC/zpEdddTBXRgiju11MFdcfaGV1x9oK66CCJ9ddI2v8ACzEkiZcYXSx9spIO65IJp9UqcH1jDV10EXuBYU25LTb7l1ZdLakhKgkfGspNTQxV3ClvK4cWkiw+40Tm2tSa+QOR9SKH6x6b2U7ZS81LiXmygLCQkhylrgGQNTkFZDLfXMeWCx3BG25WVmWytO3C6ocIURb/AFBQAuSfTvETYv2T2Ui0+CVOVAfR4NokLbqO74SK/wBw3UirqcMqwtpwt672YwqWO1cKKA1CVu3io4IBJV6Gsed9ru0X6yaU6AQgAIbB32prv4VJUfrDJfA225QTT5Va4ooabboFLKd6lKINqBTgSYlwfD5aamJdpO2bLjhS5UoULbCQUKoDWo3EfWIaKyTakm8Kju10EejsOCcw2hIvspv3Lb3b+NB9FRiMaaYbW422l0KQsouUpJFEkg0SEjM04wvZjDhMTjLKioJWqhtNCBaTlXvyEceu0f8AFBhDtpabBq1rBN7okEWCKUeHY06wTsllNd4yI+qTlWFxLHXn6bRwkDMDJIHnQZVhFyKROFmptD2z86bS2pPGkX2G9kGnZqeYLpbDFQ2pRFLtqG0lzLMGoGVN8dJhh3+9LRu70L+ayDn1ts12Wfm8XddQhC13JR8gIAplSpIFTlxi07LY+GlFp34mHMlXZgE5Vp4ePPuiPDOzJM07LzAUhTbbyyBkSpCbhmRmk/eFGDMpk5SYcUv+c8tt20jJCTvQKb+/PhFJtNDJEYaoHt0PNj16qzJHtdvvK6cXZcw94Fh74HRVNKKyHcUkEEZ5GKfEsaef/wBVwqA7sgB6JFBXzjuxLsypGICVSSoKUgNqPe2uhSfShNfQx2owCV2E4+FOqRLuobQAUgqCjbcSUnOucVh07WBrpKc8feoWVL3l1huG9rwqOfxl14IDiqhAonICgyHdvOQh2G448xXZOFIO9JoR6kHviy7P4OxMGaUQ4lDLBdSkrTUqFa3Kt3GnCCa7PtKlpV9srb27paKHSFbjTaJUAKoz4RqYYdnui0be1Cu/Cpufe68qsxLG3X6bVZUBuTkB62jKEmMYdW022pdUN/IKAbshmBWgiy7SYYxLOOsbKYS4hSQ2tak2uAH4lFFookjMUJ84MVwpiXRKrUHFh+XDqglaU0WbdxtPw78vMZxLYogGgNGOMDHhC59mz5VZiOLOPqCnVXEC0UAHnTL9462u1kylFoeVQZbkqI8gogn7x29pMMlZYtgIeJcZQ6DtU/CV1+Glme6JpjsagusLacV+kdbLpdVSraWx/MCqZXDcPM0ihggc0McwUOBQoKQ+QEkON+VmXXypRUpRKjmSTX795hgOuphZlSL1bMKCKm27M29xVTviOuupjpAoUFkn111MF2uPtEddcfaFu10ESifdroILtdPWGXa6CCuuHvBE+7XD3grrqYZXXUwV11MET666mC7XH2iO7XH2ha66CCJ92uggu10EMrroIK64e8ET7tcPeC7XUwyuupgrrj6wRPrrqYK+VfWGV1x9oT6VgiZXXQQtddBDR3ecID+IIn11w9403ZjFksyc+NqlDi0M7MVoSQ4SaDvNDGX/APnvB0iCLUg0rzCJkTE22qcfJbT8Si6omqUC6wV8RAAA4xdYJ2rTMPzDc2W22ptKwpdqU2rHxIUpQAJt3AmMTr1gp+1faILbQOpa52ZRNSDUvtW0vyy1hIUoJS6hR/6bhyqMsiRUDzjn7MtJlp2VceeZSA4bgFhVibFZqKahNSQKVr5RmAd3nADrhDb0S+q0PaaYcWt1RmkON7VRQgPpcoCTRQbCjTLLyjj7M4mJecYeV8qFgq7/AIT8JPrQnKKs6/MIf2iaxSXm1rHcOb/4htf1LBY2u2vDiSbb7/8AT+e7utpv5w1rGm3DiiyQkzCKtpUaFRL6VUHH4RXnGWPf9/OAa/ERtS1vezva1pxtQmiA+2y62y8cr0KQRs1nvINLSf3302I4g2cJlGgtJcQ88VoBzSFVpUecZsfvBr0htCnctrL9pGv0KXVKpOMNrlmx32ObnPVCCtNeJ84h7OYklGGzTSX0NPKcZKApwNm1JFxuJHdXvjIa94QmlfL7+sNoTctt2XxbYOTqnplsuLlzYsuJdvWBkLswo5AUiDtFMsToZmA+hpxRS2+0on4KUG0bT/2+8gfmMiTv1WCG3NpuxS2zmK2SMyxMzDczW1MtatLqgoKqVpUPiQgCmSvSm+K3tZiDbjMgG1pUW5VCHAk1tUAKpPBUZsfvCV3ch5QDaQuWm7bYg26uWLbiV2SzSFWmtqhWqT/uFRD5HF0pwiYY2oCy82UtlWZRkVGnCoBPpGXrBDbilF5tO17mCuuPtDSNcYIsoTq66CCuughvDz+3pCA7uXpBE+uuHvBXXUwyuusB74InA64+Z8oWuuPtDePM+cGvaCJ1ddBBXXQQ0Qa9IInV1w94K66mG694D3+X3gidXXUwV1x9oZx5+sA6aEETq66CA/X6QnDzgSK99IIv/9k="/>
          <p:cNvSpPr>
            <a:spLocks noChangeAspect="1" noChangeArrowheads="1"/>
          </p:cNvSpPr>
          <p:nvPr/>
        </p:nvSpPr>
        <p:spPr bwMode="auto">
          <a:xfrm>
            <a:off x="63500" y="-363538"/>
            <a:ext cx="2857500" cy="733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g;base64,/9j/4AAQSkZJRgABAQAAAQABAAD/2wCEAAkGBhQSEBQUExIUFRUWGBUXFxgVFxcVHRsYFxQYFR0aGBQYHCYeGBokHBQUHy8hJCcpLCwsFR4xNTAqNSYrLCkBCQoKDgwOGg8PGSwkHyUqNS40LjEsLDUsLC01LDUvLSw1NTMsLSw0Miw1KjQvLDQqMiw0LC4sLDUsNDUpKTQpLP/AABEIAE0BLAMBIgACEQEDEQH/xAAbAAABBQEBAAAAAAAAAAAAAAAAAQIDBQYEB//EAD0QAAECBAMFBgUCBQIHAAAAAAECAwAEERIFIfATMVGRwQZBUmFx4SIygaHRFLEHI0JysjNiFSVDU4OS8f/EABoBAQADAQEBAAAAAAAAAAAAAAABAgMEBQb/xAAzEQABBAEDAwEFBgcBAAAAAAABAAIDESEEEjFBUXFhBROBkdEyQqHB4fAUIiRigrHxI//aAAwDAQACEQMRAD8Aptknwp5CDZJ8KeQht2uMLdrpHeuJLsk+FPIfiDZJ8KeQht2ugizwLAHZty1pOQ+ZZ+VAPE954AZxBoJyuOVkC4sIQ2FKOQSlIJjYs9nZXD2w7NpQ68RVDICSK+eWf9xyHcCYmmsVl8LQWZYB2ZIotxWYT/dT/AfUmMY467MOFRvdWrMmhJPrTcPtGZNizgLQCsclWPaphpTqHmm0JQ82hYSlIAChVChkMqKSecUuyT4U8hqkX0t2UeUBtFBtAr8xrSu/4QaDnHdh+CSilFvaF1dKmiqCg4W5fcx50ntbTRA7SXVztF18ePxW7dJK45xffH6rJ7JPhTyEGyT4U8hHXi8nsn1oG4H4e/4TmP3jplcAWQFOqSyni4QD9EE150jsOrhbG2QuoEWO5+HPyWIieXFoGQqvZJ8KeQg2afCnkPxGqlf0DVKrDh4qBV9qUjRplWlJFEIKSKj4RQgj0jxtT7eEBFwuo9SKvwuyPQF/3xfpleZbJPhTyEGyT4U8hHRiiEpfcSj5Qogc+PARy3a/EfQRvD2hw6i157htJCds0+FPIQbJPhTyH2hLtfiC7XD3i6hLsk+FPIQbJPhTyEJdrqYS6CJ2yT4U8hBsk+FPIQl0F2ukES7JPhTyH4g2afCnkIbdBXXCCJ2yT4U8hBsk+FPIQ26FugiXZJ8KeQg2SfCnkNUht2td0F2uggidsk+FPIQbNPhTyEJdBdrhBEuyT4U8hAGk+FPIQ27XWFugiXZJ8KeQ/EGyT4U8h+Ibdrj7QXQRO2afCnkINknwp5CEugu1w94Il2SfCnkNVg2SfCnkIS7XUwl2vzBE7ZJ8KeQg2SfCnkIS6ErBFHdr8QXRHdroIS7XD3gi03ZHsx+rK1uLDbLVCs1AO4qoCchkCSo7vOL+e7QBTewkSiXl01SXlKCCeNgPxZ+I5nyir/hliATMrYV8j6CKcSkE5+qSsfWMzisiWH3GjvQtSfUA5KPqKH6xhI1z7DTR8WtWkNF0r1CJFkfEpT6uA+XoKepMNf7ZKAtYbQ0nuyqeW4feMzdrj7QXa6RyD2bE47piXn+44+QofgtP4l4FMAb4+vK7JrEXHTVa1K9Tl9BuibBZ/ZTDazuBAV/acj+9fpFdXXQQl2uHvHY6FjozFVAiqWIe4ODrytr22YKCh5JIOaFEZU7wa8xyjIKWSanM+ef1JjYTOJNu4cAtYCymiQcyVoNBRO/Om/zirw7szRO1mlbJsZ0OSlevD03+UeF7N1LdLpiyfBa4tGMu8d+y79TEZZLj4Ivx5XNgWCqmF94bB+JXQecaPtH2hSyjYtH46Wmn9ApTfxpyioxLtdROzlk7NAyu3E+g/p9d/pGbK6xqNHJrZRNqhTW/ZZ+bvp+zQzNgYWRGyeT9FJdBdrpEV2ughbtcPePeXApLtcPeC7X5ixZwgGTXMXEFKrQnKlKpFT5/F9oqrtdTGUUzJd237po+f2VZzC2r6i1JdBdrjF+x2SFqNrMIbWvNKDSp5kfaM/MN2LUmoNpKajcaHu8oyg1kM7i2M3Xof+H4K74XxgFwS3a/EF0R3a6CLaewPZy7L19dpbkRS24V31zjSSdkZa1xy40P9qrWOcCR0Vbdrh7wXRYY/gv6ZSAHAu5JO6lKH1OWcVdddTEwzMnYJIzYKh7Cx213Kku11MF2uMRXa4+0F2ugjVVUt2vxBdr8RHdroIS7XCCKW7XCC7X5iK7XUwt2usEUl0F2td0R3a4+0F2uggikugKtdIju10EJdrh7wRS3a4e8F2vzEdddTCXa6mCKW7XUwXRFdrjBdroIIpbtdBAToRFdrh5CAr86eUEUd2uHvBdrrEdddTBdrqYIu3DZ8svNup3oUlY86GufkRUfWNZ/E+SG3amEZofbBrxKQKE+qFIPOMNXXH2jfIP6zASN7kor62pz5WLP/oeEUdggqzcghYW7XHyEbJrBZWSbbcngtx1wXJYRlan/AHmoz98jQ0yWGrSHmyqloWi70vFRyrG4/ivhZD7T5qW1DZqI/pKSTl5kHLzSYOOQFLRglXEt2Zw+fl75dGyOYqmoKFcFIrQ7x9DkYwTXZ1QmHGXFoaLVSoqOVK/MONag7++O3D+3IlWi3KS6UFVCpbqi4o0rmQKJG80HnFX2kamA6lcybnHUIdBy+VQomoAAFLaU7qRk5ryC1rq7Hmlbc3BItX+FLaSvZyaA67SpddyAHeQN9M9w94o+0e1S+pLyysilDuBBFfhTuSIg7P4hsZltdcrqK80qyP0Fa/SNJ/EKRybeH9iv3T97uceKP6X2gxjsh7ftHLr8/kKGV2H/ANdOSMUeBxX77rgkMFZRLCYmVqos0QlG8/ncT3ZQ+YwVh2XW9KqXVsG5C99AKmnA0qd5rSJp6QXMYfLFkXFsUUlO/daaDvII+8PwGQXLSsy48CgKQQEnf8pG7uJJAEYu1Ltpl96d4fWyxVbqqvGbVxELDNn8u27+F3aJrC5Rlhhx1LoK0j5DWptBNanL6UiKcwaWXLfqGCtKUKAWFGppcAcj/UAoHfFliKJcykr+pKwLU2lNd9grWgPdHF2gb2cklMslJl1kFSwoqJNa/FXuqBn5AZRzwaiR7mDe/cXkWT/IRZsZ5Nceq0kjaA7Da29ObpWjbMoJJQC1bAqzUb63VHlXeB3Rn5jD5Rx1tDD9t1xUV3UyFR8wHnHXhUoX8LWhv4lhwmmQrQhVOR+0Z6fwB5pouOItTW3MitSDTLhlHRoYmtlkaZ3B28gAkZsYJFZP0Wc7iWtPuwRQ6H5X0W07S4E28ULU+luiLc6UVTMUqfP7xRyuCsNS6Xppavj+RCOHd65Z92+J+3R/lyv9p/xTugxbDlzElKrZBXYi1SRmRkAcu8gpIjDSOkZpoWulIa5xF4FAXi/U/orzBpkeQyyBfnjp6KGcwRhcup+WWr+X86V50A3+hpn3x046K4fJjjsxzbgwmQXLSMyp4WXpolJ3/KUio4kqhMbP/L5L/wAX+Ai4lLp2ND9zWyUD/hdX1oqNoDCaoluR8VDj3Z5KZlllqo2gzuJVuOZz7gKmkPmZWQZXsll1SgaKUCaA99aU3ehpFpjMwEYlKlRoLVj6qCkj7kRQYz2XmDMuWtlSVqUoKBFKKNaE1+Glc/SGlnMrY2zylo2Xd1Z3Ec+gHCSxhhcWMBO6uLoV2XP2kwYS7ibVFSFiqSaV9Mvpn5xUXa6CNL23IQJdqtVNt0VT0AHOhjLXa4e8e77NlfLpmPebPfvnB+IXBqWhkpDVJdrhBdrqYjrrqYK66mO9YKSuusF2uPtEd2uPtBdroIIpLtdBBdrpEd0FdcPeCKS7XD3gu11MR111MF2upgiku11MF2uMR3a4+0F2uggiku10EF2ukR3a6Dzgu1w94IpLtcPeC/zpEdddTBXRgiju11MFdcfaGV1x9oK66CCJ9ddI2v8ACzEkiZcYXSx9spIO65IJp9UqcH1jDV10EXuBYU25LTb7l1ZdLakhKgkfGspNTQxV3ClvK4cWkiw+40Tm2tSa+QOR9SKH6x6b2U7ZS81LiXmygLCQkhylrgGQNTkFZDLfXMeWCx3BG25WVmWytO3C6ocIURb/AFBQAuSfTvETYv2T2Ui0+CVOVAfR4NokLbqO74SK/wBw3UirqcMqwtpwt672YwqWO1cKKA1CVu3io4IBJV6Gsed9ru0X6yaU6AQgAIbB32prv4VJUfrDJfA225QTT5Va4ooabboFLKd6lKINqBTgSYlwfD5aamJdpO2bLjhS5UoULbCQUKoDWo3EfWIaKyTakm8Kju10EejsOCcw2hIvspv3Lb3b+NB9FRiMaaYbW422l0KQsouUpJFEkg0SEjM04wvZjDhMTjLKioJWqhtNCBaTlXvyEceu0f8AFBhDtpabBq1rBN7okEWCKUeHY06wTsllNd4yI+qTlWFxLHXn6bRwkDMDJIHnQZVhFyKROFmptD2z86bS2pPGkX2G9kGnZqeYLpbDFQ2pRFLtqG0lzLMGoGVN8dJhh3+9LRu70L+ayDn1ts12Wfm8XddQhC13JR8gIAplSpIFTlxi07LY+GlFp34mHMlXZgE5Vp4ePPuiPDOzJM07LzAUhTbbyyBkSpCbhmRmk/eFGDMpk5SYcUv+c8tt20jJCTvQKb+/PhFJtNDJEYaoHt0PNj16qzJHtdvvK6cXZcw94Fh74HRVNKKyHcUkEEZ5GKfEsaef/wBVwqA7sgB6JFBXzjuxLsypGICVSSoKUgNqPe2uhSfShNfQx2owCV2E4+FOqRLuobQAUgqCjbcSUnOucVh07WBrpKc8feoWVL3l1huG9rwqOfxl14IDiqhAonICgyHdvOQh2G448xXZOFIO9JoR6kHviy7P4OxMGaUQ4lDLBdSkrTUqFa3Kt3GnCCa7PtKlpV9srb27paKHSFbjTaJUAKoz4RqYYdnui0be1Cu/Cpufe68qsxLG3X6bVZUBuTkB62jKEmMYdW022pdUN/IKAbshmBWgiy7SYYxLOOsbKYS4hSQ2tak2uAH4lFFookjMUJ84MVwpiXRKrUHFh+XDqglaU0WbdxtPw78vMZxLYogGgNGOMDHhC59mz5VZiOLOPqCnVXEC0UAHnTL9462u1kylFoeVQZbkqI8gogn7x29pMMlZYtgIeJcZQ6DtU/CV1+Glme6JpjsagusLacV+kdbLpdVSraWx/MCqZXDcPM0ihggc0McwUOBQoKQ+QEkON+VmXXypRUpRKjmSTX795hgOuphZlSL1bMKCKm27M29xVTviOuupjpAoUFkn111MF2uPtEddcfaFu10ESifdroILtdPWGXa6CCuuHvBE+7XD3grrqYZXXUwV11MET666mC7XH2iO7XH2ha66CCJ92uggu10EMrroIK64e8ET7tcPeC7XUwyuupgrrj6wRPrrqYK+VfWGV1x9oT6VgiZXXQQtddBDR3ecID+IIn11w9403ZjFksyc+NqlDi0M7MVoSQ4SaDvNDGX/APnvB0iCLUg0rzCJkTE22qcfJbT8Si6omqUC6wV8RAAA4xdYJ2rTMPzDc2W22ptKwpdqU2rHxIUpQAJt3AmMTr1gp+1faILbQOpa52ZRNSDUvtW0vyy1hIUoJS6hR/6bhyqMsiRUDzjn7MtJlp2VceeZSA4bgFhVibFZqKahNSQKVr5RmAd3nADrhDb0S+q0PaaYcWt1RmkON7VRQgPpcoCTRQbCjTLLyjj7M4mJecYeV8qFgq7/AIT8JPrQnKKs6/MIf2iaxSXm1rHcOb/4htf1LBY2u2vDiSbb7/8AT+e7utpv5w1rGm3DiiyQkzCKtpUaFRL6VUHH4RXnGWPf9/OAa/ERtS1vezva1pxtQmiA+2y62y8cr0KQRs1nvINLSf3302I4g2cJlGgtJcQ88VoBzSFVpUecZsfvBr0htCnctrL9pGv0KXVKpOMNrlmx32ObnPVCCtNeJ84h7OYklGGzTSX0NPKcZKApwNm1JFxuJHdXvjIa94QmlfL7+sNoTctt2XxbYOTqnplsuLlzYsuJdvWBkLswo5AUiDtFMsToZmA+hpxRS2+0on4KUG0bT/2+8gfmMiTv1WCG3NpuxS2zmK2SMyxMzDczW1MtatLqgoKqVpUPiQgCmSvSm+K3tZiDbjMgG1pUW5VCHAk1tUAKpPBUZsfvCV3ch5QDaQuWm7bYg26uWLbiV2SzSFWmtqhWqT/uFRD5HF0pwiYY2oCy82UtlWZRkVGnCoBPpGXrBDbilF5tO17mCuuPtDSNcYIsoTq66CCuughvDz+3pCA7uXpBE+uuHvBXXUwyuusB74InA64+Z8oWuuPtDePM+cGvaCJ1ddBBXXQQ0Qa9IInV1w94K66mG694D3+X3gidXXUwV1x9oZx5+sA6aEETq66CA/X6QnDzgSK99IIv/9k="/>
          <p:cNvSpPr>
            <a:spLocks noChangeAspect="1" noChangeArrowheads="1"/>
          </p:cNvSpPr>
          <p:nvPr/>
        </p:nvSpPr>
        <p:spPr bwMode="auto">
          <a:xfrm>
            <a:off x="63500" y="-363538"/>
            <a:ext cx="2857500" cy="733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data:image/jpg;base64,/9j/4AAQSkZJRgABAQAAAQABAAD/2wCEAAkGBhQSEBQUExIUFRUWGBUXFxgVFxcVHRsYFxQYFR0aGBQYHCYeGBokHBQUHy8hJCcpLCwsFR4xNTAqNSYrLCkBCQoKDgwOGg8PGSwkHyUqNS40LjEsLDUsLC01LDUvLSw1NTMsLSw0Miw1KjQvLDQqMiw0LC4sLDUsNDUpKTQpLP/AABEIAE0BLAMBIgACEQEDEQH/xAAbAAABBQEBAAAAAAAAAAAAAAAAAQIDBQYEB//EAD0QAAECBAMFBgUCBQIHAAAAAAECAwAEERIFIfATMVGRwQZBUmFx4SIygaHRFLEHI0JysjNiFSVDU4OS8f/EABoBAQADAQEBAAAAAAAAAAAAAAABAgMEBQb/xAAzEQABBAEDAwEFBgcBAAAAAAABAAIDESEEEjFBUXFhBROBkdEyQqHB4fAUIiRigrHxI//aAAwDAQACEQMRAD8Aptknwp5CDZJ8KeQht2uMLdrpHeuJLsk+FPIfiDZJ8KeQht2ugizwLAHZty1pOQ+ZZ+VAPE954AZxBoJyuOVkC4sIQ2FKOQSlIJjYs9nZXD2w7NpQ68RVDICSK+eWf9xyHcCYmmsVl8LQWZYB2ZIotxWYT/dT/AfUmMY467MOFRvdWrMmhJPrTcPtGZNizgLQCsclWPaphpTqHmm0JQ82hYSlIAChVChkMqKSecUuyT4U8hqkX0t2UeUBtFBtAr8xrSu/4QaDnHdh+CSilFvaF1dKmiqCg4W5fcx50ntbTRA7SXVztF18ePxW7dJK45xffH6rJ7JPhTyEGyT4U8hHXi8nsn1oG4H4e/4TmP3jplcAWQFOqSyni4QD9EE150jsOrhbG2QuoEWO5+HPyWIieXFoGQqvZJ8KeQg2afCnkPxGqlf0DVKrDh4qBV9qUjRplWlJFEIKSKj4RQgj0jxtT7eEBFwuo9SKvwuyPQF/3xfpleZbJPhTyEGyT4U8hHRiiEpfcSj5Qogc+PARy3a/EfQRvD2hw6i157htJCds0+FPIQbJPhTyH2hLtfiC7XD3i6hLsk+FPIQbJPhTyEJdrqYS6CJ2yT4U8hBsk+FPIQl0F2ukES7JPhTyH4g2afCnkIbdBXXCCJ2yT4U8hBsk+FPIQ26FugiXZJ8KeQg2SfCnkNUht2td0F2uggidsk+FPIQbNPhTyEJdBdrhBEuyT4U8hAGk+FPIQ27XWFugiXZJ8KeQ/EGyT4U8h+Ibdrj7QXQRO2afCnkINknwp5CEugu1w94Il2SfCnkNVg2SfCnkIS7XUwl2vzBE7ZJ8KeQg2SfCnkIS6ErBFHdr8QXRHdroIS7XD3gi03ZHsx+rK1uLDbLVCs1AO4qoCchkCSo7vOL+e7QBTewkSiXl01SXlKCCeNgPxZ+I5nyir/hliATMrYV8j6CKcSkE5+qSsfWMzisiWH3GjvQtSfUA5KPqKH6xhI1z7DTR8WtWkNF0r1CJFkfEpT6uA+XoKepMNf7ZKAtYbQ0nuyqeW4feMzdrj7QXa6RyD2bE47piXn+44+QofgtP4l4FMAb4+vK7JrEXHTVa1K9Tl9BuibBZ/ZTDazuBAV/acj+9fpFdXXQQl2uHvHY6FjozFVAiqWIe4ODrytr22YKCh5JIOaFEZU7wa8xyjIKWSanM+ef1JjYTOJNu4cAtYCymiQcyVoNBRO/Om/zirw7szRO1mlbJsZ0OSlevD03+UeF7N1LdLpiyfBa4tGMu8d+y79TEZZLj4Ivx5XNgWCqmF94bB+JXQecaPtH2hSyjYtH46Wmn9ApTfxpyioxLtdROzlk7NAyu3E+g/p9d/pGbK6xqNHJrZRNqhTW/ZZ+bvp+zQzNgYWRGyeT9FJdBdrpEV2ughbtcPePeXApLtcPeC7X5ixZwgGTXMXEFKrQnKlKpFT5/F9oqrtdTGUUzJd237po+f2VZzC2r6i1JdBdrjF+x2SFqNrMIbWvNKDSp5kfaM/MN2LUmoNpKajcaHu8oyg1kM7i2M3Xof+H4K74XxgFwS3a/EF0R3a6CLaewPZy7L19dpbkRS24V31zjSSdkZa1xy40P9qrWOcCR0Vbdrh7wXRYY/gv6ZSAHAu5JO6lKH1OWcVdddTEwzMnYJIzYKh7Cx213Kku11MF2uMRXa4+0F2ugjVVUt2vxBdr8RHdroIS7XCCKW7XCC7X5iK7XUwt2usEUl0F2td0R3a4+0F2uggikugKtdIju10EJdrh7wRS3a4e8F2vzEdddTCXa6mCKW7XUwXRFdrjBdroIIpbtdBAToRFdrh5CAr86eUEUd2uHvBdrrEdddTBdrqYIu3DZ8svNup3oUlY86GufkRUfWNZ/E+SG3amEZofbBrxKQKE+qFIPOMNXXH2jfIP6zASN7kor62pz5WLP/oeEUdggqzcghYW7XHyEbJrBZWSbbcngtx1wXJYRlan/AHmoz98jQ0yWGrSHmyqloWi70vFRyrG4/ivhZD7T5qW1DZqI/pKSTl5kHLzSYOOQFLRglXEt2Zw+fl75dGyOYqmoKFcFIrQ7x9DkYwTXZ1QmHGXFoaLVSoqOVK/MONag7++O3D+3IlWi3KS6UFVCpbqi4o0rmQKJG80HnFX2kamA6lcybnHUIdBy+VQomoAAFLaU7qRk5ryC1rq7Hmlbc3BItX+FLaSvZyaA67SpddyAHeQN9M9w94o+0e1S+pLyysilDuBBFfhTuSIg7P4hsZltdcrqK80qyP0Fa/SNJ/EKRybeH9iv3T97uceKP6X2gxjsh7ftHLr8/kKGV2H/ANdOSMUeBxX77rgkMFZRLCYmVqos0QlG8/ncT3ZQ+YwVh2XW9KqXVsG5C99AKmnA0qd5rSJp6QXMYfLFkXFsUUlO/daaDvII+8PwGQXLSsy48CgKQQEnf8pG7uJJAEYu1Ltpl96d4fWyxVbqqvGbVxELDNn8u27+F3aJrC5Rlhhx1LoK0j5DWptBNanL6UiKcwaWXLfqGCtKUKAWFGppcAcj/UAoHfFliKJcykr+pKwLU2lNd9grWgPdHF2gb2cklMslJl1kFSwoqJNa/FXuqBn5AZRzwaiR7mDe/cXkWT/IRZsZ5Nceq0kjaA7Da29ObpWjbMoJJQC1bAqzUb63VHlXeB3Rn5jD5Rx1tDD9t1xUV3UyFR8wHnHXhUoX8LWhv4lhwmmQrQhVOR+0Z6fwB5pouOItTW3MitSDTLhlHRoYmtlkaZ3B28gAkZsYJFZP0Wc7iWtPuwRQ6H5X0W07S4E28ULU+luiLc6UVTMUqfP7xRyuCsNS6Xppavj+RCOHd65Z92+J+3R/lyv9p/xTugxbDlzElKrZBXYi1SRmRkAcu8gpIjDSOkZpoWulIa5xF4FAXi/U/orzBpkeQyyBfnjp6KGcwRhcup+WWr+X86V50A3+hpn3x046K4fJjjsxzbgwmQXLSMyp4WXpolJ3/KUio4kqhMbP/L5L/wAX+Ai4lLp2ND9zWyUD/hdX1oqNoDCaoluR8VDj3Z5KZlllqo2gzuJVuOZz7gKmkPmZWQZXsll1SgaKUCaA99aU3ehpFpjMwEYlKlRoLVj6qCkj7kRQYz2XmDMuWtlSVqUoKBFKKNaE1+Glc/SGlnMrY2zylo2Xd1Z3Ec+gHCSxhhcWMBO6uLoV2XP2kwYS7ibVFSFiqSaV9Mvpn5xUXa6CNL23IQJdqtVNt0VT0AHOhjLXa4e8e77NlfLpmPebPfvnB+IXBqWhkpDVJdrhBdrqYjrrqYK66mO9YKSuusF2uPtEd2uPtBdroIIpLtdBBdrpEd0FdcPeCKS7XD3gu11MR111MF2upgiku11MF2uMR3a4+0F2uggiku10EF2ukR3a6Dzgu1w94IpLtcPeC/zpEdddTBXRgiju11MFdcfaGV1x9oK66CCJ9ddI2v8ACzEkiZcYXSx9spIO65IJp9UqcH1jDV10EXuBYU25LTb7l1ZdLakhKgkfGspNTQxV3ClvK4cWkiw+40Tm2tSa+QOR9SKH6x6b2U7ZS81LiXmygLCQkhylrgGQNTkFZDLfXMeWCx3BG25WVmWytO3C6ocIURb/AFBQAuSfTvETYv2T2Ui0+CVOVAfR4NokLbqO74SK/wBw3UirqcMqwtpwt672YwqWO1cKKA1CVu3io4IBJV6Gsed9ru0X6yaU6AQgAIbB32prv4VJUfrDJfA225QTT5Va4ooabboFLKd6lKINqBTgSYlwfD5aamJdpO2bLjhS5UoULbCQUKoDWo3EfWIaKyTakm8Kju10EejsOCcw2hIvspv3Lb3b+NB9FRiMaaYbW422l0KQsouUpJFEkg0SEjM04wvZjDhMTjLKioJWqhtNCBaTlXvyEceu0f8AFBhDtpabBq1rBN7okEWCKUeHY06wTsllNd4yI+qTlWFxLHXn6bRwkDMDJIHnQZVhFyKROFmptD2z86bS2pPGkX2G9kGnZqeYLpbDFQ2pRFLtqG0lzLMGoGVN8dJhh3+9LRu70L+ayDn1ts12Wfm8XddQhC13JR8gIAplSpIFTlxi07LY+GlFp34mHMlXZgE5Vp4ePPuiPDOzJM07LzAUhTbbyyBkSpCbhmRmk/eFGDMpk5SYcUv+c8tt20jJCTvQKb+/PhFJtNDJEYaoHt0PNj16qzJHtdvvK6cXZcw94Fh74HRVNKKyHcUkEEZ5GKfEsaef/wBVwqA7sgB6JFBXzjuxLsypGICVSSoKUgNqPe2uhSfShNfQx2owCV2E4+FOqRLuobQAUgqCjbcSUnOucVh07WBrpKc8feoWVL3l1huG9rwqOfxl14IDiqhAonICgyHdvOQh2G448xXZOFIO9JoR6kHviy7P4OxMGaUQ4lDLBdSkrTUqFa3Kt3GnCCa7PtKlpV9srb27paKHSFbjTaJUAKoz4RqYYdnui0be1Cu/Cpufe68qsxLG3X6bVZUBuTkB62jKEmMYdW022pdUN/IKAbshmBWgiy7SYYxLOOsbKYS4hSQ2tak2uAH4lFFookjMUJ84MVwpiXRKrUHFh+XDqglaU0WbdxtPw78vMZxLYogGgNGOMDHhC59mz5VZiOLOPqCnVXEC0UAHnTL9462u1kylFoeVQZbkqI8gogn7x29pMMlZYtgIeJcZQ6DtU/CV1+Glme6JpjsagusLacV+kdbLpdVSraWx/MCqZXDcPM0ihggc0McwUOBQoKQ+QEkON+VmXXypRUpRKjmSTX795hgOuphZlSL1bMKCKm27M29xVTviOuupjpAoUFkn111MF2uPtEddcfaFu10ESifdroILtdPWGXa6CCuuHvBE+7XD3grrqYZXXUwV11MET666mC7XH2iO7XH2ha66CCJ92uggu10EMrroIK64e8ET7tcPeC7XUwyuupgrrj6wRPrrqYK+VfWGV1x9oT6VgiZXXQQtddBDR3ecID+IIn11w9403ZjFksyc+NqlDi0M7MVoSQ4SaDvNDGX/APnvB0iCLUg0rzCJkTE22qcfJbT8Si6omqUC6wV8RAAA4xdYJ2rTMPzDc2W22ptKwpdqU2rHxIUpQAJt3AmMTr1gp+1faILbQOpa52ZRNSDUvtW0vyy1hIUoJS6hR/6bhyqMsiRUDzjn7MtJlp2VceeZSA4bgFhVibFZqKahNSQKVr5RmAd3nADrhDb0S+q0PaaYcWt1RmkON7VRQgPpcoCTRQbCjTLLyjj7M4mJecYeV8qFgq7/AIT8JPrQnKKs6/MIf2iaxSXm1rHcOb/4htf1LBY2u2vDiSbb7/8AT+e7utpv5w1rGm3DiiyQkzCKtpUaFRL6VUHH4RXnGWPf9/OAa/ERtS1vezva1pxtQmiA+2y62y8cr0KQRs1nvINLSf3302I4g2cJlGgtJcQ88VoBzSFVpUecZsfvBr0htCnctrL9pGv0KXVKpOMNrlmx32ObnPVCCtNeJ84h7OYklGGzTSX0NPKcZKApwNm1JFxuJHdXvjIa94QmlfL7+sNoTctt2XxbYOTqnplsuLlzYsuJdvWBkLswo5AUiDtFMsToZmA+hpxRS2+0on4KUG0bT/2+8gfmMiTv1WCG3NpuxS2zmK2SMyxMzDczW1MtatLqgoKqVpUPiQgCmSvSm+K3tZiDbjMgG1pUW5VCHAk1tUAKpPBUZsfvCV3ch5QDaQuWm7bYg26uWLbiV2SzSFWmtqhWqT/uFRD5HF0pwiYY2oCy82UtlWZRkVGnCoBPpGXrBDbilF5tO17mCuuPtDSNcYIsoTq66CCuughvDz+3pCA7uXpBE+uuHvBXXUwyuusB74InA64+Z8oWuuPtDePM+cGvaCJ1ddBBXXQQ0Qa9IInV1w94K66mG694D3+X3gidXXUwV1x9oZx5+sA6aEETq66CA/X6QnDzgSK99IIv/9k="/>
          <p:cNvSpPr>
            <a:spLocks noChangeAspect="1" noChangeArrowheads="1"/>
          </p:cNvSpPr>
          <p:nvPr/>
        </p:nvSpPr>
        <p:spPr bwMode="auto">
          <a:xfrm>
            <a:off x="63500" y="-363538"/>
            <a:ext cx="2857500" cy="733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2" name="Picture 16" descr="http://t1.gstatic.com/images?q=tbn:ANd9GcQQI-hW1PR5f_3PAxjAaOaxAOt5eMYoNaniSwVsCd2_YccPQEY4K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572000"/>
            <a:ext cx="3733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most popular social networking site</a:t>
            </a:r>
          </a:p>
          <a:p>
            <a:r>
              <a:rPr lang="en-US" dirty="0" smtClean="0"/>
              <a:t>Over 750million users (70% outside of the U.S.) boasting half a Billion unique visits in one day (</a:t>
            </a:r>
            <a:r>
              <a:rPr lang="en-US" dirty="0" err="1" smtClean="0"/>
              <a:t>Otober</a:t>
            </a:r>
            <a:r>
              <a:rPr lang="en-US" dirty="0" smtClean="0"/>
              <a:t> 2011)</a:t>
            </a:r>
          </a:p>
          <a:p>
            <a:r>
              <a:rPr lang="en-US" dirty="0" smtClean="0"/>
              <a:t>The average user is on </a:t>
            </a:r>
            <a:r>
              <a:rPr lang="en-US" dirty="0" err="1" smtClean="0"/>
              <a:t>Facebook</a:t>
            </a:r>
            <a:r>
              <a:rPr lang="en-US" dirty="0" smtClean="0"/>
              <a:t> 55 minutes/day</a:t>
            </a:r>
          </a:p>
          <a:p>
            <a:r>
              <a:rPr lang="en-US" dirty="0" smtClean="0"/>
              <a:t>New feature </a:t>
            </a:r>
            <a:r>
              <a:rPr lang="en-US" b="1" dirty="0" smtClean="0"/>
              <a:t>Timeline</a:t>
            </a:r>
            <a:r>
              <a:rPr lang="en-US" dirty="0" smtClean="0"/>
              <a:t>, which shows the story of your life, as you choose to tell it or as </a:t>
            </a:r>
            <a:r>
              <a:rPr lang="en-US" dirty="0" err="1" smtClean="0"/>
              <a:t>Facebook</a:t>
            </a:r>
            <a:r>
              <a:rPr lang="en-US" dirty="0" smtClean="0"/>
              <a:t> has recorded it. </a:t>
            </a:r>
          </a:p>
          <a:p>
            <a:r>
              <a:rPr lang="en-US" dirty="0" smtClean="0"/>
              <a:t>Combination of visual blog and online </a:t>
            </a:r>
            <a:r>
              <a:rPr lang="en-US" dirty="0" smtClean="0"/>
              <a:t>scrapbook</a:t>
            </a:r>
          </a:p>
          <a:p>
            <a:r>
              <a:rPr lang="en-US" dirty="0" smtClean="0"/>
              <a:t>Raises many privacy concerns</a:t>
            </a:r>
            <a:endParaRPr lang="en-US" dirty="0"/>
          </a:p>
        </p:txBody>
      </p:sp>
      <p:pic>
        <p:nvPicPr>
          <p:cNvPr id="4" name="Picture 2" descr="http://t1.gstatic.com/images?q=tbn:ANd9GcRY70OWVxhqqQ0ON3lFi-ru6LTGyAGHGouvq6HTwbU1O34w-XcJ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714750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Timeline</a:t>
            </a:r>
            <a:endParaRPr lang="en-US" dirty="0"/>
          </a:p>
        </p:txBody>
      </p:sp>
      <p:pic>
        <p:nvPicPr>
          <p:cNvPr id="26642" name="Picture 18" descr="http://i.usatoday.net/communitymanager/_photos/technology-live/2011/09/22/timelinex-wide-commun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143500" cy="458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Google’s answer to </a:t>
            </a:r>
            <a:r>
              <a:rPr lang="en-US" dirty="0" err="1" smtClean="0"/>
              <a:t>Facebook</a:t>
            </a:r>
            <a:r>
              <a:rPr lang="en-US" dirty="0" smtClean="0"/>
              <a:t> released this past summer</a:t>
            </a:r>
          </a:p>
          <a:p>
            <a:r>
              <a:rPr lang="en-US" dirty="0" smtClean="0"/>
              <a:t>At first </a:t>
            </a:r>
            <a:r>
              <a:rPr lang="en-US" dirty="0" smtClean="0"/>
              <a:t>G</a:t>
            </a:r>
            <a:r>
              <a:rPr lang="en-US" dirty="0" smtClean="0"/>
              <a:t>oogle</a:t>
            </a:r>
            <a:r>
              <a:rPr lang="en-US" dirty="0" smtClean="0"/>
              <a:t>+ was only by invitation.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 smtClean="0"/>
              <a:t>estimated </a:t>
            </a:r>
            <a:r>
              <a:rPr lang="en-US" dirty="0" smtClean="0"/>
              <a:t>50 million</a:t>
            </a:r>
            <a:r>
              <a:rPr lang="en-US" dirty="0" smtClean="0"/>
              <a:t>+ users </a:t>
            </a:r>
            <a:r>
              <a:rPr lang="en-US" dirty="0" smtClean="0"/>
              <a:t>(reached 50 million faster </a:t>
            </a:r>
            <a:r>
              <a:rPr lang="en-US" dirty="0" smtClean="0"/>
              <a:t>than </a:t>
            </a:r>
            <a:r>
              <a:rPr lang="en-US" dirty="0" err="1" smtClean="0"/>
              <a:t>F</a:t>
            </a:r>
            <a:r>
              <a:rPr lang="en-US" dirty="0" err="1" smtClean="0"/>
              <a:t>acebook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Twitter)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 smtClean="0"/>
              <a:t>seem to like Google+ because there are so few people on </a:t>
            </a:r>
            <a:r>
              <a:rPr lang="en-US" dirty="0" smtClean="0"/>
              <a:t>it + they feel it </a:t>
            </a:r>
            <a:r>
              <a:rPr lang="en-US" dirty="0" smtClean="0"/>
              <a:t>offers more privacy protection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4" descr="http://t2.gstatic.com/images?q=tbn:ANd9GcTCi2xtnHOQiKQx60XbQc6nJDBEwaQ1DumLn34vwXwSs_sM_v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3705225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Boasts several unique features including:</a:t>
            </a:r>
          </a:p>
          <a:p>
            <a:r>
              <a:rPr lang="en-US" b="1" dirty="0" smtClean="0"/>
              <a:t>Circles</a:t>
            </a:r>
            <a:r>
              <a:rPr lang="en-US" dirty="0" smtClean="0"/>
              <a:t> – mirrors how we would organize friends in real life (similar to </a:t>
            </a:r>
            <a:r>
              <a:rPr lang="en-US" dirty="0" err="1" smtClean="0"/>
              <a:t>Facebook’s</a:t>
            </a:r>
            <a:r>
              <a:rPr lang="en-US" dirty="0" smtClean="0"/>
              <a:t> lists)</a:t>
            </a:r>
          </a:p>
          <a:p>
            <a:r>
              <a:rPr lang="en-US" b="1" dirty="0" smtClean="0"/>
              <a:t>Sparks</a:t>
            </a:r>
            <a:r>
              <a:rPr lang="en-US" dirty="0" smtClean="0"/>
              <a:t> – online sharing engine that pulls in web content related to your chosen interests (share + discover)</a:t>
            </a:r>
          </a:p>
          <a:p>
            <a:r>
              <a:rPr lang="en-US" b="1" dirty="0" smtClean="0"/>
              <a:t>Hangouts </a:t>
            </a:r>
            <a:r>
              <a:rPr lang="en-US" dirty="0" smtClean="0"/>
              <a:t>– allows up to 10 users to video chat</a:t>
            </a:r>
          </a:p>
          <a:p>
            <a:r>
              <a:rPr lang="en-US" b="1" dirty="0" smtClean="0"/>
              <a:t>Instant upload </a:t>
            </a:r>
            <a:r>
              <a:rPr lang="en-US" dirty="0" smtClean="0"/>
              <a:t>– allows upload of photos + videos directly from </a:t>
            </a:r>
            <a:r>
              <a:rPr lang="en-US" dirty="0" smtClean="0"/>
              <a:t>phone</a:t>
            </a:r>
          </a:p>
          <a:p>
            <a:r>
              <a:rPr lang="en-US" dirty="0" smtClean="0">
                <a:hlinkClick r:id="rId2"/>
              </a:rPr>
              <a:t>https://plus.google.com/#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t2.gstatic.com/images?q=tbn:ANd9GcTCi2xtnHOQiKQx60XbQc6nJDBEwaQ1DumLn34vwXwSs_sM_v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"/>
            <a:ext cx="3705225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792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Survey of Social Networking Tools Michelle Pulaski Behling   Pace University, Pleasantville </vt:lpstr>
      <vt:lpstr>What is social networking?</vt:lpstr>
      <vt:lpstr>Slide 3</vt:lpstr>
      <vt:lpstr>Social Networking Sites</vt:lpstr>
      <vt:lpstr>Sites to Cover</vt:lpstr>
      <vt:lpstr>Slide 6</vt:lpstr>
      <vt:lpstr>Facebook Timeline</vt:lpstr>
      <vt:lpstr>Slide 8</vt:lpstr>
      <vt:lpstr>Slide 9</vt:lpstr>
      <vt:lpstr>Slide 10</vt:lpstr>
      <vt:lpstr>Hangouts video chat feature</vt:lpstr>
      <vt:lpstr>Slide 12</vt:lpstr>
      <vt:lpstr>Slide 13</vt:lpstr>
      <vt:lpstr>Slide 14</vt:lpstr>
      <vt:lpstr>Slide 15</vt:lpstr>
      <vt:lpstr>Slide 16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Overview</dc:title>
  <dc:creator>Owner</dc:creator>
  <cp:lastModifiedBy>Owner</cp:lastModifiedBy>
  <cp:revision>156</cp:revision>
  <dcterms:created xsi:type="dcterms:W3CDTF">2011-10-05T15:37:57Z</dcterms:created>
  <dcterms:modified xsi:type="dcterms:W3CDTF">2011-10-13T00:36:05Z</dcterms:modified>
</cp:coreProperties>
</file>