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sldIdLst>
    <p:sldId id="263" r:id="rId2"/>
    <p:sldId id="352" r:id="rId3"/>
    <p:sldId id="353" r:id="rId4"/>
    <p:sldId id="354" r:id="rId5"/>
    <p:sldId id="355" r:id="rId6"/>
    <p:sldId id="258" r:id="rId7"/>
    <p:sldId id="262" r:id="rId8"/>
    <p:sldId id="279" r:id="rId9"/>
    <p:sldId id="307" r:id="rId10"/>
    <p:sldId id="308" r:id="rId11"/>
    <p:sldId id="309" r:id="rId12"/>
    <p:sldId id="310" r:id="rId13"/>
    <p:sldId id="266" r:id="rId14"/>
    <p:sldId id="282" r:id="rId15"/>
    <p:sldId id="268" r:id="rId16"/>
    <p:sldId id="269" r:id="rId17"/>
    <p:sldId id="283" r:id="rId18"/>
    <p:sldId id="270" r:id="rId19"/>
    <p:sldId id="271" r:id="rId20"/>
    <p:sldId id="272" r:id="rId21"/>
    <p:sldId id="361" r:id="rId22"/>
    <p:sldId id="273" r:id="rId23"/>
    <p:sldId id="285" r:id="rId24"/>
    <p:sldId id="274" r:id="rId25"/>
    <p:sldId id="275" r:id="rId26"/>
    <p:sldId id="292" r:id="rId27"/>
    <p:sldId id="293" r:id="rId28"/>
    <p:sldId id="312" r:id="rId29"/>
    <p:sldId id="286" r:id="rId30"/>
    <p:sldId id="313" r:id="rId31"/>
    <p:sldId id="287" r:id="rId32"/>
    <p:sldId id="288" r:id="rId33"/>
    <p:sldId id="289" r:id="rId34"/>
    <p:sldId id="290" r:id="rId35"/>
    <p:sldId id="291" r:id="rId36"/>
    <p:sldId id="316" r:id="rId37"/>
    <p:sldId id="315" r:id="rId38"/>
    <p:sldId id="317" r:id="rId39"/>
    <p:sldId id="318" r:id="rId40"/>
    <p:sldId id="320" r:id="rId41"/>
    <p:sldId id="319" r:id="rId42"/>
    <p:sldId id="321" r:id="rId43"/>
    <p:sldId id="323" r:id="rId44"/>
    <p:sldId id="356" r:id="rId45"/>
    <p:sldId id="325" r:id="rId46"/>
    <p:sldId id="357" r:id="rId47"/>
    <p:sldId id="324" r:id="rId48"/>
    <p:sldId id="358" r:id="rId49"/>
    <p:sldId id="359" r:id="rId50"/>
    <p:sldId id="328" r:id="rId51"/>
    <p:sldId id="326" r:id="rId52"/>
    <p:sldId id="322" r:id="rId53"/>
    <p:sldId id="295" r:id="rId54"/>
    <p:sldId id="305" r:id="rId55"/>
    <p:sldId id="306" r:id="rId56"/>
    <p:sldId id="297" r:id="rId57"/>
    <p:sldId id="298" r:id="rId58"/>
    <p:sldId id="360" r:id="rId59"/>
    <p:sldId id="345" r:id="rId60"/>
    <p:sldId id="362" r:id="rId61"/>
    <p:sldId id="344" r:id="rId62"/>
    <p:sldId id="363" r:id="rId63"/>
    <p:sldId id="364" r:id="rId64"/>
    <p:sldId id="347" r:id="rId65"/>
    <p:sldId id="365" r:id="rId66"/>
    <p:sldId id="348" r:id="rId67"/>
    <p:sldId id="299" r:id="rId68"/>
    <p:sldId id="329" r:id="rId69"/>
    <p:sldId id="330" r:id="rId70"/>
    <p:sldId id="334" r:id="rId71"/>
    <p:sldId id="335" r:id="rId72"/>
    <p:sldId id="333" r:id="rId73"/>
    <p:sldId id="351" r:id="rId74"/>
    <p:sldId id="332" r:id="rId75"/>
    <p:sldId id="336" r:id="rId76"/>
    <p:sldId id="337" r:id="rId77"/>
    <p:sldId id="341" r:id="rId78"/>
    <p:sldId id="342" r:id="rId79"/>
    <p:sldId id="302" r:id="rId80"/>
    <p:sldId id="300" r:id="rId81"/>
    <p:sldId id="349" r:id="rId82"/>
    <p:sldId id="350" r:id="rId83"/>
    <p:sldId id="339" r:id="rId84"/>
    <p:sldId id="338" r:id="rId85"/>
    <p:sldId id="340" r:id="rId86"/>
    <p:sldId id="303" r:id="rId87"/>
    <p:sldId id="30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3" autoAdjust="0"/>
    <p:restoredTop sz="94667" autoAdjust="0"/>
  </p:normalViewPr>
  <p:slideViewPr>
    <p:cSldViewPr>
      <p:cViewPr varScale="1">
        <p:scale>
          <a:sx n="104" d="100"/>
          <a:sy n="104" d="100"/>
        </p:scale>
        <p:origin x="-20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24CE3-2C21-B945-B57A-7F2A2CCA0727}"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D0D5167B-81C7-174D-9FD9-2974A5AB8057}">
      <dgm:prSet phldrT="[Text]" custT="1"/>
      <dgm:spPr>
        <a:solidFill>
          <a:srgbClr val="FF0000">
            <a:alpha val="53000"/>
          </a:srgbClr>
        </a:solidFill>
      </dgm:spPr>
      <dgm:t>
        <a:bodyPr/>
        <a:lstStyle/>
        <a:p>
          <a:endParaRPr lang="en-US" sz="1800" b="0" dirty="0" smtClean="0">
            <a:solidFill>
              <a:schemeClr val="tx1"/>
            </a:solidFill>
            <a:latin typeface="+mn-lt"/>
          </a:endParaRPr>
        </a:p>
        <a:p>
          <a:r>
            <a:rPr lang="en-US" sz="1600" b="1" dirty="0" smtClean="0">
              <a:solidFill>
                <a:schemeClr val="tx1"/>
              </a:solidFill>
              <a:latin typeface="+mn-lt"/>
            </a:rPr>
            <a:t>Men’s</a:t>
          </a:r>
        </a:p>
        <a:p>
          <a:r>
            <a:rPr lang="en-US" sz="1600" b="0" dirty="0" smtClean="0">
              <a:solidFill>
                <a:schemeClr val="tx1"/>
              </a:solidFill>
              <a:latin typeface="+mn-lt"/>
            </a:rPr>
            <a:t>- Apparel </a:t>
          </a:r>
        </a:p>
        <a:p>
          <a:r>
            <a:rPr lang="en-US" sz="1600" b="0" dirty="0" smtClean="0">
              <a:solidFill>
                <a:schemeClr val="tx1"/>
              </a:solidFill>
              <a:latin typeface="+mn-lt"/>
            </a:rPr>
            <a:t>- Accessories</a:t>
          </a:r>
        </a:p>
        <a:p>
          <a:r>
            <a:rPr lang="en-US" sz="1600" b="0" dirty="0" smtClean="0">
              <a:solidFill>
                <a:schemeClr val="tx1"/>
              </a:solidFill>
              <a:latin typeface="+mn-lt"/>
            </a:rPr>
            <a:t>-Shoes </a:t>
          </a:r>
        </a:p>
        <a:p>
          <a:endParaRPr lang="en-US" sz="1800" b="0" dirty="0">
            <a:solidFill>
              <a:schemeClr val="tx1"/>
            </a:solidFill>
            <a:latin typeface="+mn-lt"/>
          </a:endParaRPr>
        </a:p>
      </dgm:t>
    </dgm:pt>
    <dgm:pt modelId="{E4BF7AAB-969C-8144-887A-1F96FE13EF85}" type="parTrans" cxnId="{3FE602EF-9CBC-0B44-822B-F3BBE8E7D076}">
      <dgm:prSet/>
      <dgm:spPr/>
      <dgm:t>
        <a:bodyPr/>
        <a:lstStyle/>
        <a:p>
          <a:endParaRPr lang="en-US"/>
        </a:p>
      </dgm:t>
    </dgm:pt>
    <dgm:pt modelId="{106E146E-C598-F34D-ACA5-C2EC7E12EE06}" type="sibTrans" cxnId="{3FE602EF-9CBC-0B44-822B-F3BBE8E7D076}">
      <dgm:prSet/>
      <dgm:spPr/>
      <dgm:t>
        <a:bodyPr/>
        <a:lstStyle/>
        <a:p>
          <a:endParaRPr lang="en-US"/>
        </a:p>
      </dgm:t>
    </dgm:pt>
    <dgm:pt modelId="{8CC8F130-BB43-644C-B414-8D3A2C6E5FB8}">
      <dgm:prSet phldrT="[Text]" custT="1"/>
      <dgm:spPr>
        <a:solidFill>
          <a:srgbClr val="FF0000">
            <a:alpha val="53000"/>
          </a:srgbClr>
        </a:solidFill>
      </dgm:spPr>
      <dgm:t>
        <a:bodyPr/>
        <a:lstStyle/>
        <a:p>
          <a:r>
            <a:rPr lang="en-US" sz="1600" b="1" dirty="0" smtClean="0">
              <a:solidFill>
                <a:schemeClr val="tx1"/>
              </a:solidFill>
              <a:latin typeface="+mn-lt"/>
            </a:rPr>
            <a:t>Woman’s</a:t>
          </a:r>
        </a:p>
        <a:p>
          <a:r>
            <a:rPr lang="en-US" sz="1600" b="0" dirty="0" smtClean="0">
              <a:solidFill>
                <a:schemeClr val="tx1"/>
              </a:solidFill>
              <a:latin typeface="+mn-lt"/>
            </a:rPr>
            <a:t>- Apparel </a:t>
          </a:r>
        </a:p>
        <a:p>
          <a:r>
            <a:rPr lang="en-US" sz="1600" b="0" dirty="0" smtClean="0">
              <a:solidFill>
                <a:schemeClr val="tx1"/>
              </a:solidFill>
              <a:latin typeface="+mn-lt"/>
            </a:rPr>
            <a:t>- Accessories</a:t>
          </a:r>
        </a:p>
        <a:p>
          <a:r>
            <a:rPr lang="en-US" sz="1600" b="0" dirty="0" smtClean="0">
              <a:solidFill>
                <a:schemeClr val="tx1"/>
              </a:solidFill>
              <a:latin typeface="+mn-lt"/>
            </a:rPr>
            <a:t>-Shoes </a:t>
          </a:r>
          <a:endParaRPr lang="en-US" sz="1600" b="0" dirty="0">
            <a:solidFill>
              <a:schemeClr val="tx1"/>
            </a:solidFill>
            <a:latin typeface="+mn-lt"/>
          </a:endParaRPr>
        </a:p>
      </dgm:t>
    </dgm:pt>
    <dgm:pt modelId="{54827365-5941-3347-9F24-E749FA817CDC}" type="parTrans" cxnId="{59D535C9-A55C-A440-8B16-E889152D3F1A}">
      <dgm:prSet/>
      <dgm:spPr/>
      <dgm:t>
        <a:bodyPr/>
        <a:lstStyle/>
        <a:p>
          <a:endParaRPr lang="en-US"/>
        </a:p>
      </dgm:t>
    </dgm:pt>
    <dgm:pt modelId="{CAF3FB1E-7F84-2045-8703-97F1A984AA71}" type="sibTrans" cxnId="{59D535C9-A55C-A440-8B16-E889152D3F1A}">
      <dgm:prSet/>
      <dgm:spPr/>
      <dgm:t>
        <a:bodyPr/>
        <a:lstStyle/>
        <a:p>
          <a:endParaRPr lang="en-US"/>
        </a:p>
      </dgm:t>
    </dgm:pt>
    <dgm:pt modelId="{8E62E7A2-E9E9-E54A-BBE3-E1501D6CE54D}">
      <dgm:prSet phldrT="[Text]" custT="1"/>
      <dgm:spPr>
        <a:solidFill>
          <a:srgbClr val="FF0000">
            <a:alpha val="53000"/>
          </a:srgbClr>
        </a:solidFill>
      </dgm:spPr>
      <dgm:t>
        <a:bodyPr/>
        <a:lstStyle/>
        <a:p>
          <a:r>
            <a:rPr lang="en-US" sz="1600" b="1" dirty="0" smtClean="0">
              <a:solidFill>
                <a:schemeClr val="tx1"/>
              </a:solidFill>
              <a:latin typeface="+mn-lt"/>
            </a:rPr>
            <a:t>Teen</a:t>
          </a:r>
        </a:p>
        <a:p>
          <a:r>
            <a:rPr lang="en-US" sz="1600" b="0" dirty="0" smtClean="0">
              <a:solidFill>
                <a:schemeClr val="tx1"/>
              </a:solidFill>
              <a:latin typeface="+mn-lt"/>
            </a:rPr>
            <a:t>- Apparel </a:t>
          </a:r>
        </a:p>
        <a:p>
          <a:r>
            <a:rPr lang="en-US" sz="1600" b="0" dirty="0" smtClean="0">
              <a:solidFill>
                <a:schemeClr val="tx1"/>
              </a:solidFill>
              <a:latin typeface="+mn-lt"/>
            </a:rPr>
            <a:t>- Accessories</a:t>
          </a:r>
        </a:p>
        <a:p>
          <a:r>
            <a:rPr lang="en-US" sz="1600" b="0" dirty="0" smtClean="0">
              <a:solidFill>
                <a:schemeClr val="tx1"/>
              </a:solidFill>
              <a:latin typeface="+mn-lt"/>
            </a:rPr>
            <a:t>-Shoes </a:t>
          </a:r>
          <a:endParaRPr lang="en-US" sz="1600" b="0" dirty="0">
            <a:solidFill>
              <a:schemeClr val="tx1"/>
            </a:solidFill>
            <a:latin typeface="+mn-lt"/>
          </a:endParaRPr>
        </a:p>
      </dgm:t>
    </dgm:pt>
    <dgm:pt modelId="{A6265D48-3378-FE4E-A3B6-477248AD6F8B}" type="parTrans" cxnId="{C5B8864F-063E-2F42-9BDE-9B126C0BA1E8}">
      <dgm:prSet/>
      <dgm:spPr/>
      <dgm:t>
        <a:bodyPr/>
        <a:lstStyle/>
        <a:p>
          <a:endParaRPr lang="en-US"/>
        </a:p>
      </dgm:t>
    </dgm:pt>
    <dgm:pt modelId="{069D0E2A-45E1-594C-AEBD-830BEAF96BFD}" type="sibTrans" cxnId="{C5B8864F-063E-2F42-9BDE-9B126C0BA1E8}">
      <dgm:prSet/>
      <dgm:spPr/>
      <dgm:t>
        <a:bodyPr/>
        <a:lstStyle/>
        <a:p>
          <a:endParaRPr lang="en-US"/>
        </a:p>
      </dgm:t>
    </dgm:pt>
    <dgm:pt modelId="{E45FD1DC-7AD8-7B48-8C57-C5214F6BC186}">
      <dgm:prSet phldrT="[Text]" custT="1"/>
      <dgm:spPr>
        <a:solidFill>
          <a:srgbClr val="FF0000">
            <a:alpha val="53000"/>
          </a:srgbClr>
        </a:solidFill>
      </dgm:spPr>
      <dgm:t>
        <a:bodyPr/>
        <a:lstStyle/>
        <a:p>
          <a:r>
            <a:rPr lang="en-US" sz="1600" b="1" dirty="0" smtClean="0">
              <a:solidFill>
                <a:schemeClr val="tx1"/>
              </a:solidFill>
              <a:latin typeface="+mn-lt"/>
            </a:rPr>
            <a:t>Kids</a:t>
          </a:r>
        </a:p>
        <a:p>
          <a:r>
            <a:rPr lang="en-US" sz="1600" b="0" dirty="0" smtClean="0">
              <a:solidFill>
                <a:schemeClr val="tx1"/>
              </a:solidFill>
              <a:latin typeface="+mn-lt"/>
            </a:rPr>
            <a:t>- Apparel </a:t>
          </a:r>
        </a:p>
        <a:p>
          <a:r>
            <a:rPr lang="en-US" sz="1600" b="0" dirty="0" smtClean="0">
              <a:solidFill>
                <a:schemeClr val="tx1"/>
              </a:solidFill>
              <a:latin typeface="+mn-lt"/>
            </a:rPr>
            <a:t>- Accessories</a:t>
          </a:r>
        </a:p>
        <a:p>
          <a:r>
            <a:rPr lang="en-US" sz="1600" b="0" dirty="0" smtClean="0">
              <a:solidFill>
                <a:schemeClr val="tx1"/>
              </a:solidFill>
              <a:latin typeface="+mn-lt"/>
            </a:rPr>
            <a:t>-Shoes </a:t>
          </a:r>
          <a:endParaRPr lang="en-US" sz="1600" b="0" dirty="0">
            <a:solidFill>
              <a:schemeClr val="tx1"/>
            </a:solidFill>
            <a:latin typeface="+mn-lt"/>
          </a:endParaRPr>
        </a:p>
      </dgm:t>
    </dgm:pt>
    <dgm:pt modelId="{844BE00A-C1AD-A14D-8EF0-D7133F25F62E}" type="parTrans" cxnId="{313CF1C8-6315-EE47-922C-A31124B5DF8E}">
      <dgm:prSet/>
      <dgm:spPr/>
      <dgm:t>
        <a:bodyPr/>
        <a:lstStyle/>
        <a:p>
          <a:endParaRPr lang="en-US"/>
        </a:p>
      </dgm:t>
    </dgm:pt>
    <dgm:pt modelId="{5E7C89B8-2F49-F342-982A-224E7A5F1CDE}" type="sibTrans" cxnId="{313CF1C8-6315-EE47-922C-A31124B5DF8E}">
      <dgm:prSet/>
      <dgm:spPr/>
      <dgm:t>
        <a:bodyPr/>
        <a:lstStyle/>
        <a:p>
          <a:endParaRPr lang="en-US"/>
        </a:p>
      </dgm:t>
    </dgm:pt>
    <dgm:pt modelId="{C6B6E533-A585-8A4C-B65C-8E2A3C964398}">
      <dgm:prSet phldrT="[Text]" custT="1"/>
      <dgm:spPr>
        <a:solidFill>
          <a:srgbClr val="FF0000">
            <a:alpha val="53000"/>
          </a:srgbClr>
        </a:solidFill>
      </dgm:spPr>
      <dgm:t>
        <a:bodyPr/>
        <a:lstStyle/>
        <a:p>
          <a:r>
            <a:rPr lang="en-US" sz="1600" b="1" dirty="0" smtClean="0">
              <a:solidFill>
                <a:schemeClr val="tx1"/>
              </a:solidFill>
              <a:latin typeface="+mn-lt"/>
            </a:rPr>
            <a:t>Baby</a:t>
          </a:r>
        </a:p>
        <a:p>
          <a:r>
            <a:rPr lang="en-US" sz="1600" b="0" dirty="0" smtClean="0">
              <a:solidFill>
                <a:schemeClr val="tx1"/>
              </a:solidFill>
              <a:latin typeface="+mn-lt"/>
            </a:rPr>
            <a:t>- Apparel </a:t>
          </a:r>
        </a:p>
        <a:p>
          <a:r>
            <a:rPr lang="en-US" sz="1600" b="0" dirty="0" smtClean="0">
              <a:solidFill>
                <a:schemeClr val="tx1"/>
              </a:solidFill>
              <a:latin typeface="+mn-lt"/>
            </a:rPr>
            <a:t>- Accessories</a:t>
          </a:r>
        </a:p>
        <a:p>
          <a:r>
            <a:rPr lang="en-US" sz="1600" b="0" dirty="0" smtClean="0">
              <a:solidFill>
                <a:schemeClr val="tx1"/>
              </a:solidFill>
              <a:latin typeface="+mn-lt"/>
            </a:rPr>
            <a:t>-Shoes </a:t>
          </a:r>
          <a:endParaRPr lang="en-US" sz="1600" b="0" dirty="0">
            <a:solidFill>
              <a:schemeClr val="tx1"/>
            </a:solidFill>
            <a:latin typeface="+mn-lt"/>
          </a:endParaRPr>
        </a:p>
      </dgm:t>
    </dgm:pt>
    <dgm:pt modelId="{8C72F591-A030-764E-BDB2-C1594830B266}" type="parTrans" cxnId="{73574CDA-FF3C-B94E-AA79-C96CD583FDE2}">
      <dgm:prSet/>
      <dgm:spPr/>
      <dgm:t>
        <a:bodyPr/>
        <a:lstStyle/>
        <a:p>
          <a:endParaRPr lang="en-US"/>
        </a:p>
      </dgm:t>
    </dgm:pt>
    <dgm:pt modelId="{A09F2528-613B-F04D-BEB1-874F94FACA4F}" type="sibTrans" cxnId="{73574CDA-FF3C-B94E-AA79-C96CD583FDE2}">
      <dgm:prSet/>
      <dgm:spPr/>
      <dgm:t>
        <a:bodyPr/>
        <a:lstStyle/>
        <a:p>
          <a:endParaRPr lang="en-US"/>
        </a:p>
      </dgm:t>
    </dgm:pt>
    <dgm:pt modelId="{2399EB00-CB9A-B34C-B38C-B579421D15DE}">
      <dgm:prSet phldrT="[Text]" custT="1"/>
      <dgm:spPr>
        <a:solidFill>
          <a:srgbClr val="FF0000">
            <a:alpha val="53000"/>
          </a:srgbClr>
        </a:solidFill>
      </dgm:spPr>
      <dgm:t>
        <a:bodyPr/>
        <a:lstStyle/>
        <a:p>
          <a:r>
            <a:rPr lang="en-US" sz="1600" b="1" dirty="0" smtClean="0">
              <a:solidFill>
                <a:schemeClr val="tx1"/>
              </a:solidFill>
              <a:latin typeface="+mn-lt"/>
            </a:rPr>
            <a:t>Personal Care</a:t>
          </a:r>
          <a:endParaRPr lang="en-US" sz="1600" b="1" dirty="0">
            <a:solidFill>
              <a:schemeClr val="tx1"/>
            </a:solidFill>
            <a:latin typeface="+mn-lt"/>
          </a:endParaRPr>
        </a:p>
      </dgm:t>
    </dgm:pt>
    <dgm:pt modelId="{36DFB2DA-27D2-D549-AED9-1C1565245288}" type="parTrans" cxnId="{1D871C20-FC04-A247-8B12-A96C747F0102}">
      <dgm:prSet/>
      <dgm:spPr/>
      <dgm:t>
        <a:bodyPr/>
        <a:lstStyle/>
        <a:p>
          <a:endParaRPr lang="en-US"/>
        </a:p>
      </dgm:t>
    </dgm:pt>
    <dgm:pt modelId="{1798D98F-AEFC-5146-AF6C-0798A4C7B175}" type="sibTrans" cxnId="{1D871C20-FC04-A247-8B12-A96C747F0102}">
      <dgm:prSet/>
      <dgm:spPr/>
      <dgm:t>
        <a:bodyPr/>
        <a:lstStyle/>
        <a:p>
          <a:endParaRPr lang="en-US"/>
        </a:p>
      </dgm:t>
    </dgm:pt>
    <dgm:pt modelId="{F5A34273-AA65-3946-9708-DD76B8F6099F}">
      <dgm:prSet phldrT="[Text]" custT="1"/>
      <dgm:spPr>
        <a:solidFill>
          <a:srgbClr val="FF0000">
            <a:alpha val="53000"/>
          </a:srgbClr>
        </a:solidFill>
      </dgm:spPr>
      <dgm:t>
        <a:bodyPr/>
        <a:lstStyle/>
        <a:p>
          <a:endParaRPr lang="en-US" sz="1800" b="1" dirty="0" smtClean="0">
            <a:solidFill>
              <a:schemeClr val="tx1"/>
            </a:solidFill>
            <a:latin typeface="+mn-lt"/>
          </a:endParaRPr>
        </a:p>
        <a:p>
          <a:r>
            <a:rPr lang="en-US" sz="1600" b="1" dirty="0" smtClean="0">
              <a:solidFill>
                <a:schemeClr val="tx1"/>
              </a:solidFill>
              <a:latin typeface="+mn-lt"/>
            </a:rPr>
            <a:t>Home</a:t>
          </a:r>
        </a:p>
        <a:p>
          <a:r>
            <a:rPr lang="en-US" sz="1600" b="0" dirty="0" smtClean="0">
              <a:solidFill>
                <a:schemeClr val="tx1"/>
              </a:solidFill>
              <a:latin typeface="+mn-lt"/>
            </a:rPr>
            <a:t>- Appliances</a:t>
          </a:r>
        </a:p>
        <a:p>
          <a:r>
            <a:rPr lang="en-US" sz="1600" b="0" dirty="0" smtClean="0">
              <a:solidFill>
                <a:schemeClr val="tx1"/>
              </a:solidFill>
              <a:latin typeface="+mn-lt"/>
            </a:rPr>
            <a:t>-Furniture </a:t>
          </a:r>
        </a:p>
        <a:p>
          <a:r>
            <a:rPr lang="en-US" sz="1600" b="0" dirty="0" smtClean="0">
              <a:solidFill>
                <a:schemeClr val="tx1"/>
              </a:solidFill>
              <a:latin typeface="+mn-lt"/>
            </a:rPr>
            <a:t>-Décor</a:t>
          </a:r>
          <a:r>
            <a:rPr lang="en-US" sz="1800" b="0" dirty="0" smtClean="0">
              <a:solidFill>
                <a:schemeClr val="tx1"/>
              </a:solidFill>
              <a:latin typeface="+mn-lt"/>
            </a:rPr>
            <a:t> </a:t>
          </a:r>
        </a:p>
        <a:p>
          <a:endParaRPr lang="en-US" sz="1800" b="0" dirty="0">
            <a:solidFill>
              <a:schemeClr val="tx1"/>
            </a:solidFill>
            <a:latin typeface="+mn-lt"/>
          </a:endParaRPr>
        </a:p>
      </dgm:t>
    </dgm:pt>
    <dgm:pt modelId="{4382E0E3-5ED1-B74C-8F10-5DD88BC4EA76}" type="parTrans" cxnId="{3457AFD3-7071-A74E-A09E-3E6CFCD459F1}">
      <dgm:prSet/>
      <dgm:spPr/>
      <dgm:t>
        <a:bodyPr/>
        <a:lstStyle/>
        <a:p>
          <a:endParaRPr lang="en-US"/>
        </a:p>
      </dgm:t>
    </dgm:pt>
    <dgm:pt modelId="{BCD00881-B4EB-A647-B4E2-EF5B21080868}" type="sibTrans" cxnId="{3457AFD3-7071-A74E-A09E-3E6CFCD459F1}">
      <dgm:prSet/>
      <dgm:spPr/>
      <dgm:t>
        <a:bodyPr/>
        <a:lstStyle/>
        <a:p>
          <a:endParaRPr lang="en-US"/>
        </a:p>
      </dgm:t>
    </dgm:pt>
    <dgm:pt modelId="{0E88BCE1-FAFF-394B-9809-A3886A91DCA8}">
      <dgm:prSet phldrT="[Text]" custT="1"/>
      <dgm:spPr>
        <a:solidFill>
          <a:srgbClr val="FF0000">
            <a:alpha val="53000"/>
          </a:srgbClr>
        </a:solidFill>
      </dgm:spPr>
      <dgm:t>
        <a:bodyPr/>
        <a:lstStyle/>
        <a:p>
          <a:r>
            <a:rPr lang="en-US" sz="1600" b="1" dirty="0" smtClean="0">
              <a:solidFill>
                <a:schemeClr val="tx1"/>
              </a:solidFill>
              <a:latin typeface="+mn-lt"/>
            </a:rPr>
            <a:t>Toys</a:t>
          </a:r>
          <a:endParaRPr lang="en-US" sz="1600" b="1" dirty="0">
            <a:solidFill>
              <a:schemeClr val="tx1"/>
            </a:solidFill>
            <a:latin typeface="+mn-lt"/>
          </a:endParaRPr>
        </a:p>
      </dgm:t>
    </dgm:pt>
    <dgm:pt modelId="{822CC089-ACB7-2A47-BFB0-24F535D5C8D2}" type="parTrans" cxnId="{ADA976AC-4B2B-C24B-B97A-3C67FAC1EEA9}">
      <dgm:prSet/>
      <dgm:spPr/>
      <dgm:t>
        <a:bodyPr/>
        <a:lstStyle/>
        <a:p>
          <a:endParaRPr lang="en-US"/>
        </a:p>
      </dgm:t>
    </dgm:pt>
    <dgm:pt modelId="{0624B00E-F5BC-B64F-9E58-B779AC0C4C60}" type="sibTrans" cxnId="{ADA976AC-4B2B-C24B-B97A-3C67FAC1EEA9}">
      <dgm:prSet/>
      <dgm:spPr/>
      <dgm:t>
        <a:bodyPr/>
        <a:lstStyle/>
        <a:p>
          <a:endParaRPr lang="en-US"/>
        </a:p>
      </dgm:t>
    </dgm:pt>
    <dgm:pt modelId="{4073F5B4-AFA1-AF4D-98D4-83B027AB1102}">
      <dgm:prSet phldrT="[Text]" custT="1"/>
      <dgm:spPr>
        <a:solidFill>
          <a:srgbClr val="FF0000">
            <a:alpha val="53000"/>
          </a:srgbClr>
        </a:solidFill>
      </dgm:spPr>
      <dgm:t>
        <a:bodyPr/>
        <a:lstStyle/>
        <a:p>
          <a:r>
            <a:rPr lang="en-US" sz="1600" b="1" dirty="0" smtClean="0">
              <a:solidFill>
                <a:schemeClr val="tx1"/>
              </a:solidFill>
              <a:latin typeface="+mn-lt"/>
            </a:rPr>
            <a:t>Electronics</a:t>
          </a:r>
          <a:endParaRPr lang="en-US" sz="1600" b="1" dirty="0">
            <a:solidFill>
              <a:schemeClr val="tx1"/>
            </a:solidFill>
            <a:latin typeface="+mn-lt"/>
          </a:endParaRPr>
        </a:p>
      </dgm:t>
    </dgm:pt>
    <dgm:pt modelId="{A3B66028-E9AE-0544-8966-B3F2D5277FB3}" type="parTrans" cxnId="{63F9EEA0-6CCA-5749-B1FE-363611372936}">
      <dgm:prSet/>
      <dgm:spPr/>
      <dgm:t>
        <a:bodyPr/>
        <a:lstStyle/>
        <a:p>
          <a:endParaRPr lang="en-US"/>
        </a:p>
      </dgm:t>
    </dgm:pt>
    <dgm:pt modelId="{F2C5F74E-17FC-0B44-A729-509D8C8C5721}" type="sibTrans" cxnId="{63F9EEA0-6CCA-5749-B1FE-363611372936}">
      <dgm:prSet/>
      <dgm:spPr/>
      <dgm:t>
        <a:bodyPr/>
        <a:lstStyle/>
        <a:p>
          <a:endParaRPr lang="en-US"/>
        </a:p>
      </dgm:t>
    </dgm:pt>
    <dgm:pt modelId="{76F5FA38-C91F-274E-B171-3575327CF5EF}" type="pres">
      <dgm:prSet presAssocID="{E9424CE3-2C21-B945-B57A-7F2A2CCA0727}" presName="diagram" presStyleCnt="0">
        <dgm:presLayoutVars>
          <dgm:dir/>
          <dgm:resizeHandles val="exact"/>
        </dgm:presLayoutVars>
      </dgm:prSet>
      <dgm:spPr/>
      <dgm:t>
        <a:bodyPr/>
        <a:lstStyle/>
        <a:p>
          <a:endParaRPr lang="en-US"/>
        </a:p>
      </dgm:t>
    </dgm:pt>
    <dgm:pt modelId="{AE7AA071-78FC-9242-8BE8-ACBE5294531C}" type="pres">
      <dgm:prSet presAssocID="{D0D5167B-81C7-174D-9FD9-2974A5AB8057}" presName="node" presStyleLbl="node1" presStyleIdx="0" presStyleCnt="9">
        <dgm:presLayoutVars>
          <dgm:bulletEnabled val="1"/>
        </dgm:presLayoutVars>
      </dgm:prSet>
      <dgm:spPr>
        <a:prstGeom prst="roundRect">
          <a:avLst/>
        </a:prstGeom>
      </dgm:spPr>
      <dgm:t>
        <a:bodyPr/>
        <a:lstStyle/>
        <a:p>
          <a:endParaRPr lang="en-US"/>
        </a:p>
      </dgm:t>
    </dgm:pt>
    <dgm:pt modelId="{E1674882-7F8C-0D4E-8141-686656960A61}" type="pres">
      <dgm:prSet presAssocID="{106E146E-C598-F34D-ACA5-C2EC7E12EE06}" presName="sibTrans" presStyleCnt="0"/>
      <dgm:spPr/>
    </dgm:pt>
    <dgm:pt modelId="{930A2E27-C822-BA4C-BEAE-65F655EFEF47}" type="pres">
      <dgm:prSet presAssocID="{8CC8F130-BB43-644C-B414-8D3A2C6E5FB8}" presName="node" presStyleLbl="node1" presStyleIdx="1" presStyleCnt="9">
        <dgm:presLayoutVars>
          <dgm:bulletEnabled val="1"/>
        </dgm:presLayoutVars>
      </dgm:prSet>
      <dgm:spPr>
        <a:prstGeom prst="roundRect">
          <a:avLst/>
        </a:prstGeom>
      </dgm:spPr>
      <dgm:t>
        <a:bodyPr/>
        <a:lstStyle/>
        <a:p>
          <a:endParaRPr lang="en-US"/>
        </a:p>
      </dgm:t>
    </dgm:pt>
    <dgm:pt modelId="{C90AFE6A-4825-084F-ACDE-75C93CCDC699}" type="pres">
      <dgm:prSet presAssocID="{CAF3FB1E-7F84-2045-8703-97F1A984AA71}" presName="sibTrans" presStyleCnt="0"/>
      <dgm:spPr/>
    </dgm:pt>
    <dgm:pt modelId="{6BDAB7F9-21AA-D74C-85EF-E6681679449E}" type="pres">
      <dgm:prSet presAssocID="{8E62E7A2-E9E9-E54A-BBE3-E1501D6CE54D}" presName="node" presStyleLbl="node1" presStyleIdx="2" presStyleCnt="9">
        <dgm:presLayoutVars>
          <dgm:bulletEnabled val="1"/>
        </dgm:presLayoutVars>
      </dgm:prSet>
      <dgm:spPr>
        <a:prstGeom prst="roundRect">
          <a:avLst/>
        </a:prstGeom>
      </dgm:spPr>
      <dgm:t>
        <a:bodyPr/>
        <a:lstStyle/>
        <a:p>
          <a:endParaRPr lang="en-US"/>
        </a:p>
      </dgm:t>
    </dgm:pt>
    <dgm:pt modelId="{3DA76705-5CEA-694A-8128-38A5A2AA1D1C}" type="pres">
      <dgm:prSet presAssocID="{069D0E2A-45E1-594C-AEBD-830BEAF96BFD}" presName="sibTrans" presStyleCnt="0"/>
      <dgm:spPr/>
    </dgm:pt>
    <dgm:pt modelId="{83ED9949-B97E-C54C-AA58-1E89EAA59CCB}" type="pres">
      <dgm:prSet presAssocID="{E45FD1DC-7AD8-7B48-8C57-C5214F6BC186}" presName="node" presStyleLbl="node1" presStyleIdx="3" presStyleCnt="9">
        <dgm:presLayoutVars>
          <dgm:bulletEnabled val="1"/>
        </dgm:presLayoutVars>
      </dgm:prSet>
      <dgm:spPr>
        <a:prstGeom prst="roundRect">
          <a:avLst/>
        </a:prstGeom>
      </dgm:spPr>
      <dgm:t>
        <a:bodyPr/>
        <a:lstStyle/>
        <a:p>
          <a:endParaRPr lang="en-US"/>
        </a:p>
      </dgm:t>
    </dgm:pt>
    <dgm:pt modelId="{486B2C09-D7FD-784A-94C8-5E9ABF312DB6}" type="pres">
      <dgm:prSet presAssocID="{5E7C89B8-2F49-F342-982A-224E7A5F1CDE}" presName="sibTrans" presStyleCnt="0"/>
      <dgm:spPr/>
    </dgm:pt>
    <dgm:pt modelId="{8ADFAD48-9085-2445-A7C4-EB755D990F88}" type="pres">
      <dgm:prSet presAssocID="{C6B6E533-A585-8A4C-B65C-8E2A3C964398}" presName="node" presStyleLbl="node1" presStyleIdx="4" presStyleCnt="9">
        <dgm:presLayoutVars>
          <dgm:bulletEnabled val="1"/>
        </dgm:presLayoutVars>
      </dgm:prSet>
      <dgm:spPr>
        <a:prstGeom prst="roundRect">
          <a:avLst/>
        </a:prstGeom>
      </dgm:spPr>
      <dgm:t>
        <a:bodyPr/>
        <a:lstStyle/>
        <a:p>
          <a:endParaRPr lang="en-US"/>
        </a:p>
      </dgm:t>
    </dgm:pt>
    <dgm:pt modelId="{98D60B29-5420-7D49-9D27-8C6AA080D824}" type="pres">
      <dgm:prSet presAssocID="{A09F2528-613B-F04D-BEB1-874F94FACA4F}" presName="sibTrans" presStyleCnt="0"/>
      <dgm:spPr/>
    </dgm:pt>
    <dgm:pt modelId="{0F80851D-83D7-EA4E-A564-D0485951C8C4}" type="pres">
      <dgm:prSet presAssocID="{2399EB00-CB9A-B34C-B38C-B579421D15DE}" presName="node" presStyleLbl="node1" presStyleIdx="5" presStyleCnt="9">
        <dgm:presLayoutVars>
          <dgm:bulletEnabled val="1"/>
        </dgm:presLayoutVars>
      </dgm:prSet>
      <dgm:spPr>
        <a:prstGeom prst="roundRect">
          <a:avLst/>
        </a:prstGeom>
      </dgm:spPr>
      <dgm:t>
        <a:bodyPr/>
        <a:lstStyle/>
        <a:p>
          <a:endParaRPr lang="en-US"/>
        </a:p>
      </dgm:t>
    </dgm:pt>
    <dgm:pt modelId="{FB96F166-B6B1-E54A-858B-C29F7C17A4F9}" type="pres">
      <dgm:prSet presAssocID="{1798D98F-AEFC-5146-AF6C-0798A4C7B175}" presName="sibTrans" presStyleCnt="0"/>
      <dgm:spPr/>
    </dgm:pt>
    <dgm:pt modelId="{68185964-8436-714B-A0D1-163C410A319C}" type="pres">
      <dgm:prSet presAssocID="{F5A34273-AA65-3946-9708-DD76B8F6099F}" presName="node" presStyleLbl="node1" presStyleIdx="6" presStyleCnt="9">
        <dgm:presLayoutVars>
          <dgm:bulletEnabled val="1"/>
        </dgm:presLayoutVars>
      </dgm:prSet>
      <dgm:spPr>
        <a:prstGeom prst="roundRect">
          <a:avLst/>
        </a:prstGeom>
      </dgm:spPr>
      <dgm:t>
        <a:bodyPr/>
        <a:lstStyle/>
        <a:p>
          <a:endParaRPr lang="en-US"/>
        </a:p>
      </dgm:t>
    </dgm:pt>
    <dgm:pt modelId="{77F5C640-407B-904A-AB66-4FC752F3C8B4}" type="pres">
      <dgm:prSet presAssocID="{BCD00881-B4EB-A647-B4E2-EF5B21080868}" presName="sibTrans" presStyleCnt="0"/>
      <dgm:spPr/>
    </dgm:pt>
    <dgm:pt modelId="{0FDEB6E6-43FF-CE4E-B27A-49263DD3AD14}" type="pres">
      <dgm:prSet presAssocID="{0E88BCE1-FAFF-394B-9809-A3886A91DCA8}" presName="node" presStyleLbl="node1" presStyleIdx="7" presStyleCnt="9">
        <dgm:presLayoutVars>
          <dgm:bulletEnabled val="1"/>
        </dgm:presLayoutVars>
      </dgm:prSet>
      <dgm:spPr>
        <a:prstGeom prst="roundRect">
          <a:avLst/>
        </a:prstGeom>
      </dgm:spPr>
      <dgm:t>
        <a:bodyPr/>
        <a:lstStyle/>
        <a:p>
          <a:endParaRPr lang="en-US"/>
        </a:p>
      </dgm:t>
    </dgm:pt>
    <dgm:pt modelId="{6BCED4DC-D96F-764A-B847-7A48170685D2}" type="pres">
      <dgm:prSet presAssocID="{0624B00E-F5BC-B64F-9E58-B779AC0C4C60}" presName="sibTrans" presStyleCnt="0"/>
      <dgm:spPr/>
    </dgm:pt>
    <dgm:pt modelId="{E7D93C5A-3AD9-7744-BE61-2C2DF3EDF817}" type="pres">
      <dgm:prSet presAssocID="{4073F5B4-AFA1-AF4D-98D4-83B027AB1102}" presName="node" presStyleLbl="node1" presStyleIdx="8" presStyleCnt="9">
        <dgm:presLayoutVars>
          <dgm:bulletEnabled val="1"/>
        </dgm:presLayoutVars>
      </dgm:prSet>
      <dgm:spPr>
        <a:prstGeom prst="roundRect">
          <a:avLst/>
        </a:prstGeom>
      </dgm:spPr>
      <dgm:t>
        <a:bodyPr/>
        <a:lstStyle/>
        <a:p>
          <a:endParaRPr lang="en-US"/>
        </a:p>
      </dgm:t>
    </dgm:pt>
  </dgm:ptLst>
  <dgm:cxnLst>
    <dgm:cxn modelId="{59D535C9-A55C-A440-8B16-E889152D3F1A}" srcId="{E9424CE3-2C21-B945-B57A-7F2A2CCA0727}" destId="{8CC8F130-BB43-644C-B414-8D3A2C6E5FB8}" srcOrd="1" destOrd="0" parTransId="{54827365-5941-3347-9F24-E749FA817CDC}" sibTransId="{CAF3FB1E-7F84-2045-8703-97F1A984AA71}"/>
    <dgm:cxn modelId="{313CF1C8-6315-EE47-922C-A31124B5DF8E}" srcId="{E9424CE3-2C21-B945-B57A-7F2A2CCA0727}" destId="{E45FD1DC-7AD8-7B48-8C57-C5214F6BC186}" srcOrd="3" destOrd="0" parTransId="{844BE00A-C1AD-A14D-8EF0-D7133F25F62E}" sibTransId="{5E7C89B8-2F49-F342-982A-224E7A5F1CDE}"/>
    <dgm:cxn modelId="{1D871C20-FC04-A247-8B12-A96C747F0102}" srcId="{E9424CE3-2C21-B945-B57A-7F2A2CCA0727}" destId="{2399EB00-CB9A-B34C-B38C-B579421D15DE}" srcOrd="5" destOrd="0" parTransId="{36DFB2DA-27D2-D549-AED9-1C1565245288}" sibTransId="{1798D98F-AEFC-5146-AF6C-0798A4C7B175}"/>
    <dgm:cxn modelId="{C5B8864F-063E-2F42-9BDE-9B126C0BA1E8}" srcId="{E9424CE3-2C21-B945-B57A-7F2A2CCA0727}" destId="{8E62E7A2-E9E9-E54A-BBE3-E1501D6CE54D}" srcOrd="2" destOrd="0" parTransId="{A6265D48-3378-FE4E-A3B6-477248AD6F8B}" sibTransId="{069D0E2A-45E1-594C-AEBD-830BEAF96BFD}"/>
    <dgm:cxn modelId="{C3C616CA-08DC-C040-8D1C-5B9580B0CAFE}" type="presOf" srcId="{8CC8F130-BB43-644C-B414-8D3A2C6E5FB8}" destId="{930A2E27-C822-BA4C-BEAE-65F655EFEF47}" srcOrd="0" destOrd="0" presId="urn:microsoft.com/office/officeart/2005/8/layout/default#1"/>
    <dgm:cxn modelId="{3457AFD3-7071-A74E-A09E-3E6CFCD459F1}" srcId="{E9424CE3-2C21-B945-B57A-7F2A2CCA0727}" destId="{F5A34273-AA65-3946-9708-DD76B8F6099F}" srcOrd="6" destOrd="0" parTransId="{4382E0E3-5ED1-B74C-8F10-5DD88BC4EA76}" sibTransId="{BCD00881-B4EB-A647-B4E2-EF5B21080868}"/>
    <dgm:cxn modelId="{ECB0A666-E269-7241-A117-1A5B60CE6AC3}" type="presOf" srcId="{E9424CE3-2C21-B945-B57A-7F2A2CCA0727}" destId="{76F5FA38-C91F-274E-B171-3575327CF5EF}" srcOrd="0" destOrd="0" presId="urn:microsoft.com/office/officeart/2005/8/layout/default#1"/>
    <dgm:cxn modelId="{43A4823D-1CF9-5B40-A693-C73F2E08AFB9}" type="presOf" srcId="{E45FD1DC-7AD8-7B48-8C57-C5214F6BC186}" destId="{83ED9949-B97E-C54C-AA58-1E89EAA59CCB}" srcOrd="0" destOrd="0" presId="urn:microsoft.com/office/officeart/2005/8/layout/default#1"/>
    <dgm:cxn modelId="{D6ABE5A2-6CBD-9947-B052-0F244C563B05}" type="presOf" srcId="{D0D5167B-81C7-174D-9FD9-2974A5AB8057}" destId="{AE7AA071-78FC-9242-8BE8-ACBE5294531C}" srcOrd="0" destOrd="0" presId="urn:microsoft.com/office/officeart/2005/8/layout/default#1"/>
    <dgm:cxn modelId="{3C58A184-E3ED-C041-81F8-1A86B00FC084}" type="presOf" srcId="{C6B6E533-A585-8A4C-B65C-8E2A3C964398}" destId="{8ADFAD48-9085-2445-A7C4-EB755D990F88}" srcOrd="0" destOrd="0" presId="urn:microsoft.com/office/officeart/2005/8/layout/default#1"/>
    <dgm:cxn modelId="{56BE12D7-77C3-734F-9429-8512FC6B7AC4}" type="presOf" srcId="{8E62E7A2-E9E9-E54A-BBE3-E1501D6CE54D}" destId="{6BDAB7F9-21AA-D74C-85EF-E6681679449E}" srcOrd="0" destOrd="0" presId="urn:microsoft.com/office/officeart/2005/8/layout/default#1"/>
    <dgm:cxn modelId="{94BD47E4-E866-8F40-BCE4-5684EAE3A6DB}" type="presOf" srcId="{0E88BCE1-FAFF-394B-9809-A3886A91DCA8}" destId="{0FDEB6E6-43FF-CE4E-B27A-49263DD3AD14}" srcOrd="0" destOrd="0" presId="urn:microsoft.com/office/officeart/2005/8/layout/default#1"/>
    <dgm:cxn modelId="{A8EBC07D-6A73-9C46-9258-0319EF12B1ED}" type="presOf" srcId="{F5A34273-AA65-3946-9708-DD76B8F6099F}" destId="{68185964-8436-714B-A0D1-163C410A319C}" srcOrd="0" destOrd="0" presId="urn:microsoft.com/office/officeart/2005/8/layout/default#1"/>
    <dgm:cxn modelId="{ADA976AC-4B2B-C24B-B97A-3C67FAC1EEA9}" srcId="{E9424CE3-2C21-B945-B57A-7F2A2CCA0727}" destId="{0E88BCE1-FAFF-394B-9809-A3886A91DCA8}" srcOrd="7" destOrd="0" parTransId="{822CC089-ACB7-2A47-BFB0-24F535D5C8D2}" sibTransId="{0624B00E-F5BC-B64F-9E58-B779AC0C4C60}"/>
    <dgm:cxn modelId="{66FDDE22-EBF8-3948-AB81-55A3FC6DF124}" type="presOf" srcId="{4073F5B4-AFA1-AF4D-98D4-83B027AB1102}" destId="{E7D93C5A-3AD9-7744-BE61-2C2DF3EDF817}" srcOrd="0" destOrd="0" presId="urn:microsoft.com/office/officeart/2005/8/layout/default#1"/>
    <dgm:cxn modelId="{3FE602EF-9CBC-0B44-822B-F3BBE8E7D076}" srcId="{E9424CE3-2C21-B945-B57A-7F2A2CCA0727}" destId="{D0D5167B-81C7-174D-9FD9-2974A5AB8057}" srcOrd="0" destOrd="0" parTransId="{E4BF7AAB-969C-8144-887A-1F96FE13EF85}" sibTransId="{106E146E-C598-F34D-ACA5-C2EC7E12EE06}"/>
    <dgm:cxn modelId="{63F9EEA0-6CCA-5749-B1FE-363611372936}" srcId="{E9424CE3-2C21-B945-B57A-7F2A2CCA0727}" destId="{4073F5B4-AFA1-AF4D-98D4-83B027AB1102}" srcOrd="8" destOrd="0" parTransId="{A3B66028-E9AE-0544-8966-B3F2D5277FB3}" sibTransId="{F2C5F74E-17FC-0B44-A729-509D8C8C5721}"/>
    <dgm:cxn modelId="{73574CDA-FF3C-B94E-AA79-C96CD583FDE2}" srcId="{E9424CE3-2C21-B945-B57A-7F2A2CCA0727}" destId="{C6B6E533-A585-8A4C-B65C-8E2A3C964398}" srcOrd="4" destOrd="0" parTransId="{8C72F591-A030-764E-BDB2-C1594830B266}" sibTransId="{A09F2528-613B-F04D-BEB1-874F94FACA4F}"/>
    <dgm:cxn modelId="{43F241EB-39C8-7A47-B9A4-C9924C5EAFF2}" type="presOf" srcId="{2399EB00-CB9A-B34C-B38C-B579421D15DE}" destId="{0F80851D-83D7-EA4E-A564-D0485951C8C4}" srcOrd="0" destOrd="0" presId="urn:microsoft.com/office/officeart/2005/8/layout/default#1"/>
    <dgm:cxn modelId="{B681659B-7AA8-9C42-93D0-59C6AD01A2D5}" type="presParOf" srcId="{76F5FA38-C91F-274E-B171-3575327CF5EF}" destId="{AE7AA071-78FC-9242-8BE8-ACBE5294531C}" srcOrd="0" destOrd="0" presId="urn:microsoft.com/office/officeart/2005/8/layout/default#1"/>
    <dgm:cxn modelId="{3F72FF02-D36C-294A-9B18-6E4D8116607B}" type="presParOf" srcId="{76F5FA38-C91F-274E-B171-3575327CF5EF}" destId="{E1674882-7F8C-0D4E-8141-686656960A61}" srcOrd="1" destOrd="0" presId="urn:microsoft.com/office/officeart/2005/8/layout/default#1"/>
    <dgm:cxn modelId="{BC45D007-ABBD-0247-8C81-9C5363DC248A}" type="presParOf" srcId="{76F5FA38-C91F-274E-B171-3575327CF5EF}" destId="{930A2E27-C822-BA4C-BEAE-65F655EFEF47}" srcOrd="2" destOrd="0" presId="urn:microsoft.com/office/officeart/2005/8/layout/default#1"/>
    <dgm:cxn modelId="{BAC4B05C-F2B5-6148-BCB6-387EA0533776}" type="presParOf" srcId="{76F5FA38-C91F-274E-B171-3575327CF5EF}" destId="{C90AFE6A-4825-084F-ACDE-75C93CCDC699}" srcOrd="3" destOrd="0" presId="urn:microsoft.com/office/officeart/2005/8/layout/default#1"/>
    <dgm:cxn modelId="{E671D491-326D-C942-B226-97BB5B4E2718}" type="presParOf" srcId="{76F5FA38-C91F-274E-B171-3575327CF5EF}" destId="{6BDAB7F9-21AA-D74C-85EF-E6681679449E}" srcOrd="4" destOrd="0" presId="urn:microsoft.com/office/officeart/2005/8/layout/default#1"/>
    <dgm:cxn modelId="{BEF03460-2541-524D-BE85-04600BDDE494}" type="presParOf" srcId="{76F5FA38-C91F-274E-B171-3575327CF5EF}" destId="{3DA76705-5CEA-694A-8128-38A5A2AA1D1C}" srcOrd="5" destOrd="0" presId="urn:microsoft.com/office/officeart/2005/8/layout/default#1"/>
    <dgm:cxn modelId="{E076011A-1A43-CF42-AEC5-A701478C9EC6}" type="presParOf" srcId="{76F5FA38-C91F-274E-B171-3575327CF5EF}" destId="{83ED9949-B97E-C54C-AA58-1E89EAA59CCB}" srcOrd="6" destOrd="0" presId="urn:microsoft.com/office/officeart/2005/8/layout/default#1"/>
    <dgm:cxn modelId="{BEE82356-6C3B-314F-BB59-6F52ACEC064A}" type="presParOf" srcId="{76F5FA38-C91F-274E-B171-3575327CF5EF}" destId="{486B2C09-D7FD-784A-94C8-5E9ABF312DB6}" srcOrd="7" destOrd="0" presId="urn:microsoft.com/office/officeart/2005/8/layout/default#1"/>
    <dgm:cxn modelId="{BAAA7D56-8E3E-0340-A66C-6983FB243CEE}" type="presParOf" srcId="{76F5FA38-C91F-274E-B171-3575327CF5EF}" destId="{8ADFAD48-9085-2445-A7C4-EB755D990F88}" srcOrd="8" destOrd="0" presId="urn:microsoft.com/office/officeart/2005/8/layout/default#1"/>
    <dgm:cxn modelId="{E4C9DA20-4A3C-C046-9BBF-BEEAC7CDE20F}" type="presParOf" srcId="{76F5FA38-C91F-274E-B171-3575327CF5EF}" destId="{98D60B29-5420-7D49-9D27-8C6AA080D824}" srcOrd="9" destOrd="0" presId="urn:microsoft.com/office/officeart/2005/8/layout/default#1"/>
    <dgm:cxn modelId="{1204BB68-E430-964A-89BB-E72DB3419D70}" type="presParOf" srcId="{76F5FA38-C91F-274E-B171-3575327CF5EF}" destId="{0F80851D-83D7-EA4E-A564-D0485951C8C4}" srcOrd="10" destOrd="0" presId="urn:microsoft.com/office/officeart/2005/8/layout/default#1"/>
    <dgm:cxn modelId="{2318F129-BCC1-684D-802F-D422BD81A89D}" type="presParOf" srcId="{76F5FA38-C91F-274E-B171-3575327CF5EF}" destId="{FB96F166-B6B1-E54A-858B-C29F7C17A4F9}" srcOrd="11" destOrd="0" presId="urn:microsoft.com/office/officeart/2005/8/layout/default#1"/>
    <dgm:cxn modelId="{0F37CA18-C635-1D40-8C26-C3FFB1102468}" type="presParOf" srcId="{76F5FA38-C91F-274E-B171-3575327CF5EF}" destId="{68185964-8436-714B-A0D1-163C410A319C}" srcOrd="12" destOrd="0" presId="urn:microsoft.com/office/officeart/2005/8/layout/default#1"/>
    <dgm:cxn modelId="{45736FA7-3F10-4F42-B437-FBC7DD569AFD}" type="presParOf" srcId="{76F5FA38-C91F-274E-B171-3575327CF5EF}" destId="{77F5C640-407B-904A-AB66-4FC752F3C8B4}" srcOrd="13" destOrd="0" presId="urn:microsoft.com/office/officeart/2005/8/layout/default#1"/>
    <dgm:cxn modelId="{150C141A-8001-CA48-B815-B2EBCA90699D}" type="presParOf" srcId="{76F5FA38-C91F-274E-B171-3575327CF5EF}" destId="{0FDEB6E6-43FF-CE4E-B27A-49263DD3AD14}" srcOrd="14" destOrd="0" presId="urn:microsoft.com/office/officeart/2005/8/layout/default#1"/>
    <dgm:cxn modelId="{4C200F19-0C4E-9948-8B1D-7CA848C48E9F}" type="presParOf" srcId="{76F5FA38-C91F-274E-B171-3575327CF5EF}" destId="{6BCED4DC-D96F-764A-B847-7A48170685D2}" srcOrd="15" destOrd="0" presId="urn:microsoft.com/office/officeart/2005/8/layout/default#1"/>
    <dgm:cxn modelId="{6E7D0EFE-6ACF-0B49-BCDE-C25644B21F16}" type="presParOf" srcId="{76F5FA38-C91F-274E-B171-3575327CF5EF}" destId="{E7D93C5A-3AD9-7744-BE61-2C2DF3EDF817}"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7FD83-F165-4BF5-9D52-6B2573FF039F}" type="doc">
      <dgm:prSet loTypeId="urn:microsoft.com/office/officeart/2008/layout/VerticalAccentList" loCatId="list" qsTypeId="urn:microsoft.com/office/officeart/2005/8/quickstyle/3d2" qsCatId="3D" csTypeId="urn:microsoft.com/office/officeart/2005/8/colors/accent1_2" csCatId="accent1" phldr="1"/>
      <dgm:spPr/>
      <dgm:t>
        <a:bodyPr/>
        <a:lstStyle/>
        <a:p>
          <a:endParaRPr lang="en-US"/>
        </a:p>
      </dgm:t>
    </dgm:pt>
    <dgm:pt modelId="{927B8695-1507-4CFC-AA90-D97E9EA4A15E}">
      <dgm:prSet phldrT="[Text]" phldr="1"/>
      <dgm:spPr/>
      <dgm:t>
        <a:bodyPr/>
        <a:lstStyle/>
        <a:p>
          <a:endParaRPr lang="en-US" dirty="0"/>
        </a:p>
      </dgm:t>
    </dgm:pt>
    <dgm:pt modelId="{A44B8836-A2BD-4AE8-9F30-91C5555D7C70}" type="parTrans" cxnId="{D4206D96-BA38-405D-B015-09A73FDAD232}">
      <dgm:prSet/>
      <dgm:spPr/>
      <dgm:t>
        <a:bodyPr/>
        <a:lstStyle/>
        <a:p>
          <a:endParaRPr lang="en-US"/>
        </a:p>
      </dgm:t>
    </dgm:pt>
    <dgm:pt modelId="{633E1E13-C22D-419F-9F1D-967ADC46B2C9}" type="sibTrans" cxnId="{D4206D96-BA38-405D-B015-09A73FDAD232}">
      <dgm:prSet/>
      <dgm:spPr/>
      <dgm:t>
        <a:bodyPr/>
        <a:lstStyle/>
        <a:p>
          <a:endParaRPr lang="en-US"/>
        </a:p>
      </dgm:t>
    </dgm:pt>
    <dgm:pt modelId="{F78774A2-7C21-4C1F-869B-67E12C581F0F}">
      <dgm:prSet phldrT="[Text]" phldr="1"/>
      <dgm:spPr/>
      <dgm:t>
        <a:bodyPr/>
        <a:lstStyle/>
        <a:p>
          <a:endParaRPr lang="en-US" dirty="0"/>
        </a:p>
      </dgm:t>
    </dgm:pt>
    <dgm:pt modelId="{55554B2A-AF62-4EC1-9452-7357A6ED1CE2}" type="parTrans" cxnId="{1F70B871-E0F3-4B71-BC4E-1538638A1B66}">
      <dgm:prSet/>
      <dgm:spPr/>
      <dgm:t>
        <a:bodyPr/>
        <a:lstStyle/>
        <a:p>
          <a:endParaRPr lang="en-US"/>
        </a:p>
      </dgm:t>
    </dgm:pt>
    <dgm:pt modelId="{6F11B2DC-7ACC-41EF-8098-0818D0018677}" type="sibTrans" cxnId="{1F70B871-E0F3-4B71-BC4E-1538638A1B66}">
      <dgm:prSet/>
      <dgm:spPr/>
      <dgm:t>
        <a:bodyPr/>
        <a:lstStyle/>
        <a:p>
          <a:endParaRPr lang="en-US"/>
        </a:p>
      </dgm:t>
    </dgm:pt>
    <dgm:pt modelId="{6F694160-4E67-4A12-BCE7-55DBB43DAA8E}">
      <dgm:prSet phldrT="[Text]" custT="1"/>
      <dgm:spPr/>
      <dgm:t>
        <a:bodyPr/>
        <a:lstStyle/>
        <a:p>
          <a:endParaRPr lang="en-US" sz="1200" dirty="0" smtClean="0"/>
        </a:p>
        <a:p>
          <a:r>
            <a:rPr lang="en-US" sz="1200" dirty="0" smtClean="0"/>
            <a:t>JCP offers amazing customer service. The employees of JCP undergo special training to help them improve their customer interaction and service. This extraordinary costumer service is what differentiates JCP from other department stores and also helps JCP retain their previous costumers while making new costumers loyal. The better the customer service, the happier the costumers are, which will in turn lead to more spending</a:t>
          </a:r>
          <a:r>
            <a:rPr lang="en-US" sz="1100" dirty="0" smtClean="0"/>
            <a:t>.</a:t>
          </a:r>
          <a:endParaRPr lang="en-US" sz="1100" dirty="0"/>
        </a:p>
      </dgm:t>
    </dgm:pt>
    <dgm:pt modelId="{058D7CFC-713E-4CB3-9BA9-F1BCE118D54C}" type="parTrans" cxnId="{C16E0AA9-0ED2-4ACF-AAF3-6A42D7FC9EA9}">
      <dgm:prSet/>
      <dgm:spPr/>
      <dgm:t>
        <a:bodyPr/>
        <a:lstStyle/>
        <a:p>
          <a:endParaRPr lang="en-US"/>
        </a:p>
      </dgm:t>
    </dgm:pt>
    <dgm:pt modelId="{0D57D2FB-B385-4F4A-B1EE-920C4C19801B}" type="sibTrans" cxnId="{C16E0AA9-0ED2-4ACF-AAF3-6A42D7FC9EA9}">
      <dgm:prSet/>
      <dgm:spPr/>
      <dgm:t>
        <a:bodyPr/>
        <a:lstStyle/>
        <a:p>
          <a:endParaRPr lang="en-US"/>
        </a:p>
      </dgm:t>
    </dgm:pt>
    <dgm:pt modelId="{4F8D4298-067F-4583-8E78-7F6DE644FD8A}">
      <dgm:prSet phldrT="[Text]" phldr="1"/>
      <dgm:spPr/>
      <dgm:t>
        <a:bodyPr/>
        <a:lstStyle/>
        <a:p>
          <a:endParaRPr lang="en-US"/>
        </a:p>
      </dgm:t>
    </dgm:pt>
    <dgm:pt modelId="{199553CE-8751-4BAB-8B3B-C71F39831FA7}" type="parTrans" cxnId="{0BEC6FF2-77B2-4F78-9133-A9798C75A3C4}">
      <dgm:prSet/>
      <dgm:spPr/>
      <dgm:t>
        <a:bodyPr/>
        <a:lstStyle/>
        <a:p>
          <a:endParaRPr lang="en-US"/>
        </a:p>
      </dgm:t>
    </dgm:pt>
    <dgm:pt modelId="{8A130185-1284-4404-8ACC-2491AD1FFAA7}" type="sibTrans" cxnId="{0BEC6FF2-77B2-4F78-9133-A9798C75A3C4}">
      <dgm:prSet/>
      <dgm:spPr/>
      <dgm:t>
        <a:bodyPr/>
        <a:lstStyle/>
        <a:p>
          <a:endParaRPr lang="en-US"/>
        </a:p>
      </dgm:t>
    </dgm:pt>
    <dgm:pt modelId="{364234E5-8516-4E0F-BB4E-6FD91DC86627}">
      <dgm:prSet phldrT="[Text]" custT="1"/>
      <dgm:spPr/>
      <dgm:t>
        <a:bodyPr/>
        <a:lstStyle/>
        <a:p>
          <a:endParaRPr lang="en-US" sz="1200" dirty="0" smtClean="0"/>
        </a:p>
        <a:p>
          <a:r>
            <a:rPr lang="en-US" sz="1200" dirty="0" smtClean="0"/>
            <a:t>Another competitive advantage JCP has over other department stores is that they have many brands that are exclusive. Some of their recent exclusive brands include Liz Claiborne, MNG by Mango, One Kiss by Cindy Crawford, </a:t>
          </a:r>
          <a:r>
            <a:rPr lang="en-US" sz="1200" dirty="0" err="1" smtClean="0"/>
            <a:t>Olsenboye</a:t>
          </a:r>
          <a:r>
            <a:rPr lang="en-US" sz="1200" dirty="0" smtClean="0"/>
            <a:t> by </a:t>
          </a:r>
          <a:r>
            <a:rPr lang="en-US" sz="1200" dirty="0" err="1" smtClean="0"/>
            <a:t>Dualstar</a:t>
          </a:r>
          <a:r>
            <a:rPr lang="en-US" sz="1200" dirty="0" smtClean="0"/>
            <a:t> Entertainment Group, and </a:t>
          </a:r>
          <a:r>
            <a:rPr lang="en-US" sz="1200" dirty="0" err="1" smtClean="0"/>
            <a:t>Supergirl</a:t>
          </a:r>
          <a:r>
            <a:rPr lang="en-US" sz="1200" dirty="0" smtClean="0"/>
            <a:t> by </a:t>
          </a:r>
          <a:r>
            <a:rPr lang="en-US" sz="1200" dirty="0" err="1" smtClean="0"/>
            <a:t>Nastia</a:t>
          </a:r>
          <a:r>
            <a:rPr lang="en-US" sz="1200" dirty="0" smtClean="0"/>
            <a:t> </a:t>
          </a:r>
          <a:r>
            <a:rPr lang="en-US" sz="1200" dirty="0" err="1" smtClean="0"/>
            <a:t>Liukin</a:t>
          </a:r>
          <a:r>
            <a:rPr lang="en-US" sz="1200" dirty="0" smtClean="0"/>
            <a:t>. These exclusive brands attract many costumers because their popular associations (like famous people or previous success of a brand) </a:t>
          </a:r>
          <a:endParaRPr lang="en-US" sz="1200" dirty="0"/>
        </a:p>
      </dgm:t>
    </dgm:pt>
    <dgm:pt modelId="{8CD6B210-4AFE-48A4-864D-58D381ACB645}" type="parTrans" cxnId="{02458069-F9A2-4277-8667-B870ED7C4E52}">
      <dgm:prSet/>
      <dgm:spPr/>
      <dgm:t>
        <a:bodyPr/>
        <a:lstStyle/>
        <a:p>
          <a:endParaRPr lang="en-US"/>
        </a:p>
      </dgm:t>
    </dgm:pt>
    <dgm:pt modelId="{55D69951-FEA1-4D14-B2CC-6E9CD04DFD70}" type="sibTrans" cxnId="{02458069-F9A2-4277-8667-B870ED7C4E52}">
      <dgm:prSet/>
      <dgm:spPr/>
      <dgm:t>
        <a:bodyPr/>
        <a:lstStyle/>
        <a:p>
          <a:endParaRPr lang="en-US"/>
        </a:p>
      </dgm:t>
    </dgm:pt>
    <dgm:pt modelId="{872C2868-AFCE-4264-B33B-12FF0554DE51}">
      <dgm:prSet/>
      <dgm:spPr/>
      <dgm:t>
        <a:bodyPr/>
        <a:lstStyle/>
        <a:p>
          <a:endParaRPr lang="en-US" sz="800" dirty="0"/>
        </a:p>
      </dgm:t>
    </dgm:pt>
    <dgm:pt modelId="{5D389428-8FFC-46CE-9C94-C1399D58A46A}" type="parTrans" cxnId="{B09B7E10-2223-4EEB-9C1D-FBE8E1E25B79}">
      <dgm:prSet/>
      <dgm:spPr/>
      <dgm:t>
        <a:bodyPr/>
        <a:lstStyle/>
        <a:p>
          <a:endParaRPr lang="en-US"/>
        </a:p>
      </dgm:t>
    </dgm:pt>
    <dgm:pt modelId="{B961FF3A-965C-4564-A735-D5BB482250E3}" type="sibTrans" cxnId="{B09B7E10-2223-4EEB-9C1D-FBE8E1E25B79}">
      <dgm:prSet/>
      <dgm:spPr/>
      <dgm:t>
        <a:bodyPr/>
        <a:lstStyle/>
        <a:p>
          <a:endParaRPr lang="en-US"/>
        </a:p>
      </dgm:t>
    </dgm:pt>
    <dgm:pt modelId="{C94D0CD3-060B-4860-8FF4-191521AABF6C}">
      <dgm:prSet/>
      <dgm:spPr/>
      <dgm:t>
        <a:bodyPr/>
        <a:lstStyle/>
        <a:p>
          <a:endParaRPr lang="en-US" sz="1100" dirty="0"/>
        </a:p>
      </dgm:t>
    </dgm:pt>
    <dgm:pt modelId="{EBC5F84A-E1B1-4CB7-8BDB-EB7501F102E5}" type="parTrans" cxnId="{5641A011-9E23-472C-874D-39C4FDE27A5C}">
      <dgm:prSet/>
      <dgm:spPr/>
      <dgm:t>
        <a:bodyPr/>
        <a:lstStyle/>
        <a:p>
          <a:endParaRPr lang="en-US"/>
        </a:p>
      </dgm:t>
    </dgm:pt>
    <dgm:pt modelId="{2962B0F3-2A6B-4C8C-B6F9-F7E71D81ED30}" type="sibTrans" cxnId="{5641A011-9E23-472C-874D-39C4FDE27A5C}">
      <dgm:prSet/>
      <dgm:spPr/>
      <dgm:t>
        <a:bodyPr/>
        <a:lstStyle/>
        <a:p>
          <a:endParaRPr lang="en-US"/>
        </a:p>
      </dgm:t>
    </dgm:pt>
    <dgm:pt modelId="{BB1D8BE6-7CCC-4F8C-8EC6-5869D0D8D9D9}">
      <dgm:prSet custT="1"/>
      <dgm:spPr/>
      <dgm:t>
        <a:bodyPr/>
        <a:lstStyle/>
        <a:p>
          <a:endParaRPr lang="en-US" sz="1200" dirty="0"/>
        </a:p>
      </dgm:t>
    </dgm:pt>
    <dgm:pt modelId="{1F6E500D-B72B-48FA-8DB0-39BFEA775EFA}" type="parTrans" cxnId="{F3533835-448C-4359-83CC-4FDAAD90B508}">
      <dgm:prSet/>
      <dgm:spPr/>
      <dgm:t>
        <a:bodyPr/>
        <a:lstStyle/>
        <a:p>
          <a:endParaRPr lang="en-US"/>
        </a:p>
      </dgm:t>
    </dgm:pt>
    <dgm:pt modelId="{03EF16AE-4B51-415F-8385-29FAEDE61858}" type="sibTrans" cxnId="{F3533835-448C-4359-83CC-4FDAAD90B508}">
      <dgm:prSet/>
      <dgm:spPr/>
      <dgm:t>
        <a:bodyPr/>
        <a:lstStyle/>
        <a:p>
          <a:endParaRPr lang="en-US"/>
        </a:p>
      </dgm:t>
    </dgm:pt>
    <dgm:pt modelId="{2385FA5A-BAA3-49DF-A510-B480717FCF95}">
      <dgm:prSet phldrT="[Text]" custT="1"/>
      <dgm:spPr/>
      <dgm:t>
        <a:bodyPr/>
        <a:lstStyle/>
        <a:p>
          <a:r>
            <a:rPr lang="en-US" sz="1200" dirty="0" smtClean="0"/>
            <a:t>JC Penney has a lot of recognition in America. It has a strong reach; there are 1,107 JC Penney department stores in the U.S and Puerto Rico. In addition, JCP is the largest general merchandise catalog retailer in the U.S.</a:t>
          </a:r>
          <a:endParaRPr lang="en-US" sz="1200" dirty="0"/>
        </a:p>
      </dgm:t>
    </dgm:pt>
    <dgm:pt modelId="{7FCC6D3C-3B00-4DA2-884D-0B235D1AE751}" type="sibTrans" cxnId="{272ECECE-C36B-41FE-9868-AC8170270F8B}">
      <dgm:prSet/>
      <dgm:spPr/>
      <dgm:t>
        <a:bodyPr/>
        <a:lstStyle/>
        <a:p>
          <a:endParaRPr lang="en-US"/>
        </a:p>
      </dgm:t>
    </dgm:pt>
    <dgm:pt modelId="{E034B225-0C11-4FA1-A4A0-A4A294A95923}" type="parTrans" cxnId="{272ECECE-C36B-41FE-9868-AC8170270F8B}">
      <dgm:prSet/>
      <dgm:spPr/>
      <dgm:t>
        <a:bodyPr/>
        <a:lstStyle/>
        <a:p>
          <a:endParaRPr lang="en-US"/>
        </a:p>
      </dgm:t>
    </dgm:pt>
    <dgm:pt modelId="{783CB800-D847-409A-81C3-0A823717F41F}" type="pres">
      <dgm:prSet presAssocID="{95B7FD83-F165-4BF5-9D52-6B2573FF039F}" presName="Name0" presStyleCnt="0">
        <dgm:presLayoutVars>
          <dgm:chMax/>
          <dgm:chPref/>
          <dgm:dir/>
        </dgm:presLayoutVars>
      </dgm:prSet>
      <dgm:spPr/>
      <dgm:t>
        <a:bodyPr/>
        <a:lstStyle/>
        <a:p>
          <a:endParaRPr lang="en-US"/>
        </a:p>
      </dgm:t>
    </dgm:pt>
    <dgm:pt modelId="{7D6FC0FE-C1CB-4A7C-9C5A-7FFCAC15D6F7}" type="pres">
      <dgm:prSet presAssocID="{927B8695-1507-4CFC-AA90-D97E9EA4A15E}" presName="parenttextcomposite" presStyleCnt="0"/>
      <dgm:spPr/>
    </dgm:pt>
    <dgm:pt modelId="{E3BBC163-6E21-4E37-8DA2-59FF270EC131}" type="pres">
      <dgm:prSet presAssocID="{927B8695-1507-4CFC-AA90-D97E9EA4A15E}" presName="parenttext" presStyleLbl="revTx" presStyleIdx="0" presStyleCnt="3">
        <dgm:presLayoutVars>
          <dgm:chMax/>
          <dgm:chPref val="2"/>
          <dgm:bulletEnabled val="1"/>
        </dgm:presLayoutVars>
      </dgm:prSet>
      <dgm:spPr/>
      <dgm:t>
        <a:bodyPr/>
        <a:lstStyle/>
        <a:p>
          <a:endParaRPr lang="en-US"/>
        </a:p>
      </dgm:t>
    </dgm:pt>
    <dgm:pt modelId="{4449BE6B-638A-4571-A38A-339EF7D1D3A7}" type="pres">
      <dgm:prSet presAssocID="{927B8695-1507-4CFC-AA90-D97E9EA4A15E}" presName="composite" presStyleCnt="0"/>
      <dgm:spPr/>
    </dgm:pt>
    <dgm:pt modelId="{0AD151BF-8B82-427D-B7A4-09C0D9C72BAD}" type="pres">
      <dgm:prSet presAssocID="{927B8695-1507-4CFC-AA90-D97E9EA4A15E}" presName="chevron1" presStyleLbl="alignNode1" presStyleIdx="0" presStyleCnt="21"/>
      <dgm:spPr/>
    </dgm:pt>
    <dgm:pt modelId="{3B695EA7-177D-450A-8776-E452EE48307B}" type="pres">
      <dgm:prSet presAssocID="{927B8695-1507-4CFC-AA90-D97E9EA4A15E}" presName="chevron2" presStyleLbl="alignNode1" presStyleIdx="1" presStyleCnt="21"/>
      <dgm:spPr/>
    </dgm:pt>
    <dgm:pt modelId="{E23546B1-1BF2-4BAB-BD92-4382275AAB4A}" type="pres">
      <dgm:prSet presAssocID="{927B8695-1507-4CFC-AA90-D97E9EA4A15E}" presName="chevron3" presStyleLbl="alignNode1" presStyleIdx="2" presStyleCnt="21"/>
      <dgm:spPr/>
    </dgm:pt>
    <dgm:pt modelId="{CD6BB52A-093F-415D-8AEB-F7F2598D6AA0}" type="pres">
      <dgm:prSet presAssocID="{927B8695-1507-4CFC-AA90-D97E9EA4A15E}" presName="chevron4" presStyleLbl="alignNode1" presStyleIdx="3" presStyleCnt="21"/>
      <dgm:spPr/>
    </dgm:pt>
    <dgm:pt modelId="{73DC58D9-993D-4E00-91BF-96D7FE14009B}" type="pres">
      <dgm:prSet presAssocID="{927B8695-1507-4CFC-AA90-D97E9EA4A15E}" presName="chevron5" presStyleLbl="alignNode1" presStyleIdx="4" presStyleCnt="21"/>
      <dgm:spPr/>
    </dgm:pt>
    <dgm:pt modelId="{2BCA7EF9-EFFA-45E8-9BFC-478E7ADF88EA}" type="pres">
      <dgm:prSet presAssocID="{927B8695-1507-4CFC-AA90-D97E9EA4A15E}" presName="chevron6" presStyleLbl="alignNode1" presStyleIdx="5" presStyleCnt="21"/>
      <dgm:spPr/>
    </dgm:pt>
    <dgm:pt modelId="{D49EA58F-C914-4AA1-98B4-56631BBBACFE}" type="pres">
      <dgm:prSet presAssocID="{927B8695-1507-4CFC-AA90-D97E9EA4A15E}" presName="chevron7" presStyleLbl="alignNode1" presStyleIdx="6" presStyleCnt="21"/>
      <dgm:spPr/>
    </dgm:pt>
    <dgm:pt modelId="{D4E9C2F7-2F61-4538-A78D-5F9033E1B711}" type="pres">
      <dgm:prSet presAssocID="{927B8695-1507-4CFC-AA90-D97E9EA4A15E}" presName="childtext" presStyleLbl="solidFgAcc1" presStyleIdx="0" presStyleCnt="3">
        <dgm:presLayoutVars>
          <dgm:chMax/>
          <dgm:chPref val="0"/>
          <dgm:bulletEnabled val="1"/>
        </dgm:presLayoutVars>
      </dgm:prSet>
      <dgm:spPr/>
      <dgm:t>
        <a:bodyPr/>
        <a:lstStyle/>
        <a:p>
          <a:endParaRPr lang="en-US"/>
        </a:p>
      </dgm:t>
    </dgm:pt>
    <dgm:pt modelId="{6333348B-96EE-4E4F-AD64-3DF8C596DFED}" type="pres">
      <dgm:prSet presAssocID="{633E1E13-C22D-419F-9F1D-967ADC46B2C9}" presName="sibTrans" presStyleCnt="0"/>
      <dgm:spPr/>
    </dgm:pt>
    <dgm:pt modelId="{D3E8AE6A-D50D-4A7D-B7D3-07C3C0E1FF21}" type="pres">
      <dgm:prSet presAssocID="{F78774A2-7C21-4C1F-869B-67E12C581F0F}" presName="parenttextcomposite" presStyleCnt="0"/>
      <dgm:spPr/>
    </dgm:pt>
    <dgm:pt modelId="{D98646CE-2B9D-4CAA-9A84-E6880F3270D9}" type="pres">
      <dgm:prSet presAssocID="{F78774A2-7C21-4C1F-869B-67E12C581F0F}" presName="parenttext" presStyleLbl="revTx" presStyleIdx="1" presStyleCnt="3">
        <dgm:presLayoutVars>
          <dgm:chMax/>
          <dgm:chPref val="2"/>
          <dgm:bulletEnabled val="1"/>
        </dgm:presLayoutVars>
      </dgm:prSet>
      <dgm:spPr/>
      <dgm:t>
        <a:bodyPr/>
        <a:lstStyle/>
        <a:p>
          <a:endParaRPr lang="en-US"/>
        </a:p>
      </dgm:t>
    </dgm:pt>
    <dgm:pt modelId="{ABB18F0E-5FF5-4F86-9947-78E86F8F094C}" type="pres">
      <dgm:prSet presAssocID="{F78774A2-7C21-4C1F-869B-67E12C581F0F}" presName="composite" presStyleCnt="0"/>
      <dgm:spPr/>
    </dgm:pt>
    <dgm:pt modelId="{D871CC54-E1B4-46D1-B010-5276FC478636}" type="pres">
      <dgm:prSet presAssocID="{F78774A2-7C21-4C1F-869B-67E12C581F0F}" presName="chevron1" presStyleLbl="alignNode1" presStyleIdx="7" presStyleCnt="21"/>
      <dgm:spPr/>
    </dgm:pt>
    <dgm:pt modelId="{525D2BA0-9751-4D87-A8C3-DCDBE6DEEC16}" type="pres">
      <dgm:prSet presAssocID="{F78774A2-7C21-4C1F-869B-67E12C581F0F}" presName="chevron2" presStyleLbl="alignNode1" presStyleIdx="8" presStyleCnt="21"/>
      <dgm:spPr/>
    </dgm:pt>
    <dgm:pt modelId="{C8CCF872-DD36-4850-8ED1-E8D7DF52AFE2}" type="pres">
      <dgm:prSet presAssocID="{F78774A2-7C21-4C1F-869B-67E12C581F0F}" presName="chevron3" presStyleLbl="alignNode1" presStyleIdx="9" presStyleCnt="21"/>
      <dgm:spPr/>
    </dgm:pt>
    <dgm:pt modelId="{177FF619-246A-4FC6-B38F-717C69655B5C}" type="pres">
      <dgm:prSet presAssocID="{F78774A2-7C21-4C1F-869B-67E12C581F0F}" presName="chevron4" presStyleLbl="alignNode1" presStyleIdx="10" presStyleCnt="21"/>
      <dgm:spPr/>
    </dgm:pt>
    <dgm:pt modelId="{66729998-CD78-4E40-A005-BB1F8A884137}" type="pres">
      <dgm:prSet presAssocID="{F78774A2-7C21-4C1F-869B-67E12C581F0F}" presName="chevron5" presStyleLbl="alignNode1" presStyleIdx="11" presStyleCnt="21"/>
      <dgm:spPr/>
    </dgm:pt>
    <dgm:pt modelId="{CFF580EA-93FD-4D20-845A-7A766F7AD282}" type="pres">
      <dgm:prSet presAssocID="{F78774A2-7C21-4C1F-869B-67E12C581F0F}" presName="chevron6" presStyleLbl="alignNode1" presStyleIdx="12" presStyleCnt="21"/>
      <dgm:spPr/>
    </dgm:pt>
    <dgm:pt modelId="{3E39771C-195E-4145-B96F-8435E07B1150}" type="pres">
      <dgm:prSet presAssocID="{F78774A2-7C21-4C1F-869B-67E12C581F0F}" presName="chevron7" presStyleLbl="alignNode1" presStyleIdx="13" presStyleCnt="21"/>
      <dgm:spPr/>
    </dgm:pt>
    <dgm:pt modelId="{A3FD66B2-9D86-4B9C-92FE-66A2AE8F1E55}" type="pres">
      <dgm:prSet presAssocID="{F78774A2-7C21-4C1F-869B-67E12C581F0F}" presName="childtext" presStyleLbl="solidFgAcc1" presStyleIdx="1" presStyleCnt="3">
        <dgm:presLayoutVars>
          <dgm:chMax/>
          <dgm:chPref val="0"/>
          <dgm:bulletEnabled val="1"/>
        </dgm:presLayoutVars>
      </dgm:prSet>
      <dgm:spPr/>
      <dgm:t>
        <a:bodyPr/>
        <a:lstStyle/>
        <a:p>
          <a:endParaRPr lang="en-US"/>
        </a:p>
      </dgm:t>
    </dgm:pt>
    <dgm:pt modelId="{0350AAEC-049F-418F-99A3-2D5786507C7B}" type="pres">
      <dgm:prSet presAssocID="{6F11B2DC-7ACC-41EF-8098-0818D0018677}" presName="sibTrans" presStyleCnt="0"/>
      <dgm:spPr/>
    </dgm:pt>
    <dgm:pt modelId="{6F3CE623-6BB4-4563-BFB0-B2FC2788E1D4}" type="pres">
      <dgm:prSet presAssocID="{4F8D4298-067F-4583-8E78-7F6DE644FD8A}" presName="parenttextcomposite" presStyleCnt="0"/>
      <dgm:spPr/>
    </dgm:pt>
    <dgm:pt modelId="{A30CCAFA-C800-4323-9A37-21A1802471AC}" type="pres">
      <dgm:prSet presAssocID="{4F8D4298-067F-4583-8E78-7F6DE644FD8A}" presName="parenttext" presStyleLbl="revTx" presStyleIdx="2" presStyleCnt="3">
        <dgm:presLayoutVars>
          <dgm:chMax/>
          <dgm:chPref val="2"/>
          <dgm:bulletEnabled val="1"/>
        </dgm:presLayoutVars>
      </dgm:prSet>
      <dgm:spPr/>
      <dgm:t>
        <a:bodyPr/>
        <a:lstStyle/>
        <a:p>
          <a:endParaRPr lang="en-US"/>
        </a:p>
      </dgm:t>
    </dgm:pt>
    <dgm:pt modelId="{E306CA10-C2AD-4901-9485-3C6F475FD391}" type="pres">
      <dgm:prSet presAssocID="{4F8D4298-067F-4583-8E78-7F6DE644FD8A}" presName="composite" presStyleCnt="0"/>
      <dgm:spPr/>
    </dgm:pt>
    <dgm:pt modelId="{FB502385-7142-4B80-BD54-1BE144EC1250}" type="pres">
      <dgm:prSet presAssocID="{4F8D4298-067F-4583-8E78-7F6DE644FD8A}" presName="chevron1" presStyleLbl="alignNode1" presStyleIdx="14" presStyleCnt="21"/>
      <dgm:spPr/>
    </dgm:pt>
    <dgm:pt modelId="{A18B1E16-3273-499D-A52B-7D8833A4806B}" type="pres">
      <dgm:prSet presAssocID="{4F8D4298-067F-4583-8E78-7F6DE644FD8A}" presName="chevron2" presStyleLbl="alignNode1" presStyleIdx="15" presStyleCnt="21"/>
      <dgm:spPr/>
    </dgm:pt>
    <dgm:pt modelId="{A1581CE2-4955-4689-AA74-609E378B321F}" type="pres">
      <dgm:prSet presAssocID="{4F8D4298-067F-4583-8E78-7F6DE644FD8A}" presName="chevron3" presStyleLbl="alignNode1" presStyleIdx="16" presStyleCnt="21"/>
      <dgm:spPr/>
    </dgm:pt>
    <dgm:pt modelId="{BC1608AD-64FB-440B-9C00-2E83B6B3088F}" type="pres">
      <dgm:prSet presAssocID="{4F8D4298-067F-4583-8E78-7F6DE644FD8A}" presName="chevron4" presStyleLbl="alignNode1" presStyleIdx="17" presStyleCnt="21"/>
      <dgm:spPr/>
    </dgm:pt>
    <dgm:pt modelId="{DCD5CA6C-FEA3-4106-8B34-709BC249CB06}" type="pres">
      <dgm:prSet presAssocID="{4F8D4298-067F-4583-8E78-7F6DE644FD8A}" presName="chevron5" presStyleLbl="alignNode1" presStyleIdx="18" presStyleCnt="21"/>
      <dgm:spPr/>
    </dgm:pt>
    <dgm:pt modelId="{EE4D94D3-FE85-43FA-9D31-DB1A2D9307B4}" type="pres">
      <dgm:prSet presAssocID="{4F8D4298-067F-4583-8E78-7F6DE644FD8A}" presName="chevron6" presStyleLbl="alignNode1" presStyleIdx="19" presStyleCnt="21"/>
      <dgm:spPr/>
    </dgm:pt>
    <dgm:pt modelId="{9B3084E2-1E65-4BE6-8EB7-B2104283BC72}" type="pres">
      <dgm:prSet presAssocID="{4F8D4298-067F-4583-8E78-7F6DE644FD8A}" presName="chevron7" presStyleLbl="alignNode1" presStyleIdx="20" presStyleCnt="21"/>
      <dgm:spPr/>
    </dgm:pt>
    <dgm:pt modelId="{9DBDA9FF-7CA3-4A3B-A0F8-D558CDDCCA78}" type="pres">
      <dgm:prSet presAssocID="{4F8D4298-067F-4583-8E78-7F6DE644FD8A}" presName="childtext" presStyleLbl="solidFgAcc1" presStyleIdx="2" presStyleCnt="3" custLinFactNeighborX="477" custLinFactNeighborY="1678">
        <dgm:presLayoutVars>
          <dgm:chMax/>
          <dgm:chPref val="0"/>
          <dgm:bulletEnabled val="1"/>
        </dgm:presLayoutVars>
      </dgm:prSet>
      <dgm:spPr/>
      <dgm:t>
        <a:bodyPr/>
        <a:lstStyle/>
        <a:p>
          <a:endParaRPr lang="en-US"/>
        </a:p>
      </dgm:t>
    </dgm:pt>
  </dgm:ptLst>
  <dgm:cxnLst>
    <dgm:cxn modelId="{BF46E2CF-B9AC-4E92-BE88-CF72E707E177}" type="presOf" srcId="{95B7FD83-F165-4BF5-9D52-6B2573FF039F}" destId="{783CB800-D847-409A-81C3-0A823717F41F}" srcOrd="0" destOrd="0" presId="urn:microsoft.com/office/officeart/2008/layout/VerticalAccentList"/>
    <dgm:cxn modelId="{1F70B871-E0F3-4B71-BC4E-1538638A1B66}" srcId="{95B7FD83-F165-4BF5-9D52-6B2573FF039F}" destId="{F78774A2-7C21-4C1F-869B-67E12C581F0F}" srcOrd="1" destOrd="0" parTransId="{55554B2A-AF62-4EC1-9452-7357A6ED1CE2}" sibTransId="{6F11B2DC-7ACC-41EF-8098-0818D0018677}"/>
    <dgm:cxn modelId="{CA00A96F-397B-4234-8220-9893876841BA}" type="presOf" srcId="{4F8D4298-067F-4583-8E78-7F6DE644FD8A}" destId="{A30CCAFA-C800-4323-9A37-21A1802471AC}" srcOrd="0" destOrd="0" presId="urn:microsoft.com/office/officeart/2008/layout/VerticalAccentList"/>
    <dgm:cxn modelId="{02458069-F9A2-4277-8667-B870ED7C4E52}" srcId="{4F8D4298-067F-4583-8E78-7F6DE644FD8A}" destId="{364234E5-8516-4E0F-BB4E-6FD91DC86627}" srcOrd="0" destOrd="0" parTransId="{8CD6B210-4AFE-48A4-864D-58D381ACB645}" sibTransId="{55D69951-FEA1-4D14-B2CC-6E9CD04DFD70}"/>
    <dgm:cxn modelId="{D4206D96-BA38-405D-B015-09A73FDAD232}" srcId="{95B7FD83-F165-4BF5-9D52-6B2573FF039F}" destId="{927B8695-1507-4CFC-AA90-D97E9EA4A15E}" srcOrd="0" destOrd="0" parTransId="{A44B8836-A2BD-4AE8-9F30-91C5555D7C70}" sibTransId="{633E1E13-C22D-419F-9F1D-967ADC46B2C9}"/>
    <dgm:cxn modelId="{F012FAB4-6872-414B-8E4D-BEF834909133}" type="presOf" srcId="{872C2868-AFCE-4264-B33B-12FF0554DE51}" destId="{D4E9C2F7-2F61-4538-A78D-5F9033E1B711}" srcOrd="0" destOrd="1" presId="urn:microsoft.com/office/officeart/2008/layout/VerticalAccentList"/>
    <dgm:cxn modelId="{5641A011-9E23-472C-874D-39C4FDE27A5C}" srcId="{F78774A2-7C21-4C1F-869B-67E12C581F0F}" destId="{C94D0CD3-060B-4860-8FF4-191521AABF6C}" srcOrd="1" destOrd="0" parTransId="{EBC5F84A-E1B1-4CB7-8BDB-EB7501F102E5}" sibTransId="{2962B0F3-2A6B-4C8C-B6F9-F7E71D81ED30}"/>
    <dgm:cxn modelId="{1250827C-ACCE-4A05-8587-C714561E18D3}" type="presOf" srcId="{F78774A2-7C21-4C1F-869B-67E12C581F0F}" destId="{D98646CE-2B9D-4CAA-9A84-E6880F3270D9}" srcOrd="0" destOrd="0" presId="urn:microsoft.com/office/officeart/2008/layout/VerticalAccentList"/>
    <dgm:cxn modelId="{B09B7E10-2223-4EEB-9C1D-FBE8E1E25B79}" srcId="{927B8695-1507-4CFC-AA90-D97E9EA4A15E}" destId="{872C2868-AFCE-4264-B33B-12FF0554DE51}" srcOrd="1" destOrd="0" parTransId="{5D389428-8FFC-46CE-9C94-C1399D58A46A}" sibTransId="{B961FF3A-965C-4564-A735-D5BB482250E3}"/>
    <dgm:cxn modelId="{6188A77A-F2CE-4970-941A-EFD673611794}" type="presOf" srcId="{6F694160-4E67-4A12-BCE7-55DBB43DAA8E}" destId="{A3FD66B2-9D86-4B9C-92FE-66A2AE8F1E55}" srcOrd="0" destOrd="0" presId="urn:microsoft.com/office/officeart/2008/layout/VerticalAccentList"/>
    <dgm:cxn modelId="{0BEC6FF2-77B2-4F78-9133-A9798C75A3C4}" srcId="{95B7FD83-F165-4BF5-9D52-6B2573FF039F}" destId="{4F8D4298-067F-4583-8E78-7F6DE644FD8A}" srcOrd="2" destOrd="0" parTransId="{199553CE-8751-4BAB-8B3B-C71F39831FA7}" sibTransId="{8A130185-1284-4404-8ACC-2491AD1FFAA7}"/>
    <dgm:cxn modelId="{727D183E-98D9-4157-BB37-738137FA7272}" type="presOf" srcId="{BB1D8BE6-7CCC-4F8C-8EC6-5869D0D8D9D9}" destId="{9DBDA9FF-7CA3-4A3B-A0F8-D558CDDCCA78}" srcOrd="0" destOrd="1" presId="urn:microsoft.com/office/officeart/2008/layout/VerticalAccentList"/>
    <dgm:cxn modelId="{272ECECE-C36B-41FE-9868-AC8170270F8B}" srcId="{927B8695-1507-4CFC-AA90-D97E9EA4A15E}" destId="{2385FA5A-BAA3-49DF-A510-B480717FCF95}" srcOrd="0" destOrd="0" parTransId="{E034B225-0C11-4FA1-A4A0-A4A294A95923}" sibTransId="{7FCC6D3C-3B00-4DA2-884D-0B235D1AE751}"/>
    <dgm:cxn modelId="{C16E0AA9-0ED2-4ACF-AAF3-6A42D7FC9EA9}" srcId="{F78774A2-7C21-4C1F-869B-67E12C581F0F}" destId="{6F694160-4E67-4A12-BCE7-55DBB43DAA8E}" srcOrd="0" destOrd="0" parTransId="{058D7CFC-713E-4CB3-9BA9-F1BCE118D54C}" sibTransId="{0D57D2FB-B385-4F4A-B1EE-920C4C19801B}"/>
    <dgm:cxn modelId="{57232280-B0A5-44E2-8322-82E5FFACA78C}" type="presOf" srcId="{364234E5-8516-4E0F-BB4E-6FD91DC86627}" destId="{9DBDA9FF-7CA3-4A3B-A0F8-D558CDDCCA78}" srcOrd="0" destOrd="0" presId="urn:microsoft.com/office/officeart/2008/layout/VerticalAccentList"/>
    <dgm:cxn modelId="{F3533835-448C-4359-83CC-4FDAAD90B508}" srcId="{4F8D4298-067F-4583-8E78-7F6DE644FD8A}" destId="{BB1D8BE6-7CCC-4F8C-8EC6-5869D0D8D9D9}" srcOrd="1" destOrd="0" parTransId="{1F6E500D-B72B-48FA-8DB0-39BFEA775EFA}" sibTransId="{03EF16AE-4B51-415F-8385-29FAEDE61858}"/>
    <dgm:cxn modelId="{933F1F76-D35E-4290-B687-9F34ECE12E14}" type="presOf" srcId="{C94D0CD3-060B-4860-8FF4-191521AABF6C}" destId="{A3FD66B2-9D86-4B9C-92FE-66A2AE8F1E55}" srcOrd="0" destOrd="1" presId="urn:microsoft.com/office/officeart/2008/layout/VerticalAccentList"/>
    <dgm:cxn modelId="{1D94E773-AABA-489D-8751-893624CC6FB7}" type="presOf" srcId="{927B8695-1507-4CFC-AA90-D97E9EA4A15E}" destId="{E3BBC163-6E21-4E37-8DA2-59FF270EC131}" srcOrd="0" destOrd="0" presId="urn:microsoft.com/office/officeart/2008/layout/VerticalAccentList"/>
    <dgm:cxn modelId="{04F60504-0688-4DE7-81D9-7A782FD90269}" type="presOf" srcId="{2385FA5A-BAA3-49DF-A510-B480717FCF95}" destId="{D4E9C2F7-2F61-4538-A78D-5F9033E1B711}" srcOrd="0" destOrd="0" presId="urn:microsoft.com/office/officeart/2008/layout/VerticalAccentList"/>
    <dgm:cxn modelId="{9FBA7A6C-93BA-4149-9511-BD4291ED4BC3}" type="presParOf" srcId="{783CB800-D847-409A-81C3-0A823717F41F}" destId="{7D6FC0FE-C1CB-4A7C-9C5A-7FFCAC15D6F7}" srcOrd="0" destOrd="0" presId="urn:microsoft.com/office/officeart/2008/layout/VerticalAccentList"/>
    <dgm:cxn modelId="{A5798413-ECCD-4842-A3D5-76DECBC83FFD}" type="presParOf" srcId="{7D6FC0FE-C1CB-4A7C-9C5A-7FFCAC15D6F7}" destId="{E3BBC163-6E21-4E37-8DA2-59FF270EC131}" srcOrd="0" destOrd="0" presId="urn:microsoft.com/office/officeart/2008/layout/VerticalAccentList"/>
    <dgm:cxn modelId="{6172C0EF-7548-4C1E-8A9B-C0C6C91827A3}" type="presParOf" srcId="{783CB800-D847-409A-81C3-0A823717F41F}" destId="{4449BE6B-638A-4571-A38A-339EF7D1D3A7}" srcOrd="1" destOrd="0" presId="urn:microsoft.com/office/officeart/2008/layout/VerticalAccentList"/>
    <dgm:cxn modelId="{DDD44656-A052-447C-9FA7-AAFAB922EDF6}" type="presParOf" srcId="{4449BE6B-638A-4571-A38A-339EF7D1D3A7}" destId="{0AD151BF-8B82-427D-B7A4-09C0D9C72BAD}" srcOrd="0" destOrd="0" presId="urn:microsoft.com/office/officeart/2008/layout/VerticalAccentList"/>
    <dgm:cxn modelId="{6A14691B-3883-45AC-8781-3DFAEF590628}" type="presParOf" srcId="{4449BE6B-638A-4571-A38A-339EF7D1D3A7}" destId="{3B695EA7-177D-450A-8776-E452EE48307B}" srcOrd="1" destOrd="0" presId="urn:microsoft.com/office/officeart/2008/layout/VerticalAccentList"/>
    <dgm:cxn modelId="{5E1E6A48-B9CA-47C4-9E2D-B61D681F52FC}" type="presParOf" srcId="{4449BE6B-638A-4571-A38A-339EF7D1D3A7}" destId="{E23546B1-1BF2-4BAB-BD92-4382275AAB4A}" srcOrd="2" destOrd="0" presId="urn:microsoft.com/office/officeart/2008/layout/VerticalAccentList"/>
    <dgm:cxn modelId="{B477E58D-86E4-4AB2-9906-0BEBA942DCF5}" type="presParOf" srcId="{4449BE6B-638A-4571-A38A-339EF7D1D3A7}" destId="{CD6BB52A-093F-415D-8AEB-F7F2598D6AA0}" srcOrd="3" destOrd="0" presId="urn:microsoft.com/office/officeart/2008/layout/VerticalAccentList"/>
    <dgm:cxn modelId="{01407537-CB86-4ED8-87EC-5B7A3C8EC5B0}" type="presParOf" srcId="{4449BE6B-638A-4571-A38A-339EF7D1D3A7}" destId="{73DC58D9-993D-4E00-91BF-96D7FE14009B}" srcOrd="4" destOrd="0" presId="urn:microsoft.com/office/officeart/2008/layout/VerticalAccentList"/>
    <dgm:cxn modelId="{1DA7BF4B-D304-43A4-A1A5-9FA39A3E8A6E}" type="presParOf" srcId="{4449BE6B-638A-4571-A38A-339EF7D1D3A7}" destId="{2BCA7EF9-EFFA-45E8-9BFC-478E7ADF88EA}" srcOrd="5" destOrd="0" presId="urn:microsoft.com/office/officeart/2008/layout/VerticalAccentList"/>
    <dgm:cxn modelId="{E3DEEA77-F90C-49BB-AF65-97A192FD8204}" type="presParOf" srcId="{4449BE6B-638A-4571-A38A-339EF7D1D3A7}" destId="{D49EA58F-C914-4AA1-98B4-56631BBBACFE}" srcOrd="6" destOrd="0" presId="urn:microsoft.com/office/officeart/2008/layout/VerticalAccentList"/>
    <dgm:cxn modelId="{F9618473-CCBB-448D-8934-71965999CDAB}" type="presParOf" srcId="{4449BE6B-638A-4571-A38A-339EF7D1D3A7}" destId="{D4E9C2F7-2F61-4538-A78D-5F9033E1B711}" srcOrd="7" destOrd="0" presId="urn:microsoft.com/office/officeart/2008/layout/VerticalAccentList"/>
    <dgm:cxn modelId="{F1C977FA-E337-4039-84AE-DEC99C2197FC}" type="presParOf" srcId="{783CB800-D847-409A-81C3-0A823717F41F}" destId="{6333348B-96EE-4E4F-AD64-3DF8C596DFED}" srcOrd="2" destOrd="0" presId="urn:microsoft.com/office/officeart/2008/layout/VerticalAccentList"/>
    <dgm:cxn modelId="{9EC72A9D-9EFB-4DB7-B434-1ACE5E5A4306}" type="presParOf" srcId="{783CB800-D847-409A-81C3-0A823717F41F}" destId="{D3E8AE6A-D50D-4A7D-B7D3-07C3C0E1FF21}" srcOrd="3" destOrd="0" presId="urn:microsoft.com/office/officeart/2008/layout/VerticalAccentList"/>
    <dgm:cxn modelId="{EE560B2A-02E6-45B1-9E4D-B28F311945F7}" type="presParOf" srcId="{D3E8AE6A-D50D-4A7D-B7D3-07C3C0E1FF21}" destId="{D98646CE-2B9D-4CAA-9A84-E6880F3270D9}" srcOrd="0" destOrd="0" presId="urn:microsoft.com/office/officeart/2008/layout/VerticalAccentList"/>
    <dgm:cxn modelId="{EBA2A66F-7031-445A-BEB7-7AB82AB65B60}" type="presParOf" srcId="{783CB800-D847-409A-81C3-0A823717F41F}" destId="{ABB18F0E-5FF5-4F86-9947-78E86F8F094C}" srcOrd="4" destOrd="0" presId="urn:microsoft.com/office/officeart/2008/layout/VerticalAccentList"/>
    <dgm:cxn modelId="{D93C9BFB-3344-4BE6-8382-0EBEB1F9EDBF}" type="presParOf" srcId="{ABB18F0E-5FF5-4F86-9947-78E86F8F094C}" destId="{D871CC54-E1B4-46D1-B010-5276FC478636}" srcOrd="0" destOrd="0" presId="urn:microsoft.com/office/officeart/2008/layout/VerticalAccentList"/>
    <dgm:cxn modelId="{4C5CD879-BB0C-4DDE-9758-7C5E0965AD56}" type="presParOf" srcId="{ABB18F0E-5FF5-4F86-9947-78E86F8F094C}" destId="{525D2BA0-9751-4D87-A8C3-DCDBE6DEEC16}" srcOrd="1" destOrd="0" presId="urn:microsoft.com/office/officeart/2008/layout/VerticalAccentList"/>
    <dgm:cxn modelId="{E407EE2E-6E77-4731-8556-78A475B7F181}" type="presParOf" srcId="{ABB18F0E-5FF5-4F86-9947-78E86F8F094C}" destId="{C8CCF872-DD36-4850-8ED1-E8D7DF52AFE2}" srcOrd="2" destOrd="0" presId="urn:microsoft.com/office/officeart/2008/layout/VerticalAccentList"/>
    <dgm:cxn modelId="{4DC48F36-96AF-4A95-A456-769E0AE08E6F}" type="presParOf" srcId="{ABB18F0E-5FF5-4F86-9947-78E86F8F094C}" destId="{177FF619-246A-4FC6-B38F-717C69655B5C}" srcOrd="3" destOrd="0" presId="urn:microsoft.com/office/officeart/2008/layout/VerticalAccentList"/>
    <dgm:cxn modelId="{960688B4-152A-4AF7-864E-47CC5C648401}" type="presParOf" srcId="{ABB18F0E-5FF5-4F86-9947-78E86F8F094C}" destId="{66729998-CD78-4E40-A005-BB1F8A884137}" srcOrd="4" destOrd="0" presId="urn:microsoft.com/office/officeart/2008/layout/VerticalAccentList"/>
    <dgm:cxn modelId="{9E4A2FC9-2190-4740-ACDD-5BD057FB848B}" type="presParOf" srcId="{ABB18F0E-5FF5-4F86-9947-78E86F8F094C}" destId="{CFF580EA-93FD-4D20-845A-7A766F7AD282}" srcOrd="5" destOrd="0" presId="urn:microsoft.com/office/officeart/2008/layout/VerticalAccentList"/>
    <dgm:cxn modelId="{83DB6CD8-808E-44D8-B4B2-1495FA1D4B40}" type="presParOf" srcId="{ABB18F0E-5FF5-4F86-9947-78E86F8F094C}" destId="{3E39771C-195E-4145-B96F-8435E07B1150}" srcOrd="6" destOrd="0" presId="urn:microsoft.com/office/officeart/2008/layout/VerticalAccentList"/>
    <dgm:cxn modelId="{692D3A0A-8076-4BA3-81D7-A13F90DA1CC3}" type="presParOf" srcId="{ABB18F0E-5FF5-4F86-9947-78E86F8F094C}" destId="{A3FD66B2-9D86-4B9C-92FE-66A2AE8F1E55}" srcOrd="7" destOrd="0" presId="urn:microsoft.com/office/officeart/2008/layout/VerticalAccentList"/>
    <dgm:cxn modelId="{4595D310-A767-4FD7-8B93-2C5D75625DDF}" type="presParOf" srcId="{783CB800-D847-409A-81C3-0A823717F41F}" destId="{0350AAEC-049F-418F-99A3-2D5786507C7B}" srcOrd="5" destOrd="0" presId="urn:microsoft.com/office/officeart/2008/layout/VerticalAccentList"/>
    <dgm:cxn modelId="{8F22A27B-01BD-4D29-9D9A-582D669FA6E1}" type="presParOf" srcId="{783CB800-D847-409A-81C3-0A823717F41F}" destId="{6F3CE623-6BB4-4563-BFB0-B2FC2788E1D4}" srcOrd="6" destOrd="0" presId="urn:microsoft.com/office/officeart/2008/layout/VerticalAccentList"/>
    <dgm:cxn modelId="{D29E9654-1E7C-4848-97FD-0671CF9D9E56}" type="presParOf" srcId="{6F3CE623-6BB4-4563-BFB0-B2FC2788E1D4}" destId="{A30CCAFA-C800-4323-9A37-21A1802471AC}" srcOrd="0" destOrd="0" presId="urn:microsoft.com/office/officeart/2008/layout/VerticalAccentList"/>
    <dgm:cxn modelId="{FC04CD06-1599-4796-9341-364B72C5620E}" type="presParOf" srcId="{783CB800-D847-409A-81C3-0A823717F41F}" destId="{E306CA10-C2AD-4901-9485-3C6F475FD391}" srcOrd="7" destOrd="0" presId="urn:microsoft.com/office/officeart/2008/layout/VerticalAccentList"/>
    <dgm:cxn modelId="{5BA619C8-9E55-4FF5-9F3A-63C1B196177E}" type="presParOf" srcId="{E306CA10-C2AD-4901-9485-3C6F475FD391}" destId="{FB502385-7142-4B80-BD54-1BE144EC1250}" srcOrd="0" destOrd="0" presId="urn:microsoft.com/office/officeart/2008/layout/VerticalAccentList"/>
    <dgm:cxn modelId="{083631FF-E648-42C0-AEA7-50158BAA8523}" type="presParOf" srcId="{E306CA10-C2AD-4901-9485-3C6F475FD391}" destId="{A18B1E16-3273-499D-A52B-7D8833A4806B}" srcOrd="1" destOrd="0" presId="urn:microsoft.com/office/officeart/2008/layout/VerticalAccentList"/>
    <dgm:cxn modelId="{EF006F8A-F32C-435E-8411-29D7D951F502}" type="presParOf" srcId="{E306CA10-C2AD-4901-9485-3C6F475FD391}" destId="{A1581CE2-4955-4689-AA74-609E378B321F}" srcOrd="2" destOrd="0" presId="urn:microsoft.com/office/officeart/2008/layout/VerticalAccentList"/>
    <dgm:cxn modelId="{A0561D5B-ABE5-48B9-93B6-9CDBAF1FA790}" type="presParOf" srcId="{E306CA10-C2AD-4901-9485-3C6F475FD391}" destId="{BC1608AD-64FB-440B-9C00-2E83B6B3088F}" srcOrd="3" destOrd="0" presId="urn:microsoft.com/office/officeart/2008/layout/VerticalAccentList"/>
    <dgm:cxn modelId="{E32B33ED-0FAD-4DD7-A97B-A2FB28680C0E}" type="presParOf" srcId="{E306CA10-C2AD-4901-9485-3C6F475FD391}" destId="{DCD5CA6C-FEA3-4106-8B34-709BC249CB06}" srcOrd="4" destOrd="0" presId="urn:microsoft.com/office/officeart/2008/layout/VerticalAccentList"/>
    <dgm:cxn modelId="{A814997C-886E-45B5-B4BA-128BD99C4A02}" type="presParOf" srcId="{E306CA10-C2AD-4901-9485-3C6F475FD391}" destId="{EE4D94D3-FE85-43FA-9D31-DB1A2D9307B4}" srcOrd="5" destOrd="0" presId="urn:microsoft.com/office/officeart/2008/layout/VerticalAccentList"/>
    <dgm:cxn modelId="{A192E4ED-A826-4861-89EB-61A2A7E89D30}" type="presParOf" srcId="{E306CA10-C2AD-4901-9485-3C6F475FD391}" destId="{9B3084E2-1E65-4BE6-8EB7-B2104283BC72}" srcOrd="6" destOrd="0" presId="urn:microsoft.com/office/officeart/2008/layout/VerticalAccentList"/>
    <dgm:cxn modelId="{19901F02-23CE-4EB2-A915-2A6E88D883B6}" type="presParOf" srcId="{E306CA10-C2AD-4901-9485-3C6F475FD391}" destId="{9DBDA9FF-7CA3-4A3B-A0F8-D558CDDCCA78}"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12E5E2-F962-4B31-891A-3E98A7AD9A7F}" type="doc">
      <dgm:prSet loTypeId="urn:microsoft.com/office/officeart/2008/layout/VerticalAccentList" loCatId="list" qsTypeId="urn:microsoft.com/office/officeart/2005/8/quickstyle/simple4" qsCatId="simple" csTypeId="urn:microsoft.com/office/officeart/2005/8/colors/accent1_2" csCatId="accent1" phldr="1"/>
      <dgm:spPr/>
      <dgm:t>
        <a:bodyPr/>
        <a:lstStyle/>
        <a:p>
          <a:endParaRPr lang="en-US"/>
        </a:p>
      </dgm:t>
    </dgm:pt>
    <dgm:pt modelId="{11CA2765-7BDA-433A-B8F7-1EBCC46C1D39}">
      <dgm:prSet phldrT="[Text]" phldr="1"/>
      <dgm:spPr/>
      <dgm:t>
        <a:bodyPr/>
        <a:lstStyle/>
        <a:p>
          <a:endParaRPr lang="en-US"/>
        </a:p>
      </dgm:t>
    </dgm:pt>
    <dgm:pt modelId="{831D644D-679E-468E-B673-E621A59CE9AF}" type="parTrans" cxnId="{86F604B2-A0C5-43E9-8290-C6280594B5BF}">
      <dgm:prSet/>
      <dgm:spPr/>
      <dgm:t>
        <a:bodyPr/>
        <a:lstStyle/>
        <a:p>
          <a:endParaRPr lang="en-US"/>
        </a:p>
      </dgm:t>
    </dgm:pt>
    <dgm:pt modelId="{BAE1F164-A6C0-451A-8586-38AB32CBC679}" type="sibTrans" cxnId="{86F604B2-A0C5-43E9-8290-C6280594B5BF}">
      <dgm:prSet/>
      <dgm:spPr/>
      <dgm:t>
        <a:bodyPr/>
        <a:lstStyle/>
        <a:p>
          <a:endParaRPr lang="en-US"/>
        </a:p>
      </dgm:t>
    </dgm:pt>
    <dgm:pt modelId="{03D1A14A-A0A7-4232-9E6B-ABB11C98EE2F}">
      <dgm:prSet phldrT="[Text]"/>
      <dgm:spPr/>
      <dgm:t>
        <a:bodyPr/>
        <a:lstStyle/>
        <a:p>
          <a:r>
            <a:rPr lang="en-US" dirty="0" smtClean="0"/>
            <a:t>In 2009 </a:t>
          </a:r>
          <a:r>
            <a:rPr lang="en-US" dirty="0" err="1" smtClean="0"/>
            <a:t>JCPenney’s</a:t>
          </a:r>
          <a:r>
            <a:rPr lang="en-US" dirty="0" smtClean="0"/>
            <a:t> reputation was discredited when many of their products were recalled. These items included </a:t>
          </a:r>
          <a:r>
            <a:rPr lang="en-US" dirty="0" err="1" smtClean="0"/>
            <a:t>Ergorapido</a:t>
          </a:r>
          <a:r>
            <a:rPr lang="en-US" dirty="0" smtClean="0"/>
            <a:t> and Precision vacuum cleaners (because of faulty batteries) , Stork Crafts cribs, and Ms. Bubbles children’s hooded sweatshirts (due to hazard issues)</a:t>
          </a:r>
          <a:endParaRPr lang="en-US" dirty="0"/>
        </a:p>
      </dgm:t>
    </dgm:pt>
    <dgm:pt modelId="{A3C3D929-DBFA-48A5-AB4E-E9A05239BBCA}" type="parTrans" cxnId="{0ED954A5-7D3C-4D46-B1E8-C76E231C2AAC}">
      <dgm:prSet/>
      <dgm:spPr/>
      <dgm:t>
        <a:bodyPr/>
        <a:lstStyle/>
        <a:p>
          <a:endParaRPr lang="en-US"/>
        </a:p>
      </dgm:t>
    </dgm:pt>
    <dgm:pt modelId="{073AC6D7-4737-42C3-BC6A-3E07FA06F698}" type="sibTrans" cxnId="{0ED954A5-7D3C-4D46-B1E8-C76E231C2AAC}">
      <dgm:prSet/>
      <dgm:spPr/>
      <dgm:t>
        <a:bodyPr/>
        <a:lstStyle/>
        <a:p>
          <a:endParaRPr lang="en-US"/>
        </a:p>
      </dgm:t>
    </dgm:pt>
    <dgm:pt modelId="{6F9CA9F6-4275-4265-81A7-424837A60AEE}">
      <dgm:prSet phldrT="[Text]" phldr="1"/>
      <dgm:spPr/>
      <dgm:t>
        <a:bodyPr/>
        <a:lstStyle/>
        <a:p>
          <a:endParaRPr lang="en-US"/>
        </a:p>
      </dgm:t>
    </dgm:pt>
    <dgm:pt modelId="{590651A8-F654-4F7D-A483-230876B7FE18}" type="parTrans" cxnId="{E758A0C3-74D4-48AC-BC95-5E7B4270FFE8}">
      <dgm:prSet/>
      <dgm:spPr/>
      <dgm:t>
        <a:bodyPr/>
        <a:lstStyle/>
        <a:p>
          <a:endParaRPr lang="en-US"/>
        </a:p>
      </dgm:t>
    </dgm:pt>
    <dgm:pt modelId="{2F3EE44C-232D-4458-BA7A-F99D7EC6A8F0}" type="sibTrans" cxnId="{E758A0C3-74D4-48AC-BC95-5E7B4270FFE8}">
      <dgm:prSet/>
      <dgm:spPr/>
      <dgm:t>
        <a:bodyPr/>
        <a:lstStyle/>
        <a:p>
          <a:endParaRPr lang="en-US"/>
        </a:p>
      </dgm:t>
    </dgm:pt>
    <dgm:pt modelId="{0DEAF88C-79C4-474A-B5F4-DD7F5EA43D3E}">
      <dgm:prSet phldrT="[Text]"/>
      <dgm:spPr/>
      <dgm:t>
        <a:bodyPr/>
        <a:lstStyle/>
        <a:p>
          <a:r>
            <a:rPr lang="en-US" dirty="0" smtClean="0"/>
            <a:t>A survey conducted by Morgan Stanley </a:t>
          </a:r>
          <a:r>
            <a:rPr lang="en-US" dirty="0" err="1" smtClean="0"/>
            <a:t>AlphaWise</a:t>
          </a:r>
          <a:r>
            <a:rPr lang="en-US" dirty="0" smtClean="0"/>
            <a:t> revealed that JCP had low brand equity. The main purpose of the survey was to see weather costumers were happy with their shopping experience by measuring what the customers received as opposed to want they wanted. The results showed that JCP was inferior to Kohl’s when it came to price, fashion, selection, convenience and service. </a:t>
          </a:r>
          <a:endParaRPr lang="en-US" dirty="0"/>
        </a:p>
      </dgm:t>
    </dgm:pt>
    <dgm:pt modelId="{63D6188C-7D31-468A-B33C-EDEB9B64AAA0}" type="parTrans" cxnId="{4FA94976-9722-4A31-9EF1-617701F5C23A}">
      <dgm:prSet/>
      <dgm:spPr/>
      <dgm:t>
        <a:bodyPr/>
        <a:lstStyle/>
        <a:p>
          <a:endParaRPr lang="en-US"/>
        </a:p>
      </dgm:t>
    </dgm:pt>
    <dgm:pt modelId="{2CFEAAA7-0100-4659-90F6-52ECA93AEB04}" type="sibTrans" cxnId="{4FA94976-9722-4A31-9EF1-617701F5C23A}">
      <dgm:prSet/>
      <dgm:spPr/>
      <dgm:t>
        <a:bodyPr/>
        <a:lstStyle/>
        <a:p>
          <a:endParaRPr lang="en-US"/>
        </a:p>
      </dgm:t>
    </dgm:pt>
    <dgm:pt modelId="{5133EEFA-4880-47DB-91FA-9E2D67B2E6F4}">
      <dgm:prSet phldrT="[Text]" phldr="1"/>
      <dgm:spPr/>
      <dgm:t>
        <a:bodyPr/>
        <a:lstStyle/>
        <a:p>
          <a:endParaRPr lang="en-US"/>
        </a:p>
      </dgm:t>
    </dgm:pt>
    <dgm:pt modelId="{210A66B8-88B1-4721-AEC4-54A1EA6B01A7}" type="parTrans" cxnId="{D09CC4B0-867B-448C-8EF8-A394050FAEC5}">
      <dgm:prSet/>
      <dgm:spPr/>
      <dgm:t>
        <a:bodyPr/>
        <a:lstStyle/>
        <a:p>
          <a:endParaRPr lang="en-US"/>
        </a:p>
      </dgm:t>
    </dgm:pt>
    <dgm:pt modelId="{F22A5F6E-701A-4D08-92CC-A4BA7B3B49A3}" type="sibTrans" cxnId="{D09CC4B0-867B-448C-8EF8-A394050FAEC5}">
      <dgm:prSet/>
      <dgm:spPr/>
      <dgm:t>
        <a:bodyPr/>
        <a:lstStyle/>
        <a:p>
          <a:endParaRPr lang="en-US"/>
        </a:p>
      </dgm:t>
    </dgm:pt>
    <dgm:pt modelId="{6ACE3385-5E12-4605-8484-443E7C2F59DA}">
      <dgm:prSet phldrT="[Text]"/>
      <dgm:spPr/>
      <dgm:t>
        <a:bodyPr/>
        <a:lstStyle/>
        <a:p>
          <a:r>
            <a:rPr lang="en-US" dirty="0" err="1" smtClean="0"/>
            <a:t>JCPenney</a:t>
          </a:r>
          <a:r>
            <a:rPr lang="en-US" dirty="0" smtClean="0"/>
            <a:t> had an excess in their overall inventory due to low sales. JCP’s comparative sales have declined by 6.3% in FY2010. Compared to Target, Macy’s and Kohl’s, JC Penney has the highest percentage of declining comparable sales (within September 2009-January 2010). </a:t>
          </a:r>
          <a:endParaRPr lang="en-US" dirty="0"/>
        </a:p>
      </dgm:t>
    </dgm:pt>
    <dgm:pt modelId="{82F00264-D522-4ECA-B9BF-A14CBA5D1608}" type="parTrans" cxnId="{5BB87833-3CE7-4111-AC3F-60F4CFBE3AF7}">
      <dgm:prSet/>
      <dgm:spPr/>
      <dgm:t>
        <a:bodyPr/>
        <a:lstStyle/>
        <a:p>
          <a:endParaRPr lang="en-US"/>
        </a:p>
      </dgm:t>
    </dgm:pt>
    <dgm:pt modelId="{13033A2C-E22E-4D0B-94B4-AAA198D73719}" type="sibTrans" cxnId="{5BB87833-3CE7-4111-AC3F-60F4CFBE3AF7}">
      <dgm:prSet/>
      <dgm:spPr/>
      <dgm:t>
        <a:bodyPr/>
        <a:lstStyle/>
        <a:p>
          <a:endParaRPr lang="en-US"/>
        </a:p>
      </dgm:t>
    </dgm:pt>
    <dgm:pt modelId="{60AE82A1-4DD5-406B-997F-DE3F02BF8A2F}">
      <dgm:prSet/>
      <dgm:spPr/>
      <dgm:t>
        <a:bodyPr/>
        <a:lstStyle/>
        <a:p>
          <a:endParaRPr lang="en-US" dirty="0"/>
        </a:p>
      </dgm:t>
    </dgm:pt>
    <dgm:pt modelId="{3D4D4CDE-87E0-4E93-AEF5-58A2AE608564}" type="parTrans" cxnId="{BCC246BF-080D-472B-8DB2-1C553E422139}">
      <dgm:prSet/>
      <dgm:spPr/>
      <dgm:t>
        <a:bodyPr/>
        <a:lstStyle/>
        <a:p>
          <a:endParaRPr lang="en-US"/>
        </a:p>
      </dgm:t>
    </dgm:pt>
    <dgm:pt modelId="{8D515D21-90A3-4840-AB54-F12D89906169}" type="sibTrans" cxnId="{BCC246BF-080D-472B-8DB2-1C553E422139}">
      <dgm:prSet/>
      <dgm:spPr/>
      <dgm:t>
        <a:bodyPr/>
        <a:lstStyle/>
        <a:p>
          <a:endParaRPr lang="en-US"/>
        </a:p>
      </dgm:t>
    </dgm:pt>
    <dgm:pt modelId="{A67FFE89-E36F-4482-A080-1086FEC437E4}">
      <dgm:prSet/>
      <dgm:spPr/>
      <dgm:t>
        <a:bodyPr/>
        <a:lstStyle/>
        <a:p>
          <a:endParaRPr lang="en-US" dirty="0" smtClean="0"/>
        </a:p>
      </dgm:t>
    </dgm:pt>
    <dgm:pt modelId="{AC00F63B-1C20-4EB2-BA38-846AAD39B1A7}" type="parTrans" cxnId="{6939A809-D3B9-4706-A7A9-0BCF9F20305C}">
      <dgm:prSet/>
      <dgm:spPr/>
      <dgm:t>
        <a:bodyPr/>
        <a:lstStyle/>
        <a:p>
          <a:endParaRPr lang="en-US"/>
        </a:p>
      </dgm:t>
    </dgm:pt>
    <dgm:pt modelId="{6C9CBE53-F0D1-4915-AAE7-A38D1564D1B0}" type="sibTrans" cxnId="{6939A809-D3B9-4706-A7A9-0BCF9F20305C}">
      <dgm:prSet/>
      <dgm:spPr/>
      <dgm:t>
        <a:bodyPr/>
        <a:lstStyle/>
        <a:p>
          <a:endParaRPr lang="en-US"/>
        </a:p>
      </dgm:t>
    </dgm:pt>
    <dgm:pt modelId="{F8CDA9CF-483B-4FC2-9340-2BC78C2DABEB}" type="pres">
      <dgm:prSet presAssocID="{5B12E5E2-F962-4B31-891A-3E98A7AD9A7F}" presName="Name0" presStyleCnt="0">
        <dgm:presLayoutVars>
          <dgm:chMax/>
          <dgm:chPref/>
          <dgm:dir/>
        </dgm:presLayoutVars>
      </dgm:prSet>
      <dgm:spPr/>
      <dgm:t>
        <a:bodyPr/>
        <a:lstStyle/>
        <a:p>
          <a:endParaRPr lang="en-US"/>
        </a:p>
      </dgm:t>
    </dgm:pt>
    <dgm:pt modelId="{0206090F-211D-4955-AB32-E7F7D35DA5E9}" type="pres">
      <dgm:prSet presAssocID="{11CA2765-7BDA-433A-B8F7-1EBCC46C1D39}" presName="parenttextcomposite" presStyleCnt="0"/>
      <dgm:spPr/>
    </dgm:pt>
    <dgm:pt modelId="{A944C10D-C5C1-4003-8BF7-0F2BAD7D0CDC}" type="pres">
      <dgm:prSet presAssocID="{11CA2765-7BDA-433A-B8F7-1EBCC46C1D39}" presName="parenttext" presStyleLbl="revTx" presStyleIdx="0" presStyleCnt="3">
        <dgm:presLayoutVars>
          <dgm:chMax/>
          <dgm:chPref val="2"/>
          <dgm:bulletEnabled val="1"/>
        </dgm:presLayoutVars>
      </dgm:prSet>
      <dgm:spPr/>
      <dgm:t>
        <a:bodyPr/>
        <a:lstStyle/>
        <a:p>
          <a:endParaRPr lang="en-US"/>
        </a:p>
      </dgm:t>
    </dgm:pt>
    <dgm:pt modelId="{A0441957-60D7-41AD-9AA5-E4EBF8ADEE3D}" type="pres">
      <dgm:prSet presAssocID="{11CA2765-7BDA-433A-B8F7-1EBCC46C1D39}" presName="composite" presStyleCnt="0"/>
      <dgm:spPr/>
    </dgm:pt>
    <dgm:pt modelId="{F09788BD-96E6-46C9-8354-E36EDC97FE1A}" type="pres">
      <dgm:prSet presAssocID="{11CA2765-7BDA-433A-B8F7-1EBCC46C1D39}" presName="chevron1" presStyleLbl="alignNode1" presStyleIdx="0" presStyleCnt="21"/>
      <dgm:spPr/>
    </dgm:pt>
    <dgm:pt modelId="{FD62016F-AB78-4D31-9C85-66AC6214E957}" type="pres">
      <dgm:prSet presAssocID="{11CA2765-7BDA-433A-B8F7-1EBCC46C1D39}" presName="chevron2" presStyleLbl="alignNode1" presStyleIdx="1" presStyleCnt="21"/>
      <dgm:spPr/>
    </dgm:pt>
    <dgm:pt modelId="{07D14347-BBAE-45D9-A537-C3018065DD8D}" type="pres">
      <dgm:prSet presAssocID="{11CA2765-7BDA-433A-B8F7-1EBCC46C1D39}" presName="chevron3" presStyleLbl="alignNode1" presStyleIdx="2" presStyleCnt="21"/>
      <dgm:spPr/>
    </dgm:pt>
    <dgm:pt modelId="{782605B8-0937-4796-AEE2-A2145102B3AB}" type="pres">
      <dgm:prSet presAssocID="{11CA2765-7BDA-433A-B8F7-1EBCC46C1D39}" presName="chevron4" presStyleLbl="alignNode1" presStyleIdx="3" presStyleCnt="21"/>
      <dgm:spPr/>
    </dgm:pt>
    <dgm:pt modelId="{1D0F6BD5-8AA7-4C25-9B9E-C660E2CD7616}" type="pres">
      <dgm:prSet presAssocID="{11CA2765-7BDA-433A-B8F7-1EBCC46C1D39}" presName="chevron5" presStyleLbl="alignNode1" presStyleIdx="4" presStyleCnt="21"/>
      <dgm:spPr/>
    </dgm:pt>
    <dgm:pt modelId="{88547002-4BD9-419B-94FF-7137BE78EDC6}" type="pres">
      <dgm:prSet presAssocID="{11CA2765-7BDA-433A-B8F7-1EBCC46C1D39}" presName="chevron6" presStyleLbl="alignNode1" presStyleIdx="5" presStyleCnt="21"/>
      <dgm:spPr/>
    </dgm:pt>
    <dgm:pt modelId="{199EEDF6-8F63-43AA-A206-534F35CB29E3}" type="pres">
      <dgm:prSet presAssocID="{11CA2765-7BDA-433A-B8F7-1EBCC46C1D39}" presName="chevron7" presStyleLbl="alignNode1" presStyleIdx="6" presStyleCnt="21"/>
      <dgm:spPr/>
    </dgm:pt>
    <dgm:pt modelId="{4DBE3BC7-B2C9-4CA6-A91E-656C6425E1B7}" type="pres">
      <dgm:prSet presAssocID="{11CA2765-7BDA-433A-B8F7-1EBCC46C1D39}" presName="childtext" presStyleLbl="solidFgAcc1" presStyleIdx="0" presStyleCnt="3">
        <dgm:presLayoutVars>
          <dgm:chMax/>
          <dgm:chPref val="0"/>
          <dgm:bulletEnabled val="1"/>
        </dgm:presLayoutVars>
      </dgm:prSet>
      <dgm:spPr/>
      <dgm:t>
        <a:bodyPr/>
        <a:lstStyle/>
        <a:p>
          <a:endParaRPr lang="en-US"/>
        </a:p>
      </dgm:t>
    </dgm:pt>
    <dgm:pt modelId="{204E9543-31F2-4EAD-B285-DB0EB9AA3FAE}" type="pres">
      <dgm:prSet presAssocID="{BAE1F164-A6C0-451A-8586-38AB32CBC679}" presName="sibTrans" presStyleCnt="0"/>
      <dgm:spPr/>
    </dgm:pt>
    <dgm:pt modelId="{300A00F2-CB82-4D39-A9F3-70B79E76F1D9}" type="pres">
      <dgm:prSet presAssocID="{6F9CA9F6-4275-4265-81A7-424837A60AEE}" presName="parenttextcomposite" presStyleCnt="0"/>
      <dgm:spPr/>
    </dgm:pt>
    <dgm:pt modelId="{DEB7438A-F35A-4062-979F-B93F099966E7}" type="pres">
      <dgm:prSet presAssocID="{6F9CA9F6-4275-4265-81A7-424837A60AEE}" presName="parenttext" presStyleLbl="revTx" presStyleIdx="1" presStyleCnt="3">
        <dgm:presLayoutVars>
          <dgm:chMax/>
          <dgm:chPref val="2"/>
          <dgm:bulletEnabled val="1"/>
        </dgm:presLayoutVars>
      </dgm:prSet>
      <dgm:spPr/>
      <dgm:t>
        <a:bodyPr/>
        <a:lstStyle/>
        <a:p>
          <a:endParaRPr lang="en-US"/>
        </a:p>
      </dgm:t>
    </dgm:pt>
    <dgm:pt modelId="{BE6F1844-19AF-4231-BADD-7AE9462D244D}" type="pres">
      <dgm:prSet presAssocID="{6F9CA9F6-4275-4265-81A7-424837A60AEE}" presName="composite" presStyleCnt="0"/>
      <dgm:spPr/>
    </dgm:pt>
    <dgm:pt modelId="{A9AF0622-34FF-4080-93AF-D95CAE4A723B}" type="pres">
      <dgm:prSet presAssocID="{6F9CA9F6-4275-4265-81A7-424837A60AEE}" presName="chevron1" presStyleLbl="alignNode1" presStyleIdx="7" presStyleCnt="21"/>
      <dgm:spPr/>
    </dgm:pt>
    <dgm:pt modelId="{56719831-26EE-4EFE-B41F-A324D118F251}" type="pres">
      <dgm:prSet presAssocID="{6F9CA9F6-4275-4265-81A7-424837A60AEE}" presName="chevron2" presStyleLbl="alignNode1" presStyleIdx="8" presStyleCnt="21"/>
      <dgm:spPr/>
    </dgm:pt>
    <dgm:pt modelId="{236F45BF-A8F1-4D47-AFB9-66099C08F7D1}" type="pres">
      <dgm:prSet presAssocID="{6F9CA9F6-4275-4265-81A7-424837A60AEE}" presName="chevron3" presStyleLbl="alignNode1" presStyleIdx="9" presStyleCnt="21"/>
      <dgm:spPr/>
    </dgm:pt>
    <dgm:pt modelId="{DAD2F3DB-8631-4BB7-B7E1-5BED6EA478BA}" type="pres">
      <dgm:prSet presAssocID="{6F9CA9F6-4275-4265-81A7-424837A60AEE}" presName="chevron4" presStyleLbl="alignNode1" presStyleIdx="10" presStyleCnt="21"/>
      <dgm:spPr/>
    </dgm:pt>
    <dgm:pt modelId="{77E93AE5-BFD4-488C-8C8F-7060D98BF406}" type="pres">
      <dgm:prSet presAssocID="{6F9CA9F6-4275-4265-81A7-424837A60AEE}" presName="chevron5" presStyleLbl="alignNode1" presStyleIdx="11" presStyleCnt="21"/>
      <dgm:spPr/>
    </dgm:pt>
    <dgm:pt modelId="{0608CBC4-C856-4193-8637-59E922DBC13F}" type="pres">
      <dgm:prSet presAssocID="{6F9CA9F6-4275-4265-81A7-424837A60AEE}" presName="chevron6" presStyleLbl="alignNode1" presStyleIdx="12" presStyleCnt="21"/>
      <dgm:spPr/>
    </dgm:pt>
    <dgm:pt modelId="{D9A87EB1-25F3-4690-8017-16570D11019E}" type="pres">
      <dgm:prSet presAssocID="{6F9CA9F6-4275-4265-81A7-424837A60AEE}" presName="chevron7" presStyleLbl="alignNode1" presStyleIdx="13" presStyleCnt="21"/>
      <dgm:spPr/>
    </dgm:pt>
    <dgm:pt modelId="{07A32961-AD6A-4308-B9B2-3CABCA9C7153}" type="pres">
      <dgm:prSet presAssocID="{6F9CA9F6-4275-4265-81A7-424837A60AEE}" presName="childtext" presStyleLbl="solidFgAcc1" presStyleIdx="1" presStyleCnt="3">
        <dgm:presLayoutVars>
          <dgm:chMax/>
          <dgm:chPref val="0"/>
          <dgm:bulletEnabled val="1"/>
        </dgm:presLayoutVars>
      </dgm:prSet>
      <dgm:spPr/>
      <dgm:t>
        <a:bodyPr/>
        <a:lstStyle/>
        <a:p>
          <a:endParaRPr lang="en-US"/>
        </a:p>
      </dgm:t>
    </dgm:pt>
    <dgm:pt modelId="{BA47FECE-AEC1-4018-8774-5CDFAF572A0A}" type="pres">
      <dgm:prSet presAssocID="{2F3EE44C-232D-4458-BA7A-F99D7EC6A8F0}" presName="sibTrans" presStyleCnt="0"/>
      <dgm:spPr/>
    </dgm:pt>
    <dgm:pt modelId="{262F85BA-9246-4F0E-A647-65B163790DE2}" type="pres">
      <dgm:prSet presAssocID="{5133EEFA-4880-47DB-91FA-9E2D67B2E6F4}" presName="parenttextcomposite" presStyleCnt="0"/>
      <dgm:spPr/>
    </dgm:pt>
    <dgm:pt modelId="{E3D30B55-14D5-4840-BAAF-AC811FFE5FCF}" type="pres">
      <dgm:prSet presAssocID="{5133EEFA-4880-47DB-91FA-9E2D67B2E6F4}" presName="parenttext" presStyleLbl="revTx" presStyleIdx="2" presStyleCnt="3">
        <dgm:presLayoutVars>
          <dgm:chMax/>
          <dgm:chPref val="2"/>
          <dgm:bulletEnabled val="1"/>
        </dgm:presLayoutVars>
      </dgm:prSet>
      <dgm:spPr/>
      <dgm:t>
        <a:bodyPr/>
        <a:lstStyle/>
        <a:p>
          <a:endParaRPr lang="en-US"/>
        </a:p>
      </dgm:t>
    </dgm:pt>
    <dgm:pt modelId="{7765DB9A-254A-4E1C-AE7C-D4AA80D6B141}" type="pres">
      <dgm:prSet presAssocID="{5133EEFA-4880-47DB-91FA-9E2D67B2E6F4}" presName="composite" presStyleCnt="0"/>
      <dgm:spPr/>
    </dgm:pt>
    <dgm:pt modelId="{0163CAB9-625E-4927-9CDC-C72BFD50268B}" type="pres">
      <dgm:prSet presAssocID="{5133EEFA-4880-47DB-91FA-9E2D67B2E6F4}" presName="chevron1" presStyleLbl="alignNode1" presStyleIdx="14" presStyleCnt="21"/>
      <dgm:spPr/>
    </dgm:pt>
    <dgm:pt modelId="{D3F1C978-1FB7-4368-9DFA-0832064D239B}" type="pres">
      <dgm:prSet presAssocID="{5133EEFA-4880-47DB-91FA-9E2D67B2E6F4}" presName="chevron2" presStyleLbl="alignNode1" presStyleIdx="15" presStyleCnt="21"/>
      <dgm:spPr/>
    </dgm:pt>
    <dgm:pt modelId="{B2083114-A190-48CC-A36B-A0A9669CA062}" type="pres">
      <dgm:prSet presAssocID="{5133EEFA-4880-47DB-91FA-9E2D67B2E6F4}" presName="chevron3" presStyleLbl="alignNode1" presStyleIdx="16" presStyleCnt="21"/>
      <dgm:spPr/>
    </dgm:pt>
    <dgm:pt modelId="{D8464BE6-C97E-41C9-AF30-4D9DC5B39C42}" type="pres">
      <dgm:prSet presAssocID="{5133EEFA-4880-47DB-91FA-9E2D67B2E6F4}" presName="chevron4" presStyleLbl="alignNode1" presStyleIdx="17" presStyleCnt="21"/>
      <dgm:spPr/>
    </dgm:pt>
    <dgm:pt modelId="{13BFC6AA-D0FC-4B25-99AD-37F359724A2B}" type="pres">
      <dgm:prSet presAssocID="{5133EEFA-4880-47DB-91FA-9E2D67B2E6F4}" presName="chevron5" presStyleLbl="alignNode1" presStyleIdx="18" presStyleCnt="21"/>
      <dgm:spPr/>
    </dgm:pt>
    <dgm:pt modelId="{B6C2B63C-5FE5-4C23-988F-67BC0DA05073}" type="pres">
      <dgm:prSet presAssocID="{5133EEFA-4880-47DB-91FA-9E2D67B2E6F4}" presName="chevron6" presStyleLbl="alignNode1" presStyleIdx="19" presStyleCnt="21"/>
      <dgm:spPr/>
    </dgm:pt>
    <dgm:pt modelId="{235D6214-EA44-4D51-8F06-0656F9185F6F}" type="pres">
      <dgm:prSet presAssocID="{5133EEFA-4880-47DB-91FA-9E2D67B2E6F4}" presName="chevron7" presStyleLbl="alignNode1" presStyleIdx="20" presStyleCnt="21"/>
      <dgm:spPr/>
    </dgm:pt>
    <dgm:pt modelId="{2D39704F-DE81-491C-9184-568955759B2D}" type="pres">
      <dgm:prSet presAssocID="{5133EEFA-4880-47DB-91FA-9E2D67B2E6F4}" presName="childtext" presStyleLbl="solidFgAcc1" presStyleIdx="2" presStyleCnt="3">
        <dgm:presLayoutVars>
          <dgm:chMax/>
          <dgm:chPref val="0"/>
          <dgm:bulletEnabled val="1"/>
        </dgm:presLayoutVars>
      </dgm:prSet>
      <dgm:spPr/>
      <dgm:t>
        <a:bodyPr/>
        <a:lstStyle/>
        <a:p>
          <a:endParaRPr lang="en-US"/>
        </a:p>
      </dgm:t>
    </dgm:pt>
  </dgm:ptLst>
  <dgm:cxnLst>
    <dgm:cxn modelId="{A4B1864C-2926-4253-B456-F173B494D2EE}" type="presOf" srcId="{A67FFE89-E36F-4482-A080-1086FEC437E4}" destId="{2D39704F-DE81-491C-9184-568955759B2D}" srcOrd="0" destOrd="1" presId="urn:microsoft.com/office/officeart/2008/layout/VerticalAccentList"/>
    <dgm:cxn modelId="{06C45BA4-0486-40F4-9D85-48DAC02F8E89}" type="presOf" srcId="{6F9CA9F6-4275-4265-81A7-424837A60AEE}" destId="{DEB7438A-F35A-4062-979F-B93F099966E7}" srcOrd="0" destOrd="0" presId="urn:microsoft.com/office/officeart/2008/layout/VerticalAccentList"/>
    <dgm:cxn modelId="{2484B7A1-CDB1-490F-A038-F40193CB0549}" type="presOf" srcId="{0DEAF88C-79C4-474A-B5F4-DD7F5EA43D3E}" destId="{07A32961-AD6A-4308-B9B2-3CABCA9C7153}" srcOrd="0" destOrd="0" presId="urn:microsoft.com/office/officeart/2008/layout/VerticalAccentList"/>
    <dgm:cxn modelId="{E758A0C3-74D4-48AC-BC95-5E7B4270FFE8}" srcId="{5B12E5E2-F962-4B31-891A-3E98A7AD9A7F}" destId="{6F9CA9F6-4275-4265-81A7-424837A60AEE}" srcOrd="1" destOrd="0" parTransId="{590651A8-F654-4F7D-A483-230876B7FE18}" sibTransId="{2F3EE44C-232D-4458-BA7A-F99D7EC6A8F0}"/>
    <dgm:cxn modelId="{96C6ED1F-2B72-45FD-ABB7-F991D8BF0943}" type="presOf" srcId="{60AE82A1-4DD5-406B-997F-DE3F02BF8A2F}" destId="{4DBE3BC7-B2C9-4CA6-A91E-656C6425E1B7}" srcOrd="0" destOrd="1" presId="urn:microsoft.com/office/officeart/2008/layout/VerticalAccentList"/>
    <dgm:cxn modelId="{3A4ECCA8-45D7-4E5B-B43C-A31FEDCA4571}" type="presOf" srcId="{5133EEFA-4880-47DB-91FA-9E2D67B2E6F4}" destId="{E3D30B55-14D5-4840-BAAF-AC811FFE5FCF}" srcOrd="0" destOrd="0" presId="urn:microsoft.com/office/officeart/2008/layout/VerticalAccentList"/>
    <dgm:cxn modelId="{4FA94976-9722-4A31-9EF1-617701F5C23A}" srcId="{6F9CA9F6-4275-4265-81A7-424837A60AEE}" destId="{0DEAF88C-79C4-474A-B5F4-DD7F5EA43D3E}" srcOrd="0" destOrd="0" parTransId="{63D6188C-7D31-468A-B33C-EDEB9B64AAA0}" sibTransId="{2CFEAAA7-0100-4659-90F6-52ECA93AEB04}"/>
    <dgm:cxn modelId="{D09CC4B0-867B-448C-8EF8-A394050FAEC5}" srcId="{5B12E5E2-F962-4B31-891A-3E98A7AD9A7F}" destId="{5133EEFA-4880-47DB-91FA-9E2D67B2E6F4}" srcOrd="2" destOrd="0" parTransId="{210A66B8-88B1-4721-AEC4-54A1EA6B01A7}" sibTransId="{F22A5F6E-701A-4D08-92CC-A4BA7B3B49A3}"/>
    <dgm:cxn modelId="{F24E4396-0F91-4F1D-890E-6EE115CF04F7}" type="presOf" srcId="{5B12E5E2-F962-4B31-891A-3E98A7AD9A7F}" destId="{F8CDA9CF-483B-4FC2-9340-2BC78C2DABEB}" srcOrd="0" destOrd="0" presId="urn:microsoft.com/office/officeart/2008/layout/VerticalAccentList"/>
    <dgm:cxn modelId="{86F604B2-A0C5-43E9-8290-C6280594B5BF}" srcId="{5B12E5E2-F962-4B31-891A-3E98A7AD9A7F}" destId="{11CA2765-7BDA-433A-B8F7-1EBCC46C1D39}" srcOrd="0" destOrd="0" parTransId="{831D644D-679E-468E-B673-E621A59CE9AF}" sibTransId="{BAE1F164-A6C0-451A-8586-38AB32CBC679}"/>
    <dgm:cxn modelId="{A5A77A4C-B831-43D2-8F73-2930BED56676}" type="presOf" srcId="{03D1A14A-A0A7-4232-9E6B-ABB11C98EE2F}" destId="{4DBE3BC7-B2C9-4CA6-A91E-656C6425E1B7}" srcOrd="0" destOrd="0" presId="urn:microsoft.com/office/officeart/2008/layout/VerticalAccentList"/>
    <dgm:cxn modelId="{BCC246BF-080D-472B-8DB2-1C553E422139}" srcId="{11CA2765-7BDA-433A-B8F7-1EBCC46C1D39}" destId="{60AE82A1-4DD5-406B-997F-DE3F02BF8A2F}" srcOrd="1" destOrd="0" parTransId="{3D4D4CDE-87E0-4E93-AEF5-58A2AE608564}" sibTransId="{8D515D21-90A3-4840-AB54-F12D89906169}"/>
    <dgm:cxn modelId="{E443836E-9052-4B23-865B-833B016A8ECD}" type="presOf" srcId="{11CA2765-7BDA-433A-B8F7-1EBCC46C1D39}" destId="{A944C10D-C5C1-4003-8BF7-0F2BAD7D0CDC}" srcOrd="0" destOrd="0" presId="urn:microsoft.com/office/officeart/2008/layout/VerticalAccentList"/>
    <dgm:cxn modelId="{0ED954A5-7D3C-4D46-B1E8-C76E231C2AAC}" srcId="{11CA2765-7BDA-433A-B8F7-1EBCC46C1D39}" destId="{03D1A14A-A0A7-4232-9E6B-ABB11C98EE2F}" srcOrd="0" destOrd="0" parTransId="{A3C3D929-DBFA-48A5-AB4E-E9A05239BBCA}" sibTransId="{073AC6D7-4737-42C3-BC6A-3E07FA06F698}"/>
    <dgm:cxn modelId="{6939A809-D3B9-4706-A7A9-0BCF9F20305C}" srcId="{5133EEFA-4880-47DB-91FA-9E2D67B2E6F4}" destId="{A67FFE89-E36F-4482-A080-1086FEC437E4}" srcOrd="1" destOrd="0" parTransId="{AC00F63B-1C20-4EB2-BA38-846AAD39B1A7}" sibTransId="{6C9CBE53-F0D1-4915-AAE7-A38D1564D1B0}"/>
    <dgm:cxn modelId="{EB23CF78-1E13-4913-B597-9C238A61940D}" type="presOf" srcId="{6ACE3385-5E12-4605-8484-443E7C2F59DA}" destId="{2D39704F-DE81-491C-9184-568955759B2D}" srcOrd="0" destOrd="0" presId="urn:microsoft.com/office/officeart/2008/layout/VerticalAccentList"/>
    <dgm:cxn modelId="{5BB87833-3CE7-4111-AC3F-60F4CFBE3AF7}" srcId="{5133EEFA-4880-47DB-91FA-9E2D67B2E6F4}" destId="{6ACE3385-5E12-4605-8484-443E7C2F59DA}" srcOrd="0" destOrd="0" parTransId="{82F00264-D522-4ECA-B9BF-A14CBA5D1608}" sibTransId="{13033A2C-E22E-4D0B-94B4-AAA198D73719}"/>
    <dgm:cxn modelId="{C6AB5047-A3C2-4775-976A-EB729AE79828}" type="presParOf" srcId="{F8CDA9CF-483B-4FC2-9340-2BC78C2DABEB}" destId="{0206090F-211D-4955-AB32-E7F7D35DA5E9}" srcOrd="0" destOrd="0" presId="urn:microsoft.com/office/officeart/2008/layout/VerticalAccentList"/>
    <dgm:cxn modelId="{AD9184AB-D6D9-4E28-9309-E7A654C00182}" type="presParOf" srcId="{0206090F-211D-4955-AB32-E7F7D35DA5E9}" destId="{A944C10D-C5C1-4003-8BF7-0F2BAD7D0CDC}" srcOrd="0" destOrd="0" presId="urn:microsoft.com/office/officeart/2008/layout/VerticalAccentList"/>
    <dgm:cxn modelId="{8227B8E0-06A6-4462-B7C5-A7D663B950F8}" type="presParOf" srcId="{F8CDA9CF-483B-4FC2-9340-2BC78C2DABEB}" destId="{A0441957-60D7-41AD-9AA5-E4EBF8ADEE3D}" srcOrd="1" destOrd="0" presId="urn:microsoft.com/office/officeart/2008/layout/VerticalAccentList"/>
    <dgm:cxn modelId="{21D47469-23C3-4C8F-A308-A05B80A7DCE4}" type="presParOf" srcId="{A0441957-60D7-41AD-9AA5-E4EBF8ADEE3D}" destId="{F09788BD-96E6-46C9-8354-E36EDC97FE1A}" srcOrd="0" destOrd="0" presId="urn:microsoft.com/office/officeart/2008/layout/VerticalAccentList"/>
    <dgm:cxn modelId="{3C7C7A35-CF7B-4AA2-9B7D-B03C25D5FB2E}" type="presParOf" srcId="{A0441957-60D7-41AD-9AA5-E4EBF8ADEE3D}" destId="{FD62016F-AB78-4D31-9C85-66AC6214E957}" srcOrd="1" destOrd="0" presId="urn:microsoft.com/office/officeart/2008/layout/VerticalAccentList"/>
    <dgm:cxn modelId="{C469EE74-E253-4147-BD8D-855542DF7361}" type="presParOf" srcId="{A0441957-60D7-41AD-9AA5-E4EBF8ADEE3D}" destId="{07D14347-BBAE-45D9-A537-C3018065DD8D}" srcOrd="2" destOrd="0" presId="urn:microsoft.com/office/officeart/2008/layout/VerticalAccentList"/>
    <dgm:cxn modelId="{C55DE4D0-2946-4398-A195-CCC10BE572B8}" type="presParOf" srcId="{A0441957-60D7-41AD-9AA5-E4EBF8ADEE3D}" destId="{782605B8-0937-4796-AEE2-A2145102B3AB}" srcOrd="3" destOrd="0" presId="urn:microsoft.com/office/officeart/2008/layout/VerticalAccentList"/>
    <dgm:cxn modelId="{C8BB3BFD-25CC-4874-AD35-80C86BA0E640}" type="presParOf" srcId="{A0441957-60D7-41AD-9AA5-E4EBF8ADEE3D}" destId="{1D0F6BD5-8AA7-4C25-9B9E-C660E2CD7616}" srcOrd="4" destOrd="0" presId="urn:microsoft.com/office/officeart/2008/layout/VerticalAccentList"/>
    <dgm:cxn modelId="{33979468-713A-41CA-821A-BE09E3CF915E}" type="presParOf" srcId="{A0441957-60D7-41AD-9AA5-E4EBF8ADEE3D}" destId="{88547002-4BD9-419B-94FF-7137BE78EDC6}" srcOrd="5" destOrd="0" presId="urn:microsoft.com/office/officeart/2008/layout/VerticalAccentList"/>
    <dgm:cxn modelId="{3F27CFF0-4E97-410D-A813-B8DB023C6389}" type="presParOf" srcId="{A0441957-60D7-41AD-9AA5-E4EBF8ADEE3D}" destId="{199EEDF6-8F63-43AA-A206-534F35CB29E3}" srcOrd="6" destOrd="0" presId="urn:microsoft.com/office/officeart/2008/layout/VerticalAccentList"/>
    <dgm:cxn modelId="{CF855CB5-7FAC-4DFB-A0FE-53AC33F63382}" type="presParOf" srcId="{A0441957-60D7-41AD-9AA5-E4EBF8ADEE3D}" destId="{4DBE3BC7-B2C9-4CA6-A91E-656C6425E1B7}" srcOrd="7" destOrd="0" presId="urn:microsoft.com/office/officeart/2008/layout/VerticalAccentList"/>
    <dgm:cxn modelId="{E36C3435-1939-4B62-84ED-D090F27DAEAA}" type="presParOf" srcId="{F8CDA9CF-483B-4FC2-9340-2BC78C2DABEB}" destId="{204E9543-31F2-4EAD-B285-DB0EB9AA3FAE}" srcOrd="2" destOrd="0" presId="urn:microsoft.com/office/officeart/2008/layout/VerticalAccentList"/>
    <dgm:cxn modelId="{8CCCDDC9-5821-427E-BEC3-75357F781264}" type="presParOf" srcId="{F8CDA9CF-483B-4FC2-9340-2BC78C2DABEB}" destId="{300A00F2-CB82-4D39-A9F3-70B79E76F1D9}" srcOrd="3" destOrd="0" presId="urn:microsoft.com/office/officeart/2008/layout/VerticalAccentList"/>
    <dgm:cxn modelId="{13B5C776-C3EE-4F20-8CF6-18414A390CA6}" type="presParOf" srcId="{300A00F2-CB82-4D39-A9F3-70B79E76F1D9}" destId="{DEB7438A-F35A-4062-979F-B93F099966E7}" srcOrd="0" destOrd="0" presId="urn:microsoft.com/office/officeart/2008/layout/VerticalAccentList"/>
    <dgm:cxn modelId="{F6244251-E8EE-4045-8630-56F771FD5934}" type="presParOf" srcId="{F8CDA9CF-483B-4FC2-9340-2BC78C2DABEB}" destId="{BE6F1844-19AF-4231-BADD-7AE9462D244D}" srcOrd="4" destOrd="0" presId="urn:microsoft.com/office/officeart/2008/layout/VerticalAccentList"/>
    <dgm:cxn modelId="{1669CE39-482E-494D-B44E-4BD2DE0D6CC0}" type="presParOf" srcId="{BE6F1844-19AF-4231-BADD-7AE9462D244D}" destId="{A9AF0622-34FF-4080-93AF-D95CAE4A723B}" srcOrd="0" destOrd="0" presId="urn:microsoft.com/office/officeart/2008/layout/VerticalAccentList"/>
    <dgm:cxn modelId="{568DC0A8-EC9E-420B-A4F3-9A7439BCC972}" type="presParOf" srcId="{BE6F1844-19AF-4231-BADD-7AE9462D244D}" destId="{56719831-26EE-4EFE-B41F-A324D118F251}" srcOrd="1" destOrd="0" presId="urn:microsoft.com/office/officeart/2008/layout/VerticalAccentList"/>
    <dgm:cxn modelId="{4B30D283-FE13-4DB5-957A-D7AC50CBC128}" type="presParOf" srcId="{BE6F1844-19AF-4231-BADD-7AE9462D244D}" destId="{236F45BF-A8F1-4D47-AFB9-66099C08F7D1}" srcOrd="2" destOrd="0" presId="urn:microsoft.com/office/officeart/2008/layout/VerticalAccentList"/>
    <dgm:cxn modelId="{6CB8A131-C42F-423D-9D19-1CED89B2124D}" type="presParOf" srcId="{BE6F1844-19AF-4231-BADD-7AE9462D244D}" destId="{DAD2F3DB-8631-4BB7-B7E1-5BED6EA478BA}" srcOrd="3" destOrd="0" presId="urn:microsoft.com/office/officeart/2008/layout/VerticalAccentList"/>
    <dgm:cxn modelId="{85172DBE-6192-47F8-88ED-F569EFBBFA15}" type="presParOf" srcId="{BE6F1844-19AF-4231-BADD-7AE9462D244D}" destId="{77E93AE5-BFD4-488C-8C8F-7060D98BF406}" srcOrd="4" destOrd="0" presId="urn:microsoft.com/office/officeart/2008/layout/VerticalAccentList"/>
    <dgm:cxn modelId="{7ADEA43E-0DD3-4DCD-A6BB-93EFE8F34BEC}" type="presParOf" srcId="{BE6F1844-19AF-4231-BADD-7AE9462D244D}" destId="{0608CBC4-C856-4193-8637-59E922DBC13F}" srcOrd="5" destOrd="0" presId="urn:microsoft.com/office/officeart/2008/layout/VerticalAccentList"/>
    <dgm:cxn modelId="{4924972B-0737-4CB9-8BAA-F10509CBF6AD}" type="presParOf" srcId="{BE6F1844-19AF-4231-BADD-7AE9462D244D}" destId="{D9A87EB1-25F3-4690-8017-16570D11019E}" srcOrd="6" destOrd="0" presId="urn:microsoft.com/office/officeart/2008/layout/VerticalAccentList"/>
    <dgm:cxn modelId="{39BD4FD4-DD91-419D-8D11-6A38A9C5D9A2}" type="presParOf" srcId="{BE6F1844-19AF-4231-BADD-7AE9462D244D}" destId="{07A32961-AD6A-4308-B9B2-3CABCA9C7153}" srcOrd="7" destOrd="0" presId="urn:microsoft.com/office/officeart/2008/layout/VerticalAccentList"/>
    <dgm:cxn modelId="{107BFC41-C253-4335-9695-1919A407089C}" type="presParOf" srcId="{F8CDA9CF-483B-4FC2-9340-2BC78C2DABEB}" destId="{BA47FECE-AEC1-4018-8774-5CDFAF572A0A}" srcOrd="5" destOrd="0" presId="urn:microsoft.com/office/officeart/2008/layout/VerticalAccentList"/>
    <dgm:cxn modelId="{53ED2C1C-673F-48E2-A23C-92A65A33C3DE}" type="presParOf" srcId="{F8CDA9CF-483B-4FC2-9340-2BC78C2DABEB}" destId="{262F85BA-9246-4F0E-A647-65B163790DE2}" srcOrd="6" destOrd="0" presId="urn:microsoft.com/office/officeart/2008/layout/VerticalAccentList"/>
    <dgm:cxn modelId="{F1996727-D4B8-4A47-8243-705D3C1D67C0}" type="presParOf" srcId="{262F85BA-9246-4F0E-A647-65B163790DE2}" destId="{E3D30B55-14D5-4840-BAAF-AC811FFE5FCF}" srcOrd="0" destOrd="0" presId="urn:microsoft.com/office/officeart/2008/layout/VerticalAccentList"/>
    <dgm:cxn modelId="{754EF043-6508-4562-8BCF-A12FC508D99B}" type="presParOf" srcId="{F8CDA9CF-483B-4FC2-9340-2BC78C2DABEB}" destId="{7765DB9A-254A-4E1C-AE7C-D4AA80D6B141}" srcOrd="7" destOrd="0" presId="urn:microsoft.com/office/officeart/2008/layout/VerticalAccentList"/>
    <dgm:cxn modelId="{D9F84DEC-CA31-403D-83CC-B85CA2F5E41B}" type="presParOf" srcId="{7765DB9A-254A-4E1C-AE7C-D4AA80D6B141}" destId="{0163CAB9-625E-4927-9CDC-C72BFD50268B}" srcOrd="0" destOrd="0" presId="urn:microsoft.com/office/officeart/2008/layout/VerticalAccentList"/>
    <dgm:cxn modelId="{E03E9A5E-BF03-4148-A2B8-62D1E2682BCB}" type="presParOf" srcId="{7765DB9A-254A-4E1C-AE7C-D4AA80D6B141}" destId="{D3F1C978-1FB7-4368-9DFA-0832064D239B}" srcOrd="1" destOrd="0" presId="urn:microsoft.com/office/officeart/2008/layout/VerticalAccentList"/>
    <dgm:cxn modelId="{AC142B8A-876A-4A1B-B343-2BF05F57F998}" type="presParOf" srcId="{7765DB9A-254A-4E1C-AE7C-D4AA80D6B141}" destId="{B2083114-A190-48CC-A36B-A0A9669CA062}" srcOrd="2" destOrd="0" presId="urn:microsoft.com/office/officeart/2008/layout/VerticalAccentList"/>
    <dgm:cxn modelId="{116F8C2A-DAC8-4020-AF32-848FCCC6305D}" type="presParOf" srcId="{7765DB9A-254A-4E1C-AE7C-D4AA80D6B141}" destId="{D8464BE6-C97E-41C9-AF30-4D9DC5B39C42}" srcOrd="3" destOrd="0" presId="urn:microsoft.com/office/officeart/2008/layout/VerticalAccentList"/>
    <dgm:cxn modelId="{65A5BA8A-08D9-46F5-B4CF-FCED9E62D19C}" type="presParOf" srcId="{7765DB9A-254A-4E1C-AE7C-D4AA80D6B141}" destId="{13BFC6AA-D0FC-4B25-99AD-37F359724A2B}" srcOrd="4" destOrd="0" presId="urn:microsoft.com/office/officeart/2008/layout/VerticalAccentList"/>
    <dgm:cxn modelId="{16AAEC2A-26FC-4D6C-A5E4-7D668161A21A}" type="presParOf" srcId="{7765DB9A-254A-4E1C-AE7C-D4AA80D6B141}" destId="{B6C2B63C-5FE5-4C23-988F-67BC0DA05073}" srcOrd="5" destOrd="0" presId="urn:microsoft.com/office/officeart/2008/layout/VerticalAccentList"/>
    <dgm:cxn modelId="{7224D846-B878-4EBD-BF05-B3F880C1BC03}" type="presParOf" srcId="{7765DB9A-254A-4E1C-AE7C-D4AA80D6B141}" destId="{235D6214-EA44-4D51-8F06-0656F9185F6F}" srcOrd="6" destOrd="0" presId="urn:microsoft.com/office/officeart/2008/layout/VerticalAccentList"/>
    <dgm:cxn modelId="{2478CDAB-3A22-4625-B540-AEA386021F74}" type="presParOf" srcId="{7765DB9A-254A-4E1C-AE7C-D4AA80D6B141}" destId="{2D39704F-DE81-491C-9184-568955759B2D}"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70FCC-1E6D-4936-897F-E40522AE7B9F}" type="doc">
      <dgm:prSet loTypeId="urn:microsoft.com/office/officeart/2008/layout/VerticalAccentList" loCatId="list" qsTypeId="urn:microsoft.com/office/officeart/2005/8/quickstyle/simple4" qsCatId="simple" csTypeId="urn:microsoft.com/office/officeart/2005/8/colors/accent1_2" csCatId="accent1" phldr="1"/>
      <dgm:spPr/>
      <dgm:t>
        <a:bodyPr/>
        <a:lstStyle/>
        <a:p>
          <a:endParaRPr lang="en-US"/>
        </a:p>
      </dgm:t>
    </dgm:pt>
    <dgm:pt modelId="{DAE2FD6F-0F05-4AD0-A5A1-745EF9662CC0}">
      <dgm:prSet phldrT="[Text]" phldr="1"/>
      <dgm:spPr/>
      <dgm:t>
        <a:bodyPr/>
        <a:lstStyle/>
        <a:p>
          <a:endParaRPr lang="en-US"/>
        </a:p>
      </dgm:t>
    </dgm:pt>
    <dgm:pt modelId="{9FE19714-2C3E-43AC-B968-ADF6F269EAF5}" type="parTrans" cxnId="{6DD3778E-7B2F-4A28-A1B5-93FD8DAF6E07}">
      <dgm:prSet/>
      <dgm:spPr/>
      <dgm:t>
        <a:bodyPr/>
        <a:lstStyle/>
        <a:p>
          <a:endParaRPr lang="en-US"/>
        </a:p>
      </dgm:t>
    </dgm:pt>
    <dgm:pt modelId="{45BD815B-6CB9-42BB-B5D1-54D91F70B8FB}" type="sibTrans" cxnId="{6DD3778E-7B2F-4A28-A1B5-93FD8DAF6E07}">
      <dgm:prSet/>
      <dgm:spPr/>
      <dgm:t>
        <a:bodyPr/>
        <a:lstStyle/>
        <a:p>
          <a:endParaRPr lang="en-US"/>
        </a:p>
      </dgm:t>
    </dgm:pt>
    <dgm:pt modelId="{E00F13BB-270D-4BBB-8040-75FB52D789F3}">
      <dgm:prSet phldrT="[Text]" custT="1"/>
      <dgm:spPr/>
      <dgm:t>
        <a:bodyPr/>
        <a:lstStyle/>
        <a:p>
          <a:r>
            <a:rPr lang="en-US" sz="1200" dirty="0" smtClean="0"/>
            <a:t>Many people are shopping online now, in fact 6% of online sales were in retail alone in 2009;  and this tend is expected to grow. This is a great opportunity for JC Penney to do more promotions online or to facilitate or their online shopping process. </a:t>
          </a:r>
          <a:endParaRPr lang="en-US" sz="1200" dirty="0"/>
        </a:p>
      </dgm:t>
    </dgm:pt>
    <dgm:pt modelId="{CE734F95-EED9-4B86-A0FB-E42E3F153AC9}" type="parTrans" cxnId="{43AD94DF-C40C-4B90-A36D-08E76E46257D}">
      <dgm:prSet/>
      <dgm:spPr/>
      <dgm:t>
        <a:bodyPr/>
        <a:lstStyle/>
        <a:p>
          <a:endParaRPr lang="en-US"/>
        </a:p>
      </dgm:t>
    </dgm:pt>
    <dgm:pt modelId="{5FBD57F3-8C87-441C-A983-99167702E4DD}" type="sibTrans" cxnId="{43AD94DF-C40C-4B90-A36D-08E76E46257D}">
      <dgm:prSet/>
      <dgm:spPr/>
      <dgm:t>
        <a:bodyPr/>
        <a:lstStyle/>
        <a:p>
          <a:endParaRPr lang="en-US"/>
        </a:p>
      </dgm:t>
    </dgm:pt>
    <dgm:pt modelId="{8B194E0C-1F9F-49F8-A8D7-04B633145794}">
      <dgm:prSet phldrT="[Text]" phldr="1"/>
      <dgm:spPr/>
      <dgm:t>
        <a:bodyPr/>
        <a:lstStyle/>
        <a:p>
          <a:endParaRPr lang="en-US"/>
        </a:p>
      </dgm:t>
    </dgm:pt>
    <dgm:pt modelId="{4CD9E5BC-F7DC-439F-98DA-1BC0DF46B791}" type="parTrans" cxnId="{D97E32D2-8EB2-4444-8EA6-36599696319D}">
      <dgm:prSet/>
      <dgm:spPr/>
      <dgm:t>
        <a:bodyPr/>
        <a:lstStyle/>
        <a:p>
          <a:endParaRPr lang="en-US"/>
        </a:p>
      </dgm:t>
    </dgm:pt>
    <dgm:pt modelId="{2E44539D-C085-41D9-9254-095103CECE6D}" type="sibTrans" cxnId="{D97E32D2-8EB2-4444-8EA6-36599696319D}">
      <dgm:prSet/>
      <dgm:spPr/>
      <dgm:t>
        <a:bodyPr/>
        <a:lstStyle/>
        <a:p>
          <a:endParaRPr lang="en-US"/>
        </a:p>
      </dgm:t>
    </dgm:pt>
    <dgm:pt modelId="{3DF8DE75-2E77-441A-879B-3A34305F340A}">
      <dgm:prSet phldrT="[Text]" custT="1"/>
      <dgm:spPr/>
      <dgm:t>
        <a:bodyPr/>
        <a:lstStyle/>
        <a:p>
          <a:r>
            <a:rPr lang="en-US" sz="1200" dirty="0" smtClean="0"/>
            <a:t>Wal-Mart has been surrounded by controversy in the past because of their questionable treatment of employees and faulty electronics. JC Penney can use this to their advantage by capitalizing on the excellent treatment of their employees.</a:t>
          </a:r>
          <a:endParaRPr lang="en-US" sz="1200" dirty="0"/>
        </a:p>
      </dgm:t>
    </dgm:pt>
    <dgm:pt modelId="{4D24A7EE-EA89-49CB-B5A4-F36A8A8B40D0}" type="parTrans" cxnId="{AE59FE43-6127-4980-82D0-5C42420BF784}">
      <dgm:prSet/>
      <dgm:spPr/>
      <dgm:t>
        <a:bodyPr/>
        <a:lstStyle/>
        <a:p>
          <a:endParaRPr lang="en-US"/>
        </a:p>
      </dgm:t>
    </dgm:pt>
    <dgm:pt modelId="{93415862-0044-4DCC-9C9D-034AB9C5C0C0}" type="sibTrans" cxnId="{AE59FE43-6127-4980-82D0-5C42420BF784}">
      <dgm:prSet/>
      <dgm:spPr/>
      <dgm:t>
        <a:bodyPr/>
        <a:lstStyle/>
        <a:p>
          <a:endParaRPr lang="en-US"/>
        </a:p>
      </dgm:t>
    </dgm:pt>
    <dgm:pt modelId="{7B8D8199-1914-44DA-8717-B2D6BD2B6986}">
      <dgm:prSet phldrT="[Text]" phldr="1"/>
      <dgm:spPr/>
      <dgm:t>
        <a:bodyPr/>
        <a:lstStyle/>
        <a:p>
          <a:endParaRPr lang="en-US"/>
        </a:p>
      </dgm:t>
    </dgm:pt>
    <dgm:pt modelId="{40981DB2-DD66-46CE-B07E-1BA0189C49D9}" type="parTrans" cxnId="{35EA78C8-2F04-4269-8DD9-B8658068FEA6}">
      <dgm:prSet/>
      <dgm:spPr/>
      <dgm:t>
        <a:bodyPr/>
        <a:lstStyle/>
        <a:p>
          <a:endParaRPr lang="en-US"/>
        </a:p>
      </dgm:t>
    </dgm:pt>
    <dgm:pt modelId="{2292F564-C566-494F-8643-6835868DB3D2}" type="sibTrans" cxnId="{35EA78C8-2F04-4269-8DD9-B8658068FEA6}">
      <dgm:prSet/>
      <dgm:spPr/>
      <dgm:t>
        <a:bodyPr/>
        <a:lstStyle/>
        <a:p>
          <a:endParaRPr lang="en-US"/>
        </a:p>
      </dgm:t>
    </dgm:pt>
    <dgm:pt modelId="{B71D685A-25D2-437B-B6FD-41E703321210}">
      <dgm:prSet phldrT="[Text]" custT="1"/>
      <dgm:spPr/>
      <dgm:t>
        <a:bodyPr/>
        <a:lstStyle/>
        <a:p>
          <a:r>
            <a:rPr lang="en-US" sz="1200" dirty="0" smtClean="0"/>
            <a:t>People want to save money because of the recession and they aren’t looking to spend as much money on expensive name brands. Therefore, demand for generic and private label brands is high.</a:t>
          </a:r>
          <a:endParaRPr lang="en-US" sz="1200" dirty="0"/>
        </a:p>
      </dgm:t>
    </dgm:pt>
    <dgm:pt modelId="{1A62EE9B-F2CE-4BAF-8144-0841F1796215}" type="parTrans" cxnId="{224C562A-8618-4A47-AB19-AD597544A8E1}">
      <dgm:prSet/>
      <dgm:spPr/>
      <dgm:t>
        <a:bodyPr/>
        <a:lstStyle/>
        <a:p>
          <a:endParaRPr lang="en-US"/>
        </a:p>
      </dgm:t>
    </dgm:pt>
    <dgm:pt modelId="{FC6E5616-FB85-4617-A98E-580556353E67}" type="sibTrans" cxnId="{224C562A-8618-4A47-AB19-AD597544A8E1}">
      <dgm:prSet/>
      <dgm:spPr/>
      <dgm:t>
        <a:bodyPr/>
        <a:lstStyle/>
        <a:p>
          <a:endParaRPr lang="en-US"/>
        </a:p>
      </dgm:t>
    </dgm:pt>
    <dgm:pt modelId="{4D021E67-13A8-484A-B517-17F6628985C8}">
      <dgm:prSet/>
      <dgm:spPr/>
      <dgm:t>
        <a:bodyPr/>
        <a:lstStyle/>
        <a:p>
          <a:endParaRPr lang="en-US" sz="1300" dirty="0"/>
        </a:p>
      </dgm:t>
    </dgm:pt>
    <dgm:pt modelId="{EC64E78E-17C3-44DC-AA46-9A0162AC1237}" type="parTrans" cxnId="{832438FE-2B6D-41C7-AF05-E6325F22C93A}">
      <dgm:prSet/>
      <dgm:spPr/>
      <dgm:t>
        <a:bodyPr/>
        <a:lstStyle/>
        <a:p>
          <a:endParaRPr lang="en-US"/>
        </a:p>
      </dgm:t>
    </dgm:pt>
    <dgm:pt modelId="{624FB10F-96F9-46A2-99B7-8EC7C0395EA2}" type="sibTrans" cxnId="{832438FE-2B6D-41C7-AF05-E6325F22C93A}">
      <dgm:prSet/>
      <dgm:spPr/>
      <dgm:t>
        <a:bodyPr/>
        <a:lstStyle/>
        <a:p>
          <a:endParaRPr lang="en-US"/>
        </a:p>
      </dgm:t>
    </dgm:pt>
    <dgm:pt modelId="{5EB7D9F4-4760-4929-883A-DCF5D6D2E017}">
      <dgm:prSet/>
      <dgm:spPr/>
      <dgm:t>
        <a:bodyPr/>
        <a:lstStyle/>
        <a:p>
          <a:endParaRPr lang="en-US" sz="1300" dirty="0"/>
        </a:p>
      </dgm:t>
    </dgm:pt>
    <dgm:pt modelId="{1154FF20-A7B6-4204-BE32-718B56FD0877}" type="parTrans" cxnId="{E3CA0450-7BDD-4AB3-9162-DE67F8179BEC}">
      <dgm:prSet/>
      <dgm:spPr/>
      <dgm:t>
        <a:bodyPr/>
        <a:lstStyle/>
        <a:p>
          <a:endParaRPr lang="en-US"/>
        </a:p>
      </dgm:t>
    </dgm:pt>
    <dgm:pt modelId="{AEC70F55-1A6C-4BC9-A9B6-56337E53EE50}" type="sibTrans" cxnId="{E3CA0450-7BDD-4AB3-9162-DE67F8179BEC}">
      <dgm:prSet/>
      <dgm:spPr/>
      <dgm:t>
        <a:bodyPr/>
        <a:lstStyle/>
        <a:p>
          <a:endParaRPr lang="en-US"/>
        </a:p>
      </dgm:t>
    </dgm:pt>
    <dgm:pt modelId="{24C5192A-8279-4F60-BA30-ECA399599FCB}" type="pres">
      <dgm:prSet presAssocID="{BCE70FCC-1E6D-4936-897F-E40522AE7B9F}" presName="Name0" presStyleCnt="0">
        <dgm:presLayoutVars>
          <dgm:chMax/>
          <dgm:chPref/>
          <dgm:dir/>
        </dgm:presLayoutVars>
      </dgm:prSet>
      <dgm:spPr/>
      <dgm:t>
        <a:bodyPr/>
        <a:lstStyle/>
        <a:p>
          <a:endParaRPr lang="en-US"/>
        </a:p>
      </dgm:t>
    </dgm:pt>
    <dgm:pt modelId="{91520A6F-6060-4FC9-84E4-81C693170642}" type="pres">
      <dgm:prSet presAssocID="{DAE2FD6F-0F05-4AD0-A5A1-745EF9662CC0}" presName="parenttextcomposite" presStyleCnt="0"/>
      <dgm:spPr/>
    </dgm:pt>
    <dgm:pt modelId="{47DDF029-F2FD-475A-A9DA-74F229E4B7F2}" type="pres">
      <dgm:prSet presAssocID="{DAE2FD6F-0F05-4AD0-A5A1-745EF9662CC0}" presName="parenttext" presStyleLbl="revTx" presStyleIdx="0" presStyleCnt="3">
        <dgm:presLayoutVars>
          <dgm:chMax/>
          <dgm:chPref val="2"/>
          <dgm:bulletEnabled val="1"/>
        </dgm:presLayoutVars>
      </dgm:prSet>
      <dgm:spPr/>
      <dgm:t>
        <a:bodyPr/>
        <a:lstStyle/>
        <a:p>
          <a:endParaRPr lang="en-US"/>
        </a:p>
      </dgm:t>
    </dgm:pt>
    <dgm:pt modelId="{CBF4F852-6884-4315-9E58-A2E31D3BA1CA}" type="pres">
      <dgm:prSet presAssocID="{DAE2FD6F-0F05-4AD0-A5A1-745EF9662CC0}" presName="composite" presStyleCnt="0"/>
      <dgm:spPr/>
    </dgm:pt>
    <dgm:pt modelId="{8C6CD23D-B845-4AA5-BB52-ED8785C1DD9F}" type="pres">
      <dgm:prSet presAssocID="{DAE2FD6F-0F05-4AD0-A5A1-745EF9662CC0}" presName="chevron1" presStyleLbl="alignNode1" presStyleIdx="0" presStyleCnt="21"/>
      <dgm:spPr/>
    </dgm:pt>
    <dgm:pt modelId="{AC737A40-55BF-404C-9B6A-8CF41FDC28FC}" type="pres">
      <dgm:prSet presAssocID="{DAE2FD6F-0F05-4AD0-A5A1-745EF9662CC0}" presName="chevron2" presStyleLbl="alignNode1" presStyleIdx="1" presStyleCnt="21"/>
      <dgm:spPr/>
    </dgm:pt>
    <dgm:pt modelId="{C87A0975-F298-4004-B035-8697AF00026B}" type="pres">
      <dgm:prSet presAssocID="{DAE2FD6F-0F05-4AD0-A5A1-745EF9662CC0}" presName="chevron3" presStyleLbl="alignNode1" presStyleIdx="2" presStyleCnt="21"/>
      <dgm:spPr/>
    </dgm:pt>
    <dgm:pt modelId="{9F8B801D-DE84-4767-8E8D-80EB2008C1DE}" type="pres">
      <dgm:prSet presAssocID="{DAE2FD6F-0F05-4AD0-A5A1-745EF9662CC0}" presName="chevron4" presStyleLbl="alignNode1" presStyleIdx="3" presStyleCnt="21"/>
      <dgm:spPr/>
    </dgm:pt>
    <dgm:pt modelId="{1226E1D0-9ACA-4065-B91D-31F42005EC8F}" type="pres">
      <dgm:prSet presAssocID="{DAE2FD6F-0F05-4AD0-A5A1-745EF9662CC0}" presName="chevron5" presStyleLbl="alignNode1" presStyleIdx="4" presStyleCnt="21"/>
      <dgm:spPr/>
    </dgm:pt>
    <dgm:pt modelId="{B55AFC4B-975B-4971-9373-D31E649CC6F2}" type="pres">
      <dgm:prSet presAssocID="{DAE2FD6F-0F05-4AD0-A5A1-745EF9662CC0}" presName="chevron6" presStyleLbl="alignNode1" presStyleIdx="5" presStyleCnt="21"/>
      <dgm:spPr/>
    </dgm:pt>
    <dgm:pt modelId="{175D157C-34BD-4653-8A8D-EE2D00488CEF}" type="pres">
      <dgm:prSet presAssocID="{DAE2FD6F-0F05-4AD0-A5A1-745EF9662CC0}" presName="chevron7" presStyleLbl="alignNode1" presStyleIdx="6" presStyleCnt="21"/>
      <dgm:spPr/>
    </dgm:pt>
    <dgm:pt modelId="{290BEB95-9DE5-4EBD-A210-0B43102C9F2D}" type="pres">
      <dgm:prSet presAssocID="{DAE2FD6F-0F05-4AD0-A5A1-745EF9662CC0}" presName="childtext" presStyleLbl="solidFgAcc1" presStyleIdx="0" presStyleCnt="3">
        <dgm:presLayoutVars>
          <dgm:chMax/>
          <dgm:chPref val="0"/>
          <dgm:bulletEnabled val="1"/>
        </dgm:presLayoutVars>
      </dgm:prSet>
      <dgm:spPr/>
      <dgm:t>
        <a:bodyPr/>
        <a:lstStyle/>
        <a:p>
          <a:endParaRPr lang="en-US"/>
        </a:p>
      </dgm:t>
    </dgm:pt>
    <dgm:pt modelId="{4E147778-6587-4B20-99B0-C697B8BC680F}" type="pres">
      <dgm:prSet presAssocID="{45BD815B-6CB9-42BB-B5D1-54D91F70B8FB}" presName="sibTrans" presStyleCnt="0"/>
      <dgm:spPr/>
    </dgm:pt>
    <dgm:pt modelId="{6D272351-867D-4967-9CE0-BA6C0D196FB0}" type="pres">
      <dgm:prSet presAssocID="{8B194E0C-1F9F-49F8-A8D7-04B633145794}" presName="parenttextcomposite" presStyleCnt="0"/>
      <dgm:spPr/>
    </dgm:pt>
    <dgm:pt modelId="{4D7DD0BB-F018-47D1-B492-3AF7EF34824D}" type="pres">
      <dgm:prSet presAssocID="{8B194E0C-1F9F-49F8-A8D7-04B633145794}" presName="parenttext" presStyleLbl="revTx" presStyleIdx="1" presStyleCnt="3">
        <dgm:presLayoutVars>
          <dgm:chMax/>
          <dgm:chPref val="2"/>
          <dgm:bulletEnabled val="1"/>
        </dgm:presLayoutVars>
      </dgm:prSet>
      <dgm:spPr/>
      <dgm:t>
        <a:bodyPr/>
        <a:lstStyle/>
        <a:p>
          <a:endParaRPr lang="en-US"/>
        </a:p>
      </dgm:t>
    </dgm:pt>
    <dgm:pt modelId="{434F9727-89D0-4120-B5E6-398C0C462AB1}" type="pres">
      <dgm:prSet presAssocID="{8B194E0C-1F9F-49F8-A8D7-04B633145794}" presName="composite" presStyleCnt="0"/>
      <dgm:spPr/>
    </dgm:pt>
    <dgm:pt modelId="{BD59F85A-CCFD-4AF2-8684-79F07330BB71}" type="pres">
      <dgm:prSet presAssocID="{8B194E0C-1F9F-49F8-A8D7-04B633145794}" presName="chevron1" presStyleLbl="alignNode1" presStyleIdx="7" presStyleCnt="21"/>
      <dgm:spPr/>
    </dgm:pt>
    <dgm:pt modelId="{D031684C-FBE6-4684-803A-510D1C24943E}" type="pres">
      <dgm:prSet presAssocID="{8B194E0C-1F9F-49F8-A8D7-04B633145794}" presName="chevron2" presStyleLbl="alignNode1" presStyleIdx="8" presStyleCnt="21"/>
      <dgm:spPr/>
    </dgm:pt>
    <dgm:pt modelId="{18B7BCBB-ED3A-4A5A-8507-46DEC207D827}" type="pres">
      <dgm:prSet presAssocID="{8B194E0C-1F9F-49F8-A8D7-04B633145794}" presName="chevron3" presStyleLbl="alignNode1" presStyleIdx="9" presStyleCnt="21"/>
      <dgm:spPr/>
    </dgm:pt>
    <dgm:pt modelId="{A74EE832-1067-472E-B598-623634614F48}" type="pres">
      <dgm:prSet presAssocID="{8B194E0C-1F9F-49F8-A8D7-04B633145794}" presName="chevron4" presStyleLbl="alignNode1" presStyleIdx="10" presStyleCnt="21"/>
      <dgm:spPr/>
    </dgm:pt>
    <dgm:pt modelId="{E25B2EB7-AEAD-436C-A5A5-2CF546CB1873}" type="pres">
      <dgm:prSet presAssocID="{8B194E0C-1F9F-49F8-A8D7-04B633145794}" presName="chevron5" presStyleLbl="alignNode1" presStyleIdx="11" presStyleCnt="21"/>
      <dgm:spPr/>
    </dgm:pt>
    <dgm:pt modelId="{F82CF970-8EEB-4939-BB08-7909C265C9DF}" type="pres">
      <dgm:prSet presAssocID="{8B194E0C-1F9F-49F8-A8D7-04B633145794}" presName="chevron6" presStyleLbl="alignNode1" presStyleIdx="12" presStyleCnt="21"/>
      <dgm:spPr/>
    </dgm:pt>
    <dgm:pt modelId="{313047B9-8500-477C-9EEC-2C78970E3596}" type="pres">
      <dgm:prSet presAssocID="{8B194E0C-1F9F-49F8-A8D7-04B633145794}" presName="chevron7" presStyleLbl="alignNode1" presStyleIdx="13" presStyleCnt="21"/>
      <dgm:spPr/>
    </dgm:pt>
    <dgm:pt modelId="{3CA453CF-80DA-4D02-BF9A-D81CFE472D36}" type="pres">
      <dgm:prSet presAssocID="{8B194E0C-1F9F-49F8-A8D7-04B633145794}" presName="childtext" presStyleLbl="solidFgAcc1" presStyleIdx="1" presStyleCnt="3">
        <dgm:presLayoutVars>
          <dgm:chMax/>
          <dgm:chPref val="0"/>
          <dgm:bulletEnabled val="1"/>
        </dgm:presLayoutVars>
      </dgm:prSet>
      <dgm:spPr/>
      <dgm:t>
        <a:bodyPr/>
        <a:lstStyle/>
        <a:p>
          <a:endParaRPr lang="en-US"/>
        </a:p>
      </dgm:t>
    </dgm:pt>
    <dgm:pt modelId="{D2C228BA-5E42-43D7-827B-01B06341C4F0}" type="pres">
      <dgm:prSet presAssocID="{2E44539D-C085-41D9-9254-095103CECE6D}" presName="sibTrans" presStyleCnt="0"/>
      <dgm:spPr/>
    </dgm:pt>
    <dgm:pt modelId="{14EC6BC8-6C92-439F-A444-FDFE6083D86D}" type="pres">
      <dgm:prSet presAssocID="{7B8D8199-1914-44DA-8717-B2D6BD2B6986}" presName="parenttextcomposite" presStyleCnt="0"/>
      <dgm:spPr/>
    </dgm:pt>
    <dgm:pt modelId="{6B4B1351-5138-4062-9804-4E1E29BAA997}" type="pres">
      <dgm:prSet presAssocID="{7B8D8199-1914-44DA-8717-B2D6BD2B6986}" presName="parenttext" presStyleLbl="revTx" presStyleIdx="2" presStyleCnt="3">
        <dgm:presLayoutVars>
          <dgm:chMax/>
          <dgm:chPref val="2"/>
          <dgm:bulletEnabled val="1"/>
        </dgm:presLayoutVars>
      </dgm:prSet>
      <dgm:spPr/>
      <dgm:t>
        <a:bodyPr/>
        <a:lstStyle/>
        <a:p>
          <a:endParaRPr lang="en-US"/>
        </a:p>
      </dgm:t>
    </dgm:pt>
    <dgm:pt modelId="{FD97AC9E-6981-462B-B358-915C352AF47F}" type="pres">
      <dgm:prSet presAssocID="{7B8D8199-1914-44DA-8717-B2D6BD2B6986}" presName="composite" presStyleCnt="0"/>
      <dgm:spPr/>
    </dgm:pt>
    <dgm:pt modelId="{BBFA6D0D-8EAE-45BF-B379-0F18DC6680CB}" type="pres">
      <dgm:prSet presAssocID="{7B8D8199-1914-44DA-8717-B2D6BD2B6986}" presName="chevron1" presStyleLbl="alignNode1" presStyleIdx="14" presStyleCnt="21"/>
      <dgm:spPr/>
    </dgm:pt>
    <dgm:pt modelId="{5EE9DCD0-FF88-4FC5-A6C5-AAA454089641}" type="pres">
      <dgm:prSet presAssocID="{7B8D8199-1914-44DA-8717-B2D6BD2B6986}" presName="chevron2" presStyleLbl="alignNode1" presStyleIdx="15" presStyleCnt="21"/>
      <dgm:spPr/>
    </dgm:pt>
    <dgm:pt modelId="{CB008D6A-56B5-4241-9F7E-9645199730B3}" type="pres">
      <dgm:prSet presAssocID="{7B8D8199-1914-44DA-8717-B2D6BD2B6986}" presName="chevron3" presStyleLbl="alignNode1" presStyleIdx="16" presStyleCnt="21"/>
      <dgm:spPr/>
    </dgm:pt>
    <dgm:pt modelId="{6A8135AD-1A76-4C7A-8FB7-24DE3434DB65}" type="pres">
      <dgm:prSet presAssocID="{7B8D8199-1914-44DA-8717-B2D6BD2B6986}" presName="chevron4" presStyleLbl="alignNode1" presStyleIdx="17" presStyleCnt="21"/>
      <dgm:spPr/>
    </dgm:pt>
    <dgm:pt modelId="{CF45D9E5-936A-4C14-BAF3-83F5D9C90764}" type="pres">
      <dgm:prSet presAssocID="{7B8D8199-1914-44DA-8717-B2D6BD2B6986}" presName="chevron5" presStyleLbl="alignNode1" presStyleIdx="18" presStyleCnt="21"/>
      <dgm:spPr/>
    </dgm:pt>
    <dgm:pt modelId="{E26F53EC-9657-4223-938E-34B089A53758}" type="pres">
      <dgm:prSet presAssocID="{7B8D8199-1914-44DA-8717-B2D6BD2B6986}" presName="chevron6" presStyleLbl="alignNode1" presStyleIdx="19" presStyleCnt="21"/>
      <dgm:spPr/>
    </dgm:pt>
    <dgm:pt modelId="{39417D5B-108F-4218-8760-53B4CA272B4C}" type="pres">
      <dgm:prSet presAssocID="{7B8D8199-1914-44DA-8717-B2D6BD2B6986}" presName="chevron7" presStyleLbl="alignNode1" presStyleIdx="20" presStyleCnt="21"/>
      <dgm:spPr/>
    </dgm:pt>
    <dgm:pt modelId="{C2DE54D4-EE20-4D42-B12E-4201E0C6B2BB}" type="pres">
      <dgm:prSet presAssocID="{7B8D8199-1914-44DA-8717-B2D6BD2B6986}" presName="childtext" presStyleLbl="solidFgAcc1" presStyleIdx="2" presStyleCnt="3">
        <dgm:presLayoutVars>
          <dgm:chMax/>
          <dgm:chPref val="0"/>
          <dgm:bulletEnabled val="1"/>
        </dgm:presLayoutVars>
      </dgm:prSet>
      <dgm:spPr/>
      <dgm:t>
        <a:bodyPr/>
        <a:lstStyle/>
        <a:p>
          <a:endParaRPr lang="en-US"/>
        </a:p>
      </dgm:t>
    </dgm:pt>
  </dgm:ptLst>
  <dgm:cxnLst>
    <dgm:cxn modelId="{A8DB5B67-0D0B-4CB4-AB89-D7F0C02E9573}" type="presOf" srcId="{8B194E0C-1F9F-49F8-A8D7-04B633145794}" destId="{4D7DD0BB-F018-47D1-B492-3AF7EF34824D}" srcOrd="0" destOrd="0" presId="urn:microsoft.com/office/officeart/2008/layout/VerticalAccentList"/>
    <dgm:cxn modelId="{A1D8C760-351E-4870-8DF4-21C3B6FF28CB}" type="presOf" srcId="{3DF8DE75-2E77-441A-879B-3A34305F340A}" destId="{3CA453CF-80DA-4D02-BF9A-D81CFE472D36}" srcOrd="0" destOrd="0" presId="urn:microsoft.com/office/officeart/2008/layout/VerticalAccentList"/>
    <dgm:cxn modelId="{A0564B9E-92EE-4075-BBCB-13EB05A25C19}" type="presOf" srcId="{E00F13BB-270D-4BBB-8040-75FB52D789F3}" destId="{290BEB95-9DE5-4EBD-A210-0B43102C9F2D}" srcOrd="0" destOrd="0" presId="urn:microsoft.com/office/officeart/2008/layout/VerticalAccentList"/>
    <dgm:cxn modelId="{832438FE-2B6D-41C7-AF05-E6325F22C93A}" srcId="{DAE2FD6F-0F05-4AD0-A5A1-745EF9662CC0}" destId="{4D021E67-13A8-484A-B517-17F6628985C8}" srcOrd="1" destOrd="0" parTransId="{EC64E78E-17C3-44DC-AA46-9A0162AC1237}" sibTransId="{624FB10F-96F9-46A2-99B7-8EC7C0395EA2}"/>
    <dgm:cxn modelId="{8232869B-8FBB-4A8A-9054-B70748F6FADB}" type="presOf" srcId="{BCE70FCC-1E6D-4936-897F-E40522AE7B9F}" destId="{24C5192A-8279-4F60-BA30-ECA399599FCB}" srcOrd="0" destOrd="0" presId="urn:microsoft.com/office/officeart/2008/layout/VerticalAccentList"/>
    <dgm:cxn modelId="{AAFC29B4-DD8D-49A0-B863-7A9BADDEDEC1}" type="presOf" srcId="{5EB7D9F4-4760-4929-883A-DCF5D6D2E017}" destId="{3CA453CF-80DA-4D02-BF9A-D81CFE472D36}" srcOrd="0" destOrd="1" presId="urn:microsoft.com/office/officeart/2008/layout/VerticalAccentList"/>
    <dgm:cxn modelId="{224C562A-8618-4A47-AB19-AD597544A8E1}" srcId="{7B8D8199-1914-44DA-8717-B2D6BD2B6986}" destId="{B71D685A-25D2-437B-B6FD-41E703321210}" srcOrd="0" destOrd="0" parTransId="{1A62EE9B-F2CE-4BAF-8144-0841F1796215}" sibTransId="{FC6E5616-FB85-4617-A98E-580556353E67}"/>
    <dgm:cxn modelId="{D1166BE7-96FF-4CE3-86EF-839C24892DFD}" type="presOf" srcId="{B71D685A-25D2-437B-B6FD-41E703321210}" destId="{C2DE54D4-EE20-4D42-B12E-4201E0C6B2BB}" srcOrd="0" destOrd="0" presId="urn:microsoft.com/office/officeart/2008/layout/VerticalAccentList"/>
    <dgm:cxn modelId="{72F97CD1-8D2F-4EC0-ABA5-3B2FDEDDBAD7}" type="presOf" srcId="{4D021E67-13A8-484A-B517-17F6628985C8}" destId="{290BEB95-9DE5-4EBD-A210-0B43102C9F2D}" srcOrd="0" destOrd="1" presId="urn:microsoft.com/office/officeart/2008/layout/VerticalAccentList"/>
    <dgm:cxn modelId="{D97E32D2-8EB2-4444-8EA6-36599696319D}" srcId="{BCE70FCC-1E6D-4936-897F-E40522AE7B9F}" destId="{8B194E0C-1F9F-49F8-A8D7-04B633145794}" srcOrd="1" destOrd="0" parTransId="{4CD9E5BC-F7DC-439F-98DA-1BC0DF46B791}" sibTransId="{2E44539D-C085-41D9-9254-095103CECE6D}"/>
    <dgm:cxn modelId="{43AD94DF-C40C-4B90-A36D-08E76E46257D}" srcId="{DAE2FD6F-0F05-4AD0-A5A1-745EF9662CC0}" destId="{E00F13BB-270D-4BBB-8040-75FB52D789F3}" srcOrd="0" destOrd="0" parTransId="{CE734F95-EED9-4B86-A0FB-E42E3F153AC9}" sibTransId="{5FBD57F3-8C87-441C-A983-99167702E4DD}"/>
    <dgm:cxn modelId="{B0201580-0E40-4DB2-A686-050859A3E61C}" type="presOf" srcId="{DAE2FD6F-0F05-4AD0-A5A1-745EF9662CC0}" destId="{47DDF029-F2FD-475A-A9DA-74F229E4B7F2}" srcOrd="0" destOrd="0" presId="urn:microsoft.com/office/officeart/2008/layout/VerticalAccentList"/>
    <dgm:cxn modelId="{AE59FE43-6127-4980-82D0-5C42420BF784}" srcId="{8B194E0C-1F9F-49F8-A8D7-04B633145794}" destId="{3DF8DE75-2E77-441A-879B-3A34305F340A}" srcOrd="0" destOrd="0" parTransId="{4D24A7EE-EA89-49CB-B5A4-F36A8A8B40D0}" sibTransId="{93415862-0044-4DCC-9C9D-034AB9C5C0C0}"/>
    <dgm:cxn modelId="{E3CA0450-7BDD-4AB3-9162-DE67F8179BEC}" srcId="{8B194E0C-1F9F-49F8-A8D7-04B633145794}" destId="{5EB7D9F4-4760-4929-883A-DCF5D6D2E017}" srcOrd="1" destOrd="0" parTransId="{1154FF20-A7B6-4204-BE32-718B56FD0877}" sibTransId="{AEC70F55-1A6C-4BC9-A9B6-56337E53EE50}"/>
    <dgm:cxn modelId="{6DD3778E-7B2F-4A28-A1B5-93FD8DAF6E07}" srcId="{BCE70FCC-1E6D-4936-897F-E40522AE7B9F}" destId="{DAE2FD6F-0F05-4AD0-A5A1-745EF9662CC0}" srcOrd="0" destOrd="0" parTransId="{9FE19714-2C3E-43AC-B968-ADF6F269EAF5}" sibTransId="{45BD815B-6CB9-42BB-B5D1-54D91F70B8FB}"/>
    <dgm:cxn modelId="{35EA78C8-2F04-4269-8DD9-B8658068FEA6}" srcId="{BCE70FCC-1E6D-4936-897F-E40522AE7B9F}" destId="{7B8D8199-1914-44DA-8717-B2D6BD2B6986}" srcOrd="2" destOrd="0" parTransId="{40981DB2-DD66-46CE-B07E-1BA0189C49D9}" sibTransId="{2292F564-C566-494F-8643-6835868DB3D2}"/>
    <dgm:cxn modelId="{23D95BBA-4E5C-404D-95A0-7DAC344682EB}" type="presOf" srcId="{7B8D8199-1914-44DA-8717-B2D6BD2B6986}" destId="{6B4B1351-5138-4062-9804-4E1E29BAA997}" srcOrd="0" destOrd="0" presId="urn:microsoft.com/office/officeart/2008/layout/VerticalAccentList"/>
    <dgm:cxn modelId="{65050FDE-4334-490C-948D-C9228DD510DB}" type="presParOf" srcId="{24C5192A-8279-4F60-BA30-ECA399599FCB}" destId="{91520A6F-6060-4FC9-84E4-81C693170642}" srcOrd="0" destOrd="0" presId="urn:microsoft.com/office/officeart/2008/layout/VerticalAccentList"/>
    <dgm:cxn modelId="{9169521F-A31C-4634-9D25-0528FEFAFA22}" type="presParOf" srcId="{91520A6F-6060-4FC9-84E4-81C693170642}" destId="{47DDF029-F2FD-475A-A9DA-74F229E4B7F2}" srcOrd="0" destOrd="0" presId="urn:microsoft.com/office/officeart/2008/layout/VerticalAccentList"/>
    <dgm:cxn modelId="{89067D32-B976-46C2-A7A6-4F37D14F72B9}" type="presParOf" srcId="{24C5192A-8279-4F60-BA30-ECA399599FCB}" destId="{CBF4F852-6884-4315-9E58-A2E31D3BA1CA}" srcOrd="1" destOrd="0" presId="urn:microsoft.com/office/officeart/2008/layout/VerticalAccentList"/>
    <dgm:cxn modelId="{B6D4FE5D-C9D4-4189-A521-8DE91C69E7C1}" type="presParOf" srcId="{CBF4F852-6884-4315-9E58-A2E31D3BA1CA}" destId="{8C6CD23D-B845-4AA5-BB52-ED8785C1DD9F}" srcOrd="0" destOrd="0" presId="urn:microsoft.com/office/officeart/2008/layout/VerticalAccentList"/>
    <dgm:cxn modelId="{A81E6F26-B08D-4A06-8A8A-D38384111EA2}" type="presParOf" srcId="{CBF4F852-6884-4315-9E58-A2E31D3BA1CA}" destId="{AC737A40-55BF-404C-9B6A-8CF41FDC28FC}" srcOrd="1" destOrd="0" presId="urn:microsoft.com/office/officeart/2008/layout/VerticalAccentList"/>
    <dgm:cxn modelId="{DE22F8C3-56A7-4963-93DB-DC2FE2FC922C}" type="presParOf" srcId="{CBF4F852-6884-4315-9E58-A2E31D3BA1CA}" destId="{C87A0975-F298-4004-B035-8697AF00026B}" srcOrd="2" destOrd="0" presId="urn:microsoft.com/office/officeart/2008/layout/VerticalAccentList"/>
    <dgm:cxn modelId="{F1A550EF-173B-47B7-9733-9A911511BD0E}" type="presParOf" srcId="{CBF4F852-6884-4315-9E58-A2E31D3BA1CA}" destId="{9F8B801D-DE84-4767-8E8D-80EB2008C1DE}" srcOrd="3" destOrd="0" presId="urn:microsoft.com/office/officeart/2008/layout/VerticalAccentList"/>
    <dgm:cxn modelId="{2EC1BD01-6254-4A1C-997C-9E08C45EF75F}" type="presParOf" srcId="{CBF4F852-6884-4315-9E58-A2E31D3BA1CA}" destId="{1226E1D0-9ACA-4065-B91D-31F42005EC8F}" srcOrd="4" destOrd="0" presId="urn:microsoft.com/office/officeart/2008/layout/VerticalAccentList"/>
    <dgm:cxn modelId="{04AAD754-52DF-4684-A92B-B1B3DBD47D06}" type="presParOf" srcId="{CBF4F852-6884-4315-9E58-A2E31D3BA1CA}" destId="{B55AFC4B-975B-4971-9373-D31E649CC6F2}" srcOrd="5" destOrd="0" presId="urn:microsoft.com/office/officeart/2008/layout/VerticalAccentList"/>
    <dgm:cxn modelId="{E464854A-A22A-4020-BBD9-C9EF742AB66C}" type="presParOf" srcId="{CBF4F852-6884-4315-9E58-A2E31D3BA1CA}" destId="{175D157C-34BD-4653-8A8D-EE2D00488CEF}" srcOrd="6" destOrd="0" presId="urn:microsoft.com/office/officeart/2008/layout/VerticalAccentList"/>
    <dgm:cxn modelId="{C5C9DD7D-AB4A-4390-8242-7BB20BD6BFFF}" type="presParOf" srcId="{CBF4F852-6884-4315-9E58-A2E31D3BA1CA}" destId="{290BEB95-9DE5-4EBD-A210-0B43102C9F2D}" srcOrd="7" destOrd="0" presId="urn:microsoft.com/office/officeart/2008/layout/VerticalAccentList"/>
    <dgm:cxn modelId="{3FBB69A0-8073-4494-9F27-3142DEB5CC52}" type="presParOf" srcId="{24C5192A-8279-4F60-BA30-ECA399599FCB}" destId="{4E147778-6587-4B20-99B0-C697B8BC680F}" srcOrd="2" destOrd="0" presId="urn:microsoft.com/office/officeart/2008/layout/VerticalAccentList"/>
    <dgm:cxn modelId="{6F3A618F-06A6-4076-BED4-CC12440A7A40}" type="presParOf" srcId="{24C5192A-8279-4F60-BA30-ECA399599FCB}" destId="{6D272351-867D-4967-9CE0-BA6C0D196FB0}" srcOrd="3" destOrd="0" presId="urn:microsoft.com/office/officeart/2008/layout/VerticalAccentList"/>
    <dgm:cxn modelId="{EAB7F837-D63A-4A0A-97E7-4E8997DF6A5B}" type="presParOf" srcId="{6D272351-867D-4967-9CE0-BA6C0D196FB0}" destId="{4D7DD0BB-F018-47D1-B492-3AF7EF34824D}" srcOrd="0" destOrd="0" presId="urn:microsoft.com/office/officeart/2008/layout/VerticalAccentList"/>
    <dgm:cxn modelId="{D9645DB3-9DC2-4B13-B8CF-2320DF33C789}" type="presParOf" srcId="{24C5192A-8279-4F60-BA30-ECA399599FCB}" destId="{434F9727-89D0-4120-B5E6-398C0C462AB1}" srcOrd="4" destOrd="0" presId="urn:microsoft.com/office/officeart/2008/layout/VerticalAccentList"/>
    <dgm:cxn modelId="{A574E7ED-3A19-46DB-87E0-CB0ABA994493}" type="presParOf" srcId="{434F9727-89D0-4120-B5E6-398C0C462AB1}" destId="{BD59F85A-CCFD-4AF2-8684-79F07330BB71}" srcOrd="0" destOrd="0" presId="urn:microsoft.com/office/officeart/2008/layout/VerticalAccentList"/>
    <dgm:cxn modelId="{6B12E940-5478-4B67-AD99-50C6DA0A22CC}" type="presParOf" srcId="{434F9727-89D0-4120-B5E6-398C0C462AB1}" destId="{D031684C-FBE6-4684-803A-510D1C24943E}" srcOrd="1" destOrd="0" presId="urn:microsoft.com/office/officeart/2008/layout/VerticalAccentList"/>
    <dgm:cxn modelId="{EBBD566E-72FF-4942-A02E-D9D4C2F06E51}" type="presParOf" srcId="{434F9727-89D0-4120-B5E6-398C0C462AB1}" destId="{18B7BCBB-ED3A-4A5A-8507-46DEC207D827}" srcOrd="2" destOrd="0" presId="urn:microsoft.com/office/officeart/2008/layout/VerticalAccentList"/>
    <dgm:cxn modelId="{02BBC1A4-BF73-4276-B75D-B86F3D82F67C}" type="presParOf" srcId="{434F9727-89D0-4120-B5E6-398C0C462AB1}" destId="{A74EE832-1067-472E-B598-623634614F48}" srcOrd="3" destOrd="0" presId="urn:microsoft.com/office/officeart/2008/layout/VerticalAccentList"/>
    <dgm:cxn modelId="{59D05ED5-B201-4A74-BB2E-5740FDFCFA33}" type="presParOf" srcId="{434F9727-89D0-4120-B5E6-398C0C462AB1}" destId="{E25B2EB7-AEAD-436C-A5A5-2CF546CB1873}" srcOrd="4" destOrd="0" presId="urn:microsoft.com/office/officeart/2008/layout/VerticalAccentList"/>
    <dgm:cxn modelId="{650FA3D8-1AD1-4941-943E-AA763AE6E4CE}" type="presParOf" srcId="{434F9727-89D0-4120-B5E6-398C0C462AB1}" destId="{F82CF970-8EEB-4939-BB08-7909C265C9DF}" srcOrd="5" destOrd="0" presId="urn:microsoft.com/office/officeart/2008/layout/VerticalAccentList"/>
    <dgm:cxn modelId="{B9AE3784-6FED-4DFA-9D2A-052EDB784893}" type="presParOf" srcId="{434F9727-89D0-4120-B5E6-398C0C462AB1}" destId="{313047B9-8500-477C-9EEC-2C78970E3596}" srcOrd="6" destOrd="0" presId="urn:microsoft.com/office/officeart/2008/layout/VerticalAccentList"/>
    <dgm:cxn modelId="{DB8B2D51-F063-4873-9C9F-7002A7F01C80}" type="presParOf" srcId="{434F9727-89D0-4120-B5E6-398C0C462AB1}" destId="{3CA453CF-80DA-4D02-BF9A-D81CFE472D36}" srcOrd="7" destOrd="0" presId="urn:microsoft.com/office/officeart/2008/layout/VerticalAccentList"/>
    <dgm:cxn modelId="{3A7B7E11-C2EB-47D0-AB67-16D5DD56D18F}" type="presParOf" srcId="{24C5192A-8279-4F60-BA30-ECA399599FCB}" destId="{D2C228BA-5E42-43D7-827B-01B06341C4F0}" srcOrd="5" destOrd="0" presId="urn:microsoft.com/office/officeart/2008/layout/VerticalAccentList"/>
    <dgm:cxn modelId="{23ECAFC7-606D-4DA2-9E96-EC423817D29E}" type="presParOf" srcId="{24C5192A-8279-4F60-BA30-ECA399599FCB}" destId="{14EC6BC8-6C92-439F-A444-FDFE6083D86D}" srcOrd="6" destOrd="0" presId="urn:microsoft.com/office/officeart/2008/layout/VerticalAccentList"/>
    <dgm:cxn modelId="{CC6E0A37-E316-42D1-BFE7-76181067FE8C}" type="presParOf" srcId="{14EC6BC8-6C92-439F-A444-FDFE6083D86D}" destId="{6B4B1351-5138-4062-9804-4E1E29BAA997}" srcOrd="0" destOrd="0" presId="urn:microsoft.com/office/officeart/2008/layout/VerticalAccentList"/>
    <dgm:cxn modelId="{D9ECBDCC-05CC-4C47-9DCD-E8E8C9503722}" type="presParOf" srcId="{24C5192A-8279-4F60-BA30-ECA399599FCB}" destId="{FD97AC9E-6981-462B-B358-915C352AF47F}" srcOrd="7" destOrd="0" presId="urn:microsoft.com/office/officeart/2008/layout/VerticalAccentList"/>
    <dgm:cxn modelId="{B9D5A631-21AD-4ED6-A4DA-45E55F9A5AE3}" type="presParOf" srcId="{FD97AC9E-6981-462B-B358-915C352AF47F}" destId="{BBFA6D0D-8EAE-45BF-B379-0F18DC6680CB}" srcOrd="0" destOrd="0" presId="urn:microsoft.com/office/officeart/2008/layout/VerticalAccentList"/>
    <dgm:cxn modelId="{CA76AAEC-5257-43A3-BFA7-CD7C9BE0ED21}" type="presParOf" srcId="{FD97AC9E-6981-462B-B358-915C352AF47F}" destId="{5EE9DCD0-FF88-4FC5-A6C5-AAA454089641}" srcOrd="1" destOrd="0" presId="urn:microsoft.com/office/officeart/2008/layout/VerticalAccentList"/>
    <dgm:cxn modelId="{D81C4028-A6C5-4796-A74C-79A3389E3606}" type="presParOf" srcId="{FD97AC9E-6981-462B-B358-915C352AF47F}" destId="{CB008D6A-56B5-4241-9F7E-9645199730B3}" srcOrd="2" destOrd="0" presId="urn:microsoft.com/office/officeart/2008/layout/VerticalAccentList"/>
    <dgm:cxn modelId="{3AA35FD3-7A96-48FA-8436-E58483420E96}" type="presParOf" srcId="{FD97AC9E-6981-462B-B358-915C352AF47F}" destId="{6A8135AD-1A76-4C7A-8FB7-24DE3434DB65}" srcOrd="3" destOrd="0" presId="urn:microsoft.com/office/officeart/2008/layout/VerticalAccentList"/>
    <dgm:cxn modelId="{BACBAE43-39E7-4522-B810-A72C4816A80F}" type="presParOf" srcId="{FD97AC9E-6981-462B-B358-915C352AF47F}" destId="{CF45D9E5-936A-4C14-BAF3-83F5D9C90764}" srcOrd="4" destOrd="0" presId="urn:microsoft.com/office/officeart/2008/layout/VerticalAccentList"/>
    <dgm:cxn modelId="{F07CB5C6-DDDD-4152-A67F-620A4A8ACE88}" type="presParOf" srcId="{FD97AC9E-6981-462B-B358-915C352AF47F}" destId="{E26F53EC-9657-4223-938E-34B089A53758}" srcOrd="5" destOrd="0" presId="urn:microsoft.com/office/officeart/2008/layout/VerticalAccentList"/>
    <dgm:cxn modelId="{6BB1DED0-93CF-4AB7-80A2-36D1CC4C55A8}" type="presParOf" srcId="{FD97AC9E-6981-462B-B358-915C352AF47F}" destId="{39417D5B-108F-4218-8760-53B4CA272B4C}" srcOrd="6" destOrd="0" presId="urn:microsoft.com/office/officeart/2008/layout/VerticalAccentList"/>
    <dgm:cxn modelId="{C4379223-67C8-4790-BE58-17E3493F57DC}" type="presParOf" srcId="{FD97AC9E-6981-462B-B358-915C352AF47F}" destId="{C2DE54D4-EE20-4D42-B12E-4201E0C6B2BB}"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87E70-D311-4C23-8B46-1F620BA15694}" type="doc">
      <dgm:prSet loTypeId="urn:microsoft.com/office/officeart/2008/layout/VerticalAccentList" loCatId="list" qsTypeId="urn:microsoft.com/office/officeart/2005/8/quickstyle/simple4" qsCatId="simple" csTypeId="urn:microsoft.com/office/officeart/2005/8/colors/accent1_2" csCatId="accent1" phldr="1"/>
      <dgm:spPr/>
      <dgm:t>
        <a:bodyPr/>
        <a:lstStyle/>
        <a:p>
          <a:endParaRPr lang="en-US"/>
        </a:p>
      </dgm:t>
    </dgm:pt>
    <dgm:pt modelId="{1DB4CE38-A2E4-4E59-9548-739CC3F872E3}">
      <dgm:prSet phldrT="[Text]" phldr="1"/>
      <dgm:spPr/>
      <dgm:t>
        <a:bodyPr/>
        <a:lstStyle/>
        <a:p>
          <a:endParaRPr lang="en-US"/>
        </a:p>
      </dgm:t>
    </dgm:pt>
    <dgm:pt modelId="{B879557B-6C6D-47F2-B8C8-DAFA9D2E8A9F}" type="parTrans" cxnId="{145B89AD-42A4-4027-AD4C-C5C16470B6B5}">
      <dgm:prSet/>
      <dgm:spPr/>
      <dgm:t>
        <a:bodyPr/>
        <a:lstStyle/>
        <a:p>
          <a:endParaRPr lang="en-US"/>
        </a:p>
      </dgm:t>
    </dgm:pt>
    <dgm:pt modelId="{49A73274-73B3-4434-BD29-157511A1A3F4}" type="sibTrans" cxnId="{145B89AD-42A4-4027-AD4C-C5C16470B6B5}">
      <dgm:prSet/>
      <dgm:spPr/>
      <dgm:t>
        <a:bodyPr/>
        <a:lstStyle/>
        <a:p>
          <a:endParaRPr lang="en-US"/>
        </a:p>
      </dgm:t>
    </dgm:pt>
    <dgm:pt modelId="{B332865F-DB70-4C01-AED4-A7CDDE1F4A20}">
      <dgm:prSet phldrT="[Text]" custT="1"/>
      <dgm:spPr/>
      <dgm:t>
        <a:bodyPr/>
        <a:lstStyle/>
        <a:p>
          <a:endParaRPr lang="en-US" sz="1200" dirty="0" smtClean="0"/>
        </a:p>
        <a:p>
          <a:endParaRPr lang="en-US" sz="1200" dirty="0" smtClean="0"/>
        </a:p>
        <a:p>
          <a:endParaRPr lang="en-US" sz="1200" dirty="0" smtClean="0"/>
        </a:p>
        <a:p>
          <a:r>
            <a:rPr lang="en-US" sz="1200" dirty="0" smtClean="0"/>
            <a:t>Retail competition include, Macy’s, Sears, Kohl’s, Wal-Mart, and </a:t>
          </a:r>
          <a:r>
            <a:rPr lang="en-US" sz="1200" dirty="0" err="1" smtClean="0"/>
            <a:t>Target.As</a:t>
          </a:r>
          <a:r>
            <a:rPr lang="en-US" sz="1200" dirty="0" smtClean="0"/>
            <a:t> of 2010, 68% of JC Penney stores have a Target within a 5 mile radius; 53% have a Kohl’s with a 5 mile </a:t>
          </a:r>
          <a:r>
            <a:rPr lang="en-US" sz="1200" dirty="0" err="1" smtClean="0"/>
            <a:t>radius.One</a:t>
          </a:r>
          <a:r>
            <a:rPr lang="en-US" sz="1200" dirty="0" smtClean="0"/>
            <a:t> of JC Penney’s main competitors is Macy’s. Macy’s has 850 stores while JC Penney has 1,108. Even with having an inferior number of stores Macy’s was still able to gain $5,993 million more sales in the end of 2009. </a:t>
          </a:r>
          <a:endParaRPr lang="en-US" sz="1200" dirty="0"/>
        </a:p>
      </dgm:t>
    </dgm:pt>
    <dgm:pt modelId="{7F369CBE-8E8A-4202-9F1A-99B08AB8CF5E}" type="parTrans" cxnId="{3193F624-9BF9-4AD9-A46A-1445708A49B6}">
      <dgm:prSet/>
      <dgm:spPr/>
      <dgm:t>
        <a:bodyPr/>
        <a:lstStyle/>
        <a:p>
          <a:endParaRPr lang="en-US"/>
        </a:p>
      </dgm:t>
    </dgm:pt>
    <dgm:pt modelId="{9A109571-F3DA-4281-BF3C-A8853EAA836C}" type="sibTrans" cxnId="{3193F624-9BF9-4AD9-A46A-1445708A49B6}">
      <dgm:prSet/>
      <dgm:spPr/>
      <dgm:t>
        <a:bodyPr/>
        <a:lstStyle/>
        <a:p>
          <a:endParaRPr lang="en-US"/>
        </a:p>
      </dgm:t>
    </dgm:pt>
    <dgm:pt modelId="{B5E300E6-B20C-4A95-A3FA-25AA15FCABA9}">
      <dgm:prSet phldrT="[Text]" phldr="1"/>
      <dgm:spPr/>
      <dgm:t>
        <a:bodyPr/>
        <a:lstStyle/>
        <a:p>
          <a:endParaRPr lang="en-US"/>
        </a:p>
      </dgm:t>
    </dgm:pt>
    <dgm:pt modelId="{C431D8E5-FDFA-4699-BA49-038143B49EE5}" type="parTrans" cxnId="{C2D6CA17-9B0A-417B-9319-4D7F9C23B8F5}">
      <dgm:prSet/>
      <dgm:spPr/>
      <dgm:t>
        <a:bodyPr/>
        <a:lstStyle/>
        <a:p>
          <a:endParaRPr lang="en-US"/>
        </a:p>
      </dgm:t>
    </dgm:pt>
    <dgm:pt modelId="{8CA2E0DF-B702-41BD-AA31-74E15442CD3A}" type="sibTrans" cxnId="{C2D6CA17-9B0A-417B-9319-4D7F9C23B8F5}">
      <dgm:prSet/>
      <dgm:spPr/>
      <dgm:t>
        <a:bodyPr/>
        <a:lstStyle/>
        <a:p>
          <a:endParaRPr lang="en-US"/>
        </a:p>
      </dgm:t>
    </dgm:pt>
    <dgm:pt modelId="{731D0FD8-DD09-43EE-A148-DF6F329F4B7B}">
      <dgm:prSet phldrT="[Text]" custT="1"/>
      <dgm:spPr/>
      <dgm:t>
        <a:bodyPr/>
        <a:lstStyle/>
        <a:p>
          <a:r>
            <a:rPr lang="en-US" sz="1200" dirty="0" smtClean="0"/>
            <a:t>People have less money to spend due to the recession.</a:t>
          </a:r>
          <a:endParaRPr lang="en-US" sz="1200" dirty="0"/>
        </a:p>
      </dgm:t>
    </dgm:pt>
    <dgm:pt modelId="{6B6448C3-58C8-44A7-9843-FC6A65D3EC6F}" type="parTrans" cxnId="{0D543453-4EE5-4F0E-9882-572300EDC46A}">
      <dgm:prSet/>
      <dgm:spPr/>
      <dgm:t>
        <a:bodyPr/>
        <a:lstStyle/>
        <a:p>
          <a:endParaRPr lang="en-US"/>
        </a:p>
      </dgm:t>
    </dgm:pt>
    <dgm:pt modelId="{2ECC11D0-7FF9-4337-A656-7A85DD440388}" type="sibTrans" cxnId="{0D543453-4EE5-4F0E-9882-572300EDC46A}">
      <dgm:prSet/>
      <dgm:spPr/>
      <dgm:t>
        <a:bodyPr/>
        <a:lstStyle/>
        <a:p>
          <a:endParaRPr lang="en-US"/>
        </a:p>
      </dgm:t>
    </dgm:pt>
    <dgm:pt modelId="{4A719CBF-09E6-4927-AC00-A79B03E74EAD}">
      <dgm:prSet phldrT="[Text]" phldr="1"/>
      <dgm:spPr/>
      <dgm:t>
        <a:bodyPr/>
        <a:lstStyle/>
        <a:p>
          <a:endParaRPr lang="en-US"/>
        </a:p>
      </dgm:t>
    </dgm:pt>
    <dgm:pt modelId="{C65AC7C8-4FC3-490A-A176-C89808021731}" type="parTrans" cxnId="{24644E8D-D433-4C51-A4F0-C59D0575A927}">
      <dgm:prSet/>
      <dgm:spPr/>
      <dgm:t>
        <a:bodyPr/>
        <a:lstStyle/>
        <a:p>
          <a:endParaRPr lang="en-US"/>
        </a:p>
      </dgm:t>
    </dgm:pt>
    <dgm:pt modelId="{DE9828F8-D4BB-4275-92C5-3F2CD8259838}" type="sibTrans" cxnId="{24644E8D-D433-4C51-A4F0-C59D0575A927}">
      <dgm:prSet/>
      <dgm:spPr/>
      <dgm:t>
        <a:bodyPr/>
        <a:lstStyle/>
        <a:p>
          <a:endParaRPr lang="en-US"/>
        </a:p>
      </dgm:t>
    </dgm:pt>
    <dgm:pt modelId="{BCB58846-489A-4C8C-A92C-6BAD0BB3D6D3}">
      <dgm:prSet phldrT="[Text]" custT="1"/>
      <dgm:spPr/>
      <dgm:t>
        <a:bodyPr/>
        <a:lstStyle/>
        <a:p>
          <a:r>
            <a:rPr lang="en-US" sz="1200" baseline="0" dirty="0" smtClean="0"/>
            <a:t>Even if the economy improves, the customers JC Penney has lost might enjoy shopping at the competitor stores and they may not come back.</a:t>
          </a:r>
          <a:endParaRPr lang="en-US" sz="1200" baseline="0" dirty="0"/>
        </a:p>
      </dgm:t>
    </dgm:pt>
    <dgm:pt modelId="{34923B4F-B4B0-4500-96F8-0EE1B0EB0F8F}" type="parTrans" cxnId="{E67975B2-0395-4A9A-9A89-D4BF241C8CD0}">
      <dgm:prSet/>
      <dgm:spPr/>
      <dgm:t>
        <a:bodyPr/>
        <a:lstStyle/>
        <a:p>
          <a:endParaRPr lang="en-US"/>
        </a:p>
      </dgm:t>
    </dgm:pt>
    <dgm:pt modelId="{29A80E62-7089-4FE6-B28C-A4A6DD158709}" type="sibTrans" cxnId="{E67975B2-0395-4A9A-9A89-D4BF241C8CD0}">
      <dgm:prSet/>
      <dgm:spPr/>
      <dgm:t>
        <a:bodyPr/>
        <a:lstStyle/>
        <a:p>
          <a:endParaRPr lang="en-US"/>
        </a:p>
      </dgm:t>
    </dgm:pt>
    <dgm:pt modelId="{5BC51CE6-D209-4A47-92A1-D37690A831FB}">
      <dgm:prSet/>
      <dgm:spPr/>
      <dgm:t>
        <a:bodyPr/>
        <a:lstStyle/>
        <a:p>
          <a:endParaRPr lang="en-US" sz="700" dirty="0"/>
        </a:p>
      </dgm:t>
    </dgm:pt>
    <dgm:pt modelId="{3200E781-B437-4E1E-9112-198D76FBB4BC}" type="parTrans" cxnId="{27453DE2-C710-44E0-A639-3A86B1B70601}">
      <dgm:prSet/>
      <dgm:spPr/>
      <dgm:t>
        <a:bodyPr/>
        <a:lstStyle/>
        <a:p>
          <a:endParaRPr lang="en-US"/>
        </a:p>
      </dgm:t>
    </dgm:pt>
    <dgm:pt modelId="{3CFC3FE3-D05B-426E-9AAD-521F3CA06B61}" type="sibTrans" cxnId="{27453DE2-C710-44E0-A639-3A86B1B70601}">
      <dgm:prSet/>
      <dgm:spPr/>
      <dgm:t>
        <a:bodyPr/>
        <a:lstStyle/>
        <a:p>
          <a:endParaRPr lang="en-US"/>
        </a:p>
      </dgm:t>
    </dgm:pt>
    <dgm:pt modelId="{79A21315-51F1-4C2C-9690-E4B714D2AD37}">
      <dgm:prSet/>
      <dgm:spPr/>
      <dgm:t>
        <a:bodyPr/>
        <a:lstStyle/>
        <a:p>
          <a:endParaRPr lang="en-US" sz="700" dirty="0" smtClean="0"/>
        </a:p>
      </dgm:t>
    </dgm:pt>
    <dgm:pt modelId="{85399034-83FB-42C0-947F-3E906D60EB8E}" type="parTrans" cxnId="{FFC34180-C86B-4731-BC62-26E6BF26327E}">
      <dgm:prSet/>
      <dgm:spPr/>
      <dgm:t>
        <a:bodyPr/>
        <a:lstStyle/>
        <a:p>
          <a:endParaRPr lang="en-US"/>
        </a:p>
      </dgm:t>
    </dgm:pt>
    <dgm:pt modelId="{D91B27A9-0EF3-4308-8147-245EBC95DC1A}" type="sibTrans" cxnId="{FFC34180-C86B-4731-BC62-26E6BF26327E}">
      <dgm:prSet/>
      <dgm:spPr/>
      <dgm:t>
        <a:bodyPr/>
        <a:lstStyle/>
        <a:p>
          <a:endParaRPr lang="en-US"/>
        </a:p>
      </dgm:t>
    </dgm:pt>
    <dgm:pt modelId="{417149EF-6B8B-48D4-AC82-671D3E8ED94D}">
      <dgm:prSet phldrT="[Text]"/>
      <dgm:spPr/>
      <dgm:t>
        <a:bodyPr/>
        <a:lstStyle/>
        <a:p>
          <a:endParaRPr lang="en-US" sz="700" dirty="0" smtClean="0"/>
        </a:p>
      </dgm:t>
    </dgm:pt>
    <dgm:pt modelId="{995E825B-D07F-47AF-B568-C08CE08910EB}" type="parTrans" cxnId="{FB9E9749-6D9F-48B3-A30F-1DA73342C51D}">
      <dgm:prSet/>
      <dgm:spPr/>
      <dgm:t>
        <a:bodyPr/>
        <a:lstStyle/>
        <a:p>
          <a:endParaRPr lang="en-US"/>
        </a:p>
      </dgm:t>
    </dgm:pt>
    <dgm:pt modelId="{52D07205-0656-428F-BFC9-E8EEC8CE90E7}" type="sibTrans" cxnId="{FB9E9749-6D9F-48B3-A30F-1DA73342C51D}">
      <dgm:prSet/>
      <dgm:spPr/>
      <dgm:t>
        <a:bodyPr/>
        <a:lstStyle/>
        <a:p>
          <a:endParaRPr lang="en-US"/>
        </a:p>
      </dgm:t>
    </dgm:pt>
    <dgm:pt modelId="{0C52B285-BD86-4C14-A63A-F7EA9DEA5A59}">
      <dgm:prSet phldrT="[Text]"/>
      <dgm:spPr/>
      <dgm:t>
        <a:bodyPr/>
        <a:lstStyle/>
        <a:p>
          <a:r>
            <a:rPr lang="en-US" sz="700" smtClean="0"/>
            <a:t> </a:t>
          </a:r>
          <a:endParaRPr lang="en-US" sz="700"/>
        </a:p>
      </dgm:t>
    </dgm:pt>
    <dgm:pt modelId="{43CCE6ED-CFF1-49D3-85E8-6B76B28CE284}" type="parTrans" cxnId="{03424A80-C6F5-47E8-AB36-16443DE2682B}">
      <dgm:prSet/>
      <dgm:spPr/>
      <dgm:t>
        <a:bodyPr/>
        <a:lstStyle/>
        <a:p>
          <a:endParaRPr lang="en-US"/>
        </a:p>
      </dgm:t>
    </dgm:pt>
    <dgm:pt modelId="{4E6F2B06-A408-4F99-894E-7330363A4535}" type="sibTrans" cxnId="{03424A80-C6F5-47E8-AB36-16443DE2682B}">
      <dgm:prSet/>
      <dgm:spPr/>
      <dgm:t>
        <a:bodyPr/>
        <a:lstStyle/>
        <a:p>
          <a:endParaRPr lang="en-US"/>
        </a:p>
      </dgm:t>
    </dgm:pt>
    <dgm:pt modelId="{395DD4B1-D2E2-4A30-B254-3229915C24DF}" type="pres">
      <dgm:prSet presAssocID="{6E487E70-D311-4C23-8B46-1F620BA15694}" presName="Name0" presStyleCnt="0">
        <dgm:presLayoutVars>
          <dgm:chMax/>
          <dgm:chPref/>
          <dgm:dir/>
        </dgm:presLayoutVars>
      </dgm:prSet>
      <dgm:spPr/>
      <dgm:t>
        <a:bodyPr/>
        <a:lstStyle/>
        <a:p>
          <a:endParaRPr lang="en-US"/>
        </a:p>
      </dgm:t>
    </dgm:pt>
    <dgm:pt modelId="{C1DEF84F-1BC2-4D74-92FF-14BEC3C5A2BD}" type="pres">
      <dgm:prSet presAssocID="{1DB4CE38-A2E4-4E59-9548-739CC3F872E3}" presName="parenttextcomposite" presStyleCnt="0"/>
      <dgm:spPr/>
    </dgm:pt>
    <dgm:pt modelId="{5ABC3E1A-3D52-42E8-AE31-6C9A0C0CF7F0}" type="pres">
      <dgm:prSet presAssocID="{1DB4CE38-A2E4-4E59-9548-739CC3F872E3}" presName="parenttext" presStyleLbl="revTx" presStyleIdx="0" presStyleCnt="3">
        <dgm:presLayoutVars>
          <dgm:chMax/>
          <dgm:chPref val="2"/>
          <dgm:bulletEnabled val="1"/>
        </dgm:presLayoutVars>
      </dgm:prSet>
      <dgm:spPr/>
      <dgm:t>
        <a:bodyPr/>
        <a:lstStyle/>
        <a:p>
          <a:endParaRPr lang="en-US"/>
        </a:p>
      </dgm:t>
    </dgm:pt>
    <dgm:pt modelId="{4785A692-1974-4D70-9344-ACD7AF06DF2F}" type="pres">
      <dgm:prSet presAssocID="{1DB4CE38-A2E4-4E59-9548-739CC3F872E3}" presName="composite" presStyleCnt="0"/>
      <dgm:spPr/>
    </dgm:pt>
    <dgm:pt modelId="{4C125F21-7D3A-4C3F-BD09-2A1195B45257}" type="pres">
      <dgm:prSet presAssocID="{1DB4CE38-A2E4-4E59-9548-739CC3F872E3}" presName="chevron1" presStyleLbl="alignNode1" presStyleIdx="0" presStyleCnt="21"/>
      <dgm:spPr/>
    </dgm:pt>
    <dgm:pt modelId="{C8B0C3F0-BD00-454E-B255-208D33B50591}" type="pres">
      <dgm:prSet presAssocID="{1DB4CE38-A2E4-4E59-9548-739CC3F872E3}" presName="chevron2" presStyleLbl="alignNode1" presStyleIdx="1" presStyleCnt="21"/>
      <dgm:spPr/>
    </dgm:pt>
    <dgm:pt modelId="{5692CAC9-A47D-4FFB-9F5A-F58F2DA29BAA}" type="pres">
      <dgm:prSet presAssocID="{1DB4CE38-A2E4-4E59-9548-739CC3F872E3}" presName="chevron3" presStyleLbl="alignNode1" presStyleIdx="2" presStyleCnt="21"/>
      <dgm:spPr/>
    </dgm:pt>
    <dgm:pt modelId="{923A1FDB-901C-4C0B-884E-EF5815EAE82A}" type="pres">
      <dgm:prSet presAssocID="{1DB4CE38-A2E4-4E59-9548-739CC3F872E3}" presName="chevron4" presStyleLbl="alignNode1" presStyleIdx="3" presStyleCnt="21"/>
      <dgm:spPr/>
    </dgm:pt>
    <dgm:pt modelId="{3FD58EA4-8083-4727-B64E-552EC01488A8}" type="pres">
      <dgm:prSet presAssocID="{1DB4CE38-A2E4-4E59-9548-739CC3F872E3}" presName="chevron5" presStyleLbl="alignNode1" presStyleIdx="4" presStyleCnt="21"/>
      <dgm:spPr/>
    </dgm:pt>
    <dgm:pt modelId="{A0C0F917-6F91-4F92-A276-358C7321E1C0}" type="pres">
      <dgm:prSet presAssocID="{1DB4CE38-A2E4-4E59-9548-739CC3F872E3}" presName="chevron6" presStyleLbl="alignNode1" presStyleIdx="5" presStyleCnt="21"/>
      <dgm:spPr/>
    </dgm:pt>
    <dgm:pt modelId="{61F0838F-DE61-4DDF-9016-3FC4CAFDD162}" type="pres">
      <dgm:prSet presAssocID="{1DB4CE38-A2E4-4E59-9548-739CC3F872E3}" presName="chevron7" presStyleLbl="alignNode1" presStyleIdx="6" presStyleCnt="21"/>
      <dgm:spPr/>
    </dgm:pt>
    <dgm:pt modelId="{CD0B9029-0E22-4886-9369-D9FD3909547B}" type="pres">
      <dgm:prSet presAssocID="{1DB4CE38-A2E4-4E59-9548-739CC3F872E3}" presName="childtext" presStyleLbl="solidFgAcc1" presStyleIdx="0" presStyleCnt="3">
        <dgm:presLayoutVars>
          <dgm:chMax/>
          <dgm:chPref val="0"/>
          <dgm:bulletEnabled val="1"/>
        </dgm:presLayoutVars>
      </dgm:prSet>
      <dgm:spPr/>
      <dgm:t>
        <a:bodyPr/>
        <a:lstStyle/>
        <a:p>
          <a:endParaRPr lang="en-US"/>
        </a:p>
      </dgm:t>
    </dgm:pt>
    <dgm:pt modelId="{84ED9A0E-B67C-42B0-8999-81ABAB61D731}" type="pres">
      <dgm:prSet presAssocID="{49A73274-73B3-4434-BD29-157511A1A3F4}" presName="sibTrans" presStyleCnt="0"/>
      <dgm:spPr/>
    </dgm:pt>
    <dgm:pt modelId="{D008D9F4-637C-40E2-8329-C827260EE09E}" type="pres">
      <dgm:prSet presAssocID="{B5E300E6-B20C-4A95-A3FA-25AA15FCABA9}" presName="parenttextcomposite" presStyleCnt="0"/>
      <dgm:spPr/>
    </dgm:pt>
    <dgm:pt modelId="{F9C3C67A-CCFE-4FA7-BE70-A8775F808DDF}" type="pres">
      <dgm:prSet presAssocID="{B5E300E6-B20C-4A95-A3FA-25AA15FCABA9}" presName="parenttext" presStyleLbl="revTx" presStyleIdx="1" presStyleCnt="3">
        <dgm:presLayoutVars>
          <dgm:chMax/>
          <dgm:chPref val="2"/>
          <dgm:bulletEnabled val="1"/>
        </dgm:presLayoutVars>
      </dgm:prSet>
      <dgm:spPr/>
      <dgm:t>
        <a:bodyPr/>
        <a:lstStyle/>
        <a:p>
          <a:endParaRPr lang="en-US"/>
        </a:p>
      </dgm:t>
    </dgm:pt>
    <dgm:pt modelId="{63D3B40A-2FCF-400D-81BB-04CCB8365858}" type="pres">
      <dgm:prSet presAssocID="{B5E300E6-B20C-4A95-A3FA-25AA15FCABA9}" presName="composite" presStyleCnt="0"/>
      <dgm:spPr/>
    </dgm:pt>
    <dgm:pt modelId="{0C24282E-1C9F-4F67-86F5-D77F59C96C31}" type="pres">
      <dgm:prSet presAssocID="{B5E300E6-B20C-4A95-A3FA-25AA15FCABA9}" presName="chevron1" presStyleLbl="alignNode1" presStyleIdx="7" presStyleCnt="21"/>
      <dgm:spPr/>
    </dgm:pt>
    <dgm:pt modelId="{FD9F06E0-4038-4098-A9E5-FCA095B050E0}" type="pres">
      <dgm:prSet presAssocID="{B5E300E6-B20C-4A95-A3FA-25AA15FCABA9}" presName="chevron2" presStyleLbl="alignNode1" presStyleIdx="8" presStyleCnt="21"/>
      <dgm:spPr/>
    </dgm:pt>
    <dgm:pt modelId="{2181D6DA-1F7D-44B0-8457-D2271FE46392}" type="pres">
      <dgm:prSet presAssocID="{B5E300E6-B20C-4A95-A3FA-25AA15FCABA9}" presName="chevron3" presStyleLbl="alignNode1" presStyleIdx="9" presStyleCnt="21"/>
      <dgm:spPr/>
    </dgm:pt>
    <dgm:pt modelId="{36A86F34-8D15-4CD4-A8CA-6F5F2F591EF4}" type="pres">
      <dgm:prSet presAssocID="{B5E300E6-B20C-4A95-A3FA-25AA15FCABA9}" presName="chevron4" presStyleLbl="alignNode1" presStyleIdx="10" presStyleCnt="21"/>
      <dgm:spPr/>
    </dgm:pt>
    <dgm:pt modelId="{270F5FE0-83D9-400C-8613-156A7280BBA2}" type="pres">
      <dgm:prSet presAssocID="{B5E300E6-B20C-4A95-A3FA-25AA15FCABA9}" presName="chevron5" presStyleLbl="alignNode1" presStyleIdx="11" presStyleCnt="21"/>
      <dgm:spPr/>
    </dgm:pt>
    <dgm:pt modelId="{8BC10981-4D09-4B77-B9B8-6DE4AA98E27A}" type="pres">
      <dgm:prSet presAssocID="{B5E300E6-B20C-4A95-A3FA-25AA15FCABA9}" presName="chevron6" presStyleLbl="alignNode1" presStyleIdx="12" presStyleCnt="21"/>
      <dgm:spPr/>
    </dgm:pt>
    <dgm:pt modelId="{B7759C7D-B2E0-4512-9934-79207C392E77}" type="pres">
      <dgm:prSet presAssocID="{B5E300E6-B20C-4A95-A3FA-25AA15FCABA9}" presName="chevron7" presStyleLbl="alignNode1" presStyleIdx="13" presStyleCnt="21"/>
      <dgm:spPr/>
    </dgm:pt>
    <dgm:pt modelId="{80CBFC57-D787-42F0-982F-184F4EA6E751}" type="pres">
      <dgm:prSet presAssocID="{B5E300E6-B20C-4A95-A3FA-25AA15FCABA9}" presName="childtext" presStyleLbl="solidFgAcc1" presStyleIdx="1" presStyleCnt="3">
        <dgm:presLayoutVars>
          <dgm:chMax/>
          <dgm:chPref val="0"/>
          <dgm:bulletEnabled val="1"/>
        </dgm:presLayoutVars>
      </dgm:prSet>
      <dgm:spPr/>
      <dgm:t>
        <a:bodyPr/>
        <a:lstStyle/>
        <a:p>
          <a:endParaRPr lang="en-US"/>
        </a:p>
      </dgm:t>
    </dgm:pt>
    <dgm:pt modelId="{92868563-865F-484B-932F-C0BCA2188938}" type="pres">
      <dgm:prSet presAssocID="{8CA2E0DF-B702-41BD-AA31-74E15442CD3A}" presName="sibTrans" presStyleCnt="0"/>
      <dgm:spPr/>
    </dgm:pt>
    <dgm:pt modelId="{EC9A4FBC-A552-46C3-95B8-AA9A79461309}" type="pres">
      <dgm:prSet presAssocID="{4A719CBF-09E6-4927-AC00-A79B03E74EAD}" presName="parenttextcomposite" presStyleCnt="0"/>
      <dgm:spPr/>
    </dgm:pt>
    <dgm:pt modelId="{F2151C41-64FD-4979-BE77-FFAC7E84EE85}" type="pres">
      <dgm:prSet presAssocID="{4A719CBF-09E6-4927-AC00-A79B03E74EAD}" presName="parenttext" presStyleLbl="revTx" presStyleIdx="2" presStyleCnt="3">
        <dgm:presLayoutVars>
          <dgm:chMax/>
          <dgm:chPref val="2"/>
          <dgm:bulletEnabled val="1"/>
        </dgm:presLayoutVars>
      </dgm:prSet>
      <dgm:spPr/>
      <dgm:t>
        <a:bodyPr/>
        <a:lstStyle/>
        <a:p>
          <a:endParaRPr lang="en-US"/>
        </a:p>
      </dgm:t>
    </dgm:pt>
    <dgm:pt modelId="{33226106-9AAB-4515-AC2F-FFFA2C2BBB67}" type="pres">
      <dgm:prSet presAssocID="{4A719CBF-09E6-4927-AC00-A79B03E74EAD}" presName="composite" presStyleCnt="0"/>
      <dgm:spPr/>
    </dgm:pt>
    <dgm:pt modelId="{76CBCD5A-3302-4D5E-96F1-DB8EFC9641A6}" type="pres">
      <dgm:prSet presAssocID="{4A719CBF-09E6-4927-AC00-A79B03E74EAD}" presName="chevron1" presStyleLbl="alignNode1" presStyleIdx="14" presStyleCnt="21"/>
      <dgm:spPr/>
    </dgm:pt>
    <dgm:pt modelId="{D1A2BF07-4D0C-4A5F-A4A0-1594F0986C35}" type="pres">
      <dgm:prSet presAssocID="{4A719CBF-09E6-4927-AC00-A79B03E74EAD}" presName="chevron2" presStyleLbl="alignNode1" presStyleIdx="15" presStyleCnt="21"/>
      <dgm:spPr/>
    </dgm:pt>
    <dgm:pt modelId="{154978D3-D056-4FEB-BD4D-3B898BA85EEF}" type="pres">
      <dgm:prSet presAssocID="{4A719CBF-09E6-4927-AC00-A79B03E74EAD}" presName="chevron3" presStyleLbl="alignNode1" presStyleIdx="16" presStyleCnt="21"/>
      <dgm:spPr/>
    </dgm:pt>
    <dgm:pt modelId="{95F2E818-81E5-465F-B412-DFE5A2930788}" type="pres">
      <dgm:prSet presAssocID="{4A719CBF-09E6-4927-AC00-A79B03E74EAD}" presName="chevron4" presStyleLbl="alignNode1" presStyleIdx="17" presStyleCnt="21"/>
      <dgm:spPr/>
    </dgm:pt>
    <dgm:pt modelId="{EB167EC6-5D42-424A-AC64-62200CB65758}" type="pres">
      <dgm:prSet presAssocID="{4A719CBF-09E6-4927-AC00-A79B03E74EAD}" presName="chevron5" presStyleLbl="alignNode1" presStyleIdx="18" presStyleCnt="21"/>
      <dgm:spPr/>
    </dgm:pt>
    <dgm:pt modelId="{827A975C-A8E2-42A6-B45F-25DF3062BD37}" type="pres">
      <dgm:prSet presAssocID="{4A719CBF-09E6-4927-AC00-A79B03E74EAD}" presName="chevron6" presStyleLbl="alignNode1" presStyleIdx="19" presStyleCnt="21"/>
      <dgm:spPr/>
    </dgm:pt>
    <dgm:pt modelId="{8ADE7A12-AAD1-4D70-931D-4F3FA1E6946D}" type="pres">
      <dgm:prSet presAssocID="{4A719CBF-09E6-4927-AC00-A79B03E74EAD}" presName="chevron7" presStyleLbl="alignNode1" presStyleIdx="20" presStyleCnt="21"/>
      <dgm:spPr/>
    </dgm:pt>
    <dgm:pt modelId="{18AE357B-5ECF-432E-92F4-4B6AAE4D2B4B}" type="pres">
      <dgm:prSet presAssocID="{4A719CBF-09E6-4927-AC00-A79B03E74EAD}" presName="childtext" presStyleLbl="solidFgAcc1" presStyleIdx="2" presStyleCnt="3">
        <dgm:presLayoutVars>
          <dgm:chMax/>
          <dgm:chPref val="0"/>
          <dgm:bulletEnabled val="1"/>
        </dgm:presLayoutVars>
      </dgm:prSet>
      <dgm:spPr/>
      <dgm:t>
        <a:bodyPr/>
        <a:lstStyle/>
        <a:p>
          <a:endParaRPr lang="en-US"/>
        </a:p>
      </dgm:t>
    </dgm:pt>
  </dgm:ptLst>
  <dgm:cxnLst>
    <dgm:cxn modelId="{092F66D0-A111-4EF0-B276-FB5183439F80}" type="presOf" srcId="{B5E300E6-B20C-4A95-A3FA-25AA15FCABA9}" destId="{F9C3C67A-CCFE-4FA7-BE70-A8775F808DDF}" srcOrd="0" destOrd="0" presId="urn:microsoft.com/office/officeart/2008/layout/VerticalAccentList"/>
    <dgm:cxn modelId="{24644E8D-D433-4C51-A4F0-C59D0575A927}" srcId="{6E487E70-D311-4C23-8B46-1F620BA15694}" destId="{4A719CBF-09E6-4927-AC00-A79B03E74EAD}" srcOrd="2" destOrd="0" parTransId="{C65AC7C8-4FC3-490A-A176-C89808021731}" sibTransId="{DE9828F8-D4BB-4275-92C5-3F2CD8259838}"/>
    <dgm:cxn modelId="{145B89AD-42A4-4027-AD4C-C5C16470B6B5}" srcId="{6E487E70-D311-4C23-8B46-1F620BA15694}" destId="{1DB4CE38-A2E4-4E59-9548-739CC3F872E3}" srcOrd="0" destOrd="0" parTransId="{B879557B-6C6D-47F2-B8C8-DAFA9D2E8A9F}" sibTransId="{49A73274-73B3-4434-BD29-157511A1A3F4}"/>
    <dgm:cxn modelId="{0D543453-4EE5-4F0E-9882-572300EDC46A}" srcId="{B5E300E6-B20C-4A95-A3FA-25AA15FCABA9}" destId="{731D0FD8-DD09-43EE-A148-DF6F329F4B7B}" srcOrd="0" destOrd="0" parTransId="{6B6448C3-58C8-44A7-9843-FC6A65D3EC6F}" sibTransId="{2ECC11D0-7FF9-4337-A656-7A85DD440388}"/>
    <dgm:cxn modelId="{DBB7D607-EC9B-43E3-B00D-39AB9E293C72}" type="presOf" srcId="{5BC51CE6-D209-4A47-92A1-D37690A831FB}" destId="{CD0B9029-0E22-4886-9369-D9FD3909547B}" srcOrd="0" destOrd="4" presId="urn:microsoft.com/office/officeart/2008/layout/VerticalAccentList"/>
    <dgm:cxn modelId="{C3AF00B9-B57E-41CA-939C-6764F5BE9ED5}" type="presOf" srcId="{417149EF-6B8B-48D4-AC82-671D3E8ED94D}" destId="{CD0B9029-0E22-4886-9369-D9FD3909547B}" srcOrd="0" destOrd="1" presId="urn:microsoft.com/office/officeart/2008/layout/VerticalAccentList"/>
    <dgm:cxn modelId="{E9A12BB1-F648-464E-A742-317E646303FD}" type="presOf" srcId="{4A719CBF-09E6-4927-AC00-A79B03E74EAD}" destId="{F2151C41-64FD-4979-BE77-FFAC7E84EE85}" srcOrd="0" destOrd="0" presId="urn:microsoft.com/office/officeart/2008/layout/VerticalAccentList"/>
    <dgm:cxn modelId="{E9C385EF-88DC-41E0-A7F8-32D9623A2F28}" type="presOf" srcId="{6E487E70-D311-4C23-8B46-1F620BA15694}" destId="{395DD4B1-D2E2-4A30-B254-3229915C24DF}" srcOrd="0" destOrd="0" presId="urn:microsoft.com/office/officeart/2008/layout/VerticalAccentList"/>
    <dgm:cxn modelId="{27453DE2-C710-44E0-A639-3A86B1B70601}" srcId="{1DB4CE38-A2E4-4E59-9548-739CC3F872E3}" destId="{5BC51CE6-D209-4A47-92A1-D37690A831FB}" srcOrd="4" destOrd="0" parTransId="{3200E781-B437-4E1E-9112-198D76FBB4BC}" sibTransId="{3CFC3FE3-D05B-426E-9AAD-521F3CA06B61}"/>
    <dgm:cxn modelId="{E67975B2-0395-4A9A-9A89-D4BF241C8CD0}" srcId="{4A719CBF-09E6-4927-AC00-A79B03E74EAD}" destId="{BCB58846-489A-4C8C-A92C-6BAD0BB3D6D3}" srcOrd="0" destOrd="0" parTransId="{34923B4F-B4B0-4500-96F8-0EE1B0EB0F8F}" sibTransId="{29A80E62-7089-4FE6-B28C-A4A6DD158709}"/>
    <dgm:cxn modelId="{03424A80-C6F5-47E8-AB36-16443DE2682B}" srcId="{1DB4CE38-A2E4-4E59-9548-739CC3F872E3}" destId="{0C52B285-BD86-4C14-A63A-F7EA9DEA5A59}" srcOrd="2" destOrd="0" parTransId="{43CCE6ED-CFF1-49D3-85E8-6B76B28CE284}" sibTransId="{4E6F2B06-A408-4F99-894E-7330363A4535}"/>
    <dgm:cxn modelId="{FFC34180-C86B-4731-BC62-26E6BF26327E}" srcId="{1DB4CE38-A2E4-4E59-9548-739CC3F872E3}" destId="{79A21315-51F1-4C2C-9690-E4B714D2AD37}" srcOrd="3" destOrd="0" parTransId="{85399034-83FB-42C0-947F-3E906D60EB8E}" sibTransId="{D91B27A9-0EF3-4308-8147-245EBC95DC1A}"/>
    <dgm:cxn modelId="{FB9E9749-6D9F-48B3-A30F-1DA73342C51D}" srcId="{1DB4CE38-A2E4-4E59-9548-739CC3F872E3}" destId="{417149EF-6B8B-48D4-AC82-671D3E8ED94D}" srcOrd="1" destOrd="0" parTransId="{995E825B-D07F-47AF-B568-C08CE08910EB}" sibTransId="{52D07205-0656-428F-BFC9-E8EEC8CE90E7}"/>
    <dgm:cxn modelId="{D444442B-F18F-4FEB-BFA1-9316B39D3742}" type="presOf" srcId="{79A21315-51F1-4C2C-9690-E4B714D2AD37}" destId="{CD0B9029-0E22-4886-9369-D9FD3909547B}" srcOrd="0" destOrd="3" presId="urn:microsoft.com/office/officeart/2008/layout/VerticalAccentList"/>
    <dgm:cxn modelId="{55EE1CB8-7375-4139-BB8A-10BB9ECD40B8}" type="presOf" srcId="{731D0FD8-DD09-43EE-A148-DF6F329F4B7B}" destId="{80CBFC57-D787-42F0-982F-184F4EA6E751}" srcOrd="0" destOrd="0" presId="urn:microsoft.com/office/officeart/2008/layout/VerticalAccentList"/>
    <dgm:cxn modelId="{FC5C57AC-AD66-4C13-8467-9B1BC3FCCB5F}" type="presOf" srcId="{BCB58846-489A-4C8C-A92C-6BAD0BB3D6D3}" destId="{18AE357B-5ECF-432E-92F4-4B6AAE4D2B4B}" srcOrd="0" destOrd="0" presId="urn:microsoft.com/office/officeart/2008/layout/VerticalAccentList"/>
    <dgm:cxn modelId="{3193F624-9BF9-4AD9-A46A-1445708A49B6}" srcId="{1DB4CE38-A2E4-4E59-9548-739CC3F872E3}" destId="{B332865F-DB70-4C01-AED4-A7CDDE1F4A20}" srcOrd="0" destOrd="0" parTransId="{7F369CBE-8E8A-4202-9F1A-99B08AB8CF5E}" sibTransId="{9A109571-F3DA-4281-BF3C-A8853EAA836C}"/>
    <dgm:cxn modelId="{C2D6CA17-9B0A-417B-9319-4D7F9C23B8F5}" srcId="{6E487E70-D311-4C23-8B46-1F620BA15694}" destId="{B5E300E6-B20C-4A95-A3FA-25AA15FCABA9}" srcOrd="1" destOrd="0" parTransId="{C431D8E5-FDFA-4699-BA49-038143B49EE5}" sibTransId="{8CA2E0DF-B702-41BD-AA31-74E15442CD3A}"/>
    <dgm:cxn modelId="{E59C722E-3095-40B3-9583-60D9388D05F0}" type="presOf" srcId="{0C52B285-BD86-4C14-A63A-F7EA9DEA5A59}" destId="{CD0B9029-0E22-4886-9369-D9FD3909547B}" srcOrd="0" destOrd="2" presId="urn:microsoft.com/office/officeart/2008/layout/VerticalAccentList"/>
    <dgm:cxn modelId="{18560111-F40E-4ECE-94BB-691402E664A6}" type="presOf" srcId="{B332865F-DB70-4C01-AED4-A7CDDE1F4A20}" destId="{CD0B9029-0E22-4886-9369-D9FD3909547B}" srcOrd="0" destOrd="0" presId="urn:microsoft.com/office/officeart/2008/layout/VerticalAccentList"/>
    <dgm:cxn modelId="{A758D666-9EBD-4199-A716-AE4B003B00BF}" type="presOf" srcId="{1DB4CE38-A2E4-4E59-9548-739CC3F872E3}" destId="{5ABC3E1A-3D52-42E8-AE31-6C9A0C0CF7F0}" srcOrd="0" destOrd="0" presId="urn:microsoft.com/office/officeart/2008/layout/VerticalAccentList"/>
    <dgm:cxn modelId="{A4D740D2-D7B2-44F4-9E92-4B8D7C7FC551}" type="presParOf" srcId="{395DD4B1-D2E2-4A30-B254-3229915C24DF}" destId="{C1DEF84F-1BC2-4D74-92FF-14BEC3C5A2BD}" srcOrd="0" destOrd="0" presId="urn:microsoft.com/office/officeart/2008/layout/VerticalAccentList"/>
    <dgm:cxn modelId="{E5D6CCB3-14FA-4333-AEF4-C835E6991A58}" type="presParOf" srcId="{C1DEF84F-1BC2-4D74-92FF-14BEC3C5A2BD}" destId="{5ABC3E1A-3D52-42E8-AE31-6C9A0C0CF7F0}" srcOrd="0" destOrd="0" presId="urn:microsoft.com/office/officeart/2008/layout/VerticalAccentList"/>
    <dgm:cxn modelId="{D3559114-1338-4D5A-8BD1-AA8BC9AA4DCD}" type="presParOf" srcId="{395DD4B1-D2E2-4A30-B254-3229915C24DF}" destId="{4785A692-1974-4D70-9344-ACD7AF06DF2F}" srcOrd="1" destOrd="0" presId="urn:microsoft.com/office/officeart/2008/layout/VerticalAccentList"/>
    <dgm:cxn modelId="{F2E656AB-691A-4F79-AA27-35F7E430EC88}" type="presParOf" srcId="{4785A692-1974-4D70-9344-ACD7AF06DF2F}" destId="{4C125F21-7D3A-4C3F-BD09-2A1195B45257}" srcOrd="0" destOrd="0" presId="urn:microsoft.com/office/officeart/2008/layout/VerticalAccentList"/>
    <dgm:cxn modelId="{A76CCF20-CE9B-477C-B656-8191196E4A50}" type="presParOf" srcId="{4785A692-1974-4D70-9344-ACD7AF06DF2F}" destId="{C8B0C3F0-BD00-454E-B255-208D33B50591}" srcOrd="1" destOrd="0" presId="urn:microsoft.com/office/officeart/2008/layout/VerticalAccentList"/>
    <dgm:cxn modelId="{47F62B22-5B49-45B3-83BA-F93BC0CEAE46}" type="presParOf" srcId="{4785A692-1974-4D70-9344-ACD7AF06DF2F}" destId="{5692CAC9-A47D-4FFB-9F5A-F58F2DA29BAA}" srcOrd="2" destOrd="0" presId="urn:microsoft.com/office/officeart/2008/layout/VerticalAccentList"/>
    <dgm:cxn modelId="{D19560B9-0C73-4228-8D62-38A370026954}" type="presParOf" srcId="{4785A692-1974-4D70-9344-ACD7AF06DF2F}" destId="{923A1FDB-901C-4C0B-884E-EF5815EAE82A}" srcOrd="3" destOrd="0" presId="urn:microsoft.com/office/officeart/2008/layout/VerticalAccentList"/>
    <dgm:cxn modelId="{20190AC8-4CB9-4469-BE29-3501B8EC985A}" type="presParOf" srcId="{4785A692-1974-4D70-9344-ACD7AF06DF2F}" destId="{3FD58EA4-8083-4727-B64E-552EC01488A8}" srcOrd="4" destOrd="0" presId="urn:microsoft.com/office/officeart/2008/layout/VerticalAccentList"/>
    <dgm:cxn modelId="{2BB40888-73CC-4FB0-A166-1CCAF4299E4E}" type="presParOf" srcId="{4785A692-1974-4D70-9344-ACD7AF06DF2F}" destId="{A0C0F917-6F91-4F92-A276-358C7321E1C0}" srcOrd="5" destOrd="0" presId="urn:microsoft.com/office/officeart/2008/layout/VerticalAccentList"/>
    <dgm:cxn modelId="{394413B5-6689-4DD0-B67E-1DEBF1C89CE0}" type="presParOf" srcId="{4785A692-1974-4D70-9344-ACD7AF06DF2F}" destId="{61F0838F-DE61-4DDF-9016-3FC4CAFDD162}" srcOrd="6" destOrd="0" presId="urn:microsoft.com/office/officeart/2008/layout/VerticalAccentList"/>
    <dgm:cxn modelId="{B49E75AA-A102-4588-B480-59D32D7157FC}" type="presParOf" srcId="{4785A692-1974-4D70-9344-ACD7AF06DF2F}" destId="{CD0B9029-0E22-4886-9369-D9FD3909547B}" srcOrd="7" destOrd="0" presId="urn:microsoft.com/office/officeart/2008/layout/VerticalAccentList"/>
    <dgm:cxn modelId="{86F0C6B1-6E18-4136-9DF9-513F77187E50}" type="presParOf" srcId="{395DD4B1-D2E2-4A30-B254-3229915C24DF}" destId="{84ED9A0E-B67C-42B0-8999-81ABAB61D731}" srcOrd="2" destOrd="0" presId="urn:microsoft.com/office/officeart/2008/layout/VerticalAccentList"/>
    <dgm:cxn modelId="{97CA210B-A368-4083-AB14-722EBC449BDD}" type="presParOf" srcId="{395DD4B1-D2E2-4A30-B254-3229915C24DF}" destId="{D008D9F4-637C-40E2-8329-C827260EE09E}" srcOrd="3" destOrd="0" presId="urn:microsoft.com/office/officeart/2008/layout/VerticalAccentList"/>
    <dgm:cxn modelId="{4D39C417-27B9-4263-A27B-76C2D95B0A2B}" type="presParOf" srcId="{D008D9F4-637C-40E2-8329-C827260EE09E}" destId="{F9C3C67A-CCFE-4FA7-BE70-A8775F808DDF}" srcOrd="0" destOrd="0" presId="urn:microsoft.com/office/officeart/2008/layout/VerticalAccentList"/>
    <dgm:cxn modelId="{B9A722E0-283E-4E89-A74A-5B76A34A859D}" type="presParOf" srcId="{395DD4B1-D2E2-4A30-B254-3229915C24DF}" destId="{63D3B40A-2FCF-400D-81BB-04CCB8365858}" srcOrd="4" destOrd="0" presId="urn:microsoft.com/office/officeart/2008/layout/VerticalAccentList"/>
    <dgm:cxn modelId="{4FA78BD8-BC4C-42ED-8184-35694C22A07C}" type="presParOf" srcId="{63D3B40A-2FCF-400D-81BB-04CCB8365858}" destId="{0C24282E-1C9F-4F67-86F5-D77F59C96C31}" srcOrd="0" destOrd="0" presId="urn:microsoft.com/office/officeart/2008/layout/VerticalAccentList"/>
    <dgm:cxn modelId="{BCDB6AF1-C3FF-4DA7-AFF9-3E14F88D61EC}" type="presParOf" srcId="{63D3B40A-2FCF-400D-81BB-04CCB8365858}" destId="{FD9F06E0-4038-4098-A9E5-FCA095B050E0}" srcOrd="1" destOrd="0" presId="urn:microsoft.com/office/officeart/2008/layout/VerticalAccentList"/>
    <dgm:cxn modelId="{7EE0D427-91C2-4639-9945-2C818244BAEF}" type="presParOf" srcId="{63D3B40A-2FCF-400D-81BB-04CCB8365858}" destId="{2181D6DA-1F7D-44B0-8457-D2271FE46392}" srcOrd="2" destOrd="0" presId="urn:microsoft.com/office/officeart/2008/layout/VerticalAccentList"/>
    <dgm:cxn modelId="{3D6E9366-152A-4AD2-A7D0-17799683B74B}" type="presParOf" srcId="{63D3B40A-2FCF-400D-81BB-04CCB8365858}" destId="{36A86F34-8D15-4CD4-A8CA-6F5F2F591EF4}" srcOrd="3" destOrd="0" presId="urn:microsoft.com/office/officeart/2008/layout/VerticalAccentList"/>
    <dgm:cxn modelId="{92D42599-6812-49F1-82A8-415EF4A031CC}" type="presParOf" srcId="{63D3B40A-2FCF-400D-81BB-04CCB8365858}" destId="{270F5FE0-83D9-400C-8613-156A7280BBA2}" srcOrd="4" destOrd="0" presId="urn:microsoft.com/office/officeart/2008/layout/VerticalAccentList"/>
    <dgm:cxn modelId="{BC1392F6-7423-4A70-9A19-F8DC862A9684}" type="presParOf" srcId="{63D3B40A-2FCF-400D-81BB-04CCB8365858}" destId="{8BC10981-4D09-4B77-B9B8-6DE4AA98E27A}" srcOrd="5" destOrd="0" presId="urn:microsoft.com/office/officeart/2008/layout/VerticalAccentList"/>
    <dgm:cxn modelId="{E4ADEE37-7BAD-48F1-BD0C-7209515BD0A6}" type="presParOf" srcId="{63D3B40A-2FCF-400D-81BB-04CCB8365858}" destId="{B7759C7D-B2E0-4512-9934-79207C392E77}" srcOrd="6" destOrd="0" presId="urn:microsoft.com/office/officeart/2008/layout/VerticalAccentList"/>
    <dgm:cxn modelId="{555F7498-48BD-4050-A5DE-21E4ED0D3D19}" type="presParOf" srcId="{63D3B40A-2FCF-400D-81BB-04CCB8365858}" destId="{80CBFC57-D787-42F0-982F-184F4EA6E751}" srcOrd="7" destOrd="0" presId="urn:microsoft.com/office/officeart/2008/layout/VerticalAccentList"/>
    <dgm:cxn modelId="{7F879E2C-1381-4B92-8A6D-1F858C8A3E7B}" type="presParOf" srcId="{395DD4B1-D2E2-4A30-B254-3229915C24DF}" destId="{92868563-865F-484B-932F-C0BCA2188938}" srcOrd="5" destOrd="0" presId="urn:microsoft.com/office/officeart/2008/layout/VerticalAccentList"/>
    <dgm:cxn modelId="{52DC15BA-A6B4-44CF-A6E7-51BBDC01FC29}" type="presParOf" srcId="{395DD4B1-D2E2-4A30-B254-3229915C24DF}" destId="{EC9A4FBC-A552-46C3-95B8-AA9A79461309}" srcOrd="6" destOrd="0" presId="urn:microsoft.com/office/officeart/2008/layout/VerticalAccentList"/>
    <dgm:cxn modelId="{AA4C11F0-D182-4BD0-8ED1-0E2637211F08}" type="presParOf" srcId="{EC9A4FBC-A552-46C3-95B8-AA9A79461309}" destId="{F2151C41-64FD-4979-BE77-FFAC7E84EE85}" srcOrd="0" destOrd="0" presId="urn:microsoft.com/office/officeart/2008/layout/VerticalAccentList"/>
    <dgm:cxn modelId="{5CA42519-671B-40B7-B2CD-9AA16FE5BC97}" type="presParOf" srcId="{395DD4B1-D2E2-4A30-B254-3229915C24DF}" destId="{33226106-9AAB-4515-AC2F-FFFA2C2BBB67}" srcOrd="7" destOrd="0" presId="urn:microsoft.com/office/officeart/2008/layout/VerticalAccentList"/>
    <dgm:cxn modelId="{CD11A322-53AC-4807-A87C-7881B3099F78}" type="presParOf" srcId="{33226106-9AAB-4515-AC2F-FFFA2C2BBB67}" destId="{76CBCD5A-3302-4D5E-96F1-DB8EFC9641A6}" srcOrd="0" destOrd="0" presId="urn:microsoft.com/office/officeart/2008/layout/VerticalAccentList"/>
    <dgm:cxn modelId="{DC2B628D-0635-41AC-856A-678359869168}" type="presParOf" srcId="{33226106-9AAB-4515-AC2F-FFFA2C2BBB67}" destId="{D1A2BF07-4D0C-4A5F-A4A0-1594F0986C35}" srcOrd="1" destOrd="0" presId="urn:microsoft.com/office/officeart/2008/layout/VerticalAccentList"/>
    <dgm:cxn modelId="{4CEC09BE-D2FB-4FFC-846F-D2885712AAAA}" type="presParOf" srcId="{33226106-9AAB-4515-AC2F-FFFA2C2BBB67}" destId="{154978D3-D056-4FEB-BD4D-3B898BA85EEF}" srcOrd="2" destOrd="0" presId="urn:microsoft.com/office/officeart/2008/layout/VerticalAccentList"/>
    <dgm:cxn modelId="{B56688DD-C586-4D38-A5CD-395D001D374F}" type="presParOf" srcId="{33226106-9AAB-4515-AC2F-FFFA2C2BBB67}" destId="{95F2E818-81E5-465F-B412-DFE5A2930788}" srcOrd="3" destOrd="0" presId="urn:microsoft.com/office/officeart/2008/layout/VerticalAccentList"/>
    <dgm:cxn modelId="{575A68F6-2D4D-4CA7-9B85-575E2E5DDD2D}" type="presParOf" srcId="{33226106-9AAB-4515-AC2F-FFFA2C2BBB67}" destId="{EB167EC6-5D42-424A-AC64-62200CB65758}" srcOrd="4" destOrd="0" presId="urn:microsoft.com/office/officeart/2008/layout/VerticalAccentList"/>
    <dgm:cxn modelId="{C067C4C0-C5DF-4F02-9E7E-905733FAB405}" type="presParOf" srcId="{33226106-9AAB-4515-AC2F-FFFA2C2BBB67}" destId="{827A975C-A8E2-42A6-B45F-25DF3062BD37}" srcOrd="5" destOrd="0" presId="urn:microsoft.com/office/officeart/2008/layout/VerticalAccentList"/>
    <dgm:cxn modelId="{3FFB78C5-EDFF-464C-AAE6-A96A0FDD12BF}" type="presParOf" srcId="{33226106-9AAB-4515-AC2F-FFFA2C2BBB67}" destId="{8ADE7A12-AAD1-4D70-931D-4F3FA1E6946D}" srcOrd="6" destOrd="0" presId="urn:microsoft.com/office/officeart/2008/layout/VerticalAccentList"/>
    <dgm:cxn modelId="{F06882E3-22E7-45CA-AADB-6EA4FFA15224}" type="presParOf" srcId="{33226106-9AAB-4515-AC2F-FFFA2C2BBB67}" destId="{18AE357B-5ECF-432E-92F4-4B6AAE4D2B4B}" srcOrd="7" destOrd="0" presId="urn:microsoft.com/office/officeart/2008/layout/Vertical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F5DCE3-6F60-44AA-9B57-228238632C2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508124F-06A1-4121-8ED0-A5F3FC32A938}">
      <dgm:prSet phldrT="[Text]" custT="1"/>
      <dgm:spPr/>
      <dgm:t>
        <a:bodyPr/>
        <a:lstStyle/>
        <a:p>
          <a:r>
            <a:rPr lang="en-US" sz="1200" dirty="0" err="1" smtClean="0"/>
            <a:t>JCPenney</a:t>
          </a:r>
          <a:r>
            <a:rPr lang="en-US" sz="1200" dirty="0" smtClean="0"/>
            <a:t> has difficulty reaching a variety of women demographics, specifically those between ages 24-34.</a:t>
          </a:r>
          <a:endParaRPr lang="en-US" sz="1200" dirty="0"/>
        </a:p>
      </dgm:t>
    </dgm:pt>
    <dgm:pt modelId="{62BB5E10-C53F-4326-8FD1-0D672D6D5F16}" type="parTrans" cxnId="{05BED97A-5300-4054-8F16-15F385411FD9}">
      <dgm:prSet/>
      <dgm:spPr/>
      <dgm:t>
        <a:bodyPr/>
        <a:lstStyle/>
        <a:p>
          <a:endParaRPr lang="en-US"/>
        </a:p>
      </dgm:t>
    </dgm:pt>
    <dgm:pt modelId="{A2C6E922-C07C-44FB-AD6E-AD00FD9885F9}" type="sibTrans" cxnId="{05BED97A-5300-4054-8F16-15F385411FD9}">
      <dgm:prSet/>
      <dgm:spPr/>
      <dgm:t>
        <a:bodyPr/>
        <a:lstStyle/>
        <a:p>
          <a:endParaRPr lang="en-US"/>
        </a:p>
      </dgm:t>
    </dgm:pt>
    <dgm:pt modelId="{A7F84071-0364-49BA-B1F4-D31760B2D27E}">
      <dgm:prSet phldrT="[Text]" custT="1"/>
      <dgm:spPr>
        <a:solidFill>
          <a:schemeClr val="accent1">
            <a:hueOff val="0"/>
            <a:satOff val="0"/>
            <a:lumOff val="0"/>
          </a:schemeClr>
        </a:solidFill>
      </dgm:spPr>
      <dgm:t>
        <a:bodyPr/>
        <a:lstStyle/>
        <a:p>
          <a:r>
            <a:rPr lang="en-US" sz="1200" dirty="0" err="1" smtClean="0"/>
            <a:t>JCPenney</a:t>
          </a:r>
          <a:r>
            <a:rPr lang="en-US" sz="1200" dirty="0" smtClean="0"/>
            <a:t> does not understand the lifestyle of this particular age group of women</a:t>
          </a:r>
          <a:endParaRPr lang="en-US" sz="1200" dirty="0"/>
        </a:p>
      </dgm:t>
    </dgm:pt>
    <dgm:pt modelId="{CEEBDED3-0D4A-4436-A9AC-3C5B5615DC21}" type="parTrans" cxnId="{E5CBFC68-B134-4CAD-8757-59D85A123565}">
      <dgm:prSet/>
      <dgm:spPr/>
      <dgm:t>
        <a:bodyPr/>
        <a:lstStyle/>
        <a:p>
          <a:endParaRPr lang="en-US"/>
        </a:p>
      </dgm:t>
    </dgm:pt>
    <dgm:pt modelId="{934C9B3A-2FDF-41EB-AE30-77950F1C5E7B}" type="sibTrans" cxnId="{E5CBFC68-B134-4CAD-8757-59D85A123565}">
      <dgm:prSet/>
      <dgm:spPr/>
      <dgm:t>
        <a:bodyPr/>
        <a:lstStyle/>
        <a:p>
          <a:endParaRPr lang="en-US"/>
        </a:p>
      </dgm:t>
    </dgm:pt>
    <dgm:pt modelId="{79C7276C-5092-4383-83B0-4C2D52A4CFC8}">
      <dgm:prSet phldrT="[Text]" custT="1"/>
      <dgm:spPr/>
      <dgm:t>
        <a:bodyPr/>
        <a:lstStyle/>
        <a:p>
          <a:r>
            <a:rPr lang="en-US" sz="1200" dirty="0" err="1" smtClean="0"/>
            <a:t>JCPenney</a:t>
          </a:r>
          <a:r>
            <a:rPr lang="en-US" sz="1200" dirty="0" smtClean="0"/>
            <a:t> does not understand how this age group currently views the store </a:t>
          </a:r>
          <a:endParaRPr lang="en-US" sz="1200" dirty="0"/>
        </a:p>
      </dgm:t>
    </dgm:pt>
    <dgm:pt modelId="{B9CF65B1-CECC-4DC7-B76D-FF2C88950B68}" type="parTrans" cxnId="{B8C90391-BC6F-4499-93D9-B90E64DE4F3D}">
      <dgm:prSet/>
      <dgm:spPr/>
      <dgm:t>
        <a:bodyPr/>
        <a:lstStyle/>
        <a:p>
          <a:endParaRPr lang="en-US"/>
        </a:p>
      </dgm:t>
    </dgm:pt>
    <dgm:pt modelId="{285E4B7E-B1D5-43A5-8E7B-1DD56C13EB1E}" type="sibTrans" cxnId="{B8C90391-BC6F-4499-93D9-B90E64DE4F3D}">
      <dgm:prSet/>
      <dgm:spPr/>
      <dgm:t>
        <a:bodyPr/>
        <a:lstStyle/>
        <a:p>
          <a:endParaRPr lang="en-US"/>
        </a:p>
      </dgm:t>
    </dgm:pt>
    <dgm:pt modelId="{8148EDA5-C986-4005-9A1F-991E085CCDD2}">
      <dgm:prSet phldrT="[Text]" custT="1"/>
      <dgm:spPr/>
      <dgm:t>
        <a:bodyPr/>
        <a:lstStyle/>
        <a:p>
          <a:r>
            <a:rPr lang="en-US" sz="1200" dirty="0" err="1" smtClean="0"/>
            <a:t>JCPenney</a:t>
          </a:r>
          <a:r>
            <a:rPr lang="en-US" sz="1200" dirty="0" smtClean="0"/>
            <a:t> does not know what needs this particular age group has</a:t>
          </a:r>
          <a:endParaRPr lang="en-US" sz="1200" dirty="0"/>
        </a:p>
      </dgm:t>
    </dgm:pt>
    <dgm:pt modelId="{99432CA7-F245-43A2-891C-9B53CF805486}" type="parTrans" cxnId="{E368D0DB-5FE7-477C-8A0D-31EBFDCC1376}">
      <dgm:prSet/>
      <dgm:spPr/>
      <dgm:t>
        <a:bodyPr/>
        <a:lstStyle/>
        <a:p>
          <a:endParaRPr lang="en-US"/>
        </a:p>
      </dgm:t>
    </dgm:pt>
    <dgm:pt modelId="{294F6FFA-53D5-4075-A915-87E97AA35856}" type="sibTrans" cxnId="{E368D0DB-5FE7-477C-8A0D-31EBFDCC1376}">
      <dgm:prSet/>
      <dgm:spPr/>
      <dgm:t>
        <a:bodyPr/>
        <a:lstStyle/>
        <a:p>
          <a:endParaRPr lang="en-US"/>
        </a:p>
      </dgm:t>
    </dgm:pt>
    <dgm:pt modelId="{66AD316D-58E5-40E9-9998-61FDD1AABD72}">
      <dgm:prSet custT="1"/>
      <dgm:spPr/>
      <dgm:t>
        <a:bodyPr/>
        <a:lstStyle/>
        <a:p>
          <a:endParaRPr lang="en-US" sz="1200" dirty="0"/>
        </a:p>
      </dgm:t>
    </dgm:pt>
    <dgm:pt modelId="{3B948B3F-9999-42CC-B9E9-4CEC7F23A66D}" type="parTrans" cxnId="{ADE510E1-067A-4F39-A1AD-1FADFF386BD7}">
      <dgm:prSet/>
      <dgm:spPr/>
      <dgm:t>
        <a:bodyPr/>
        <a:lstStyle/>
        <a:p>
          <a:endParaRPr lang="en-US"/>
        </a:p>
      </dgm:t>
    </dgm:pt>
    <dgm:pt modelId="{F5A53308-7649-4CA1-9514-02631D0F14FA}" type="sibTrans" cxnId="{ADE510E1-067A-4F39-A1AD-1FADFF386BD7}">
      <dgm:prSet/>
      <dgm:spPr/>
      <dgm:t>
        <a:bodyPr/>
        <a:lstStyle/>
        <a:p>
          <a:endParaRPr lang="en-US"/>
        </a:p>
      </dgm:t>
    </dgm:pt>
    <dgm:pt modelId="{3600A509-317B-415C-8DFB-2CCCEF26E2D9}">
      <dgm:prSet custT="1"/>
      <dgm:spPr/>
      <dgm:t>
        <a:bodyPr/>
        <a:lstStyle/>
        <a:p>
          <a:endParaRPr lang="en-US"/>
        </a:p>
      </dgm:t>
    </dgm:pt>
    <dgm:pt modelId="{6993DB5E-BBF1-4181-8C99-96D79F79F745}" type="parTrans" cxnId="{A3D2EC2D-78AA-4CCF-8709-AD93DAAA7861}">
      <dgm:prSet/>
      <dgm:spPr/>
      <dgm:t>
        <a:bodyPr/>
        <a:lstStyle/>
        <a:p>
          <a:endParaRPr lang="en-US"/>
        </a:p>
      </dgm:t>
    </dgm:pt>
    <dgm:pt modelId="{8DB00185-61B9-4357-A197-2F2C9B0BA19A}" type="sibTrans" cxnId="{A3D2EC2D-78AA-4CCF-8709-AD93DAAA7861}">
      <dgm:prSet/>
      <dgm:spPr/>
      <dgm:t>
        <a:bodyPr/>
        <a:lstStyle/>
        <a:p>
          <a:endParaRPr lang="en-US"/>
        </a:p>
      </dgm:t>
    </dgm:pt>
    <dgm:pt modelId="{4710748B-5E0B-40DA-96A2-2468F58CFF31}">
      <dgm:prSet custT="1"/>
      <dgm:spPr/>
      <dgm:t>
        <a:bodyPr/>
        <a:lstStyle/>
        <a:p>
          <a:endParaRPr lang="en-US" sz="1200" dirty="0"/>
        </a:p>
      </dgm:t>
    </dgm:pt>
    <dgm:pt modelId="{69B13A93-D847-4855-B504-56126F1D9886}" type="parTrans" cxnId="{96F754B5-6376-4247-B657-224437418E1E}">
      <dgm:prSet/>
      <dgm:spPr/>
      <dgm:t>
        <a:bodyPr/>
        <a:lstStyle/>
        <a:p>
          <a:endParaRPr lang="en-US"/>
        </a:p>
      </dgm:t>
    </dgm:pt>
    <dgm:pt modelId="{62FA815D-120D-4128-8370-A8E0CE405C0E}" type="sibTrans" cxnId="{96F754B5-6376-4247-B657-224437418E1E}">
      <dgm:prSet/>
      <dgm:spPr/>
      <dgm:t>
        <a:bodyPr/>
        <a:lstStyle/>
        <a:p>
          <a:endParaRPr lang="en-US"/>
        </a:p>
      </dgm:t>
    </dgm:pt>
    <dgm:pt modelId="{BEBFEEA7-BDDB-45D4-A4C3-007D495517A3}" type="pres">
      <dgm:prSet presAssocID="{9AF5DCE3-6F60-44AA-9B57-228238632C22}" presName="cycle" presStyleCnt="0">
        <dgm:presLayoutVars>
          <dgm:chMax val="1"/>
          <dgm:dir/>
          <dgm:animLvl val="ctr"/>
          <dgm:resizeHandles val="exact"/>
        </dgm:presLayoutVars>
      </dgm:prSet>
      <dgm:spPr/>
      <dgm:t>
        <a:bodyPr/>
        <a:lstStyle/>
        <a:p>
          <a:endParaRPr lang="en-US"/>
        </a:p>
      </dgm:t>
    </dgm:pt>
    <dgm:pt modelId="{29566D28-74A2-4BD0-A61D-9F6CB40B4774}" type="pres">
      <dgm:prSet presAssocID="{9508124F-06A1-4121-8ED0-A5F3FC32A938}" presName="centerShape" presStyleLbl="node0" presStyleIdx="0" presStyleCnt="1"/>
      <dgm:spPr/>
      <dgm:t>
        <a:bodyPr/>
        <a:lstStyle/>
        <a:p>
          <a:endParaRPr lang="en-US"/>
        </a:p>
      </dgm:t>
    </dgm:pt>
    <dgm:pt modelId="{6C963435-C240-40EC-8A05-B0FB64F8FB44}" type="pres">
      <dgm:prSet presAssocID="{CEEBDED3-0D4A-4436-A9AC-3C5B5615DC21}" presName="parTrans" presStyleLbl="bgSibTrans2D1" presStyleIdx="0" presStyleCnt="3"/>
      <dgm:spPr/>
      <dgm:t>
        <a:bodyPr/>
        <a:lstStyle/>
        <a:p>
          <a:endParaRPr lang="en-US"/>
        </a:p>
      </dgm:t>
    </dgm:pt>
    <dgm:pt modelId="{9926B979-2CFE-4BA6-B20D-9852E5E16150}" type="pres">
      <dgm:prSet presAssocID="{A7F84071-0364-49BA-B1F4-D31760B2D27E}" presName="node" presStyleLbl="node1" presStyleIdx="0" presStyleCnt="3">
        <dgm:presLayoutVars>
          <dgm:bulletEnabled val="1"/>
        </dgm:presLayoutVars>
      </dgm:prSet>
      <dgm:spPr/>
      <dgm:t>
        <a:bodyPr/>
        <a:lstStyle/>
        <a:p>
          <a:endParaRPr lang="en-US"/>
        </a:p>
      </dgm:t>
    </dgm:pt>
    <dgm:pt modelId="{1E381014-7B5C-4853-AC04-6C2F66836DAE}" type="pres">
      <dgm:prSet presAssocID="{B9CF65B1-CECC-4DC7-B76D-FF2C88950B68}" presName="parTrans" presStyleLbl="bgSibTrans2D1" presStyleIdx="1" presStyleCnt="3"/>
      <dgm:spPr/>
      <dgm:t>
        <a:bodyPr/>
        <a:lstStyle/>
        <a:p>
          <a:endParaRPr lang="en-US"/>
        </a:p>
      </dgm:t>
    </dgm:pt>
    <dgm:pt modelId="{D9A7A008-399B-47E5-870D-FE863B15FDCB}" type="pres">
      <dgm:prSet presAssocID="{79C7276C-5092-4383-83B0-4C2D52A4CFC8}" presName="node" presStyleLbl="node1" presStyleIdx="1" presStyleCnt="3">
        <dgm:presLayoutVars>
          <dgm:bulletEnabled val="1"/>
        </dgm:presLayoutVars>
      </dgm:prSet>
      <dgm:spPr/>
      <dgm:t>
        <a:bodyPr/>
        <a:lstStyle/>
        <a:p>
          <a:endParaRPr lang="en-US"/>
        </a:p>
      </dgm:t>
    </dgm:pt>
    <dgm:pt modelId="{18444568-A629-450E-B05C-921767DACF7D}" type="pres">
      <dgm:prSet presAssocID="{99432CA7-F245-43A2-891C-9B53CF805486}" presName="parTrans" presStyleLbl="bgSibTrans2D1" presStyleIdx="2" presStyleCnt="3"/>
      <dgm:spPr/>
      <dgm:t>
        <a:bodyPr/>
        <a:lstStyle/>
        <a:p>
          <a:endParaRPr lang="en-US"/>
        </a:p>
      </dgm:t>
    </dgm:pt>
    <dgm:pt modelId="{574AA484-EBF6-4011-A57E-12FC4ADE4548}" type="pres">
      <dgm:prSet presAssocID="{8148EDA5-C986-4005-9A1F-991E085CCDD2}" presName="node" presStyleLbl="node1" presStyleIdx="2" presStyleCnt="3">
        <dgm:presLayoutVars>
          <dgm:bulletEnabled val="1"/>
        </dgm:presLayoutVars>
      </dgm:prSet>
      <dgm:spPr/>
      <dgm:t>
        <a:bodyPr/>
        <a:lstStyle/>
        <a:p>
          <a:endParaRPr lang="en-US"/>
        </a:p>
      </dgm:t>
    </dgm:pt>
  </dgm:ptLst>
  <dgm:cxnLst>
    <dgm:cxn modelId="{1E71772F-7291-44E5-91E6-915821A41548}" type="presOf" srcId="{99432CA7-F245-43A2-891C-9B53CF805486}" destId="{18444568-A629-450E-B05C-921767DACF7D}" srcOrd="0" destOrd="0" presId="urn:microsoft.com/office/officeart/2005/8/layout/radial4"/>
    <dgm:cxn modelId="{8AB93BB7-A14B-4B88-AC19-55A6DD4A2091}" type="presOf" srcId="{79C7276C-5092-4383-83B0-4C2D52A4CFC8}" destId="{D9A7A008-399B-47E5-870D-FE863B15FDCB}" srcOrd="0" destOrd="0" presId="urn:microsoft.com/office/officeart/2005/8/layout/radial4"/>
    <dgm:cxn modelId="{F09D5894-6617-442A-B3DE-8983027DE09D}" type="presOf" srcId="{A7F84071-0364-49BA-B1F4-D31760B2D27E}" destId="{9926B979-2CFE-4BA6-B20D-9852E5E16150}" srcOrd="0" destOrd="0" presId="urn:microsoft.com/office/officeart/2005/8/layout/radial4"/>
    <dgm:cxn modelId="{A3D2EC2D-78AA-4CCF-8709-AD93DAAA7861}" srcId="{9AF5DCE3-6F60-44AA-9B57-228238632C22}" destId="{3600A509-317B-415C-8DFB-2CCCEF26E2D9}" srcOrd="2" destOrd="0" parTransId="{6993DB5E-BBF1-4181-8C99-96D79F79F745}" sibTransId="{8DB00185-61B9-4357-A197-2F2C9B0BA19A}"/>
    <dgm:cxn modelId="{CB477C5E-6D89-4A01-AD44-6939C8FDA74F}" type="presOf" srcId="{B9CF65B1-CECC-4DC7-B76D-FF2C88950B68}" destId="{1E381014-7B5C-4853-AC04-6C2F66836DAE}" srcOrd="0" destOrd="0" presId="urn:microsoft.com/office/officeart/2005/8/layout/radial4"/>
    <dgm:cxn modelId="{B8C90391-BC6F-4499-93D9-B90E64DE4F3D}" srcId="{9508124F-06A1-4121-8ED0-A5F3FC32A938}" destId="{79C7276C-5092-4383-83B0-4C2D52A4CFC8}" srcOrd="1" destOrd="0" parTransId="{B9CF65B1-CECC-4DC7-B76D-FF2C88950B68}" sibTransId="{285E4B7E-B1D5-43A5-8E7B-1DD56C13EB1E}"/>
    <dgm:cxn modelId="{EF02EEE6-9B2F-49CE-9BFE-06BBFADF30E4}" type="presOf" srcId="{CEEBDED3-0D4A-4436-A9AC-3C5B5615DC21}" destId="{6C963435-C240-40EC-8A05-B0FB64F8FB44}" srcOrd="0" destOrd="0" presId="urn:microsoft.com/office/officeart/2005/8/layout/radial4"/>
    <dgm:cxn modelId="{87C25C2E-DE9D-4B8B-A275-2A654B3601F6}" type="presOf" srcId="{8148EDA5-C986-4005-9A1F-991E085CCDD2}" destId="{574AA484-EBF6-4011-A57E-12FC4ADE4548}" srcOrd="0" destOrd="0" presId="urn:microsoft.com/office/officeart/2005/8/layout/radial4"/>
    <dgm:cxn modelId="{648CF187-6323-4390-94DC-40397229D934}" type="presOf" srcId="{9508124F-06A1-4121-8ED0-A5F3FC32A938}" destId="{29566D28-74A2-4BD0-A61D-9F6CB40B4774}" srcOrd="0" destOrd="0" presId="urn:microsoft.com/office/officeart/2005/8/layout/radial4"/>
    <dgm:cxn modelId="{96F754B5-6376-4247-B657-224437418E1E}" srcId="{9AF5DCE3-6F60-44AA-9B57-228238632C22}" destId="{4710748B-5E0B-40DA-96A2-2468F58CFF31}" srcOrd="3" destOrd="0" parTransId="{69B13A93-D847-4855-B504-56126F1D9886}" sibTransId="{62FA815D-120D-4128-8370-A8E0CE405C0E}"/>
    <dgm:cxn modelId="{ADE510E1-067A-4F39-A1AD-1FADFF386BD7}" srcId="{9AF5DCE3-6F60-44AA-9B57-228238632C22}" destId="{66AD316D-58E5-40E9-9998-61FDD1AABD72}" srcOrd="1" destOrd="0" parTransId="{3B948B3F-9999-42CC-B9E9-4CEC7F23A66D}" sibTransId="{F5A53308-7649-4CA1-9514-02631D0F14FA}"/>
    <dgm:cxn modelId="{E5CBFC68-B134-4CAD-8757-59D85A123565}" srcId="{9508124F-06A1-4121-8ED0-A5F3FC32A938}" destId="{A7F84071-0364-49BA-B1F4-D31760B2D27E}" srcOrd="0" destOrd="0" parTransId="{CEEBDED3-0D4A-4436-A9AC-3C5B5615DC21}" sibTransId="{934C9B3A-2FDF-41EB-AE30-77950F1C5E7B}"/>
    <dgm:cxn modelId="{05BED97A-5300-4054-8F16-15F385411FD9}" srcId="{9AF5DCE3-6F60-44AA-9B57-228238632C22}" destId="{9508124F-06A1-4121-8ED0-A5F3FC32A938}" srcOrd="0" destOrd="0" parTransId="{62BB5E10-C53F-4326-8FD1-0D672D6D5F16}" sibTransId="{A2C6E922-C07C-44FB-AD6E-AD00FD9885F9}"/>
    <dgm:cxn modelId="{E368D0DB-5FE7-477C-8A0D-31EBFDCC1376}" srcId="{9508124F-06A1-4121-8ED0-A5F3FC32A938}" destId="{8148EDA5-C986-4005-9A1F-991E085CCDD2}" srcOrd="2" destOrd="0" parTransId="{99432CA7-F245-43A2-891C-9B53CF805486}" sibTransId="{294F6FFA-53D5-4075-A915-87E97AA35856}"/>
    <dgm:cxn modelId="{8F5DF009-5E13-48AD-B00B-D55405F555B4}" type="presOf" srcId="{9AF5DCE3-6F60-44AA-9B57-228238632C22}" destId="{BEBFEEA7-BDDB-45D4-A4C3-007D495517A3}" srcOrd="0" destOrd="0" presId="urn:microsoft.com/office/officeart/2005/8/layout/radial4"/>
    <dgm:cxn modelId="{BE64C4D1-3325-4E69-A7B7-36B94F9CC7C0}" type="presParOf" srcId="{BEBFEEA7-BDDB-45D4-A4C3-007D495517A3}" destId="{29566D28-74A2-4BD0-A61D-9F6CB40B4774}" srcOrd="0" destOrd="0" presId="urn:microsoft.com/office/officeart/2005/8/layout/radial4"/>
    <dgm:cxn modelId="{37C3E49D-40F7-47D4-9EA2-453D1ED9442C}" type="presParOf" srcId="{BEBFEEA7-BDDB-45D4-A4C3-007D495517A3}" destId="{6C963435-C240-40EC-8A05-B0FB64F8FB44}" srcOrd="1" destOrd="0" presId="urn:microsoft.com/office/officeart/2005/8/layout/radial4"/>
    <dgm:cxn modelId="{C350E861-E241-47D1-BDF5-8BC67821396F}" type="presParOf" srcId="{BEBFEEA7-BDDB-45D4-A4C3-007D495517A3}" destId="{9926B979-2CFE-4BA6-B20D-9852E5E16150}" srcOrd="2" destOrd="0" presId="urn:microsoft.com/office/officeart/2005/8/layout/radial4"/>
    <dgm:cxn modelId="{18CBA937-A5A7-467E-AE6F-A2ECE36C0ABA}" type="presParOf" srcId="{BEBFEEA7-BDDB-45D4-A4C3-007D495517A3}" destId="{1E381014-7B5C-4853-AC04-6C2F66836DAE}" srcOrd="3" destOrd="0" presId="urn:microsoft.com/office/officeart/2005/8/layout/radial4"/>
    <dgm:cxn modelId="{96BF3A75-CBF0-4181-B5D8-995E4E90A44D}" type="presParOf" srcId="{BEBFEEA7-BDDB-45D4-A4C3-007D495517A3}" destId="{D9A7A008-399B-47E5-870D-FE863B15FDCB}" srcOrd="4" destOrd="0" presId="urn:microsoft.com/office/officeart/2005/8/layout/radial4"/>
    <dgm:cxn modelId="{FF91D7D0-4BFF-4CDC-9EE0-3CA82D05E046}" type="presParOf" srcId="{BEBFEEA7-BDDB-45D4-A4C3-007D495517A3}" destId="{18444568-A629-450E-B05C-921767DACF7D}" srcOrd="5" destOrd="0" presId="urn:microsoft.com/office/officeart/2005/8/layout/radial4"/>
    <dgm:cxn modelId="{EAA0C363-0B84-4409-96E0-57CDB8804088}" type="presParOf" srcId="{BEBFEEA7-BDDB-45D4-A4C3-007D495517A3}" destId="{574AA484-EBF6-4011-A57E-12FC4ADE4548}"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C49E3A-5696-4E96-8ACC-872B82FC0DC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5DAF4AB-C143-4DE1-89DB-F951102EAAF5}">
      <dgm:prSet phldrT="[Text]" custT="1"/>
      <dgm:spPr/>
      <dgm:t>
        <a:bodyPr/>
        <a:lstStyle/>
        <a:p>
          <a:r>
            <a:rPr lang="en-US" sz="2300" dirty="0" smtClean="0"/>
            <a:t>Attitudes</a:t>
          </a:r>
          <a:endParaRPr lang="en-US" sz="2300" dirty="0"/>
        </a:p>
      </dgm:t>
    </dgm:pt>
    <dgm:pt modelId="{4A9B4B29-4C11-41E6-A9E1-4D560817F497}" type="parTrans" cxnId="{DA2EDC69-0FEA-487E-A91B-D99631A2C65A}">
      <dgm:prSet/>
      <dgm:spPr/>
      <dgm:t>
        <a:bodyPr/>
        <a:lstStyle/>
        <a:p>
          <a:endParaRPr lang="en-US"/>
        </a:p>
      </dgm:t>
    </dgm:pt>
    <dgm:pt modelId="{BDAA5A35-8DEA-40F3-B586-7F6DE7B68355}" type="sibTrans" cxnId="{DA2EDC69-0FEA-487E-A91B-D99631A2C65A}">
      <dgm:prSet/>
      <dgm:spPr/>
      <dgm:t>
        <a:bodyPr/>
        <a:lstStyle/>
        <a:p>
          <a:endParaRPr lang="en-US"/>
        </a:p>
      </dgm:t>
    </dgm:pt>
    <dgm:pt modelId="{8BB8F1E7-D0B3-4E2B-9AE1-D0EDEF781ED8}">
      <dgm:prSet phldrT="[Text]"/>
      <dgm:spPr/>
      <dgm:t>
        <a:bodyPr/>
        <a:lstStyle/>
        <a:p>
          <a:r>
            <a:rPr lang="en-US" dirty="0" smtClean="0"/>
            <a:t>Macro Trends</a:t>
          </a:r>
          <a:endParaRPr lang="en-US" dirty="0"/>
        </a:p>
      </dgm:t>
    </dgm:pt>
    <dgm:pt modelId="{C185DC8E-E73F-4F44-90CD-841A7E051289}" type="parTrans" cxnId="{0B10C1BD-EA38-42E4-AB6D-7AD8BE539F17}">
      <dgm:prSet/>
      <dgm:spPr/>
      <dgm:t>
        <a:bodyPr/>
        <a:lstStyle/>
        <a:p>
          <a:endParaRPr lang="en-US"/>
        </a:p>
      </dgm:t>
    </dgm:pt>
    <dgm:pt modelId="{C45B3B7B-F294-49E4-9AF6-3B05D6778E35}" type="sibTrans" cxnId="{0B10C1BD-EA38-42E4-AB6D-7AD8BE539F17}">
      <dgm:prSet/>
      <dgm:spPr/>
      <dgm:t>
        <a:bodyPr/>
        <a:lstStyle/>
        <a:p>
          <a:endParaRPr lang="en-US"/>
        </a:p>
      </dgm:t>
    </dgm:pt>
    <dgm:pt modelId="{031E1838-6DDD-4BC7-ADDC-14619999AB84}">
      <dgm:prSet phldrT="[Text]" custT="1"/>
      <dgm:spPr/>
      <dgm:t>
        <a:bodyPr/>
        <a:lstStyle/>
        <a:p>
          <a:r>
            <a:rPr lang="en-US" sz="1200" dirty="0" smtClean="0"/>
            <a:t>The New Savvy</a:t>
          </a:r>
          <a:endParaRPr lang="en-US" sz="1200" dirty="0"/>
        </a:p>
      </dgm:t>
    </dgm:pt>
    <dgm:pt modelId="{8D40CE28-94CC-433B-B0EC-18CCDCD5777D}" type="parTrans" cxnId="{8AD58ABD-9812-4996-A4C3-B1B420DF9DA3}">
      <dgm:prSet/>
      <dgm:spPr/>
      <dgm:t>
        <a:bodyPr/>
        <a:lstStyle/>
        <a:p>
          <a:endParaRPr lang="en-US"/>
        </a:p>
      </dgm:t>
    </dgm:pt>
    <dgm:pt modelId="{A73B85E9-5DD4-4E0F-B467-A6E31848B71F}" type="sibTrans" cxnId="{8AD58ABD-9812-4996-A4C3-B1B420DF9DA3}">
      <dgm:prSet/>
      <dgm:spPr/>
      <dgm:t>
        <a:bodyPr/>
        <a:lstStyle/>
        <a:p>
          <a:endParaRPr lang="en-US"/>
        </a:p>
      </dgm:t>
    </dgm:pt>
    <dgm:pt modelId="{E3CE1C13-E57A-4AAF-9941-9576ABE02ECE}">
      <dgm:prSet phldrT="[Text]" custT="1"/>
      <dgm:spPr/>
      <dgm:t>
        <a:bodyPr/>
        <a:lstStyle/>
        <a:p>
          <a:r>
            <a:rPr lang="en-US" sz="1200" dirty="0" smtClean="0"/>
            <a:t>Responsibility, Trust &amp; Authenticity</a:t>
          </a:r>
          <a:endParaRPr lang="en-US" sz="1200" dirty="0"/>
        </a:p>
      </dgm:t>
    </dgm:pt>
    <dgm:pt modelId="{50A6D22D-F746-4545-B01D-E2E73353C7E6}" type="parTrans" cxnId="{8DADB0BB-D127-432A-843B-27CC85C4AB56}">
      <dgm:prSet/>
      <dgm:spPr/>
      <dgm:t>
        <a:bodyPr/>
        <a:lstStyle/>
        <a:p>
          <a:endParaRPr lang="en-US"/>
        </a:p>
      </dgm:t>
    </dgm:pt>
    <dgm:pt modelId="{9A63CBC6-8663-4E8F-B5B0-C2256D1B2082}" type="sibTrans" cxnId="{8DADB0BB-D127-432A-843B-27CC85C4AB56}">
      <dgm:prSet/>
      <dgm:spPr/>
      <dgm:t>
        <a:bodyPr/>
        <a:lstStyle/>
        <a:p>
          <a:endParaRPr lang="en-US"/>
        </a:p>
      </dgm:t>
    </dgm:pt>
    <dgm:pt modelId="{F79E7127-5364-4B19-9478-6B5B25B46B23}">
      <dgm:prSet phldrT="[Text]" custT="1"/>
      <dgm:spPr/>
      <dgm:t>
        <a:bodyPr/>
        <a:lstStyle/>
        <a:p>
          <a:r>
            <a:rPr lang="en-US" sz="1200" dirty="0" smtClean="0"/>
            <a:t>A Simpler, Easier, More Convenient Life</a:t>
          </a:r>
          <a:endParaRPr lang="en-US" sz="1200" dirty="0"/>
        </a:p>
      </dgm:t>
    </dgm:pt>
    <dgm:pt modelId="{62B4AE2F-06E8-46B3-B3F8-D542B40F0F9B}" type="parTrans" cxnId="{CB0C06C5-1900-498F-963A-3E357D7D2013}">
      <dgm:prSet/>
      <dgm:spPr/>
      <dgm:t>
        <a:bodyPr/>
        <a:lstStyle/>
        <a:p>
          <a:endParaRPr lang="en-US"/>
        </a:p>
      </dgm:t>
    </dgm:pt>
    <dgm:pt modelId="{92153B28-E48C-4B2E-80F7-FAC67CEA91E2}" type="sibTrans" cxnId="{CB0C06C5-1900-498F-963A-3E357D7D2013}">
      <dgm:prSet/>
      <dgm:spPr/>
      <dgm:t>
        <a:bodyPr/>
        <a:lstStyle/>
        <a:p>
          <a:endParaRPr lang="en-US"/>
        </a:p>
      </dgm:t>
    </dgm:pt>
    <dgm:pt modelId="{D442A010-FF0D-427E-9603-67133F7A9F52}">
      <dgm:prSet phldrT="[Text]" custT="1"/>
      <dgm:spPr/>
      <dgm:t>
        <a:bodyPr/>
        <a:lstStyle/>
        <a:p>
          <a:r>
            <a:rPr lang="en-US" sz="1200" dirty="0" smtClean="0"/>
            <a:t>Renewed Sense of Family &amp; Community</a:t>
          </a:r>
          <a:endParaRPr lang="en-US" sz="1200" dirty="0"/>
        </a:p>
      </dgm:t>
    </dgm:pt>
    <dgm:pt modelId="{CE8F11E5-FF2A-4401-8999-2C1805883684}" type="parTrans" cxnId="{32EF81DA-34F6-48D8-BDC3-62DEF9053998}">
      <dgm:prSet/>
      <dgm:spPr/>
      <dgm:t>
        <a:bodyPr/>
        <a:lstStyle/>
        <a:p>
          <a:endParaRPr lang="en-US"/>
        </a:p>
      </dgm:t>
    </dgm:pt>
    <dgm:pt modelId="{F093D9B3-320E-45FC-981A-3F8BFC4A5CC2}" type="sibTrans" cxnId="{32EF81DA-34F6-48D8-BDC3-62DEF9053998}">
      <dgm:prSet/>
      <dgm:spPr/>
      <dgm:t>
        <a:bodyPr/>
        <a:lstStyle/>
        <a:p>
          <a:endParaRPr lang="en-US"/>
        </a:p>
      </dgm:t>
    </dgm:pt>
    <dgm:pt modelId="{6D5ADCCC-6212-42BA-9A8D-07826B321F58}">
      <dgm:prSet phldrT="[Text]" custT="1"/>
      <dgm:spPr/>
      <dgm:t>
        <a:bodyPr/>
        <a:lstStyle/>
        <a:p>
          <a:r>
            <a:rPr lang="en-US" sz="1200" dirty="0" smtClean="0"/>
            <a:t>A Sense of Discovery</a:t>
          </a:r>
          <a:endParaRPr lang="en-US" sz="1200" dirty="0"/>
        </a:p>
      </dgm:t>
    </dgm:pt>
    <dgm:pt modelId="{FDA893F8-B0DA-4B4B-B912-A9EDA0780F70}" type="parTrans" cxnId="{04864443-7786-4DA3-9640-20CCBEB071F7}">
      <dgm:prSet/>
      <dgm:spPr/>
      <dgm:t>
        <a:bodyPr/>
        <a:lstStyle/>
        <a:p>
          <a:endParaRPr lang="en-US"/>
        </a:p>
      </dgm:t>
    </dgm:pt>
    <dgm:pt modelId="{25E384EE-A9F8-4DB9-AE6F-0556CFC7E95E}" type="sibTrans" cxnId="{04864443-7786-4DA3-9640-20CCBEB071F7}">
      <dgm:prSet/>
      <dgm:spPr/>
      <dgm:t>
        <a:bodyPr/>
        <a:lstStyle/>
        <a:p>
          <a:endParaRPr lang="en-US"/>
        </a:p>
      </dgm:t>
    </dgm:pt>
    <dgm:pt modelId="{3693D468-7DA7-44ED-81D1-4C568B7F73A4}">
      <dgm:prSet phldrT="[Text]" custT="1"/>
      <dgm:spPr/>
      <dgm:t>
        <a:bodyPr/>
        <a:lstStyle/>
        <a:p>
          <a:r>
            <a:rPr lang="en-US" sz="1200" dirty="0" smtClean="0"/>
            <a:t>Health &amp; Wellness</a:t>
          </a:r>
          <a:endParaRPr lang="en-US" sz="1200" dirty="0"/>
        </a:p>
      </dgm:t>
    </dgm:pt>
    <dgm:pt modelId="{66630266-1E35-4A94-B52F-2C8D8BF1D70B}" type="parTrans" cxnId="{B8DC8055-C86D-45BB-89AF-2F6874A427D5}">
      <dgm:prSet/>
      <dgm:spPr/>
      <dgm:t>
        <a:bodyPr/>
        <a:lstStyle/>
        <a:p>
          <a:endParaRPr lang="en-US"/>
        </a:p>
      </dgm:t>
    </dgm:pt>
    <dgm:pt modelId="{3512AE3D-B2F1-4256-B0D3-968F819BC218}" type="sibTrans" cxnId="{B8DC8055-C86D-45BB-89AF-2F6874A427D5}">
      <dgm:prSet/>
      <dgm:spPr/>
      <dgm:t>
        <a:bodyPr/>
        <a:lstStyle/>
        <a:p>
          <a:endParaRPr lang="en-US"/>
        </a:p>
      </dgm:t>
    </dgm:pt>
    <dgm:pt modelId="{ED3B6C63-6386-406C-B8B2-7678BEC883EF}">
      <dgm:prSet phldrT="[Text]" custT="1"/>
      <dgm:spPr/>
      <dgm:t>
        <a:bodyPr/>
        <a:lstStyle/>
        <a:p>
          <a:r>
            <a:rPr lang="en-US" sz="1200" dirty="0" smtClean="0"/>
            <a:t>Younger Oldsters</a:t>
          </a:r>
          <a:endParaRPr lang="en-US" sz="1200" dirty="0"/>
        </a:p>
      </dgm:t>
    </dgm:pt>
    <dgm:pt modelId="{9E885C4C-A560-4F7E-92AB-741A7F4B51E7}" type="parTrans" cxnId="{9CC49C7B-7507-49AE-8403-3EA9F9198F04}">
      <dgm:prSet/>
      <dgm:spPr/>
      <dgm:t>
        <a:bodyPr/>
        <a:lstStyle/>
        <a:p>
          <a:endParaRPr lang="en-US"/>
        </a:p>
      </dgm:t>
    </dgm:pt>
    <dgm:pt modelId="{B933D019-0B96-4597-ADED-97740E1C090A}" type="sibTrans" cxnId="{9CC49C7B-7507-49AE-8403-3EA9F9198F04}">
      <dgm:prSet/>
      <dgm:spPr/>
      <dgm:t>
        <a:bodyPr/>
        <a:lstStyle/>
        <a:p>
          <a:endParaRPr lang="en-US"/>
        </a:p>
      </dgm:t>
    </dgm:pt>
    <dgm:pt modelId="{80CCB4EE-03A3-4A09-8759-3D414C02ADEE}">
      <dgm:prSet custT="1"/>
      <dgm:spPr/>
      <dgm:t>
        <a:bodyPr/>
        <a:lstStyle/>
        <a:p>
          <a:endParaRPr lang="en-US" sz="1200" dirty="0"/>
        </a:p>
      </dgm:t>
    </dgm:pt>
    <dgm:pt modelId="{A8DA58C4-B70D-48BF-8610-F845BEBACEB0}" type="parTrans" cxnId="{CAD08D43-2412-46E4-B41D-733EF4027ADD}">
      <dgm:prSet/>
      <dgm:spPr/>
      <dgm:t>
        <a:bodyPr/>
        <a:lstStyle/>
        <a:p>
          <a:endParaRPr lang="en-US"/>
        </a:p>
      </dgm:t>
    </dgm:pt>
    <dgm:pt modelId="{5AC346AC-318C-4FA0-BDA0-41A13061C6D6}" type="sibTrans" cxnId="{CAD08D43-2412-46E4-B41D-733EF4027ADD}">
      <dgm:prSet/>
      <dgm:spPr/>
      <dgm:t>
        <a:bodyPr/>
        <a:lstStyle/>
        <a:p>
          <a:endParaRPr lang="en-US"/>
        </a:p>
      </dgm:t>
    </dgm:pt>
    <dgm:pt modelId="{9FB89FA4-CF7E-4A1A-B216-2056DB5F8FC9}">
      <dgm:prSet phldrT="[Text]" custT="1"/>
      <dgm:spPr/>
      <dgm:t>
        <a:bodyPr/>
        <a:lstStyle/>
        <a:p>
          <a:r>
            <a:rPr lang="en-US" sz="1200" dirty="0" smtClean="0"/>
            <a:t>Authority as a provider</a:t>
          </a:r>
          <a:endParaRPr lang="en-US" sz="1200" dirty="0"/>
        </a:p>
      </dgm:t>
    </dgm:pt>
    <dgm:pt modelId="{A9C018EE-C4C2-4148-B510-D66BC9ED8127}" type="sibTrans" cxnId="{3D85B301-BD2A-465A-940E-5410231799BF}">
      <dgm:prSet/>
      <dgm:spPr/>
      <dgm:t>
        <a:bodyPr/>
        <a:lstStyle/>
        <a:p>
          <a:endParaRPr lang="en-US"/>
        </a:p>
      </dgm:t>
    </dgm:pt>
    <dgm:pt modelId="{2026C69B-E78F-49D6-9EDB-6A4DFABE7CD9}" type="parTrans" cxnId="{3D85B301-BD2A-465A-940E-5410231799BF}">
      <dgm:prSet/>
      <dgm:spPr/>
      <dgm:t>
        <a:bodyPr/>
        <a:lstStyle/>
        <a:p>
          <a:endParaRPr lang="en-US"/>
        </a:p>
      </dgm:t>
    </dgm:pt>
    <dgm:pt modelId="{F90EE455-CB81-480D-BA85-C89DE8F32092}">
      <dgm:prSet phldrT="[Text]" custT="1"/>
      <dgm:spPr/>
      <dgm:t>
        <a:bodyPr/>
        <a:lstStyle/>
        <a:p>
          <a:r>
            <a:rPr lang="en-US" sz="1200" dirty="0" smtClean="0"/>
            <a:t>Instinct rule</a:t>
          </a:r>
          <a:endParaRPr lang="en-US" sz="1200" dirty="0"/>
        </a:p>
      </dgm:t>
    </dgm:pt>
    <dgm:pt modelId="{9BBBC81B-6F45-4546-BA6E-C0410BD3AFB3}" type="sibTrans" cxnId="{6E5C94FE-5B63-47DE-BBFC-7137545252AD}">
      <dgm:prSet/>
      <dgm:spPr/>
      <dgm:t>
        <a:bodyPr/>
        <a:lstStyle/>
        <a:p>
          <a:endParaRPr lang="en-US"/>
        </a:p>
      </dgm:t>
    </dgm:pt>
    <dgm:pt modelId="{84AE4B02-95AC-41A2-A422-D6133E4F3575}" type="parTrans" cxnId="{6E5C94FE-5B63-47DE-BBFC-7137545252AD}">
      <dgm:prSet/>
      <dgm:spPr/>
      <dgm:t>
        <a:bodyPr/>
        <a:lstStyle/>
        <a:p>
          <a:endParaRPr lang="en-US"/>
        </a:p>
      </dgm:t>
    </dgm:pt>
    <dgm:pt modelId="{3B82A436-EF3A-40DC-9FED-E1C26C70CCFB}">
      <dgm:prSet phldrT="[Text]" custT="1"/>
      <dgm:spPr/>
      <dgm:t>
        <a:bodyPr/>
        <a:lstStyle/>
        <a:p>
          <a:r>
            <a:rPr lang="en-US" sz="1200" dirty="0" smtClean="0"/>
            <a:t>Fun obsesses</a:t>
          </a:r>
          <a:endParaRPr lang="en-US" sz="1200" dirty="0"/>
        </a:p>
      </dgm:t>
    </dgm:pt>
    <dgm:pt modelId="{4B10AEF6-45CD-483C-B4A9-FFAA3D74BF58}" type="sibTrans" cxnId="{D6D99AD3-3631-43AA-8195-3C6131D64018}">
      <dgm:prSet/>
      <dgm:spPr/>
      <dgm:t>
        <a:bodyPr/>
        <a:lstStyle/>
        <a:p>
          <a:endParaRPr lang="en-US"/>
        </a:p>
      </dgm:t>
    </dgm:pt>
    <dgm:pt modelId="{A9764A5A-F844-40FD-9315-7E744DE6C688}" type="parTrans" cxnId="{D6D99AD3-3631-43AA-8195-3C6131D64018}">
      <dgm:prSet/>
      <dgm:spPr/>
      <dgm:t>
        <a:bodyPr/>
        <a:lstStyle/>
        <a:p>
          <a:endParaRPr lang="en-US"/>
        </a:p>
      </dgm:t>
    </dgm:pt>
    <dgm:pt modelId="{6310C759-1E06-45C1-8716-F79CD79F083B}">
      <dgm:prSet phldrT="[Text]" custT="1"/>
      <dgm:spPr/>
      <dgm:t>
        <a:bodyPr/>
        <a:lstStyle/>
        <a:p>
          <a:r>
            <a:rPr lang="en-US" sz="1200" dirty="0" smtClean="0"/>
            <a:t>“Whatever” (open to anything)</a:t>
          </a:r>
          <a:endParaRPr lang="en-US" sz="1200" dirty="0"/>
        </a:p>
      </dgm:t>
    </dgm:pt>
    <dgm:pt modelId="{41FE1DD8-33CE-44AD-8B1B-49CC14059335}" type="sibTrans" cxnId="{94889500-443D-4AB5-BF87-00A047AE0702}">
      <dgm:prSet/>
      <dgm:spPr/>
      <dgm:t>
        <a:bodyPr/>
        <a:lstStyle/>
        <a:p>
          <a:endParaRPr lang="en-US"/>
        </a:p>
      </dgm:t>
    </dgm:pt>
    <dgm:pt modelId="{7D41DFC5-1389-4E86-B70B-C0680AD10945}" type="parTrans" cxnId="{94889500-443D-4AB5-BF87-00A047AE0702}">
      <dgm:prSet/>
      <dgm:spPr/>
      <dgm:t>
        <a:bodyPr/>
        <a:lstStyle/>
        <a:p>
          <a:endParaRPr lang="en-US"/>
        </a:p>
      </dgm:t>
    </dgm:pt>
    <dgm:pt modelId="{2BE6DB90-AB57-4D90-A526-BAC39338D8A6}">
      <dgm:prSet phldrT="[Text]" custT="1"/>
      <dgm:spPr/>
      <dgm:t>
        <a:bodyPr/>
        <a:lstStyle/>
        <a:p>
          <a:r>
            <a:rPr lang="en-US" sz="1200" dirty="0" smtClean="0"/>
            <a:t>High self-esteem</a:t>
          </a:r>
          <a:endParaRPr lang="en-US" sz="1200" dirty="0"/>
        </a:p>
      </dgm:t>
    </dgm:pt>
    <dgm:pt modelId="{A9612768-3B9D-4964-9C5A-B6EF48B4F016}" type="sibTrans" cxnId="{E7EA8A93-B16B-4C30-B2AF-4BCD93602AFC}">
      <dgm:prSet/>
      <dgm:spPr/>
      <dgm:t>
        <a:bodyPr/>
        <a:lstStyle/>
        <a:p>
          <a:endParaRPr lang="en-US"/>
        </a:p>
      </dgm:t>
    </dgm:pt>
    <dgm:pt modelId="{C0556576-85B4-4AD4-BD91-A2BF6AF8BDF6}" type="parTrans" cxnId="{E7EA8A93-B16B-4C30-B2AF-4BCD93602AFC}">
      <dgm:prSet/>
      <dgm:spPr/>
      <dgm:t>
        <a:bodyPr/>
        <a:lstStyle/>
        <a:p>
          <a:endParaRPr lang="en-US"/>
        </a:p>
      </dgm:t>
    </dgm:pt>
    <dgm:pt modelId="{1E2341A9-5F11-4853-9598-9A7BAFC984FE}">
      <dgm:prSet phldrT="[Text]" custT="1"/>
      <dgm:spPr/>
      <dgm:t>
        <a:bodyPr/>
        <a:lstStyle/>
        <a:p>
          <a:r>
            <a:rPr lang="en-US" sz="1200" dirty="0" smtClean="0"/>
            <a:t>Indulgent</a:t>
          </a:r>
          <a:endParaRPr lang="en-US" sz="1200" dirty="0"/>
        </a:p>
      </dgm:t>
    </dgm:pt>
    <dgm:pt modelId="{D1358800-BD7A-40F9-B107-B2A4502D8740}" type="sibTrans" cxnId="{9D175939-0E54-4CCC-9CE1-BB43CA27F629}">
      <dgm:prSet/>
      <dgm:spPr/>
      <dgm:t>
        <a:bodyPr/>
        <a:lstStyle/>
        <a:p>
          <a:endParaRPr lang="en-US"/>
        </a:p>
      </dgm:t>
    </dgm:pt>
    <dgm:pt modelId="{5882DF74-8D33-47B2-9B21-72D8CF0CF128}" type="parTrans" cxnId="{9D175939-0E54-4CCC-9CE1-BB43CA27F629}">
      <dgm:prSet/>
      <dgm:spPr/>
      <dgm:t>
        <a:bodyPr/>
        <a:lstStyle/>
        <a:p>
          <a:endParaRPr lang="en-US"/>
        </a:p>
      </dgm:t>
    </dgm:pt>
    <dgm:pt modelId="{C7DC9908-0079-4259-A382-BB00A870EB28}">
      <dgm:prSet phldrT="[Text]" custT="1"/>
      <dgm:spPr/>
      <dgm:t>
        <a:bodyPr/>
        <a:lstStyle/>
        <a:p>
          <a:r>
            <a:rPr lang="en-US" sz="1200" dirty="0" smtClean="0"/>
            <a:t>Self-absorbed</a:t>
          </a:r>
          <a:endParaRPr lang="en-US" sz="1200" dirty="0"/>
        </a:p>
      </dgm:t>
    </dgm:pt>
    <dgm:pt modelId="{9220D14A-1D2F-4B60-B402-FE35E958280B}" type="sibTrans" cxnId="{6BBE0153-3901-4B76-847B-0520170855BB}">
      <dgm:prSet/>
      <dgm:spPr/>
      <dgm:t>
        <a:bodyPr/>
        <a:lstStyle/>
        <a:p>
          <a:endParaRPr lang="en-US"/>
        </a:p>
      </dgm:t>
    </dgm:pt>
    <dgm:pt modelId="{C672BCE2-DE52-4406-A249-76380E780889}" type="parTrans" cxnId="{6BBE0153-3901-4B76-847B-0520170855BB}">
      <dgm:prSet/>
      <dgm:spPr/>
      <dgm:t>
        <a:bodyPr/>
        <a:lstStyle/>
        <a:p>
          <a:endParaRPr lang="en-US"/>
        </a:p>
      </dgm:t>
    </dgm:pt>
    <dgm:pt modelId="{43670295-CABB-40A8-BE43-2239AAC6FD1C}">
      <dgm:prSet phldrT="[Text]" custT="1"/>
      <dgm:spPr/>
      <dgm:t>
        <a:bodyPr/>
        <a:lstStyle/>
        <a:p>
          <a:r>
            <a:rPr lang="en-US" sz="1200" dirty="0" smtClean="0"/>
            <a:t>Optimism</a:t>
          </a:r>
          <a:endParaRPr lang="en-US" sz="1200" dirty="0"/>
        </a:p>
      </dgm:t>
    </dgm:pt>
    <dgm:pt modelId="{BE267288-0D07-4D12-A349-706930F8CE20}" type="sibTrans" cxnId="{C892814C-922C-4B74-89EE-60C39947896C}">
      <dgm:prSet/>
      <dgm:spPr/>
      <dgm:t>
        <a:bodyPr/>
        <a:lstStyle/>
        <a:p>
          <a:endParaRPr lang="en-US"/>
        </a:p>
      </dgm:t>
    </dgm:pt>
    <dgm:pt modelId="{E2B8F161-111A-4065-97A0-0115B81107C2}" type="parTrans" cxnId="{C892814C-922C-4B74-89EE-60C39947896C}">
      <dgm:prSet/>
      <dgm:spPr/>
      <dgm:t>
        <a:bodyPr/>
        <a:lstStyle/>
        <a:p>
          <a:endParaRPr lang="en-US"/>
        </a:p>
      </dgm:t>
    </dgm:pt>
    <dgm:pt modelId="{D7E01E23-6F07-41F1-9C2A-A798D286BA02}" type="pres">
      <dgm:prSet presAssocID="{A8C49E3A-5696-4E96-8ACC-872B82FC0DCB}" presName="Name0" presStyleCnt="0">
        <dgm:presLayoutVars>
          <dgm:dir/>
          <dgm:animLvl val="lvl"/>
          <dgm:resizeHandles val="exact"/>
        </dgm:presLayoutVars>
      </dgm:prSet>
      <dgm:spPr/>
      <dgm:t>
        <a:bodyPr/>
        <a:lstStyle/>
        <a:p>
          <a:endParaRPr lang="en-US"/>
        </a:p>
      </dgm:t>
    </dgm:pt>
    <dgm:pt modelId="{666EC614-900B-4115-8CA7-05F3AB7FE388}" type="pres">
      <dgm:prSet presAssocID="{15DAF4AB-C143-4DE1-89DB-F951102EAAF5}" presName="composite" presStyleCnt="0"/>
      <dgm:spPr/>
    </dgm:pt>
    <dgm:pt modelId="{F4823875-D48E-4F41-BCDF-D37412E8C7CC}" type="pres">
      <dgm:prSet presAssocID="{15DAF4AB-C143-4DE1-89DB-F951102EAAF5}" presName="parTx" presStyleLbl="alignNode1" presStyleIdx="0" presStyleCnt="2">
        <dgm:presLayoutVars>
          <dgm:chMax val="0"/>
          <dgm:chPref val="0"/>
          <dgm:bulletEnabled val="1"/>
        </dgm:presLayoutVars>
      </dgm:prSet>
      <dgm:spPr/>
      <dgm:t>
        <a:bodyPr/>
        <a:lstStyle/>
        <a:p>
          <a:endParaRPr lang="en-US"/>
        </a:p>
      </dgm:t>
    </dgm:pt>
    <dgm:pt modelId="{28B0DC96-E673-436D-BCD5-D8BC9CDA4519}" type="pres">
      <dgm:prSet presAssocID="{15DAF4AB-C143-4DE1-89DB-F951102EAAF5}" presName="desTx" presStyleLbl="alignAccFollowNode1" presStyleIdx="0" presStyleCnt="2" custScaleY="100000">
        <dgm:presLayoutVars>
          <dgm:bulletEnabled val="1"/>
        </dgm:presLayoutVars>
      </dgm:prSet>
      <dgm:spPr/>
      <dgm:t>
        <a:bodyPr/>
        <a:lstStyle/>
        <a:p>
          <a:endParaRPr lang="en-US"/>
        </a:p>
      </dgm:t>
    </dgm:pt>
    <dgm:pt modelId="{AAA2869B-0B7E-48E4-A332-7C9185CD0522}" type="pres">
      <dgm:prSet presAssocID="{BDAA5A35-8DEA-40F3-B586-7F6DE7B68355}" presName="space" presStyleCnt="0"/>
      <dgm:spPr/>
    </dgm:pt>
    <dgm:pt modelId="{23518C86-6FF0-4CAC-A9CE-7644CC1BE699}" type="pres">
      <dgm:prSet presAssocID="{8BB8F1E7-D0B3-4E2B-9AE1-D0EDEF781ED8}" presName="composite" presStyleCnt="0"/>
      <dgm:spPr/>
    </dgm:pt>
    <dgm:pt modelId="{80689D7B-AF17-48EA-8C04-3FEB08FA3389}" type="pres">
      <dgm:prSet presAssocID="{8BB8F1E7-D0B3-4E2B-9AE1-D0EDEF781ED8}" presName="parTx" presStyleLbl="alignNode1" presStyleIdx="1" presStyleCnt="2">
        <dgm:presLayoutVars>
          <dgm:chMax val="0"/>
          <dgm:chPref val="0"/>
          <dgm:bulletEnabled val="1"/>
        </dgm:presLayoutVars>
      </dgm:prSet>
      <dgm:spPr/>
      <dgm:t>
        <a:bodyPr/>
        <a:lstStyle/>
        <a:p>
          <a:endParaRPr lang="en-US"/>
        </a:p>
      </dgm:t>
    </dgm:pt>
    <dgm:pt modelId="{C567406E-0AA8-4528-B758-229FB0781AED}" type="pres">
      <dgm:prSet presAssocID="{8BB8F1E7-D0B3-4E2B-9AE1-D0EDEF781ED8}" presName="desTx" presStyleLbl="alignAccFollowNode1" presStyleIdx="1" presStyleCnt="2">
        <dgm:presLayoutVars>
          <dgm:bulletEnabled val="1"/>
        </dgm:presLayoutVars>
      </dgm:prSet>
      <dgm:spPr/>
      <dgm:t>
        <a:bodyPr/>
        <a:lstStyle/>
        <a:p>
          <a:endParaRPr lang="en-US"/>
        </a:p>
      </dgm:t>
    </dgm:pt>
  </dgm:ptLst>
  <dgm:cxnLst>
    <dgm:cxn modelId="{0B10C1BD-EA38-42E4-AB6D-7AD8BE539F17}" srcId="{A8C49E3A-5696-4E96-8ACC-872B82FC0DCB}" destId="{8BB8F1E7-D0B3-4E2B-9AE1-D0EDEF781ED8}" srcOrd="1" destOrd="0" parTransId="{C185DC8E-E73F-4F44-90CD-841A7E051289}" sibTransId="{C45B3B7B-F294-49E4-9AF6-3B05D6778E35}"/>
    <dgm:cxn modelId="{421D8C0F-85F3-459C-AFAC-0D0CDC3A7404}" type="presOf" srcId="{F90EE455-CB81-480D-BA85-C89DE8F32092}" destId="{28B0DC96-E673-436D-BCD5-D8BC9CDA4519}" srcOrd="0" destOrd="6" presId="urn:microsoft.com/office/officeart/2005/8/layout/hList1"/>
    <dgm:cxn modelId="{A8152090-7691-4DE7-B547-3AAC54B34301}" type="presOf" srcId="{A8C49E3A-5696-4E96-8ACC-872B82FC0DCB}" destId="{D7E01E23-6F07-41F1-9C2A-A798D286BA02}" srcOrd="0" destOrd="0" presId="urn:microsoft.com/office/officeart/2005/8/layout/hList1"/>
    <dgm:cxn modelId="{E7EA8A93-B16B-4C30-B2AF-4BCD93602AFC}" srcId="{15DAF4AB-C143-4DE1-89DB-F951102EAAF5}" destId="{2BE6DB90-AB57-4D90-A526-BAC39338D8A6}" srcOrd="3" destOrd="0" parTransId="{C0556576-85B4-4AD4-BD91-A2BF6AF8BDF6}" sibTransId="{A9612768-3B9D-4964-9C5A-B6EF48B4F016}"/>
    <dgm:cxn modelId="{CAD08D43-2412-46E4-B41D-733EF4027ADD}" srcId="{8BB8F1E7-D0B3-4E2B-9AE1-D0EDEF781ED8}" destId="{80CCB4EE-03A3-4A09-8759-3D414C02ADEE}" srcOrd="7" destOrd="0" parTransId="{A8DA58C4-B70D-48BF-8610-F845BEBACEB0}" sibTransId="{5AC346AC-318C-4FA0-BDA0-41A13061C6D6}"/>
    <dgm:cxn modelId="{DCCD72E3-ED8B-48E5-89C5-78D3A1E1454F}" type="presOf" srcId="{43670295-CABB-40A8-BE43-2239AAC6FD1C}" destId="{28B0DC96-E673-436D-BCD5-D8BC9CDA4519}" srcOrd="0" destOrd="0" presId="urn:microsoft.com/office/officeart/2005/8/layout/hList1"/>
    <dgm:cxn modelId="{32EF81DA-34F6-48D8-BDC3-62DEF9053998}" srcId="{8BB8F1E7-D0B3-4E2B-9AE1-D0EDEF781ED8}" destId="{D442A010-FF0D-427E-9603-67133F7A9F52}" srcOrd="3" destOrd="0" parTransId="{CE8F11E5-FF2A-4401-8999-2C1805883684}" sibTransId="{F093D9B3-320E-45FC-981A-3F8BFC4A5CC2}"/>
    <dgm:cxn modelId="{38C7B175-EA5D-4630-9633-329BE9ACC3CE}" type="presOf" srcId="{F79E7127-5364-4B19-9478-6B5B25B46B23}" destId="{C567406E-0AA8-4528-B758-229FB0781AED}" srcOrd="0" destOrd="2" presId="urn:microsoft.com/office/officeart/2005/8/layout/hList1"/>
    <dgm:cxn modelId="{0FD2F568-DBA7-47D3-95E4-881C3C887EA4}" type="presOf" srcId="{8BB8F1E7-D0B3-4E2B-9AE1-D0EDEF781ED8}" destId="{80689D7B-AF17-48EA-8C04-3FEB08FA3389}" srcOrd="0" destOrd="0" presId="urn:microsoft.com/office/officeart/2005/8/layout/hList1"/>
    <dgm:cxn modelId="{2865AB6F-0789-46B8-A55B-A7EBAFCE63D2}" type="presOf" srcId="{D442A010-FF0D-427E-9603-67133F7A9F52}" destId="{C567406E-0AA8-4528-B758-229FB0781AED}" srcOrd="0" destOrd="3" presId="urn:microsoft.com/office/officeart/2005/8/layout/hList1"/>
    <dgm:cxn modelId="{627C578E-E8C6-43B8-99EB-F712C0AB43EF}" type="presOf" srcId="{031E1838-6DDD-4BC7-ADDC-14619999AB84}" destId="{C567406E-0AA8-4528-B758-229FB0781AED}" srcOrd="0" destOrd="0" presId="urn:microsoft.com/office/officeart/2005/8/layout/hList1"/>
    <dgm:cxn modelId="{6BBE0153-3901-4B76-847B-0520170855BB}" srcId="{15DAF4AB-C143-4DE1-89DB-F951102EAAF5}" destId="{C7DC9908-0079-4259-A382-BB00A870EB28}" srcOrd="1" destOrd="0" parTransId="{C672BCE2-DE52-4406-A249-76380E780889}" sibTransId="{9220D14A-1D2F-4B60-B402-FE35E958280B}"/>
    <dgm:cxn modelId="{C892814C-922C-4B74-89EE-60C39947896C}" srcId="{15DAF4AB-C143-4DE1-89DB-F951102EAAF5}" destId="{43670295-CABB-40A8-BE43-2239AAC6FD1C}" srcOrd="0" destOrd="0" parTransId="{E2B8F161-111A-4065-97A0-0115B81107C2}" sibTransId="{BE267288-0D07-4D12-A349-706930F8CE20}"/>
    <dgm:cxn modelId="{9D175939-0E54-4CCC-9CE1-BB43CA27F629}" srcId="{15DAF4AB-C143-4DE1-89DB-F951102EAAF5}" destId="{1E2341A9-5F11-4853-9598-9A7BAFC984FE}" srcOrd="2" destOrd="0" parTransId="{5882DF74-8D33-47B2-9B21-72D8CF0CF128}" sibTransId="{D1358800-BD7A-40F9-B107-B2A4502D8740}"/>
    <dgm:cxn modelId="{8DADB0BB-D127-432A-843B-27CC85C4AB56}" srcId="{8BB8F1E7-D0B3-4E2B-9AE1-D0EDEF781ED8}" destId="{E3CE1C13-E57A-4AAF-9941-9576ABE02ECE}" srcOrd="1" destOrd="0" parTransId="{50A6D22D-F746-4545-B01D-E2E73353C7E6}" sibTransId="{9A63CBC6-8663-4E8F-B5B0-C2256D1B2082}"/>
    <dgm:cxn modelId="{58155A28-9EC4-47C8-A0C2-48E443971707}" type="presOf" srcId="{80CCB4EE-03A3-4A09-8759-3D414C02ADEE}" destId="{C567406E-0AA8-4528-B758-229FB0781AED}" srcOrd="0" destOrd="7" presId="urn:microsoft.com/office/officeart/2005/8/layout/hList1"/>
    <dgm:cxn modelId="{D6D99AD3-3631-43AA-8195-3C6131D64018}" srcId="{15DAF4AB-C143-4DE1-89DB-F951102EAAF5}" destId="{3B82A436-EF3A-40DC-9FED-E1C26C70CCFB}" srcOrd="5" destOrd="0" parTransId="{A9764A5A-F844-40FD-9315-7E744DE6C688}" sibTransId="{4B10AEF6-45CD-483C-B4A9-FFAA3D74BF58}"/>
    <dgm:cxn modelId="{DA2EDC69-0FEA-487E-A91B-D99631A2C65A}" srcId="{A8C49E3A-5696-4E96-8ACC-872B82FC0DCB}" destId="{15DAF4AB-C143-4DE1-89DB-F951102EAAF5}" srcOrd="0" destOrd="0" parTransId="{4A9B4B29-4C11-41E6-A9E1-4D560817F497}" sibTransId="{BDAA5A35-8DEA-40F3-B586-7F6DE7B68355}"/>
    <dgm:cxn modelId="{32BC4A8C-9664-497F-A034-2825B566FEBF}" type="presOf" srcId="{1E2341A9-5F11-4853-9598-9A7BAFC984FE}" destId="{28B0DC96-E673-436D-BCD5-D8BC9CDA4519}" srcOrd="0" destOrd="2" presId="urn:microsoft.com/office/officeart/2005/8/layout/hList1"/>
    <dgm:cxn modelId="{18ECEC7A-13F7-4618-8C7E-D29787773F3F}" type="presOf" srcId="{3B82A436-EF3A-40DC-9FED-E1C26C70CCFB}" destId="{28B0DC96-E673-436D-BCD5-D8BC9CDA4519}" srcOrd="0" destOrd="5" presId="urn:microsoft.com/office/officeart/2005/8/layout/hList1"/>
    <dgm:cxn modelId="{44BF5ED9-7649-4CE5-9EB1-FAAD7DBFF94A}" type="presOf" srcId="{ED3B6C63-6386-406C-B8B2-7678BEC883EF}" destId="{C567406E-0AA8-4528-B758-229FB0781AED}" srcOrd="0" destOrd="6" presId="urn:microsoft.com/office/officeart/2005/8/layout/hList1"/>
    <dgm:cxn modelId="{6E5C94FE-5B63-47DE-BBFC-7137545252AD}" srcId="{15DAF4AB-C143-4DE1-89DB-F951102EAAF5}" destId="{F90EE455-CB81-480D-BA85-C89DE8F32092}" srcOrd="6" destOrd="0" parTransId="{84AE4B02-95AC-41A2-A422-D6133E4F3575}" sibTransId="{9BBBC81B-6F45-4546-BA6E-C0410BD3AFB3}"/>
    <dgm:cxn modelId="{04864443-7786-4DA3-9640-20CCBEB071F7}" srcId="{8BB8F1E7-D0B3-4E2B-9AE1-D0EDEF781ED8}" destId="{6D5ADCCC-6212-42BA-9A8D-07826B321F58}" srcOrd="4" destOrd="0" parTransId="{FDA893F8-B0DA-4B4B-B912-A9EDA0780F70}" sibTransId="{25E384EE-A9F8-4DB9-AE6F-0556CFC7E95E}"/>
    <dgm:cxn modelId="{FEDF542D-7993-4875-AE56-6957E19FB873}" type="presOf" srcId="{6D5ADCCC-6212-42BA-9A8D-07826B321F58}" destId="{C567406E-0AA8-4528-B758-229FB0781AED}" srcOrd="0" destOrd="4" presId="urn:microsoft.com/office/officeart/2005/8/layout/hList1"/>
    <dgm:cxn modelId="{8AD58ABD-9812-4996-A4C3-B1B420DF9DA3}" srcId="{8BB8F1E7-D0B3-4E2B-9AE1-D0EDEF781ED8}" destId="{031E1838-6DDD-4BC7-ADDC-14619999AB84}" srcOrd="0" destOrd="0" parTransId="{8D40CE28-94CC-433B-B0EC-18CCDCD5777D}" sibTransId="{A73B85E9-5DD4-4E0F-B467-A6E31848B71F}"/>
    <dgm:cxn modelId="{DC04BDF4-E11A-4427-8FBD-B32004CB11F7}" type="presOf" srcId="{C7DC9908-0079-4259-A382-BB00A870EB28}" destId="{28B0DC96-E673-436D-BCD5-D8BC9CDA4519}" srcOrd="0" destOrd="1" presId="urn:microsoft.com/office/officeart/2005/8/layout/hList1"/>
    <dgm:cxn modelId="{EAB7BA96-6EB0-49C4-AA46-FC039FAF7B9A}" type="presOf" srcId="{15DAF4AB-C143-4DE1-89DB-F951102EAAF5}" destId="{F4823875-D48E-4F41-BCDF-D37412E8C7CC}" srcOrd="0" destOrd="0" presId="urn:microsoft.com/office/officeart/2005/8/layout/hList1"/>
    <dgm:cxn modelId="{3504A032-F369-425D-871D-FEF696DDFD81}" type="presOf" srcId="{E3CE1C13-E57A-4AAF-9941-9576ABE02ECE}" destId="{C567406E-0AA8-4528-B758-229FB0781AED}" srcOrd="0" destOrd="1" presId="urn:microsoft.com/office/officeart/2005/8/layout/hList1"/>
    <dgm:cxn modelId="{B8DC8055-C86D-45BB-89AF-2F6874A427D5}" srcId="{8BB8F1E7-D0B3-4E2B-9AE1-D0EDEF781ED8}" destId="{3693D468-7DA7-44ED-81D1-4C568B7F73A4}" srcOrd="5" destOrd="0" parTransId="{66630266-1E35-4A94-B52F-2C8D8BF1D70B}" sibTransId="{3512AE3D-B2F1-4256-B0D3-968F819BC218}"/>
    <dgm:cxn modelId="{CB0C06C5-1900-498F-963A-3E357D7D2013}" srcId="{8BB8F1E7-D0B3-4E2B-9AE1-D0EDEF781ED8}" destId="{F79E7127-5364-4B19-9478-6B5B25B46B23}" srcOrd="2" destOrd="0" parTransId="{62B4AE2F-06E8-46B3-B3F8-D542B40F0F9B}" sibTransId="{92153B28-E48C-4B2E-80F7-FAC67CEA91E2}"/>
    <dgm:cxn modelId="{94433F84-0315-4F05-A514-152E7582D284}" type="presOf" srcId="{9FB89FA4-CF7E-4A1A-B216-2056DB5F8FC9}" destId="{28B0DC96-E673-436D-BCD5-D8BC9CDA4519}" srcOrd="0" destOrd="7" presId="urn:microsoft.com/office/officeart/2005/8/layout/hList1"/>
    <dgm:cxn modelId="{64608BC2-AAFF-4DF9-853F-F2FCCEB696D4}" type="presOf" srcId="{3693D468-7DA7-44ED-81D1-4C568B7F73A4}" destId="{C567406E-0AA8-4528-B758-229FB0781AED}" srcOrd="0" destOrd="5" presId="urn:microsoft.com/office/officeart/2005/8/layout/hList1"/>
    <dgm:cxn modelId="{94889500-443D-4AB5-BF87-00A047AE0702}" srcId="{15DAF4AB-C143-4DE1-89DB-F951102EAAF5}" destId="{6310C759-1E06-45C1-8716-F79CD79F083B}" srcOrd="4" destOrd="0" parTransId="{7D41DFC5-1389-4E86-B70B-C0680AD10945}" sibTransId="{41FE1DD8-33CE-44AD-8B1B-49CC14059335}"/>
    <dgm:cxn modelId="{820FBC1B-D697-489D-B93F-13DCE3F12DC6}" type="presOf" srcId="{2BE6DB90-AB57-4D90-A526-BAC39338D8A6}" destId="{28B0DC96-E673-436D-BCD5-D8BC9CDA4519}" srcOrd="0" destOrd="3" presId="urn:microsoft.com/office/officeart/2005/8/layout/hList1"/>
    <dgm:cxn modelId="{3D85B301-BD2A-465A-940E-5410231799BF}" srcId="{15DAF4AB-C143-4DE1-89DB-F951102EAAF5}" destId="{9FB89FA4-CF7E-4A1A-B216-2056DB5F8FC9}" srcOrd="7" destOrd="0" parTransId="{2026C69B-E78F-49D6-9EDB-6A4DFABE7CD9}" sibTransId="{A9C018EE-C4C2-4148-B510-D66BC9ED8127}"/>
    <dgm:cxn modelId="{BC0184A1-BA92-45FF-81A3-BB4FBF3087E0}" type="presOf" srcId="{6310C759-1E06-45C1-8716-F79CD79F083B}" destId="{28B0DC96-E673-436D-BCD5-D8BC9CDA4519}" srcOrd="0" destOrd="4" presId="urn:microsoft.com/office/officeart/2005/8/layout/hList1"/>
    <dgm:cxn modelId="{9CC49C7B-7507-49AE-8403-3EA9F9198F04}" srcId="{8BB8F1E7-D0B3-4E2B-9AE1-D0EDEF781ED8}" destId="{ED3B6C63-6386-406C-B8B2-7678BEC883EF}" srcOrd="6" destOrd="0" parTransId="{9E885C4C-A560-4F7E-92AB-741A7F4B51E7}" sibTransId="{B933D019-0B96-4597-ADED-97740E1C090A}"/>
    <dgm:cxn modelId="{17C82DE3-1A8A-486E-9694-193F60C8D989}" type="presParOf" srcId="{D7E01E23-6F07-41F1-9C2A-A798D286BA02}" destId="{666EC614-900B-4115-8CA7-05F3AB7FE388}" srcOrd="0" destOrd="0" presId="urn:microsoft.com/office/officeart/2005/8/layout/hList1"/>
    <dgm:cxn modelId="{D641C1AF-3F97-4372-A762-760D73343E4B}" type="presParOf" srcId="{666EC614-900B-4115-8CA7-05F3AB7FE388}" destId="{F4823875-D48E-4F41-BCDF-D37412E8C7CC}" srcOrd="0" destOrd="0" presId="urn:microsoft.com/office/officeart/2005/8/layout/hList1"/>
    <dgm:cxn modelId="{06D4A280-CEEE-4109-8CD8-096A9411B0CF}" type="presParOf" srcId="{666EC614-900B-4115-8CA7-05F3AB7FE388}" destId="{28B0DC96-E673-436D-BCD5-D8BC9CDA4519}" srcOrd="1" destOrd="0" presId="urn:microsoft.com/office/officeart/2005/8/layout/hList1"/>
    <dgm:cxn modelId="{A95AD83E-3343-4D29-968B-1F031D88EB73}" type="presParOf" srcId="{D7E01E23-6F07-41F1-9C2A-A798D286BA02}" destId="{AAA2869B-0B7E-48E4-A332-7C9185CD0522}" srcOrd="1" destOrd="0" presId="urn:microsoft.com/office/officeart/2005/8/layout/hList1"/>
    <dgm:cxn modelId="{8CD4D17E-5988-49C6-A89D-177610CAF788}" type="presParOf" srcId="{D7E01E23-6F07-41F1-9C2A-A798D286BA02}" destId="{23518C86-6FF0-4CAC-A9CE-7644CC1BE699}" srcOrd="2" destOrd="0" presId="urn:microsoft.com/office/officeart/2005/8/layout/hList1"/>
    <dgm:cxn modelId="{0780AA8E-B7B7-4B5F-837C-3668B4D35947}" type="presParOf" srcId="{23518C86-6FF0-4CAC-A9CE-7644CC1BE699}" destId="{80689D7B-AF17-48EA-8C04-3FEB08FA3389}" srcOrd="0" destOrd="0" presId="urn:microsoft.com/office/officeart/2005/8/layout/hList1"/>
    <dgm:cxn modelId="{A971E615-9926-4CD8-86F9-F1BB8DAA3738}" type="presParOf" srcId="{23518C86-6FF0-4CAC-A9CE-7644CC1BE699}" destId="{C567406E-0AA8-4528-B758-229FB0781AE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27C0C8-6AF6-435A-89C5-0E085EB354E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802D05E-EE80-4561-90DE-A57BDB819FE2}">
      <dgm:prSet phldrT="[Text]" custT="1"/>
      <dgm:spPr/>
      <dgm:t>
        <a:bodyPr/>
        <a:lstStyle/>
        <a:p>
          <a:r>
            <a:rPr lang="en-US" sz="1300" dirty="0" smtClean="0"/>
            <a:t>Each year the U.S. population spends $510 billion on the categories that JC Penney sells</a:t>
          </a:r>
          <a:r>
            <a:rPr lang="en-US" sz="1200" dirty="0" smtClean="0"/>
            <a:t>.</a:t>
          </a:r>
          <a:endParaRPr lang="en-US" sz="1200" dirty="0"/>
        </a:p>
      </dgm:t>
    </dgm:pt>
    <dgm:pt modelId="{88387438-B6B1-405B-9736-1A8BF7FCFCCC}" type="parTrans" cxnId="{6E5508C3-3EE0-42F6-93E4-0D98B842E8E7}">
      <dgm:prSet/>
      <dgm:spPr/>
      <dgm:t>
        <a:bodyPr/>
        <a:lstStyle/>
        <a:p>
          <a:endParaRPr lang="en-US"/>
        </a:p>
      </dgm:t>
    </dgm:pt>
    <dgm:pt modelId="{6E369C26-417F-4AC3-A5D1-B4C15554E243}" type="sibTrans" cxnId="{6E5508C3-3EE0-42F6-93E4-0D98B842E8E7}">
      <dgm:prSet/>
      <dgm:spPr/>
      <dgm:t>
        <a:bodyPr/>
        <a:lstStyle/>
        <a:p>
          <a:endParaRPr lang="en-US"/>
        </a:p>
      </dgm:t>
    </dgm:pt>
    <dgm:pt modelId="{19C187B5-FAB9-467D-85E7-B6A5E517847F}">
      <dgm:prSet phldrT="[Text]"/>
      <dgm:spPr/>
      <dgm:t>
        <a:bodyPr/>
        <a:lstStyle/>
        <a:p>
          <a:r>
            <a:rPr lang="en-US" dirty="0" smtClean="0"/>
            <a:t>$188.8 billion was spent on apparel</a:t>
          </a:r>
          <a:endParaRPr lang="en-US" dirty="0"/>
        </a:p>
      </dgm:t>
    </dgm:pt>
    <dgm:pt modelId="{546BFD80-1F05-496B-9550-FF112AEB6FE9}" type="parTrans" cxnId="{BDB4230C-D15C-4429-A25E-E03A96DD1EDA}">
      <dgm:prSet/>
      <dgm:spPr/>
      <dgm:t>
        <a:bodyPr/>
        <a:lstStyle/>
        <a:p>
          <a:endParaRPr lang="en-US"/>
        </a:p>
      </dgm:t>
    </dgm:pt>
    <dgm:pt modelId="{B004C7AC-5EA9-4EE1-AE1B-6271A889D235}" type="sibTrans" cxnId="{BDB4230C-D15C-4429-A25E-E03A96DD1EDA}">
      <dgm:prSet/>
      <dgm:spPr/>
      <dgm:t>
        <a:bodyPr/>
        <a:lstStyle/>
        <a:p>
          <a:endParaRPr lang="en-US"/>
        </a:p>
      </dgm:t>
    </dgm:pt>
    <dgm:pt modelId="{4D352570-69CA-45E1-9E56-27778065578E}">
      <dgm:prSet/>
      <dgm:spPr/>
      <dgm:t>
        <a:bodyPr/>
        <a:lstStyle/>
        <a:p>
          <a:r>
            <a:rPr lang="en-US" b="1" dirty="0" smtClean="0"/>
            <a:t>$82 billion </a:t>
          </a:r>
          <a:r>
            <a:rPr lang="en-US" dirty="0" smtClean="0"/>
            <a:t>of which is spent by consumers 25-34 years old</a:t>
          </a:r>
          <a:endParaRPr lang="en-US" dirty="0"/>
        </a:p>
      </dgm:t>
    </dgm:pt>
    <dgm:pt modelId="{7CE9F080-E96A-4944-95CD-AF459998F3B6}" type="parTrans" cxnId="{3AC03402-21F2-4D6D-9BF6-D628651A4D62}">
      <dgm:prSet/>
      <dgm:spPr/>
      <dgm:t>
        <a:bodyPr/>
        <a:lstStyle/>
        <a:p>
          <a:endParaRPr lang="en-US"/>
        </a:p>
      </dgm:t>
    </dgm:pt>
    <dgm:pt modelId="{A13CE536-3DB4-4564-AEDC-BC93DE14A867}" type="sibTrans" cxnId="{3AC03402-21F2-4D6D-9BF6-D628651A4D62}">
      <dgm:prSet/>
      <dgm:spPr/>
      <dgm:t>
        <a:bodyPr/>
        <a:lstStyle/>
        <a:p>
          <a:endParaRPr lang="en-US"/>
        </a:p>
      </dgm:t>
    </dgm:pt>
    <dgm:pt modelId="{AFBF4119-D8C5-4CDB-9F62-50A2766AD808}">
      <dgm:prSet/>
      <dgm:spPr/>
      <dgm:t>
        <a:bodyPr/>
        <a:lstStyle/>
        <a:p>
          <a:r>
            <a:rPr lang="en-US" b="1" dirty="0" smtClean="0"/>
            <a:t>$ 37.8 billion </a:t>
          </a:r>
          <a:r>
            <a:rPr lang="en-US" dirty="0" smtClean="0"/>
            <a:t>was spent by customer ages 25-34.</a:t>
          </a:r>
          <a:endParaRPr lang="en-US" dirty="0"/>
        </a:p>
      </dgm:t>
    </dgm:pt>
    <dgm:pt modelId="{E6FA5BF8-F951-4CB6-BC3F-F1E52A346C6C}" type="parTrans" cxnId="{C86875E4-EA14-47BA-BFA2-4F5B8D4900B4}">
      <dgm:prSet/>
      <dgm:spPr/>
      <dgm:t>
        <a:bodyPr/>
        <a:lstStyle/>
        <a:p>
          <a:endParaRPr lang="en-US"/>
        </a:p>
      </dgm:t>
    </dgm:pt>
    <dgm:pt modelId="{4DF9856E-689C-4957-A674-314A8CBB1BAD}" type="sibTrans" cxnId="{C86875E4-EA14-47BA-BFA2-4F5B8D4900B4}">
      <dgm:prSet/>
      <dgm:spPr/>
      <dgm:t>
        <a:bodyPr/>
        <a:lstStyle/>
        <a:p>
          <a:endParaRPr lang="en-US"/>
        </a:p>
      </dgm:t>
    </dgm:pt>
    <dgm:pt modelId="{86162AF5-B504-47E6-8506-34EF48DBBB12}">
      <dgm:prSet/>
      <dgm:spPr/>
      <dgm:t>
        <a:bodyPr/>
        <a:lstStyle/>
        <a:p>
          <a:r>
            <a:rPr lang="en-US" dirty="0" smtClean="0"/>
            <a:t>While this age group represents 16.2% of the total market, they account for only 10.6% of JC Penney’s sales</a:t>
          </a:r>
          <a:endParaRPr lang="en-US" dirty="0"/>
        </a:p>
      </dgm:t>
    </dgm:pt>
    <dgm:pt modelId="{E7A17BCB-9859-4CA3-AB3E-E539EB14E686}" type="parTrans" cxnId="{6918CCFD-7B52-4615-A4D8-BB5ADB8901C8}">
      <dgm:prSet/>
      <dgm:spPr/>
      <dgm:t>
        <a:bodyPr/>
        <a:lstStyle/>
        <a:p>
          <a:endParaRPr lang="en-US"/>
        </a:p>
      </dgm:t>
    </dgm:pt>
    <dgm:pt modelId="{3B3097E5-F949-4E67-BDAF-CB1108FDDB63}" type="sibTrans" cxnId="{6918CCFD-7B52-4615-A4D8-BB5ADB8901C8}">
      <dgm:prSet/>
      <dgm:spPr/>
      <dgm:t>
        <a:bodyPr/>
        <a:lstStyle/>
        <a:p>
          <a:endParaRPr lang="en-US"/>
        </a:p>
      </dgm:t>
    </dgm:pt>
    <dgm:pt modelId="{EF17E246-8E5E-43A2-9D19-1CF266D8FC6D}" type="pres">
      <dgm:prSet presAssocID="{DC27C0C8-6AF6-435A-89C5-0E085EB354ED}" presName="Name0" presStyleCnt="0">
        <dgm:presLayoutVars>
          <dgm:chMax val="7"/>
          <dgm:resizeHandles val="exact"/>
        </dgm:presLayoutVars>
      </dgm:prSet>
      <dgm:spPr/>
      <dgm:t>
        <a:bodyPr/>
        <a:lstStyle/>
        <a:p>
          <a:endParaRPr lang="en-US"/>
        </a:p>
      </dgm:t>
    </dgm:pt>
    <dgm:pt modelId="{F7513375-15EC-450C-A0C7-31509017E6AD}" type="pres">
      <dgm:prSet presAssocID="{DC27C0C8-6AF6-435A-89C5-0E085EB354ED}" presName="comp1" presStyleCnt="0"/>
      <dgm:spPr/>
    </dgm:pt>
    <dgm:pt modelId="{2736D05C-E344-4BB7-A18C-E7CC0EB7A114}" type="pres">
      <dgm:prSet presAssocID="{DC27C0C8-6AF6-435A-89C5-0E085EB354ED}" presName="circle1" presStyleLbl="node1" presStyleIdx="0" presStyleCnt="5"/>
      <dgm:spPr/>
      <dgm:t>
        <a:bodyPr/>
        <a:lstStyle/>
        <a:p>
          <a:endParaRPr lang="en-US"/>
        </a:p>
      </dgm:t>
    </dgm:pt>
    <dgm:pt modelId="{F0B8D38D-6907-45AF-B464-B12D42B28106}" type="pres">
      <dgm:prSet presAssocID="{DC27C0C8-6AF6-435A-89C5-0E085EB354ED}" presName="c1text" presStyleLbl="node1" presStyleIdx="0" presStyleCnt="5">
        <dgm:presLayoutVars>
          <dgm:bulletEnabled val="1"/>
        </dgm:presLayoutVars>
      </dgm:prSet>
      <dgm:spPr/>
      <dgm:t>
        <a:bodyPr/>
        <a:lstStyle/>
        <a:p>
          <a:endParaRPr lang="en-US"/>
        </a:p>
      </dgm:t>
    </dgm:pt>
    <dgm:pt modelId="{36E1F280-14A0-4EB0-8A8D-44540C1455B5}" type="pres">
      <dgm:prSet presAssocID="{DC27C0C8-6AF6-435A-89C5-0E085EB354ED}" presName="comp2" presStyleCnt="0"/>
      <dgm:spPr/>
    </dgm:pt>
    <dgm:pt modelId="{A032E09B-2AC2-4AFE-9DA0-D016E5A75348}" type="pres">
      <dgm:prSet presAssocID="{DC27C0C8-6AF6-435A-89C5-0E085EB354ED}" presName="circle2" presStyleLbl="node1" presStyleIdx="1" presStyleCnt="5"/>
      <dgm:spPr/>
      <dgm:t>
        <a:bodyPr/>
        <a:lstStyle/>
        <a:p>
          <a:endParaRPr lang="en-US"/>
        </a:p>
      </dgm:t>
    </dgm:pt>
    <dgm:pt modelId="{2ECFE7E6-84EE-4CA9-B098-78188ADFC4D3}" type="pres">
      <dgm:prSet presAssocID="{DC27C0C8-6AF6-435A-89C5-0E085EB354ED}" presName="c2text" presStyleLbl="node1" presStyleIdx="1" presStyleCnt="5">
        <dgm:presLayoutVars>
          <dgm:bulletEnabled val="1"/>
        </dgm:presLayoutVars>
      </dgm:prSet>
      <dgm:spPr/>
      <dgm:t>
        <a:bodyPr/>
        <a:lstStyle/>
        <a:p>
          <a:endParaRPr lang="en-US"/>
        </a:p>
      </dgm:t>
    </dgm:pt>
    <dgm:pt modelId="{8E74BFD1-9F6E-4976-B22D-34C30915E5DE}" type="pres">
      <dgm:prSet presAssocID="{DC27C0C8-6AF6-435A-89C5-0E085EB354ED}" presName="comp3" presStyleCnt="0"/>
      <dgm:spPr/>
    </dgm:pt>
    <dgm:pt modelId="{400B9DCD-1822-473B-9208-949FFFEA627E}" type="pres">
      <dgm:prSet presAssocID="{DC27C0C8-6AF6-435A-89C5-0E085EB354ED}" presName="circle3" presStyleLbl="node1" presStyleIdx="2" presStyleCnt="5"/>
      <dgm:spPr/>
      <dgm:t>
        <a:bodyPr/>
        <a:lstStyle/>
        <a:p>
          <a:endParaRPr lang="en-US"/>
        </a:p>
      </dgm:t>
    </dgm:pt>
    <dgm:pt modelId="{5A84D951-F95E-4482-85B0-774FA3D7AC51}" type="pres">
      <dgm:prSet presAssocID="{DC27C0C8-6AF6-435A-89C5-0E085EB354ED}" presName="c3text" presStyleLbl="node1" presStyleIdx="2" presStyleCnt="5">
        <dgm:presLayoutVars>
          <dgm:bulletEnabled val="1"/>
        </dgm:presLayoutVars>
      </dgm:prSet>
      <dgm:spPr/>
      <dgm:t>
        <a:bodyPr/>
        <a:lstStyle/>
        <a:p>
          <a:endParaRPr lang="en-US"/>
        </a:p>
      </dgm:t>
    </dgm:pt>
    <dgm:pt modelId="{9DCD2475-0E65-4872-9620-F996630FBD3A}" type="pres">
      <dgm:prSet presAssocID="{DC27C0C8-6AF6-435A-89C5-0E085EB354ED}" presName="comp4" presStyleCnt="0"/>
      <dgm:spPr/>
    </dgm:pt>
    <dgm:pt modelId="{BD96AE74-CD03-45FD-8E13-269DABE46457}" type="pres">
      <dgm:prSet presAssocID="{DC27C0C8-6AF6-435A-89C5-0E085EB354ED}" presName="circle4" presStyleLbl="node1" presStyleIdx="3" presStyleCnt="5"/>
      <dgm:spPr/>
      <dgm:t>
        <a:bodyPr/>
        <a:lstStyle/>
        <a:p>
          <a:endParaRPr lang="en-US"/>
        </a:p>
      </dgm:t>
    </dgm:pt>
    <dgm:pt modelId="{ED27DFA1-E252-451C-A350-26F225B2FF1E}" type="pres">
      <dgm:prSet presAssocID="{DC27C0C8-6AF6-435A-89C5-0E085EB354ED}" presName="c4text" presStyleLbl="node1" presStyleIdx="3" presStyleCnt="5">
        <dgm:presLayoutVars>
          <dgm:bulletEnabled val="1"/>
        </dgm:presLayoutVars>
      </dgm:prSet>
      <dgm:spPr/>
      <dgm:t>
        <a:bodyPr/>
        <a:lstStyle/>
        <a:p>
          <a:endParaRPr lang="en-US"/>
        </a:p>
      </dgm:t>
    </dgm:pt>
    <dgm:pt modelId="{10AB1FE1-434D-4465-833E-BC84FC114D60}" type="pres">
      <dgm:prSet presAssocID="{DC27C0C8-6AF6-435A-89C5-0E085EB354ED}" presName="comp5" presStyleCnt="0"/>
      <dgm:spPr/>
    </dgm:pt>
    <dgm:pt modelId="{A4535C70-683E-4D3B-80AA-6332D66DB97E}" type="pres">
      <dgm:prSet presAssocID="{DC27C0C8-6AF6-435A-89C5-0E085EB354ED}" presName="circle5" presStyleLbl="node1" presStyleIdx="4" presStyleCnt="5"/>
      <dgm:spPr/>
      <dgm:t>
        <a:bodyPr/>
        <a:lstStyle/>
        <a:p>
          <a:endParaRPr lang="en-US"/>
        </a:p>
      </dgm:t>
    </dgm:pt>
    <dgm:pt modelId="{C883F8F9-7994-4534-B5A6-7E535B25DABD}" type="pres">
      <dgm:prSet presAssocID="{DC27C0C8-6AF6-435A-89C5-0E085EB354ED}" presName="c5text" presStyleLbl="node1" presStyleIdx="4" presStyleCnt="5">
        <dgm:presLayoutVars>
          <dgm:bulletEnabled val="1"/>
        </dgm:presLayoutVars>
      </dgm:prSet>
      <dgm:spPr/>
      <dgm:t>
        <a:bodyPr/>
        <a:lstStyle/>
        <a:p>
          <a:endParaRPr lang="en-US"/>
        </a:p>
      </dgm:t>
    </dgm:pt>
  </dgm:ptLst>
  <dgm:cxnLst>
    <dgm:cxn modelId="{32E85AC3-0171-4C8A-A9B5-6BAE1375BE53}" type="presOf" srcId="{AFBF4119-D8C5-4CDB-9F62-50A2766AD808}" destId="{ED27DFA1-E252-451C-A350-26F225B2FF1E}" srcOrd="1" destOrd="0" presId="urn:microsoft.com/office/officeart/2005/8/layout/venn2"/>
    <dgm:cxn modelId="{F99C1723-48AF-4A66-BEFB-1287F2B72E32}" type="presOf" srcId="{4D352570-69CA-45E1-9E56-27778065578E}" destId="{2ECFE7E6-84EE-4CA9-B098-78188ADFC4D3}" srcOrd="1" destOrd="0" presId="urn:microsoft.com/office/officeart/2005/8/layout/venn2"/>
    <dgm:cxn modelId="{752821F5-E9E8-4C7A-A4F5-33BB30146409}" type="presOf" srcId="{4D352570-69CA-45E1-9E56-27778065578E}" destId="{A032E09B-2AC2-4AFE-9DA0-D016E5A75348}" srcOrd="0" destOrd="0" presId="urn:microsoft.com/office/officeart/2005/8/layout/venn2"/>
    <dgm:cxn modelId="{18EC8C06-4920-40BE-91A1-D048194776BD}" type="presOf" srcId="{19C187B5-FAB9-467D-85E7-B6A5E517847F}" destId="{5A84D951-F95E-4482-85B0-774FA3D7AC51}" srcOrd="1" destOrd="0" presId="urn:microsoft.com/office/officeart/2005/8/layout/venn2"/>
    <dgm:cxn modelId="{AF1BC1FA-3498-4537-973C-A5D391F7600D}" type="presOf" srcId="{9802D05E-EE80-4561-90DE-A57BDB819FE2}" destId="{F0B8D38D-6907-45AF-B464-B12D42B28106}" srcOrd="1" destOrd="0" presId="urn:microsoft.com/office/officeart/2005/8/layout/venn2"/>
    <dgm:cxn modelId="{6918CCFD-7B52-4615-A4D8-BB5ADB8901C8}" srcId="{DC27C0C8-6AF6-435A-89C5-0E085EB354ED}" destId="{86162AF5-B504-47E6-8506-34EF48DBBB12}" srcOrd="4" destOrd="0" parTransId="{E7A17BCB-9859-4CA3-AB3E-E539EB14E686}" sibTransId="{3B3097E5-F949-4E67-BDAF-CB1108FDDB63}"/>
    <dgm:cxn modelId="{01EA3AD7-6E09-4185-BB4E-790A0BA21421}" type="presOf" srcId="{9802D05E-EE80-4561-90DE-A57BDB819FE2}" destId="{2736D05C-E344-4BB7-A18C-E7CC0EB7A114}" srcOrd="0" destOrd="0" presId="urn:microsoft.com/office/officeart/2005/8/layout/venn2"/>
    <dgm:cxn modelId="{22260EAB-E107-42E0-B82D-78FB4611D535}" type="presOf" srcId="{86162AF5-B504-47E6-8506-34EF48DBBB12}" destId="{A4535C70-683E-4D3B-80AA-6332D66DB97E}" srcOrd="0" destOrd="0" presId="urn:microsoft.com/office/officeart/2005/8/layout/venn2"/>
    <dgm:cxn modelId="{64898009-583E-4A9C-97BB-5CCA855177D4}" type="presOf" srcId="{DC27C0C8-6AF6-435A-89C5-0E085EB354ED}" destId="{EF17E246-8E5E-43A2-9D19-1CF266D8FC6D}" srcOrd="0" destOrd="0" presId="urn:microsoft.com/office/officeart/2005/8/layout/venn2"/>
    <dgm:cxn modelId="{BDB4230C-D15C-4429-A25E-E03A96DD1EDA}" srcId="{DC27C0C8-6AF6-435A-89C5-0E085EB354ED}" destId="{19C187B5-FAB9-467D-85E7-B6A5E517847F}" srcOrd="2" destOrd="0" parTransId="{546BFD80-1F05-496B-9550-FF112AEB6FE9}" sibTransId="{B004C7AC-5EA9-4EE1-AE1B-6271A889D235}"/>
    <dgm:cxn modelId="{3AC03402-21F2-4D6D-9BF6-D628651A4D62}" srcId="{DC27C0C8-6AF6-435A-89C5-0E085EB354ED}" destId="{4D352570-69CA-45E1-9E56-27778065578E}" srcOrd="1" destOrd="0" parTransId="{7CE9F080-E96A-4944-95CD-AF459998F3B6}" sibTransId="{A13CE536-3DB4-4564-AEDC-BC93DE14A867}"/>
    <dgm:cxn modelId="{C685E399-AA19-46C7-8C7A-CAC976F54395}" type="presOf" srcId="{19C187B5-FAB9-467D-85E7-B6A5E517847F}" destId="{400B9DCD-1822-473B-9208-949FFFEA627E}" srcOrd="0" destOrd="0" presId="urn:microsoft.com/office/officeart/2005/8/layout/venn2"/>
    <dgm:cxn modelId="{C86875E4-EA14-47BA-BFA2-4F5B8D4900B4}" srcId="{DC27C0C8-6AF6-435A-89C5-0E085EB354ED}" destId="{AFBF4119-D8C5-4CDB-9F62-50A2766AD808}" srcOrd="3" destOrd="0" parTransId="{E6FA5BF8-F951-4CB6-BC3F-F1E52A346C6C}" sibTransId="{4DF9856E-689C-4957-A674-314A8CBB1BAD}"/>
    <dgm:cxn modelId="{1E21B72C-8328-4E1B-9A93-8628E08F475D}" type="presOf" srcId="{86162AF5-B504-47E6-8506-34EF48DBBB12}" destId="{C883F8F9-7994-4534-B5A6-7E535B25DABD}" srcOrd="1" destOrd="0" presId="urn:microsoft.com/office/officeart/2005/8/layout/venn2"/>
    <dgm:cxn modelId="{6E5508C3-3EE0-42F6-93E4-0D98B842E8E7}" srcId="{DC27C0C8-6AF6-435A-89C5-0E085EB354ED}" destId="{9802D05E-EE80-4561-90DE-A57BDB819FE2}" srcOrd="0" destOrd="0" parTransId="{88387438-B6B1-405B-9736-1A8BF7FCFCCC}" sibTransId="{6E369C26-417F-4AC3-A5D1-B4C15554E243}"/>
    <dgm:cxn modelId="{DAF20F00-4AFA-4215-A82C-08CE57A57DAE}" type="presOf" srcId="{AFBF4119-D8C5-4CDB-9F62-50A2766AD808}" destId="{BD96AE74-CD03-45FD-8E13-269DABE46457}" srcOrd="0" destOrd="0" presId="urn:microsoft.com/office/officeart/2005/8/layout/venn2"/>
    <dgm:cxn modelId="{181DF243-40CB-49C4-BE6A-E487051D2B32}" type="presParOf" srcId="{EF17E246-8E5E-43A2-9D19-1CF266D8FC6D}" destId="{F7513375-15EC-450C-A0C7-31509017E6AD}" srcOrd="0" destOrd="0" presId="urn:microsoft.com/office/officeart/2005/8/layout/venn2"/>
    <dgm:cxn modelId="{A35C388F-7333-41EB-932E-A86B1F09804B}" type="presParOf" srcId="{F7513375-15EC-450C-A0C7-31509017E6AD}" destId="{2736D05C-E344-4BB7-A18C-E7CC0EB7A114}" srcOrd="0" destOrd="0" presId="urn:microsoft.com/office/officeart/2005/8/layout/venn2"/>
    <dgm:cxn modelId="{B79871F0-F7E2-40F8-A591-8310B0333594}" type="presParOf" srcId="{F7513375-15EC-450C-A0C7-31509017E6AD}" destId="{F0B8D38D-6907-45AF-B464-B12D42B28106}" srcOrd="1" destOrd="0" presId="urn:microsoft.com/office/officeart/2005/8/layout/venn2"/>
    <dgm:cxn modelId="{1E2298D8-80BE-41EA-8BC2-1CFA7988FA0F}" type="presParOf" srcId="{EF17E246-8E5E-43A2-9D19-1CF266D8FC6D}" destId="{36E1F280-14A0-4EB0-8A8D-44540C1455B5}" srcOrd="1" destOrd="0" presId="urn:microsoft.com/office/officeart/2005/8/layout/venn2"/>
    <dgm:cxn modelId="{50AE7170-5E66-4763-8F3E-1235D4D468DD}" type="presParOf" srcId="{36E1F280-14A0-4EB0-8A8D-44540C1455B5}" destId="{A032E09B-2AC2-4AFE-9DA0-D016E5A75348}" srcOrd="0" destOrd="0" presId="urn:microsoft.com/office/officeart/2005/8/layout/venn2"/>
    <dgm:cxn modelId="{C19CD11F-E6C2-462C-ABD1-B6E3327FDABC}" type="presParOf" srcId="{36E1F280-14A0-4EB0-8A8D-44540C1455B5}" destId="{2ECFE7E6-84EE-4CA9-B098-78188ADFC4D3}" srcOrd="1" destOrd="0" presId="urn:microsoft.com/office/officeart/2005/8/layout/venn2"/>
    <dgm:cxn modelId="{B3E1D2D8-9BC5-450B-88DE-14BD33674ACE}" type="presParOf" srcId="{EF17E246-8E5E-43A2-9D19-1CF266D8FC6D}" destId="{8E74BFD1-9F6E-4976-B22D-34C30915E5DE}" srcOrd="2" destOrd="0" presId="urn:microsoft.com/office/officeart/2005/8/layout/venn2"/>
    <dgm:cxn modelId="{42573B10-8BA1-4995-B4F7-AC5A3091E043}" type="presParOf" srcId="{8E74BFD1-9F6E-4976-B22D-34C30915E5DE}" destId="{400B9DCD-1822-473B-9208-949FFFEA627E}" srcOrd="0" destOrd="0" presId="urn:microsoft.com/office/officeart/2005/8/layout/venn2"/>
    <dgm:cxn modelId="{CDDBE788-EC06-44A0-A3AA-71952CF52587}" type="presParOf" srcId="{8E74BFD1-9F6E-4976-B22D-34C30915E5DE}" destId="{5A84D951-F95E-4482-85B0-774FA3D7AC51}" srcOrd="1" destOrd="0" presId="urn:microsoft.com/office/officeart/2005/8/layout/venn2"/>
    <dgm:cxn modelId="{1673F874-E300-497F-8A0C-90AFF7232D7B}" type="presParOf" srcId="{EF17E246-8E5E-43A2-9D19-1CF266D8FC6D}" destId="{9DCD2475-0E65-4872-9620-F996630FBD3A}" srcOrd="3" destOrd="0" presId="urn:microsoft.com/office/officeart/2005/8/layout/venn2"/>
    <dgm:cxn modelId="{0B7DCA24-FC35-4461-8136-4F7208F63666}" type="presParOf" srcId="{9DCD2475-0E65-4872-9620-F996630FBD3A}" destId="{BD96AE74-CD03-45FD-8E13-269DABE46457}" srcOrd="0" destOrd="0" presId="urn:microsoft.com/office/officeart/2005/8/layout/venn2"/>
    <dgm:cxn modelId="{56E6B110-FA5F-4585-939A-900216E71D39}" type="presParOf" srcId="{9DCD2475-0E65-4872-9620-F996630FBD3A}" destId="{ED27DFA1-E252-451C-A350-26F225B2FF1E}" srcOrd="1" destOrd="0" presId="urn:microsoft.com/office/officeart/2005/8/layout/venn2"/>
    <dgm:cxn modelId="{353ED82C-C67B-4964-ABDF-07D52128B60C}" type="presParOf" srcId="{EF17E246-8E5E-43A2-9D19-1CF266D8FC6D}" destId="{10AB1FE1-434D-4465-833E-BC84FC114D60}" srcOrd="4" destOrd="0" presId="urn:microsoft.com/office/officeart/2005/8/layout/venn2"/>
    <dgm:cxn modelId="{EBA4FA73-CDFD-4B2F-82F9-2366258B61D3}" type="presParOf" srcId="{10AB1FE1-434D-4465-833E-BC84FC114D60}" destId="{A4535C70-683E-4D3B-80AA-6332D66DB97E}" srcOrd="0" destOrd="0" presId="urn:microsoft.com/office/officeart/2005/8/layout/venn2"/>
    <dgm:cxn modelId="{F8ECB55F-FF88-46F7-B4D2-CF491CCBC97F}" type="presParOf" srcId="{10AB1FE1-434D-4465-833E-BC84FC114D60}" destId="{C883F8F9-7994-4534-B5A6-7E535B25DAB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AA071-78FC-9242-8BE8-ACBE5294531C}">
      <dsp:nvSpPr>
        <dsp:cNvPr id="0" name=""/>
        <dsp:cNvSpPr/>
      </dsp:nvSpPr>
      <dsp:spPr>
        <a:xfrm>
          <a:off x="0" y="228600"/>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0" kern="1200" dirty="0" smtClean="0">
            <a:solidFill>
              <a:schemeClr val="tx1"/>
            </a:solidFill>
            <a:latin typeface="+mn-lt"/>
          </a:endParaRPr>
        </a:p>
        <a:p>
          <a:pPr lvl="0" algn="ctr" defTabSz="800100">
            <a:lnSpc>
              <a:spcPct val="90000"/>
            </a:lnSpc>
            <a:spcBef>
              <a:spcPct val="0"/>
            </a:spcBef>
            <a:spcAft>
              <a:spcPct val="35000"/>
            </a:spcAft>
          </a:pPr>
          <a:r>
            <a:rPr lang="en-US" sz="1600" b="1" kern="1200" dirty="0" smtClean="0">
              <a:solidFill>
                <a:schemeClr val="tx1"/>
              </a:solidFill>
              <a:latin typeface="+mn-lt"/>
            </a:rPr>
            <a:t>Men’s</a:t>
          </a:r>
        </a:p>
        <a:p>
          <a:pPr lvl="0" algn="ctr" defTabSz="800100">
            <a:lnSpc>
              <a:spcPct val="90000"/>
            </a:lnSpc>
            <a:spcBef>
              <a:spcPct val="0"/>
            </a:spcBef>
            <a:spcAft>
              <a:spcPct val="35000"/>
            </a:spcAft>
          </a:pPr>
          <a:r>
            <a:rPr lang="en-US" sz="1600" b="0" kern="1200" dirty="0" smtClean="0">
              <a:solidFill>
                <a:schemeClr val="tx1"/>
              </a:solidFill>
              <a:latin typeface="+mn-lt"/>
            </a:rPr>
            <a:t>- Apparel </a:t>
          </a:r>
        </a:p>
        <a:p>
          <a:pPr lvl="0" algn="ctr" defTabSz="800100">
            <a:lnSpc>
              <a:spcPct val="90000"/>
            </a:lnSpc>
            <a:spcBef>
              <a:spcPct val="0"/>
            </a:spcBef>
            <a:spcAft>
              <a:spcPct val="35000"/>
            </a:spcAft>
          </a:pPr>
          <a:r>
            <a:rPr lang="en-US" sz="1600" b="0" kern="1200" dirty="0" smtClean="0">
              <a:solidFill>
                <a:schemeClr val="tx1"/>
              </a:solidFill>
              <a:latin typeface="+mn-lt"/>
            </a:rPr>
            <a:t>- Accessories</a:t>
          </a:r>
        </a:p>
        <a:p>
          <a:pPr lvl="0" algn="ctr" defTabSz="800100">
            <a:lnSpc>
              <a:spcPct val="90000"/>
            </a:lnSpc>
            <a:spcBef>
              <a:spcPct val="0"/>
            </a:spcBef>
            <a:spcAft>
              <a:spcPct val="35000"/>
            </a:spcAft>
          </a:pPr>
          <a:r>
            <a:rPr lang="en-US" sz="1600" b="0" kern="1200" dirty="0" smtClean="0">
              <a:solidFill>
                <a:schemeClr val="tx1"/>
              </a:solidFill>
              <a:latin typeface="+mn-lt"/>
            </a:rPr>
            <a:t>-Shoes </a:t>
          </a:r>
        </a:p>
        <a:p>
          <a:pPr lvl="0" algn="ctr" defTabSz="800100">
            <a:lnSpc>
              <a:spcPct val="90000"/>
            </a:lnSpc>
            <a:spcBef>
              <a:spcPct val="0"/>
            </a:spcBef>
            <a:spcAft>
              <a:spcPct val="35000"/>
            </a:spcAft>
          </a:pPr>
          <a:endParaRPr lang="en-US" sz="1800" b="0" kern="1200" dirty="0">
            <a:solidFill>
              <a:schemeClr val="tx1"/>
            </a:solidFill>
            <a:latin typeface="+mn-lt"/>
          </a:endParaRPr>
        </a:p>
      </dsp:txBody>
      <dsp:txXfrm>
        <a:off x="0" y="228600"/>
        <a:ext cx="2476500" cy="1485899"/>
      </dsp:txXfrm>
    </dsp:sp>
    <dsp:sp modelId="{930A2E27-C822-BA4C-BEAE-65F655EFEF47}">
      <dsp:nvSpPr>
        <dsp:cNvPr id="0" name=""/>
        <dsp:cNvSpPr/>
      </dsp:nvSpPr>
      <dsp:spPr>
        <a:xfrm>
          <a:off x="2724149" y="228600"/>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Woman’s</a:t>
          </a:r>
        </a:p>
        <a:p>
          <a:pPr lvl="0" algn="ctr" defTabSz="711200">
            <a:lnSpc>
              <a:spcPct val="90000"/>
            </a:lnSpc>
            <a:spcBef>
              <a:spcPct val="0"/>
            </a:spcBef>
            <a:spcAft>
              <a:spcPct val="35000"/>
            </a:spcAft>
          </a:pPr>
          <a:r>
            <a:rPr lang="en-US" sz="1600" b="0" kern="1200" dirty="0" smtClean="0">
              <a:solidFill>
                <a:schemeClr val="tx1"/>
              </a:solidFill>
              <a:latin typeface="+mn-lt"/>
            </a:rPr>
            <a:t>- Apparel </a:t>
          </a:r>
        </a:p>
        <a:p>
          <a:pPr lvl="0" algn="ctr" defTabSz="711200">
            <a:lnSpc>
              <a:spcPct val="90000"/>
            </a:lnSpc>
            <a:spcBef>
              <a:spcPct val="0"/>
            </a:spcBef>
            <a:spcAft>
              <a:spcPct val="35000"/>
            </a:spcAft>
          </a:pPr>
          <a:r>
            <a:rPr lang="en-US" sz="1600" b="0" kern="1200" dirty="0" smtClean="0">
              <a:solidFill>
                <a:schemeClr val="tx1"/>
              </a:solidFill>
              <a:latin typeface="+mn-lt"/>
            </a:rPr>
            <a:t>- Accessories</a:t>
          </a:r>
        </a:p>
        <a:p>
          <a:pPr lvl="0" algn="ctr" defTabSz="711200">
            <a:lnSpc>
              <a:spcPct val="90000"/>
            </a:lnSpc>
            <a:spcBef>
              <a:spcPct val="0"/>
            </a:spcBef>
            <a:spcAft>
              <a:spcPct val="35000"/>
            </a:spcAft>
          </a:pPr>
          <a:r>
            <a:rPr lang="en-US" sz="1600" b="0" kern="1200" dirty="0" smtClean="0">
              <a:solidFill>
                <a:schemeClr val="tx1"/>
              </a:solidFill>
              <a:latin typeface="+mn-lt"/>
            </a:rPr>
            <a:t>-Shoes </a:t>
          </a:r>
          <a:endParaRPr lang="en-US" sz="1600" b="0" kern="1200" dirty="0">
            <a:solidFill>
              <a:schemeClr val="tx1"/>
            </a:solidFill>
            <a:latin typeface="+mn-lt"/>
          </a:endParaRPr>
        </a:p>
      </dsp:txBody>
      <dsp:txXfrm>
        <a:off x="2724149" y="228600"/>
        <a:ext cx="2476500" cy="1485899"/>
      </dsp:txXfrm>
    </dsp:sp>
    <dsp:sp modelId="{6BDAB7F9-21AA-D74C-85EF-E6681679449E}">
      <dsp:nvSpPr>
        <dsp:cNvPr id="0" name=""/>
        <dsp:cNvSpPr/>
      </dsp:nvSpPr>
      <dsp:spPr>
        <a:xfrm>
          <a:off x="5448300" y="228600"/>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Teen</a:t>
          </a:r>
        </a:p>
        <a:p>
          <a:pPr lvl="0" algn="ctr" defTabSz="711200">
            <a:lnSpc>
              <a:spcPct val="90000"/>
            </a:lnSpc>
            <a:spcBef>
              <a:spcPct val="0"/>
            </a:spcBef>
            <a:spcAft>
              <a:spcPct val="35000"/>
            </a:spcAft>
          </a:pPr>
          <a:r>
            <a:rPr lang="en-US" sz="1600" b="0" kern="1200" dirty="0" smtClean="0">
              <a:solidFill>
                <a:schemeClr val="tx1"/>
              </a:solidFill>
              <a:latin typeface="+mn-lt"/>
            </a:rPr>
            <a:t>- Apparel </a:t>
          </a:r>
        </a:p>
        <a:p>
          <a:pPr lvl="0" algn="ctr" defTabSz="711200">
            <a:lnSpc>
              <a:spcPct val="90000"/>
            </a:lnSpc>
            <a:spcBef>
              <a:spcPct val="0"/>
            </a:spcBef>
            <a:spcAft>
              <a:spcPct val="35000"/>
            </a:spcAft>
          </a:pPr>
          <a:r>
            <a:rPr lang="en-US" sz="1600" b="0" kern="1200" dirty="0" smtClean="0">
              <a:solidFill>
                <a:schemeClr val="tx1"/>
              </a:solidFill>
              <a:latin typeface="+mn-lt"/>
            </a:rPr>
            <a:t>- Accessories</a:t>
          </a:r>
        </a:p>
        <a:p>
          <a:pPr lvl="0" algn="ctr" defTabSz="711200">
            <a:lnSpc>
              <a:spcPct val="90000"/>
            </a:lnSpc>
            <a:spcBef>
              <a:spcPct val="0"/>
            </a:spcBef>
            <a:spcAft>
              <a:spcPct val="35000"/>
            </a:spcAft>
          </a:pPr>
          <a:r>
            <a:rPr lang="en-US" sz="1600" b="0" kern="1200" dirty="0" smtClean="0">
              <a:solidFill>
                <a:schemeClr val="tx1"/>
              </a:solidFill>
              <a:latin typeface="+mn-lt"/>
            </a:rPr>
            <a:t>-Shoes </a:t>
          </a:r>
          <a:endParaRPr lang="en-US" sz="1600" b="0" kern="1200" dirty="0">
            <a:solidFill>
              <a:schemeClr val="tx1"/>
            </a:solidFill>
            <a:latin typeface="+mn-lt"/>
          </a:endParaRPr>
        </a:p>
      </dsp:txBody>
      <dsp:txXfrm>
        <a:off x="5448300" y="228600"/>
        <a:ext cx="2476500" cy="1485899"/>
      </dsp:txXfrm>
    </dsp:sp>
    <dsp:sp modelId="{83ED9949-B97E-C54C-AA58-1E89EAA59CCB}">
      <dsp:nvSpPr>
        <dsp:cNvPr id="0" name=""/>
        <dsp:cNvSpPr/>
      </dsp:nvSpPr>
      <dsp:spPr>
        <a:xfrm>
          <a:off x="0" y="1962150"/>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Kids</a:t>
          </a:r>
        </a:p>
        <a:p>
          <a:pPr lvl="0" algn="ctr" defTabSz="711200">
            <a:lnSpc>
              <a:spcPct val="90000"/>
            </a:lnSpc>
            <a:spcBef>
              <a:spcPct val="0"/>
            </a:spcBef>
            <a:spcAft>
              <a:spcPct val="35000"/>
            </a:spcAft>
          </a:pPr>
          <a:r>
            <a:rPr lang="en-US" sz="1600" b="0" kern="1200" dirty="0" smtClean="0">
              <a:solidFill>
                <a:schemeClr val="tx1"/>
              </a:solidFill>
              <a:latin typeface="+mn-lt"/>
            </a:rPr>
            <a:t>- Apparel </a:t>
          </a:r>
        </a:p>
        <a:p>
          <a:pPr lvl="0" algn="ctr" defTabSz="711200">
            <a:lnSpc>
              <a:spcPct val="90000"/>
            </a:lnSpc>
            <a:spcBef>
              <a:spcPct val="0"/>
            </a:spcBef>
            <a:spcAft>
              <a:spcPct val="35000"/>
            </a:spcAft>
          </a:pPr>
          <a:r>
            <a:rPr lang="en-US" sz="1600" b="0" kern="1200" dirty="0" smtClean="0">
              <a:solidFill>
                <a:schemeClr val="tx1"/>
              </a:solidFill>
              <a:latin typeface="+mn-lt"/>
            </a:rPr>
            <a:t>- Accessories</a:t>
          </a:r>
        </a:p>
        <a:p>
          <a:pPr lvl="0" algn="ctr" defTabSz="711200">
            <a:lnSpc>
              <a:spcPct val="90000"/>
            </a:lnSpc>
            <a:spcBef>
              <a:spcPct val="0"/>
            </a:spcBef>
            <a:spcAft>
              <a:spcPct val="35000"/>
            </a:spcAft>
          </a:pPr>
          <a:r>
            <a:rPr lang="en-US" sz="1600" b="0" kern="1200" dirty="0" smtClean="0">
              <a:solidFill>
                <a:schemeClr val="tx1"/>
              </a:solidFill>
              <a:latin typeface="+mn-lt"/>
            </a:rPr>
            <a:t>-Shoes </a:t>
          </a:r>
          <a:endParaRPr lang="en-US" sz="1600" b="0" kern="1200" dirty="0">
            <a:solidFill>
              <a:schemeClr val="tx1"/>
            </a:solidFill>
            <a:latin typeface="+mn-lt"/>
          </a:endParaRPr>
        </a:p>
      </dsp:txBody>
      <dsp:txXfrm>
        <a:off x="0" y="1962150"/>
        <a:ext cx="2476500" cy="1485899"/>
      </dsp:txXfrm>
    </dsp:sp>
    <dsp:sp modelId="{8ADFAD48-9085-2445-A7C4-EB755D990F88}">
      <dsp:nvSpPr>
        <dsp:cNvPr id="0" name=""/>
        <dsp:cNvSpPr/>
      </dsp:nvSpPr>
      <dsp:spPr>
        <a:xfrm>
          <a:off x="2724150" y="1962149"/>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Baby</a:t>
          </a:r>
        </a:p>
        <a:p>
          <a:pPr lvl="0" algn="ctr" defTabSz="711200">
            <a:lnSpc>
              <a:spcPct val="90000"/>
            </a:lnSpc>
            <a:spcBef>
              <a:spcPct val="0"/>
            </a:spcBef>
            <a:spcAft>
              <a:spcPct val="35000"/>
            </a:spcAft>
          </a:pPr>
          <a:r>
            <a:rPr lang="en-US" sz="1600" b="0" kern="1200" dirty="0" smtClean="0">
              <a:solidFill>
                <a:schemeClr val="tx1"/>
              </a:solidFill>
              <a:latin typeface="+mn-lt"/>
            </a:rPr>
            <a:t>- Apparel </a:t>
          </a:r>
        </a:p>
        <a:p>
          <a:pPr lvl="0" algn="ctr" defTabSz="711200">
            <a:lnSpc>
              <a:spcPct val="90000"/>
            </a:lnSpc>
            <a:spcBef>
              <a:spcPct val="0"/>
            </a:spcBef>
            <a:spcAft>
              <a:spcPct val="35000"/>
            </a:spcAft>
          </a:pPr>
          <a:r>
            <a:rPr lang="en-US" sz="1600" b="0" kern="1200" dirty="0" smtClean="0">
              <a:solidFill>
                <a:schemeClr val="tx1"/>
              </a:solidFill>
              <a:latin typeface="+mn-lt"/>
            </a:rPr>
            <a:t>- Accessories</a:t>
          </a:r>
        </a:p>
        <a:p>
          <a:pPr lvl="0" algn="ctr" defTabSz="711200">
            <a:lnSpc>
              <a:spcPct val="90000"/>
            </a:lnSpc>
            <a:spcBef>
              <a:spcPct val="0"/>
            </a:spcBef>
            <a:spcAft>
              <a:spcPct val="35000"/>
            </a:spcAft>
          </a:pPr>
          <a:r>
            <a:rPr lang="en-US" sz="1600" b="0" kern="1200" dirty="0" smtClean="0">
              <a:solidFill>
                <a:schemeClr val="tx1"/>
              </a:solidFill>
              <a:latin typeface="+mn-lt"/>
            </a:rPr>
            <a:t>-Shoes </a:t>
          </a:r>
          <a:endParaRPr lang="en-US" sz="1600" b="0" kern="1200" dirty="0">
            <a:solidFill>
              <a:schemeClr val="tx1"/>
            </a:solidFill>
            <a:latin typeface="+mn-lt"/>
          </a:endParaRPr>
        </a:p>
      </dsp:txBody>
      <dsp:txXfrm>
        <a:off x="2724150" y="1962149"/>
        <a:ext cx="2476500" cy="1485899"/>
      </dsp:txXfrm>
    </dsp:sp>
    <dsp:sp modelId="{0F80851D-83D7-EA4E-A564-D0485951C8C4}">
      <dsp:nvSpPr>
        <dsp:cNvPr id="0" name=""/>
        <dsp:cNvSpPr/>
      </dsp:nvSpPr>
      <dsp:spPr>
        <a:xfrm>
          <a:off x="5448300" y="1962149"/>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Personal Care</a:t>
          </a:r>
          <a:endParaRPr lang="en-US" sz="1600" b="1" kern="1200" dirty="0">
            <a:solidFill>
              <a:schemeClr val="tx1"/>
            </a:solidFill>
            <a:latin typeface="+mn-lt"/>
          </a:endParaRPr>
        </a:p>
      </dsp:txBody>
      <dsp:txXfrm>
        <a:off x="5448300" y="1962149"/>
        <a:ext cx="2476500" cy="1485899"/>
      </dsp:txXfrm>
    </dsp:sp>
    <dsp:sp modelId="{68185964-8436-714B-A0D1-163C410A319C}">
      <dsp:nvSpPr>
        <dsp:cNvPr id="0" name=""/>
        <dsp:cNvSpPr/>
      </dsp:nvSpPr>
      <dsp:spPr>
        <a:xfrm>
          <a:off x="0" y="3695699"/>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smtClean="0">
            <a:solidFill>
              <a:schemeClr val="tx1"/>
            </a:solidFill>
            <a:latin typeface="+mn-lt"/>
          </a:endParaRPr>
        </a:p>
        <a:p>
          <a:pPr lvl="0" algn="ctr" defTabSz="800100">
            <a:lnSpc>
              <a:spcPct val="90000"/>
            </a:lnSpc>
            <a:spcBef>
              <a:spcPct val="0"/>
            </a:spcBef>
            <a:spcAft>
              <a:spcPct val="35000"/>
            </a:spcAft>
          </a:pPr>
          <a:r>
            <a:rPr lang="en-US" sz="1600" b="1" kern="1200" dirty="0" smtClean="0">
              <a:solidFill>
                <a:schemeClr val="tx1"/>
              </a:solidFill>
              <a:latin typeface="+mn-lt"/>
            </a:rPr>
            <a:t>Home</a:t>
          </a:r>
        </a:p>
        <a:p>
          <a:pPr lvl="0" algn="ctr" defTabSz="800100">
            <a:lnSpc>
              <a:spcPct val="90000"/>
            </a:lnSpc>
            <a:spcBef>
              <a:spcPct val="0"/>
            </a:spcBef>
            <a:spcAft>
              <a:spcPct val="35000"/>
            </a:spcAft>
          </a:pPr>
          <a:r>
            <a:rPr lang="en-US" sz="1600" b="0" kern="1200" dirty="0" smtClean="0">
              <a:solidFill>
                <a:schemeClr val="tx1"/>
              </a:solidFill>
              <a:latin typeface="+mn-lt"/>
            </a:rPr>
            <a:t>- Appliances</a:t>
          </a:r>
        </a:p>
        <a:p>
          <a:pPr lvl="0" algn="ctr" defTabSz="800100">
            <a:lnSpc>
              <a:spcPct val="90000"/>
            </a:lnSpc>
            <a:spcBef>
              <a:spcPct val="0"/>
            </a:spcBef>
            <a:spcAft>
              <a:spcPct val="35000"/>
            </a:spcAft>
          </a:pPr>
          <a:r>
            <a:rPr lang="en-US" sz="1600" b="0" kern="1200" dirty="0" smtClean="0">
              <a:solidFill>
                <a:schemeClr val="tx1"/>
              </a:solidFill>
              <a:latin typeface="+mn-lt"/>
            </a:rPr>
            <a:t>-Furniture </a:t>
          </a:r>
        </a:p>
        <a:p>
          <a:pPr lvl="0" algn="ctr" defTabSz="800100">
            <a:lnSpc>
              <a:spcPct val="90000"/>
            </a:lnSpc>
            <a:spcBef>
              <a:spcPct val="0"/>
            </a:spcBef>
            <a:spcAft>
              <a:spcPct val="35000"/>
            </a:spcAft>
          </a:pPr>
          <a:r>
            <a:rPr lang="en-US" sz="1600" b="0" kern="1200" dirty="0" smtClean="0">
              <a:solidFill>
                <a:schemeClr val="tx1"/>
              </a:solidFill>
              <a:latin typeface="+mn-lt"/>
            </a:rPr>
            <a:t>-Décor</a:t>
          </a:r>
          <a:r>
            <a:rPr lang="en-US" sz="1800" b="0" kern="1200" dirty="0" smtClean="0">
              <a:solidFill>
                <a:schemeClr val="tx1"/>
              </a:solidFill>
              <a:latin typeface="+mn-lt"/>
            </a:rPr>
            <a:t> </a:t>
          </a:r>
        </a:p>
        <a:p>
          <a:pPr lvl="0" algn="ctr" defTabSz="800100">
            <a:lnSpc>
              <a:spcPct val="90000"/>
            </a:lnSpc>
            <a:spcBef>
              <a:spcPct val="0"/>
            </a:spcBef>
            <a:spcAft>
              <a:spcPct val="35000"/>
            </a:spcAft>
          </a:pPr>
          <a:endParaRPr lang="en-US" sz="1800" b="0" kern="1200" dirty="0">
            <a:solidFill>
              <a:schemeClr val="tx1"/>
            </a:solidFill>
            <a:latin typeface="+mn-lt"/>
          </a:endParaRPr>
        </a:p>
      </dsp:txBody>
      <dsp:txXfrm>
        <a:off x="0" y="3695699"/>
        <a:ext cx="2476500" cy="1485899"/>
      </dsp:txXfrm>
    </dsp:sp>
    <dsp:sp modelId="{0FDEB6E6-43FF-CE4E-B27A-49263DD3AD14}">
      <dsp:nvSpPr>
        <dsp:cNvPr id="0" name=""/>
        <dsp:cNvSpPr/>
      </dsp:nvSpPr>
      <dsp:spPr>
        <a:xfrm>
          <a:off x="2724149" y="3695699"/>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Toys</a:t>
          </a:r>
          <a:endParaRPr lang="en-US" sz="1600" b="1" kern="1200" dirty="0">
            <a:solidFill>
              <a:schemeClr val="tx1"/>
            </a:solidFill>
            <a:latin typeface="+mn-lt"/>
          </a:endParaRPr>
        </a:p>
      </dsp:txBody>
      <dsp:txXfrm>
        <a:off x="2724149" y="3695699"/>
        <a:ext cx="2476500" cy="1485899"/>
      </dsp:txXfrm>
    </dsp:sp>
    <dsp:sp modelId="{E7D93C5A-3AD9-7744-BE61-2C2DF3EDF817}">
      <dsp:nvSpPr>
        <dsp:cNvPr id="0" name=""/>
        <dsp:cNvSpPr/>
      </dsp:nvSpPr>
      <dsp:spPr>
        <a:xfrm>
          <a:off x="5448300" y="3695699"/>
          <a:ext cx="2476500" cy="1485899"/>
        </a:xfrm>
        <a:prstGeom prst="roundRect">
          <a:avLst/>
        </a:prstGeom>
        <a:solidFill>
          <a:srgbClr val="FF0000">
            <a:alpha val="53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mn-lt"/>
            </a:rPr>
            <a:t>Electronics</a:t>
          </a:r>
          <a:endParaRPr lang="en-US" sz="1600" b="1" kern="1200" dirty="0">
            <a:solidFill>
              <a:schemeClr val="tx1"/>
            </a:solidFill>
            <a:latin typeface="+mn-lt"/>
          </a:endParaRPr>
        </a:p>
      </dsp:txBody>
      <dsp:txXfrm>
        <a:off x="5448300" y="3695699"/>
        <a:ext cx="2476500" cy="14858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BC163-6E21-4E37-8DA2-59FF270EC131}">
      <dsp:nvSpPr>
        <dsp:cNvPr id="0" name=""/>
        <dsp:cNvSpPr/>
      </dsp:nvSpPr>
      <dsp:spPr>
        <a:xfrm>
          <a:off x="883036" y="831"/>
          <a:ext cx="6492664" cy="59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dirty="0"/>
        </a:p>
      </dsp:txBody>
      <dsp:txXfrm>
        <a:off x="883036" y="831"/>
        <a:ext cx="6492664" cy="590242"/>
      </dsp:txXfrm>
    </dsp:sp>
    <dsp:sp modelId="{0AD151BF-8B82-427D-B7A4-09C0D9C72BAD}">
      <dsp:nvSpPr>
        <dsp:cNvPr id="0" name=""/>
        <dsp:cNvSpPr/>
      </dsp:nvSpPr>
      <dsp:spPr>
        <a:xfrm>
          <a:off x="883036"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695EA7-177D-450A-8776-E452EE48307B}">
      <dsp:nvSpPr>
        <dsp:cNvPr id="0" name=""/>
        <dsp:cNvSpPr/>
      </dsp:nvSpPr>
      <dsp:spPr>
        <a:xfrm>
          <a:off x="1795616"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3546B1-1BF2-4BAB-BD92-4382275AAB4A}">
      <dsp:nvSpPr>
        <dsp:cNvPr id="0" name=""/>
        <dsp:cNvSpPr/>
      </dsp:nvSpPr>
      <dsp:spPr>
        <a:xfrm>
          <a:off x="2708917"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6BB52A-093F-415D-8AEB-F7F2598D6AA0}">
      <dsp:nvSpPr>
        <dsp:cNvPr id="0" name=""/>
        <dsp:cNvSpPr/>
      </dsp:nvSpPr>
      <dsp:spPr>
        <a:xfrm>
          <a:off x="3621497"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DC58D9-993D-4E00-91BF-96D7FE14009B}">
      <dsp:nvSpPr>
        <dsp:cNvPr id="0" name=""/>
        <dsp:cNvSpPr/>
      </dsp:nvSpPr>
      <dsp:spPr>
        <a:xfrm>
          <a:off x="4534799"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CA7EF9-EFFA-45E8-9BFC-478E7ADF88EA}">
      <dsp:nvSpPr>
        <dsp:cNvPr id="0" name=""/>
        <dsp:cNvSpPr/>
      </dsp:nvSpPr>
      <dsp:spPr>
        <a:xfrm>
          <a:off x="5447379"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9EA58F-C914-4AA1-98B4-56631BBBACFE}">
      <dsp:nvSpPr>
        <dsp:cNvPr id="0" name=""/>
        <dsp:cNvSpPr/>
      </dsp:nvSpPr>
      <dsp:spPr>
        <a:xfrm>
          <a:off x="6360680" y="59107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E9C2F7-2F61-4538-A78D-5F9033E1B711}">
      <dsp:nvSpPr>
        <dsp:cNvPr id="0" name=""/>
        <dsp:cNvSpPr/>
      </dsp:nvSpPr>
      <dsp:spPr>
        <a:xfrm>
          <a:off x="883036" y="711308"/>
          <a:ext cx="6577068" cy="96187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JC Penney has a lot of recognition in America. It has a strong reach; there are 1,107 JC Penney department stores in the U.S and Puerto Rico. In addition, JCP is the largest general merchandise catalog retailer in the U.S.</a:t>
          </a:r>
          <a:endParaRPr lang="en-US" sz="1200" kern="1200" dirty="0"/>
        </a:p>
        <a:p>
          <a:pPr lvl="0" algn="l" defTabSz="355600">
            <a:lnSpc>
              <a:spcPct val="90000"/>
            </a:lnSpc>
            <a:spcBef>
              <a:spcPct val="0"/>
            </a:spcBef>
            <a:spcAft>
              <a:spcPct val="35000"/>
            </a:spcAft>
          </a:pPr>
          <a:endParaRPr lang="en-US" sz="800" kern="1200" dirty="0"/>
        </a:p>
      </dsp:txBody>
      <dsp:txXfrm>
        <a:off x="883036" y="711308"/>
        <a:ext cx="6577068" cy="961876"/>
      </dsp:txXfrm>
    </dsp:sp>
    <dsp:sp modelId="{D98646CE-2B9D-4CAA-9A84-E6880F3270D9}">
      <dsp:nvSpPr>
        <dsp:cNvPr id="0" name=""/>
        <dsp:cNvSpPr/>
      </dsp:nvSpPr>
      <dsp:spPr>
        <a:xfrm>
          <a:off x="883036" y="1885006"/>
          <a:ext cx="6492664" cy="59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dirty="0"/>
        </a:p>
      </dsp:txBody>
      <dsp:txXfrm>
        <a:off x="883036" y="1885006"/>
        <a:ext cx="6492664" cy="590242"/>
      </dsp:txXfrm>
    </dsp:sp>
    <dsp:sp modelId="{D871CC54-E1B4-46D1-B010-5276FC478636}">
      <dsp:nvSpPr>
        <dsp:cNvPr id="0" name=""/>
        <dsp:cNvSpPr/>
      </dsp:nvSpPr>
      <dsp:spPr>
        <a:xfrm>
          <a:off x="883036"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5D2BA0-9751-4D87-A8C3-DCDBE6DEEC16}">
      <dsp:nvSpPr>
        <dsp:cNvPr id="0" name=""/>
        <dsp:cNvSpPr/>
      </dsp:nvSpPr>
      <dsp:spPr>
        <a:xfrm>
          <a:off x="1795616"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CCF872-DD36-4850-8ED1-E8D7DF52AFE2}">
      <dsp:nvSpPr>
        <dsp:cNvPr id="0" name=""/>
        <dsp:cNvSpPr/>
      </dsp:nvSpPr>
      <dsp:spPr>
        <a:xfrm>
          <a:off x="2708917"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7FF619-246A-4FC6-B38F-717C69655B5C}">
      <dsp:nvSpPr>
        <dsp:cNvPr id="0" name=""/>
        <dsp:cNvSpPr/>
      </dsp:nvSpPr>
      <dsp:spPr>
        <a:xfrm>
          <a:off x="3621497"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729998-CD78-4E40-A005-BB1F8A884137}">
      <dsp:nvSpPr>
        <dsp:cNvPr id="0" name=""/>
        <dsp:cNvSpPr/>
      </dsp:nvSpPr>
      <dsp:spPr>
        <a:xfrm>
          <a:off x="4534799"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F580EA-93FD-4D20-845A-7A766F7AD282}">
      <dsp:nvSpPr>
        <dsp:cNvPr id="0" name=""/>
        <dsp:cNvSpPr/>
      </dsp:nvSpPr>
      <dsp:spPr>
        <a:xfrm>
          <a:off x="5447379"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E39771C-195E-4145-B96F-8435E07B1150}">
      <dsp:nvSpPr>
        <dsp:cNvPr id="0" name=""/>
        <dsp:cNvSpPr/>
      </dsp:nvSpPr>
      <dsp:spPr>
        <a:xfrm>
          <a:off x="6360680" y="2475248"/>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FD66B2-9D86-4B9C-92FE-66A2AE8F1E55}">
      <dsp:nvSpPr>
        <dsp:cNvPr id="0" name=""/>
        <dsp:cNvSpPr/>
      </dsp:nvSpPr>
      <dsp:spPr>
        <a:xfrm>
          <a:off x="883036" y="2595483"/>
          <a:ext cx="6577068" cy="96187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JCP offers amazing customer service. The employees of JCP undergo special training to help them improve their customer interaction and service. This extraordinary costumer service is what differentiates JCP from other department stores and also helps JCP retain their previous costumers while making new costumers loyal. The better the customer service, the happier the costumers are, which will in turn lead to more spending</a:t>
          </a:r>
          <a:r>
            <a:rPr lang="en-US" sz="1100" kern="1200" dirty="0" smtClean="0"/>
            <a:t>.</a:t>
          </a:r>
          <a:endParaRPr lang="en-US" sz="1100" kern="1200" dirty="0"/>
        </a:p>
        <a:p>
          <a:pPr lvl="0" algn="l" defTabSz="488950">
            <a:lnSpc>
              <a:spcPct val="90000"/>
            </a:lnSpc>
            <a:spcBef>
              <a:spcPct val="0"/>
            </a:spcBef>
            <a:spcAft>
              <a:spcPct val="35000"/>
            </a:spcAft>
          </a:pPr>
          <a:endParaRPr lang="en-US" sz="1100" kern="1200" dirty="0"/>
        </a:p>
      </dsp:txBody>
      <dsp:txXfrm>
        <a:off x="883036" y="2595483"/>
        <a:ext cx="6577068" cy="961876"/>
      </dsp:txXfrm>
    </dsp:sp>
    <dsp:sp modelId="{A30CCAFA-C800-4323-9A37-21A1802471AC}">
      <dsp:nvSpPr>
        <dsp:cNvPr id="0" name=""/>
        <dsp:cNvSpPr/>
      </dsp:nvSpPr>
      <dsp:spPr>
        <a:xfrm>
          <a:off x="883036" y="3769181"/>
          <a:ext cx="6492664" cy="59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a:p>
      </dsp:txBody>
      <dsp:txXfrm>
        <a:off x="883036" y="3769181"/>
        <a:ext cx="6492664" cy="590242"/>
      </dsp:txXfrm>
    </dsp:sp>
    <dsp:sp modelId="{FB502385-7142-4B80-BD54-1BE144EC1250}">
      <dsp:nvSpPr>
        <dsp:cNvPr id="0" name=""/>
        <dsp:cNvSpPr/>
      </dsp:nvSpPr>
      <dsp:spPr>
        <a:xfrm>
          <a:off x="883036"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8B1E16-3273-499D-A52B-7D8833A4806B}">
      <dsp:nvSpPr>
        <dsp:cNvPr id="0" name=""/>
        <dsp:cNvSpPr/>
      </dsp:nvSpPr>
      <dsp:spPr>
        <a:xfrm>
          <a:off x="1795616"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581CE2-4955-4689-AA74-609E378B321F}">
      <dsp:nvSpPr>
        <dsp:cNvPr id="0" name=""/>
        <dsp:cNvSpPr/>
      </dsp:nvSpPr>
      <dsp:spPr>
        <a:xfrm>
          <a:off x="2708917"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1608AD-64FB-440B-9C00-2E83B6B3088F}">
      <dsp:nvSpPr>
        <dsp:cNvPr id="0" name=""/>
        <dsp:cNvSpPr/>
      </dsp:nvSpPr>
      <dsp:spPr>
        <a:xfrm>
          <a:off x="3621497"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D5CA6C-FEA3-4106-8B34-709BC249CB06}">
      <dsp:nvSpPr>
        <dsp:cNvPr id="0" name=""/>
        <dsp:cNvSpPr/>
      </dsp:nvSpPr>
      <dsp:spPr>
        <a:xfrm>
          <a:off x="4534799"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4D94D3-FE85-43FA-9D31-DB1A2D9307B4}">
      <dsp:nvSpPr>
        <dsp:cNvPr id="0" name=""/>
        <dsp:cNvSpPr/>
      </dsp:nvSpPr>
      <dsp:spPr>
        <a:xfrm>
          <a:off x="5447379"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3084E2-1E65-4BE6-8EB7-B2104283BC72}">
      <dsp:nvSpPr>
        <dsp:cNvPr id="0" name=""/>
        <dsp:cNvSpPr/>
      </dsp:nvSpPr>
      <dsp:spPr>
        <a:xfrm>
          <a:off x="6360680" y="4359423"/>
          <a:ext cx="1519283" cy="120234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BDA9FF-7CA3-4A3B-A0F8-D558CDDCCA78}">
      <dsp:nvSpPr>
        <dsp:cNvPr id="0" name=""/>
        <dsp:cNvSpPr/>
      </dsp:nvSpPr>
      <dsp:spPr>
        <a:xfrm>
          <a:off x="914408" y="4495798"/>
          <a:ext cx="6577068" cy="96187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Another competitive advantage JCP has over other department stores is that they have many brands that are exclusive. Some of their recent exclusive brands include Liz Claiborne, MNG by Mango, One Kiss by Cindy Crawford, </a:t>
          </a:r>
          <a:r>
            <a:rPr lang="en-US" sz="1200" kern="1200" dirty="0" err="1" smtClean="0"/>
            <a:t>Olsenboye</a:t>
          </a:r>
          <a:r>
            <a:rPr lang="en-US" sz="1200" kern="1200" dirty="0" smtClean="0"/>
            <a:t> by </a:t>
          </a:r>
          <a:r>
            <a:rPr lang="en-US" sz="1200" kern="1200" dirty="0" err="1" smtClean="0"/>
            <a:t>Dualstar</a:t>
          </a:r>
          <a:r>
            <a:rPr lang="en-US" sz="1200" kern="1200" dirty="0" smtClean="0"/>
            <a:t> Entertainment Group, and </a:t>
          </a:r>
          <a:r>
            <a:rPr lang="en-US" sz="1200" kern="1200" dirty="0" err="1" smtClean="0"/>
            <a:t>Supergirl</a:t>
          </a:r>
          <a:r>
            <a:rPr lang="en-US" sz="1200" kern="1200" dirty="0" smtClean="0"/>
            <a:t> by </a:t>
          </a:r>
          <a:r>
            <a:rPr lang="en-US" sz="1200" kern="1200" dirty="0" err="1" smtClean="0"/>
            <a:t>Nastia</a:t>
          </a:r>
          <a:r>
            <a:rPr lang="en-US" sz="1200" kern="1200" dirty="0" smtClean="0"/>
            <a:t> </a:t>
          </a:r>
          <a:r>
            <a:rPr lang="en-US" sz="1200" kern="1200" dirty="0" err="1" smtClean="0"/>
            <a:t>Liukin</a:t>
          </a:r>
          <a:r>
            <a:rPr lang="en-US" sz="1200" kern="1200" dirty="0" smtClean="0"/>
            <a:t>. These exclusive brands attract many costumers because their popular associations (like famous people or previous success of a brand) </a:t>
          </a:r>
          <a:endParaRPr lang="en-US" sz="1200" kern="1200" dirty="0"/>
        </a:p>
        <a:p>
          <a:pPr lvl="0" algn="l" defTabSz="533400">
            <a:lnSpc>
              <a:spcPct val="90000"/>
            </a:lnSpc>
            <a:spcBef>
              <a:spcPct val="0"/>
            </a:spcBef>
            <a:spcAft>
              <a:spcPct val="35000"/>
            </a:spcAft>
          </a:pPr>
          <a:endParaRPr lang="en-US" sz="1200" kern="1200" dirty="0"/>
        </a:p>
      </dsp:txBody>
      <dsp:txXfrm>
        <a:off x="914408" y="4495798"/>
        <a:ext cx="6577068" cy="9618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44C10D-C5C1-4003-8BF7-0F2BAD7D0CDC}">
      <dsp:nvSpPr>
        <dsp:cNvPr id="0" name=""/>
        <dsp:cNvSpPr/>
      </dsp:nvSpPr>
      <dsp:spPr>
        <a:xfrm>
          <a:off x="1435421" y="878"/>
          <a:ext cx="6103887" cy="55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en-US" sz="2600" kern="1200"/>
        </a:p>
      </dsp:txBody>
      <dsp:txXfrm>
        <a:off x="1435421" y="878"/>
        <a:ext cx="6103887" cy="554898"/>
      </dsp:txXfrm>
    </dsp:sp>
    <dsp:sp modelId="{F09788BD-96E6-46C9-8354-E36EDC97FE1A}">
      <dsp:nvSpPr>
        <dsp:cNvPr id="0" name=""/>
        <dsp:cNvSpPr/>
      </dsp:nvSpPr>
      <dsp:spPr>
        <a:xfrm>
          <a:off x="1435421"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D62016F-AB78-4D31-9C85-66AC6214E957}">
      <dsp:nvSpPr>
        <dsp:cNvPr id="0" name=""/>
        <dsp:cNvSpPr/>
      </dsp:nvSpPr>
      <dsp:spPr>
        <a:xfrm>
          <a:off x="2293357"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7D14347-BBAE-45D9-A537-C3018065DD8D}">
      <dsp:nvSpPr>
        <dsp:cNvPr id="0" name=""/>
        <dsp:cNvSpPr/>
      </dsp:nvSpPr>
      <dsp:spPr>
        <a:xfrm>
          <a:off x="3151970"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82605B8-0937-4796-AEE2-A2145102B3AB}">
      <dsp:nvSpPr>
        <dsp:cNvPr id="0" name=""/>
        <dsp:cNvSpPr/>
      </dsp:nvSpPr>
      <dsp:spPr>
        <a:xfrm>
          <a:off x="4009906"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D0F6BD5-8AA7-4C25-9B9E-C660E2CD7616}">
      <dsp:nvSpPr>
        <dsp:cNvPr id="0" name=""/>
        <dsp:cNvSpPr/>
      </dsp:nvSpPr>
      <dsp:spPr>
        <a:xfrm>
          <a:off x="4868519"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547002-4BD9-419B-94FF-7137BE78EDC6}">
      <dsp:nvSpPr>
        <dsp:cNvPr id="0" name=""/>
        <dsp:cNvSpPr/>
      </dsp:nvSpPr>
      <dsp:spPr>
        <a:xfrm>
          <a:off x="5726454"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99EEDF6-8F63-43AA-A206-534F35CB29E3}">
      <dsp:nvSpPr>
        <dsp:cNvPr id="0" name=""/>
        <dsp:cNvSpPr/>
      </dsp:nvSpPr>
      <dsp:spPr>
        <a:xfrm>
          <a:off x="6585068" y="555777"/>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BE3BC7-B2C9-4CA6-A91E-656C6425E1B7}">
      <dsp:nvSpPr>
        <dsp:cNvPr id="0" name=""/>
        <dsp:cNvSpPr/>
      </dsp:nvSpPr>
      <dsp:spPr>
        <a:xfrm>
          <a:off x="1435421" y="668812"/>
          <a:ext cx="6183238" cy="90427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In 2009 </a:t>
          </a:r>
          <a:r>
            <a:rPr lang="en-US" sz="1200" kern="1200" dirty="0" err="1" smtClean="0"/>
            <a:t>JCPenney’s</a:t>
          </a:r>
          <a:r>
            <a:rPr lang="en-US" sz="1200" kern="1200" dirty="0" smtClean="0"/>
            <a:t> reputation was discredited when many of their products were recalled. These items included </a:t>
          </a:r>
          <a:r>
            <a:rPr lang="en-US" sz="1200" kern="1200" dirty="0" err="1" smtClean="0"/>
            <a:t>Ergorapido</a:t>
          </a:r>
          <a:r>
            <a:rPr lang="en-US" sz="1200" kern="1200" dirty="0" smtClean="0"/>
            <a:t> and Precision vacuum cleaners (because of faulty batteries) , Stork Crafts cribs, and Ms. Bubbles children’s hooded sweatshirts (due to hazard issues)</a:t>
          </a:r>
          <a:endParaRPr lang="en-US" sz="1200" kern="1200" dirty="0"/>
        </a:p>
        <a:p>
          <a:pPr lvl="0" algn="l" defTabSz="533400">
            <a:lnSpc>
              <a:spcPct val="90000"/>
            </a:lnSpc>
            <a:spcBef>
              <a:spcPct val="0"/>
            </a:spcBef>
            <a:spcAft>
              <a:spcPct val="35000"/>
            </a:spcAft>
          </a:pPr>
          <a:endParaRPr lang="en-US" sz="1200" kern="1200" dirty="0"/>
        </a:p>
      </dsp:txBody>
      <dsp:txXfrm>
        <a:off x="1435421" y="668812"/>
        <a:ext cx="6183238" cy="904279"/>
      </dsp:txXfrm>
    </dsp:sp>
    <dsp:sp modelId="{DEB7438A-F35A-4062-979F-B93F099966E7}">
      <dsp:nvSpPr>
        <dsp:cNvPr id="0" name=""/>
        <dsp:cNvSpPr/>
      </dsp:nvSpPr>
      <dsp:spPr>
        <a:xfrm>
          <a:off x="1435421" y="1760875"/>
          <a:ext cx="6103887" cy="55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en-US" sz="2600" kern="1200"/>
        </a:p>
      </dsp:txBody>
      <dsp:txXfrm>
        <a:off x="1435421" y="1760875"/>
        <a:ext cx="6103887" cy="554898"/>
      </dsp:txXfrm>
    </dsp:sp>
    <dsp:sp modelId="{A9AF0622-34FF-4080-93AF-D95CAE4A723B}">
      <dsp:nvSpPr>
        <dsp:cNvPr id="0" name=""/>
        <dsp:cNvSpPr/>
      </dsp:nvSpPr>
      <dsp:spPr>
        <a:xfrm>
          <a:off x="1435421"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719831-26EE-4EFE-B41F-A324D118F251}">
      <dsp:nvSpPr>
        <dsp:cNvPr id="0" name=""/>
        <dsp:cNvSpPr/>
      </dsp:nvSpPr>
      <dsp:spPr>
        <a:xfrm>
          <a:off x="2293357"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6F45BF-A8F1-4D47-AFB9-66099C08F7D1}">
      <dsp:nvSpPr>
        <dsp:cNvPr id="0" name=""/>
        <dsp:cNvSpPr/>
      </dsp:nvSpPr>
      <dsp:spPr>
        <a:xfrm>
          <a:off x="3151970"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D2F3DB-8631-4BB7-B7E1-5BED6EA478BA}">
      <dsp:nvSpPr>
        <dsp:cNvPr id="0" name=""/>
        <dsp:cNvSpPr/>
      </dsp:nvSpPr>
      <dsp:spPr>
        <a:xfrm>
          <a:off x="4009906"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7E93AE5-BFD4-488C-8C8F-7060D98BF406}">
      <dsp:nvSpPr>
        <dsp:cNvPr id="0" name=""/>
        <dsp:cNvSpPr/>
      </dsp:nvSpPr>
      <dsp:spPr>
        <a:xfrm>
          <a:off x="4868519"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608CBC4-C856-4193-8637-59E922DBC13F}">
      <dsp:nvSpPr>
        <dsp:cNvPr id="0" name=""/>
        <dsp:cNvSpPr/>
      </dsp:nvSpPr>
      <dsp:spPr>
        <a:xfrm>
          <a:off x="5726454"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A87EB1-25F3-4690-8017-16570D11019E}">
      <dsp:nvSpPr>
        <dsp:cNvPr id="0" name=""/>
        <dsp:cNvSpPr/>
      </dsp:nvSpPr>
      <dsp:spPr>
        <a:xfrm>
          <a:off x="6585068" y="2315774"/>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7A32961-AD6A-4308-B9B2-3CABCA9C7153}">
      <dsp:nvSpPr>
        <dsp:cNvPr id="0" name=""/>
        <dsp:cNvSpPr/>
      </dsp:nvSpPr>
      <dsp:spPr>
        <a:xfrm>
          <a:off x="1435421" y="2428809"/>
          <a:ext cx="6183238" cy="90427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A survey conducted by Morgan Stanley </a:t>
          </a:r>
          <a:r>
            <a:rPr lang="en-US" sz="1200" kern="1200" dirty="0" err="1" smtClean="0"/>
            <a:t>AlphaWise</a:t>
          </a:r>
          <a:r>
            <a:rPr lang="en-US" sz="1200" kern="1200" dirty="0" smtClean="0"/>
            <a:t> revealed that JCP had low brand equity. The main purpose of the survey was to see weather costumers were happy with their shopping experience by measuring what the customers received as opposed to want they wanted. The results showed that JCP was inferior to Kohl’s when it came to price, fashion, selection, convenience and service. </a:t>
          </a:r>
          <a:endParaRPr lang="en-US" sz="1200" kern="1200" dirty="0"/>
        </a:p>
      </dsp:txBody>
      <dsp:txXfrm>
        <a:off x="1435421" y="2428809"/>
        <a:ext cx="6183238" cy="904279"/>
      </dsp:txXfrm>
    </dsp:sp>
    <dsp:sp modelId="{E3D30B55-14D5-4840-BAAF-AC811FFE5FCF}">
      <dsp:nvSpPr>
        <dsp:cNvPr id="0" name=""/>
        <dsp:cNvSpPr/>
      </dsp:nvSpPr>
      <dsp:spPr>
        <a:xfrm>
          <a:off x="1435421" y="3520873"/>
          <a:ext cx="6103887" cy="55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en-US" sz="2600" kern="1200"/>
        </a:p>
      </dsp:txBody>
      <dsp:txXfrm>
        <a:off x="1435421" y="3520873"/>
        <a:ext cx="6103887" cy="554898"/>
      </dsp:txXfrm>
    </dsp:sp>
    <dsp:sp modelId="{0163CAB9-625E-4927-9CDC-C72BFD50268B}">
      <dsp:nvSpPr>
        <dsp:cNvPr id="0" name=""/>
        <dsp:cNvSpPr/>
      </dsp:nvSpPr>
      <dsp:spPr>
        <a:xfrm>
          <a:off x="1435421"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F1C978-1FB7-4368-9DFA-0832064D239B}">
      <dsp:nvSpPr>
        <dsp:cNvPr id="0" name=""/>
        <dsp:cNvSpPr/>
      </dsp:nvSpPr>
      <dsp:spPr>
        <a:xfrm>
          <a:off x="2293357"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083114-A190-48CC-A36B-A0A9669CA062}">
      <dsp:nvSpPr>
        <dsp:cNvPr id="0" name=""/>
        <dsp:cNvSpPr/>
      </dsp:nvSpPr>
      <dsp:spPr>
        <a:xfrm>
          <a:off x="3151970"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464BE6-C97E-41C9-AF30-4D9DC5B39C42}">
      <dsp:nvSpPr>
        <dsp:cNvPr id="0" name=""/>
        <dsp:cNvSpPr/>
      </dsp:nvSpPr>
      <dsp:spPr>
        <a:xfrm>
          <a:off x="4009906"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BFC6AA-D0FC-4B25-99AD-37F359724A2B}">
      <dsp:nvSpPr>
        <dsp:cNvPr id="0" name=""/>
        <dsp:cNvSpPr/>
      </dsp:nvSpPr>
      <dsp:spPr>
        <a:xfrm>
          <a:off x="4868519"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C2B63C-5FE5-4C23-988F-67BC0DA05073}">
      <dsp:nvSpPr>
        <dsp:cNvPr id="0" name=""/>
        <dsp:cNvSpPr/>
      </dsp:nvSpPr>
      <dsp:spPr>
        <a:xfrm>
          <a:off x="5726454"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5D6214-EA44-4D51-8F06-0656F9185F6F}">
      <dsp:nvSpPr>
        <dsp:cNvPr id="0" name=""/>
        <dsp:cNvSpPr/>
      </dsp:nvSpPr>
      <dsp:spPr>
        <a:xfrm>
          <a:off x="6585068" y="4075772"/>
          <a:ext cx="1428309" cy="1130349"/>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39704F-DE81-491C-9184-568955759B2D}">
      <dsp:nvSpPr>
        <dsp:cNvPr id="0" name=""/>
        <dsp:cNvSpPr/>
      </dsp:nvSpPr>
      <dsp:spPr>
        <a:xfrm>
          <a:off x="1435421" y="4188807"/>
          <a:ext cx="6183238" cy="90427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err="1" smtClean="0"/>
            <a:t>JCPenney</a:t>
          </a:r>
          <a:r>
            <a:rPr lang="en-US" sz="1200" kern="1200" dirty="0" smtClean="0"/>
            <a:t> had an excess in their overall inventory due to low sales. JCP’s comparative sales have declined by 6.3% in FY2010. Compared to Target, Macy’s and Kohl’s, JC Penney has the highest percentage of declining comparable sales (within September 2009-January 2010). </a:t>
          </a:r>
          <a:endParaRPr lang="en-US" sz="1200" kern="1200" dirty="0"/>
        </a:p>
        <a:p>
          <a:pPr lvl="0" algn="l" defTabSz="533400">
            <a:lnSpc>
              <a:spcPct val="90000"/>
            </a:lnSpc>
            <a:spcBef>
              <a:spcPct val="0"/>
            </a:spcBef>
            <a:spcAft>
              <a:spcPct val="35000"/>
            </a:spcAft>
          </a:pPr>
          <a:endParaRPr lang="en-US" sz="1200" kern="1200" dirty="0" smtClean="0"/>
        </a:p>
      </dsp:txBody>
      <dsp:txXfrm>
        <a:off x="1435421" y="4188807"/>
        <a:ext cx="6183238" cy="9042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DDF029-F2FD-475A-A9DA-74F229E4B7F2}">
      <dsp:nvSpPr>
        <dsp:cNvPr id="0" name=""/>
        <dsp:cNvSpPr/>
      </dsp:nvSpPr>
      <dsp:spPr>
        <a:xfrm>
          <a:off x="1370224" y="3210"/>
          <a:ext cx="5800635" cy="52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endParaRPr lang="en-US" sz="2500" kern="1200"/>
        </a:p>
      </dsp:txBody>
      <dsp:txXfrm>
        <a:off x="1370224" y="3210"/>
        <a:ext cx="5800635" cy="527330"/>
      </dsp:txXfrm>
    </dsp:sp>
    <dsp:sp modelId="{8C6CD23D-B845-4AA5-BB52-ED8785C1DD9F}">
      <dsp:nvSpPr>
        <dsp:cNvPr id="0" name=""/>
        <dsp:cNvSpPr/>
      </dsp:nvSpPr>
      <dsp:spPr>
        <a:xfrm>
          <a:off x="1370224"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C737A40-55BF-404C-9B6A-8CF41FDC28FC}">
      <dsp:nvSpPr>
        <dsp:cNvPr id="0" name=""/>
        <dsp:cNvSpPr/>
      </dsp:nvSpPr>
      <dsp:spPr>
        <a:xfrm>
          <a:off x="2185535"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87A0975-F298-4004-B035-8697AF00026B}">
      <dsp:nvSpPr>
        <dsp:cNvPr id="0" name=""/>
        <dsp:cNvSpPr/>
      </dsp:nvSpPr>
      <dsp:spPr>
        <a:xfrm>
          <a:off x="3001491"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F8B801D-DE84-4767-8E8D-80EB2008C1DE}">
      <dsp:nvSpPr>
        <dsp:cNvPr id="0" name=""/>
        <dsp:cNvSpPr/>
      </dsp:nvSpPr>
      <dsp:spPr>
        <a:xfrm>
          <a:off x="3816803"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226E1D0-9ACA-4065-B91D-31F42005EC8F}">
      <dsp:nvSpPr>
        <dsp:cNvPr id="0" name=""/>
        <dsp:cNvSpPr/>
      </dsp:nvSpPr>
      <dsp:spPr>
        <a:xfrm>
          <a:off x="4632759"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5AFC4B-975B-4971-9373-D31E649CC6F2}">
      <dsp:nvSpPr>
        <dsp:cNvPr id="0" name=""/>
        <dsp:cNvSpPr/>
      </dsp:nvSpPr>
      <dsp:spPr>
        <a:xfrm>
          <a:off x="5448071"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75D157C-34BD-4653-8A8D-EE2D00488CEF}">
      <dsp:nvSpPr>
        <dsp:cNvPr id="0" name=""/>
        <dsp:cNvSpPr/>
      </dsp:nvSpPr>
      <dsp:spPr>
        <a:xfrm>
          <a:off x="6264027" y="530541"/>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0BEB95-9DE5-4EBD-A210-0B43102C9F2D}">
      <dsp:nvSpPr>
        <dsp:cNvPr id="0" name=""/>
        <dsp:cNvSpPr/>
      </dsp:nvSpPr>
      <dsp:spPr>
        <a:xfrm>
          <a:off x="1370224" y="637960"/>
          <a:ext cx="5876043" cy="85935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Many people are shopping online now, in fact 6% of online sales were in retail alone in 2009;  and this tend is expected to grow. This is a great opportunity for JC Penney to do more promotions online or to facilitate or their online shopping process. </a:t>
          </a:r>
          <a:endParaRPr lang="en-US" sz="1200" kern="1200" dirty="0"/>
        </a:p>
        <a:p>
          <a:pPr lvl="0" algn="l" defTabSz="577850">
            <a:lnSpc>
              <a:spcPct val="90000"/>
            </a:lnSpc>
            <a:spcBef>
              <a:spcPct val="0"/>
            </a:spcBef>
            <a:spcAft>
              <a:spcPct val="35000"/>
            </a:spcAft>
          </a:pPr>
          <a:endParaRPr lang="en-US" sz="1300" kern="1200" dirty="0"/>
        </a:p>
      </dsp:txBody>
      <dsp:txXfrm>
        <a:off x="1370224" y="637960"/>
        <a:ext cx="5876043" cy="859353"/>
      </dsp:txXfrm>
    </dsp:sp>
    <dsp:sp modelId="{4D7DD0BB-F018-47D1-B492-3AF7EF34824D}">
      <dsp:nvSpPr>
        <dsp:cNvPr id="0" name=""/>
        <dsp:cNvSpPr/>
      </dsp:nvSpPr>
      <dsp:spPr>
        <a:xfrm>
          <a:off x="1370224" y="1675738"/>
          <a:ext cx="5800635" cy="52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endParaRPr lang="en-US" sz="2500" kern="1200"/>
        </a:p>
      </dsp:txBody>
      <dsp:txXfrm>
        <a:off x="1370224" y="1675738"/>
        <a:ext cx="5800635" cy="527330"/>
      </dsp:txXfrm>
    </dsp:sp>
    <dsp:sp modelId="{BD59F85A-CCFD-4AF2-8684-79F07330BB71}">
      <dsp:nvSpPr>
        <dsp:cNvPr id="0" name=""/>
        <dsp:cNvSpPr/>
      </dsp:nvSpPr>
      <dsp:spPr>
        <a:xfrm>
          <a:off x="1370224"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031684C-FBE6-4684-803A-510D1C24943E}">
      <dsp:nvSpPr>
        <dsp:cNvPr id="0" name=""/>
        <dsp:cNvSpPr/>
      </dsp:nvSpPr>
      <dsp:spPr>
        <a:xfrm>
          <a:off x="2185535"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8B7BCBB-ED3A-4A5A-8507-46DEC207D827}">
      <dsp:nvSpPr>
        <dsp:cNvPr id="0" name=""/>
        <dsp:cNvSpPr/>
      </dsp:nvSpPr>
      <dsp:spPr>
        <a:xfrm>
          <a:off x="3001491"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74EE832-1067-472E-B598-623634614F48}">
      <dsp:nvSpPr>
        <dsp:cNvPr id="0" name=""/>
        <dsp:cNvSpPr/>
      </dsp:nvSpPr>
      <dsp:spPr>
        <a:xfrm>
          <a:off x="3816803"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5B2EB7-AEAD-436C-A5A5-2CF546CB1873}">
      <dsp:nvSpPr>
        <dsp:cNvPr id="0" name=""/>
        <dsp:cNvSpPr/>
      </dsp:nvSpPr>
      <dsp:spPr>
        <a:xfrm>
          <a:off x="4632759"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2CF970-8EEB-4939-BB08-7909C265C9DF}">
      <dsp:nvSpPr>
        <dsp:cNvPr id="0" name=""/>
        <dsp:cNvSpPr/>
      </dsp:nvSpPr>
      <dsp:spPr>
        <a:xfrm>
          <a:off x="5448071"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13047B9-8500-477C-9EEC-2C78970E3596}">
      <dsp:nvSpPr>
        <dsp:cNvPr id="0" name=""/>
        <dsp:cNvSpPr/>
      </dsp:nvSpPr>
      <dsp:spPr>
        <a:xfrm>
          <a:off x="6264027" y="2203069"/>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A453CF-80DA-4D02-BF9A-D81CFE472D36}">
      <dsp:nvSpPr>
        <dsp:cNvPr id="0" name=""/>
        <dsp:cNvSpPr/>
      </dsp:nvSpPr>
      <dsp:spPr>
        <a:xfrm>
          <a:off x="1370224" y="2310488"/>
          <a:ext cx="5876043" cy="85935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Wal-Mart has been surrounded by controversy in the past because of their questionable treatment of employees and faulty electronics. JC Penney can use this to their advantage by capitalizing on the excellent treatment of their employees.</a:t>
          </a:r>
          <a:endParaRPr lang="en-US" sz="1200" kern="1200" dirty="0"/>
        </a:p>
        <a:p>
          <a:pPr lvl="0" algn="l" defTabSz="577850">
            <a:lnSpc>
              <a:spcPct val="90000"/>
            </a:lnSpc>
            <a:spcBef>
              <a:spcPct val="0"/>
            </a:spcBef>
            <a:spcAft>
              <a:spcPct val="35000"/>
            </a:spcAft>
          </a:pPr>
          <a:endParaRPr lang="en-US" sz="1300" kern="1200" dirty="0"/>
        </a:p>
      </dsp:txBody>
      <dsp:txXfrm>
        <a:off x="1370224" y="2310488"/>
        <a:ext cx="5876043" cy="859353"/>
      </dsp:txXfrm>
    </dsp:sp>
    <dsp:sp modelId="{6B4B1351-5138-4062-9804-4E1E29BAA997}">
      <dsp:nvSpPr>
        <dsp:cNvPr id="0" name=""/>
        <dsp:cNvSpPr/>
      </dsp:nvSpPr>
      <dsp:spPr>
        <a:xfrm>
          <a:off x="1370224" y="3348267"/>
          <a:ext cx="5800635" cy="52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b" anchorCtr="0">
          <a:noAutofit/>
        </a:bodyPr>
        <a:lstStyle/>
        <a:p>
          <a:pPr lvl="0" algn="l" defTabSz="1111250">
            <a:lnSpc>
              <a:spcPct val="90000"/>
            </a:lnSpc>
            <a:spcBef>
              <a:spcPct val="0"/>
            </a:spcBef>
            <a:spcAft>
              <a:spcPct val="35000"/>
            </a:spcAft>
          </a:pPr>
          <a:endParaRPr lang="en-US" sz="2500" kern="1200"/>
        </a:p>
      </dsp:txBody>
      <dsp:txXfrm>
        <a:off x="1370224" y="3348267"/>
        <a:ext cx="5800635" cy="527330"/>
      </dsp:txXfrm>
    </dsp:sp>
    <dsp:sp modelId="{BBFA6D0D-8EAE-45BF-B379-0F18DC6680CB}">
      <dsp:nvSpPr>
        <dsp:cNvPr id="0" name=""/>
        <dsp:cNvSpPr/>
      </dsp:nvSpPr>
      <dsp:spPr>
        <a:xfrm>
          <a:off x="1370224"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EE9DCD0-FF88-4FC5-A6C5-AAA454089641}">
      <dsp:nvSpPr>
        <dsp:cNvPr id="0" name=""/>
        <dsp:cNvSpPr/>
      </dsp:nvSpPr>
      <dsp:spPr>
        <a:xfrm>
          <a:off x="2185535"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B008D6A-56B5-4241-9F7E-9645199730B3}">
      <dsp:nvSpPr>
        <dsp:cNvPr id="0" name=""/>
        <dsp:cNvSpPr/>
      </dsp:nvSpPr>
      <dsp:spPr>
        <a:xfrm>
          <a:off x="3001491"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A8135AD-1A76-4C7A-8FB7-24DE3434DB65}">
      <dsp:nvSpPr>
        <dsp:cNvPr id="0" name=""/>
        <dsp:cNvSpPr/>
      </dsp:nvSpPr>
      <dsp:spPr>
        <a:xfrm>
          <a:off x="3816803"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F45D9E5-936A-4C14-BAF3-83F5D9C90764}">
      <dsp:nvSpPr>
        <dsp:cNvPr id="0" name=""/>
        <dsp:cNvSpPr/>
      </dsp:nvSpPr>
      <dsp:spPr>
        <a:xfrm>
          <a:off x="4632759"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6F53EC-9657-4223-938E-34B089A53758}">
      <dsp:nvSpPr>
        <dsp:cNvPr id="0" name=""/>
        <dsp:cNvSpPr/>
      </dsp:nvSpPr>
      <dsp:spPr>
        <a:xfrm>
          <a:off x="5448071"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417D5B-108F-4218-8760-53B4CA272B4C}">
      <dsp:nvSpPr>
        <dsp:cNvPr id="0" name=""/>
        <dsp:cNvSpPr/>
      </dsp:nvSpPr>
      <dsp:spPr>
        <a:xfrm>
          <a:off x="6264027" y="3875597"/>
          <a:ext cx="1357348" cy="1074191"/>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2DE54D4-EE20-4D42-B12E-4201E0C6B2BB}">
      <dsp:nvSpPr>
        <dsp:cNvPr id="0" name=""/>
        <dsp:cNvSpPr/>
      </dsp:nvSpPr>
      <dsp:spPr>
        <a:xfrm>
          <a:off x="1370224" y="3983016"/>
          <a:ext cx="5876043" cy="85935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People want to save money because of the recession and they aren’t looking to spend as much money on expensive name brands. Therefore, demand for generic and private label brands is high.</a:t>
          </a:r>
          <a:endParaRPr lang="en-US" sz="1200" kern="1200" dirty="0"/>
        </a:p>
      </dsp:txBody>
      <dsp:txXfrm>
        <a:off x="1370224" y="3983016"/>
        <a:ext cx="5876043" cy="85935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BC3E1A-3D52-42E8-AE31-6C9A0C0CF7F0}">
      <dsp:nvSpPr>
        <dsp:cNvPr id="0" name=""/>
        <dsp:cNvSpPr/>
      </dsp:nvSpPr>
      <dsp:spPr>
        <a:xfrm>
          <a:off x="1062344" y="3098"/>
          <a:ext cx="6230600" cy="56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en-US" sz="2700" kern="1200"/>
        </a:p>
      </dsp:txBody>
      <dsp:txXfrm>
        <a:off x="1062344" y="3098"/>
        <a:ext cx="6230600" cy="566418"/>
      </dsp:txXfrm>
    </dsp:sp>
    <dsp:sp modelId="{4C125F21-7D3A-4C3F-BD09-2A1195B45257}">
      <dsp:nvSpPr>
        <dsp:cNvPr id="0" name=""/>
        <dsp:cNvSpPr/>
      </dsp:nvSpPr>
      <dsp:spPr>
        <a:xfrm>
          <a:off x="1062344"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8B0C3F0-BD00-454E-B255-208D33B50591}">
      <dsp:nvSpPr>
        <dsp:cNvPr id="0" name=""/>
        <dsp:cNvSpPr/>
      </dsp:nvSpPr>
      <dsp:spPr>
        <a:xfrm>
          <a:off x="1938090"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92CAC9-A47D-4FFB-9F5A-F58F2DA29BAA}">
      <dsp:nvSpPr>
        <dsp:cNvPr id="0" name=""/>
        <dsp:cNvSpPr/>
      </dsp:nvSpPr>
      <dsp:spPr>
        <a:xfrm>
          <a:off x="2814528"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23A1FDB-901C-4C0B-884E-EF5815EAE82A}">
      <dsp:nvSpPr>
        <dsp:cNvPr id="0" name=""/>
        <dsp:cNvSpPr/>
      </dsp:nvSpPr>
      <dsp:spPr>
        <a:xfrm>
          <a:off x="3690273"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D58EA4-8083-4727-B64E-552EC01488A8}">
      <dsp:nvSpPr>
        <dsp:cNvPr id="0" name=""/>
        <dsp:cNvSpPr/>
      </dsp:nvSpPr>
      <dsp:spPr>
        <a:xfrm>
          <a:off x="4566711"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0C0F917-6F91-4F92-A276-358C7321E1C0}">
      <dsp:nvSpPr>
        <dsp:cNvPr id="0" name=""/>
        <dsp:cNvSpPr/>
      </dsp:nvSpPr>
      <dsp:spPr>
        <a:xfrm>
          <a:off x="5442456"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F0838F-DE61-4DDF-9016-3FC4CAFDD162}">
      <dsp:nvSpPr>
        <dsp:cNvPr id="0" name=""/>
        <dsp:cNvSpPr/>
      </dsp:nvSpPr>
      <dsp:spPr>
        <a:xfrm>
          <a:off x="6318894" y="56951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0B9029-0E22-4886-9369-D9FD3909547B}">
      <dsp:nvSpPr>
        <dsp:cNvPr id="0" name=""/>
        <dsp:cNvSpPr/>
      </dsp:nvSpPr>
      <dsp:spPr>
        <a:xfrm>
          <a:off x="1062344" y="684898"/>
          <a:ext cx="6311597" cy="9230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endParaRPr lang="en-US" sz="1200" kern="1200" dirty="0" smtClean="0"/>
        </a:p>
        <a:p>
          <a:pPr lvl="0" algn="l" defTabSz="533400">
            <a:lnSpc>
              <a:spcPct val="90000"/>
            </a:lnSpc>
            <a:spcBef>
              <a:spcPct val="0"/>
            </a:spcBef>
            <a:spcAft>
              <a:spcPct val="35000"/>
            </a:spcAft>
          </a:pPr>
          <a:r>
            <a:rPr lang="en-US" sz="1200" kern="1200" dirty="0" smtClean="0"/>
            <a:t>Retail competition include, Macy’s, Sears, Kohl’s, Wal-Mart, and </a:t>
          </a:r>
          <a:r>
            <a:rPr lang="en-US" sz="1200" kern="1200" dirty="0" err="1" smtClean="0"/>
            <a:t>Target.As</a:t>
          </a:r>
          <a:r>
            <a:rPr lang="en-US" sz="1200" kern="1200" dirty="0" smtClean="0"/>
            <a:t> of 2010, 68% of JC Penney stores have a Target within a 5 mile radius; 53% have a Kohl’s with a 5 mile </a:t>
          </a:r>
          <a:r>
            <a:rPr lang="en-US" sz="1200" kern="1200" dirty="0" err="1" smtClean="0"/>
            <a:t>radius.One</a:t>
          </a:r>
          <a:r>
            <a:rPr lang="en-US" sz="1200" kern="1200" dirty="0" smtClean="0"/>
            <a:t> of JC Penney’s main competitors is Macy’s. Macy’s has 850 stores while JC Penney has 1,108. Even with having an inferior number of stores Macy’s was still able to gain $5,993 million more sales in the end of 2009. </a:t>
          </a:r>
          <a:endParaRPr lang="en-US" sz="1200" kern="1200" dirty="0"/>
        </a:p>
        <a:p>
          <a:pPr lvl="0" algn="l" defTabSz="311150">
            <a:lnSpc>
              <a:spcPct val="90000"/>
            </a:lnSpc>
            <a:spcBef>
              <a:spcPct val="0"/>
            </a:spcBef>
            <a:spcAft>
              <a:spcPct val="35000"/>
            </a:spcAft>
          </a:pPr>
          <a:endParaRPr lang="en-US" sz="700" kern="1200" dirty="0" smtClean="0"/>
        </a:p>
        <a:p>
          <a:pPr lvl="0" algn="l" defTabSz="311150">
            <a:lnSpc>
              <a:spcPct val="90000"/>
            </a:lnSpc>
            <a:spcBef>
              <a:spcPct val="0"/>
            </a:spcBef>
            <a:spcAft>
              <a:spcPct val="35000"/>
            </a:spcAft>
          </a:pPr>
          <a:r>
            <a:rPr lang="en-US" sz="700" kern="1200" smtClean="0"/>
            <a:t> </a:t>
          </a:r>
          <a:endParaRPr lang="en-US" sz="700" kern="1200"/>
        </a:p>
        <a:p>
          <a:pPr lvl="0" algn="l" defTabSz="311150">
            <a:lnSpc>
              <a:spcPct val="90000"/>
            </a:lnSpc>
            <a:spcBef>
              <a:spcPct val="0"/>
            </a:spcBef>
            <a:spcAft>
              <a:spcPct val="35000"/>
            </a:spcAft>
          </a:pPr>
          <a:endParaRPr lang="en-US" sz="700" kern="1200" dirty="0" smtClean="0"/>
        </a:p>
        <a:p>
          <a:pPr lvl="0" algn="l" defTabSz="311150">
            <a:lnSpc>
              <a:spcPct val="90000"/>
            </a:lnSpc>
            <a:spcBef>
              <a:spcPct val="0"/>
            </a:spcBef>
            <a:spcAft>
              <a:spcPct val="35000"/>
            </a:spcAft>
          </a:pPr>
          <a:endParaRPr lang="en-US" sz="700" kern="1200" dirty="0"/>
        </a:p>
      </dsp:txBody>
      <dsp:txXfrm>
        <a:off x="1062344" y="684898"/>
        <a:ext cx="6311597" cy="923051"/>
      </dsp:txXfrm>
    </dsp:sp>
    <dsp:sp modelId="{F9C3C67A-CCFE-4FA7-BE70-A8775F808DDF}">
      <dsp:nvSpPr>
        <dsp:cNvPr id="0" name=""/>
        <dsp:cNvSpPr/>
      </dsp:nvSpPr>
      <dsp:spPr>
        <a:xfrm>
          <a:off x="1062344" y="1806883"/>
          <a:ext cx="6230600" cy="56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en-US" sz="2700" kern="1200"/>
        </a:p>
      </dsp:txBody>
      <dsp:txXfrm>
        <a:off x="1062344" y="1806883"/>
        <a:ext cx="6230600" cy="566418"/>
      </dsp:txXfrm>
    </dsp:sp>
    <dsp:sp modelId="{0C24282E-1C9F-4F67-86F5-D77F59C96C31}">
      <dsp:nvSpPr>
        <dsp:cNvPr id="0" name=""/>
        <dsp:cNvSpPr/>
      </dsp:nvSpPr>
      <dsp:spPr>
        <a:xfrm>
          <a:off x="1062344"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D9F06E0-4038-4098-A9E5-FCA095B050E0}">
      <dsp:nvSpPr>
        <dsp:cNvPr id="0" name=""/>
        <dsp:cNvSpPr/>
      </dsp:nvSpPr>
      <dsp:spPr>
        <a:xfrm>
          <a:off x="1938090"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81D6DA-1F7D-44B0-8457-D2271FE46392}">
      <dsp:nvSpPr>
        <dsp:cNvPr id="0" name=""/>
        <dsp:cNvSpPr/>
      </dsp:nvSpPr>
      <dsp:spPr>
        <a:xfrm>
          <a:off x="2814528"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A86F34-8D15-4CD4-A8CA-6F5F2F591EF4}">
      <dsp:nvSpPr>
        <dsp:cNvPr id="0" name=""/>
        <dsp:cNvSpPr/>
      </dsp:nvSpPr>
      <dsp:spPr>
        <a:xfrm>
          <a:off x="3690273"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0F5FE0-83D9-400C-8613-156A7280BBA2}">
      <dsp:nvSpPr>
        <dsp:cNvPr id="0" name=""/>
        <dsp:cNvSpPr/>
      </dsp:nvSpPr>
      <dsp:spPr>
        <a:xfrm>
          <a:off x="4566711"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BC10981-4D09-4B77-B9B8-6DE4AA98E27A}">
      <dsp:nvSpPr>
        <dsp:cNvPr id="0" name=""/>
        <dsp:cNvSpPr/>
      </dsp:nvSpPr>
      <dsp:spPr>
        <a:xfrm>
          <a:off x="5442456"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759C7D-B2E0-4512-9934-79207C392E77}">
      <dsp:nvSpPr>
        <dsp:cNvPr id="0" name=""/>
        <dsp:cNvSpPr/>
      </dsp:nvSpPr>
      <dsp:spPr>
        <a:xfrm>
          <a:off x="6318894" y="2373301"/>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0CBFC57-D787-42F0-982F-184F4EA6E751}">
      <dsp:nvSpPr>
        <dsp:cNvPr id="0" name=""/>
        <dsp:cNvSpPr/>
      </dsp:nvSpPr>
      <dsp:spPr>
        <a:xfrm>
          <a:off x="1062344" y="2488683"/>
          <a:ext cx="6311597" cy="9230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t>People have less money to spend due to the recession.</a:t>
          </a:r>
          <a:endParaRPr lang="en-US" sz="1200" kern="1200" dirty="0"/>
        </a:p>
      </dsp:txBody>
      <dsp:txXfrm>
        <a:off x="1062344" y="2488683"/>
        <a:ext cx="6311597" cy="923051"/>
      </dsp:txXfrm>
    </dsp:sp>
    <dsp:sp modelId="{F2151C41-64FD-4979-BE77-FFAC7E84EE85}">
      <dsp:nvSpPr>
        <dsp:cNvPr id="0" name=""/>
        <dsp:cNvSpPr/>
      </dsp:nvSpPr>
      <dsp:spPr>
        <a:xfrm>
          <a:off x="1062344" y="3610668"/>
          <a:ext cx="6230600" cy="56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en-US" sz="2700" kern="1200"/>
        </a:p>
      </dsp:txBody>
      <dsp:txXfrm>
        <a:off x="1062344" y="3610668"/>
        <a:ext cx="6230600" cy="566418"/>
      </dsp:txXfrm>
    </dsp:sp>
    <dsp:sp modelId="{76CBCD5A-3302-4D5E-96F1-DB8EFC9641A6}">
      <dsp:nvSpPr>
        <dsp:cNvPr id="0" name=""/>
        <dsp:cNvSpPr/>
      </dsp:nvSpPr>
      <dsp:spPr>
        <a:xfrm>
          <a:off x="1062344"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1A2BF07-4D0C-4A5F-A4A0-1594F0986C35}">
      <dsp:nvSpPr>
        <dsp:cNvPr id="0" name=""/>
        <dsp:cNvSpPr/>
      </dsp:nvSpPr>
      <dsp:spPr>
        <a:xfrm>
          <a:off x="1938090"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4978D3-D056-4FEB-BD4D-3B898BA85EEF}">
      <dsp:nvSpPr>
        <dsp:cNvPr id="0" name=""/>
        <dsp:cNvSpPr/>
      </dsp:nvSpPr>
      <dsp:spPr>
        <a:xfrm>
          <a:off x="2814528"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5F2E818-81E5-465F-B412-DFE5A2930788}">
      <dsp:nvSpPr>
        <dsp:cNvPr id="0" name=""/>
        <dsp:cNvSpPr/>
      </dsp:nvSpPr>
      <dsp:spPr>
        <a:xfrm>
          <a:off x="3690273"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B167EC6-5D42-424A-AC64-62200CB65758}">
      <dsp:nvSpPr>
        <dsp:cNvPr id="0" name=""/>
        <dsp:cNvSpPr/>
      </dsp:nvSpPr>
      <dsp:spPr>
        <a:xfrm>
          <a:off x="4566711"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27A975C-A8E2-42A6-B45F-25DF3062BD37}">
      <dsp:nvSpPr>
        <dsp:cNvPr id="0" name=""/>
        <dsp:cNvSpPr/>
      </dsp:nvSpPr>
      <dsp:spPr>
        <a:xfrm>
          <a:off x="5442456"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ADE7A12-AAD1-4D70-931D-4F3FA1E6946D}">
      <dsp:nvSpPr>
        <dsp:cNvPr id="0" name=""/>
        <dsp:cNvSpPr/>
      </dsp:nvSpPr>
      <dsp:spPr>
        <a:xfrm>
          <a:off x="6318894" y="4177086"/>
          <a:ext cx="1457960" cy="1153814"/>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8AE357B-5ECF-432E-92F4-4B6AAE4D2B4B}">
      <dsp:nvSpPr>
        <dsp:cNvPr id="0" name=""/>
        <dsp:cNvSpPr/>
      </dsp:nvSpPr>
      <dsp:spPr>
        <a:xfrm>
          <a:off x="1062344" y="4292468"/>
          <a:ext cx="6311597" cy="92305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533400">
            <a:lnSpc>
              <a:spcPct val="90000"/>
            </a:lnSpc>
            <a:spcBef>
              <a:spcPct val="0"/>
            </a:spcBef>
            <a:spcAft>
              <a:spcPct val="35000"/>
            </a:spcAft>
          </a:pPr>
          <a:r>
            <a:rPr lang="en-US" sz="1200" kern="1200" baseline="0" dirty="0" smtClean="0"/>
            <a:t>Even if the economy improves, the customers JC Penney has lost might enjoy shopping at the competitor stores and they may not come back.</a:t>
          </a:r>
          <a:endParaRPr lang="en-US" sz="1200" kern="1200" baseline="0" dirty="0"/>
        </a:p>
      </dsp:txBody>
      <dsp:txXfrm>
        <a:off x="1062344" y="4292468"/>
        <a:ext cx="6311597" cy="9230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566D28-74A2-4BD0-A61D-9F6CB40B4774}">
      <dsp:nvSpPr>
        <dsp:cNvPr id="0" name=""/>
        <dsp:cNvSpPr/>
      </dsp:nvSpPr>
      <dsp:spPr>
        <a:xfrm>
          <a:off x="2155507" y="2277603"/>
          <a:ext cx="1784985" cy="178498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JCPenney</a:t>
          </a:r>
          <a:r>
            <a:rPr lang="en-US" sz="1200" kern="1200" dirty="0" smtClean="0"/>
            <a:t> has difficulty reaching a variety of women demographics, specifically those between ages 24-34.</a:t>
          </a:r>
          <a:endParaRPr lang="en-US" sz="1200" kern="1200" dirty="0"/>
        </a:p>
      </dsp:txBody>
      <dsp:txXfrm>
        <a:off x="2155507" y="2277603"/>
        <a:ext cx="1784985" cy="1784985"/>
      </dsp:txXfrm>
    </dsp:sp>
    <dsp:sp modelId="{6C963435-C240-40EC-8A05-B0FB64F8FB44}">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26B979-2CFE-4BA6-B20D-9852E5E16150}">
      <dsp:nvSpPr>
        <dsp:cNvPr id="0" name=""/>
        <dsp:cNvSpPr/>
      </dsp:nvSpPr>
      <dsp:spPr>
        <a:xfrm>
          <a:off x="160123" y="1063372"/>
          <a:ext cx="1695735" cy="1356588"/>
        </a:xfrm>
        <a:prstGeom prst="roundRect">
          <a:avLst>
            <a:gd name="adj" fmla="val 10000"/>
          </a:avLst>
        </a:prstGeom>
        <a:solidFill>
          <a:schemeClr val="accent1">
            <a:hueOff val="0"/>
            <a:satOff val="0"/>
            <a:lum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err="1" smtClean="0"/>
            <a:t>JCPenney</a:t>
          </a:r>
          <a:r>
            <a:rPr lang="en-US" sz="1200" kern="1200" dirty="0" smtClean="0"/>
            <a:t> does not understand the lifestyle of this particular age group of women</a:t>
          </a:r>
          <a:endParaRPr lang="en-US" sz="1200" kern="1200" dirty="0"/>
        </a:p>
      </dsp:txBody>
      <dsp:txXfrm>
        <a:off x="160123" y="1063372"/>
        <a:ext cx="1695735" cy="1356588"/>
      </dsp:txXfrm>
    </dsp:sp>
    <dsp:sp modelId="{1E381014-7B5C-4853-AC04-6C2F66836DAE}">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A7A008-399B-47E5-870D-FE863B15FDCB}">
      <dsp:nvSpPr>
        <dsp:cNvPr id="0" name=""/>
        <dsp:cNvSpPr/>
      </dsp:nvSpPr>
      <dsp:spPr>
        <a:xfrm>
          <a:off x="2200132" y="1411"/>
          <a:ext cx="1695735" cy="135658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err="1" smtClean="0"/>
            <a:t>JCPenney</a:t>
          </a:r>
          <a:r>
            <a:rPr lang="en-US" sz="1200" kern="1200" dirty="0" smtClean="0"/>
            <a:t> does not understand how this age group currently views the store </a:t>
          </a:r>
          <a:endParaRPr lang="en-US" sz="1200" kern="1200" dirty="0"/>
        </a:p>
      </dsp:txBody>
      <dsp:txXfrm>
        <a:off x="2200132" y="1411"/>
        <a:ext cx="1695735" cy="1356588"/>
      </dsp:txXfrm>
    </dsp:sp>
    <dsp:sp modelId="{18444568-A629-450E-B05C-921767DACF7D}">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AA484-EBF6-4011-A57E-12FC4ADE4548}">
      <dsp:nvSpPr>
        <dsp:cNvPr id="0" name=""/>
        <dsp:cNvSpPr/>
      </dsp:nvSpPr>
      <dsp:spPr>
        <a:xfrm>
          <a:off x="4240140" y="1063372"/>
          <a:ext cx="1695735" cy="135658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err="1" smtClean="0"/>
            <a:t>JCPenney</a:t>
          </a:r>
          <a:r>
            <a:rPr lang="en-US" sz="1200" kern="1200" dirty="0" smtClean="0"/>
            <a:t> does not know what needs this particular age group has</a:t>
          </a:r>
          <a:endParaRPr lang="en-US" sz="1200" kern="1200" dirty="0"/>
        </a:p>
      </dsp:txBody>
      <dsp:txXfrm>
        <a:off x="4240140" y="1063372"/>
        <a:ext cx="1695735" cy="135658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23875-D48E-4F41-BCDF-D37412E8C7CC}">
      <dsp:nvSpPr>
        <dsp:cNvPr id="0" name=""/>
        <dsp:cNvSpPr/>
      </dsp:nvSpPr>
      <dsp:spPr>
        <a:xfrm>
          <a:off x="21" y="168918"/>
          <a:ext cx="2029606" cy="662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Attitudes</a:t>
          </a:r>
          <a:endParaRPr lang="en-US" sz="2300" kern="1200" dirty="0"/>
        </a:p>
      </dsp:txBody>
      <dsp:txXfrm>
        <a:off x="21" y="168918"/>
        <a:ext cx="2029606" cy="662400"/>
      </dsp:txXfrm>
    </dsp:sp>
    <dsp:sp modelId="{28B0DC96-E673-436D-BCD5-D8BC9CDA4519}">
      <dsp:nvSpPr>
        <dsp:cNvPr id="0" name=""/>
        <dsp:cNvSpPr/>
      </dsp:nvSpPr>
      <dsp:spPr>
        <a:xfrm>
          <a:off x="21" y="831318"/>
          <a:ext cx="2029606" cy="2099238"/>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Optimism</a:t>
          </a:r>
          <a:endParaRPr lang="en-US" sz="1200" kern="1200" dirty="0"/>
        </a:p>
        <a:p>
          <a:pPr marL="114300" lvl="1" indent="-114300" algn="l" defTabSz="533400">
            <a:lnSpc>
              <a:spcPct val="90000"/>
            </a:lnSpc>
            <a:spcBef>
              <a:spcPct val="0"/>
            </a:spcBef>
            <a:spcAft>
              <a:spcPct val="15000"/>
            </a:spcAft>
            <a:buChar char="••"/>
          </a:pPr>
          <a:r>
            <a:rPr lang="en-US" sz="1200" kern="1200" dirty="0" smtClean="0"/>
            <a:t>Self-absorbed</a:t>
          </a:r>
          <a:endParaRPr lang="en-US" sz="1200" kern="1200" dirty="0"/>
        </a:p>
        <a:p>
          <a:pPr marL="114300" lvl="1" indent="-114300" algn="l" defTabSz="533400">
            <a:lnSpc>
              <a:spcPct val="90000"/>
            </a:lnSpc>
            <a:spcBef>
              <a:spcPct val="0"/>
            </a:spcBef>
            <a:spcAft>
              <a:spcPct val="15000"/>
            </a:spcAft>
            <a:buChar char="••"/>
          </a:pPr>
          <a:r>
            <a:rPr lang="en-US" sz="1200" kern="1200" dirty="0" smtClean="0"/>
            <a:t>Indulgent</a:t>
          </a:r>
          <a:endParaRPr lang="en-US" sz="1200" kern="1200" dirty="0"/>
        </a:p>
        <a:p>
          <a:pPr marL="114300" lvl="1" indent="-114300" algn="l" defTabSz="533400">
            <a:lnSpc>
              <a:spcPct val="90000"/>
            </a:lnSpc>
            <a:spcBef>
              <a:spcPct val="0"/>
            </a:spcBef>
            <a:spcAft>
              <a:spcPct val="15000"/>
            </a:spcAft>
            <a:buChar char="••"/>
          </a:pPr>
          <a:r>
            <a:rPr lang="en-US" sz="1200" kern="1200" dirty="0" smtClean="0"/>
            <a:t>High self-esteem</a:t>
          </a:r>
          <a:endParaRPr lang="en-US" sz="1200" kern="1200" dirty="0"/>
        </a:p>
        <a:p>
          <a:pPr marL="114300" lvl="1" indent="-114300" algn="l" defTabSz="533400">
            <a:lnSpc>
              <a:spcPct val="90000"/>
            </a:lnSpc>
            <a:spcBef>
              <a:spcPct val="0"/>
            </a:spcBef>
            <a:spcAft>
              <a:spcPct val="15000"/>
            </a:spcAft>
            <a:buChar char="••"/>
          </a:pPr>
          <a:r>
            <a:rPr lang="en-US" sz="1200" kern="1200" dirty="0" smtClean="0"/>
            <a:t>“Whatever” (open to anything)</a:t>
          </a:r>
          <a:endParaRPr lang="en-US" sz="1200" kern="1200" dirty="0"/>
        </a:p>
        <a:p>
          <a:pPr marL="114300" lvl="1" indent="-114300" algn="l" defTabSz="533400">
            <a:lnSpc>
              <a:spcPct val="90000"/>
            </a:lnSpc>
            <a:spcBef>
              <a:spcPct val="0"/>
            </a:spcBef>
            <a:spcAft>
              <a:spcPct val="15000"/>
            </a:spcAft>
            <a:buChar char="••"/>
          </a:pPr>
          <a:r>
            <a:rPr lang="en-US" sz="1200" kern="1200" dirty="0" smtClean="0"/>
            <a:t>Fun obsesses</a:t>
          </a:r>
          <a:endParaRPr lang="en-US" sz="1200" kern="1200" dirty="0"/>
        </a:p>
        <a:p>
          <a:pPr marL="114300" lvl="1" indent="-114300" algn="l" defTabSz="533400">
            <a:lnSpc>
              <a:spcPct val="90000"/>
            </a:lnSpc>
            <a:spcBef>
              <a:spcPct val="0"/>
            </a:spcBef>
            <a:spcAft>
              <a:spcPct val="15000"/>
            </a:spcAft>
            <a:buChar char="••"/>
          </a:pPr>
          <a:r>
            <a:rPr lang="en-US" sz="1200" kern="1200" dirty="0" smtClean="0"/>
            <a:t>Instinct rule</a:t>
          </a:r>
          <a:endParaRPr lang="en-US" sz="1200" kern="1200" dirty="0"/>
        </a:p>
        <a:p>
          <a:pPr marL="114300" lvl="1" indent="-114300" algn="l" defTabSz="533400">
            <a:lnSpc>
              <a:spcPct val="90000"/>
            </a:lnSpc>
            <a:spcBef>
              <a:spcPct val="0"/>
            </a:spcBef>
            <a:spcAft>
              <a:spcPct val="15000"/>
            </a:spcAft>
            <a:buChar char="••"/>
          </a:pPr>
          <a:r>
            <a:rPr lang="en-US" sz="1200" kern="1200" dirty="0" smtClean="0"/>
            <a:t>Authority as a provider</a:t>
          </a:r>
          <a:endParaRPr lang="en-US" sz="1200" kern="1200" dirty="0"/>
        </a:p>
      </dsp:txBody>
      <dsp:txXfrm>
        <a:off x="21" y="831318"/>
        <a:ext cx="2029606" cy="2099238"/>
      </dsp:txXfrm>
    </dsp:sp>
    <dsp:sp modelId="{80689D7B-AF17-48EA-8C04-3FEB08FA3389}">
      <dsp:nvSpPr>
        <dsp:cNvPr id="0" name=""/>
        <dsp:cNvSpPr/>
      </dsp:nvSpPr>
      <dsp:spPr>
        <a:xfrm>
          <a:off x="2313772" y="168918"/>
          <a:ext cx="2029606" cy="662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Macro Trends</a:t>
          </a:r>
          <a:endParaRPr lang="en-US" sz="2300" kern="1200" dirty="0"/>
        </a:p>
      </dsp:txBody>
      <dsp:txXfrm>
        <a:off x="2313772" y="168918"/>
        <a:ext cx="2029606" cy="662400"/>
      </dsp:txXfrm>
    </dsp:sp>
    <dsp:sp modelId="{C567406E-0AA8-4528-B758-229FB0781AED}">
      <dsp:nvSpPr>
        <dsp:cNvPr id="0" name=""/>
        <dsp:cNvSpPr/>
      </dsp:nvSpPr>
      <dsp:spPr>
        <a:xfrm>
          <a:off x="2313772" y="831318"/>
          <a:ext cx="2029606" cy="2099238"/>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The New Savvy</a:t>
          </a:r>
          <a:endParaRPr lang="en-US" sz="1200" kern="1200" dirty="0"/>
        </a:p>
        <a:p>
          <a:pPr marL="114300" lvl="1" indent="-114300" algn="l" defTabSz="533400">
            <a:lnSpc>
              <a:spcPct val="90000"/>
            </a:lnSpc>
            <a:spcBef>
              <a:spcPct val="0"/>
            </a:spcBef>
            <a:spcAft>
              <a:spcPct val="15000"/>
            </a:spcAft>
            <a:buChar char="••"/>
          </a:pPr>
          <a:r>
            <a:rPr lang="en-US" sz="1200" kern="1200" dirty="0" smtClean="0"/>
            <a:t>Responsibility, Trust &amp; Authenticity</a:t>
          </a:r>
          <a:endParaRPr lang="en-US" sz="1200" kern="1200" dirty="0"/>
        </a:p>
        <a:p>
          <a:pPr marL="114300" lvl="1" indent="-114300" algn="l" defTabSz="533400">
            <a:lnSpc>
              <a:spcPct val="90000"/>
            </a:lnSpc>
            <a:spcBef>
              <a:spcPct val="0"/>
            </a:spcBef>
            <a:spcAft>
              <a:spcPct val="15000"/>
            </a:spcAft>
            <a:buChar char="••"/>
          </a:pPr>
          <a:r>
            <a:rPr lang="en-US" sz="1200" kern="1200" dirty="0" smtClean="0"/>
            <a:t>A Simpler, Easier, More Convenient Life</a:t>
          </a:r>
          <a:endParaRPr lang="en-US" sz="1200" kern="1200" dirty="0"/>
        </a:p>
        <a:p>
          <a:pPr marL="114300" lvl="1" indent="-114300" algn="l" defTabSz="533400">
            <a:lnSpc>
              <a:spcPct val="90000"/>
            </a:lnSpc>
            <a:spcBef>
              <a:spcPct val="0"/>
            </a:spcBef>
            <a:spcAft>
              <a:spcPct val="15000"/>
            </a:spcAft>
            <a:buChar char="••"/>
          </a:pPr>
          <a:r>
            <a:rPr lang="en-US" sz="1200" kern="1200" dirty="0" smtClean="0"/>
            <a:t>Renewed Sense of Family &amp; Community</a:t>
          </a:r>
          <a:endParaRPr lang="en-US" sz="1200" kern="1200" dirty="0"/>
        </a:p>
        <a:p>
          <a:pPr marL="114300" lvl="1" indent="-114300" algn="l" defTabSz="533400">
            <a:lnSpc>
              <a:spcPct val="90000"/>
            </a:lnSpc>
            <a:spcBef>
              <a:spcPct val="0"/>
            </a:spcBef>
            <a:spcAft>
              <a:spcPct val="15000"/>
            </a:spcAft>
            <a:buChar char="••"/>
          </a:pPr>
          <a:r>
            <a:rPr lang="en-US" sz="1200" kern="1200" dirty="0" smtClean="0"/>
            <a:t>A Sense of Discovery</a:t>
          </a:r>
          <a:endParaRPr lang="en-US" sz="1200" kern="1200" dirty="0"/>
        </a:p>
        <a:p>
          <a:pPr marL="114300" lvl="1" indent="-114300" algn="l" defTabSz="533400">
            <a:lnSpc>
              <a:spcPct val="90000"/>
            </a:lnSpc>
            <a:spcBef>
              <a:spcPct val="0"/>
            </a:spcBef>
            <a:spcAft>
              <a:spcPct val="15000"/>
            </a:spcAft>
            <a:buChar char="••"/>
          </a:pPr>
          <a:r>
            <a:rPr lang="en-US" sz="1200" kern="1200" dirty="0" smtClean="0"/>
            <a:t>Health &amp; Wellness</a:t>
          </a:r>
          <a:endParaRPr lang="en-US" sz="1200" kern="1200" dirty="0"/>
        </a:p>
        <a:p>
          <a:pPr marL="114300" lvl="1" indent="-114300" algn="l" defTabSz="533400">
            <a:lnSpc>
              <a:spcPct val="90000"/>
            </a:lnSpc>
            <a:spcBef>
              <a:spcPct val="0"/>
            </a:spcBef>
            <a:spcAft>
              <a:spcPct val="15000"/>
            </a:spcAft>
            <a:buChar char="••"/>
          </a:pPr>
          <a:r>
            <a:rPr lang="en-US" sz="1200" kern="1200" dirty="0" smtClean="0"/>
            <a:t>Younger Oldsters</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2313772" y="831318"/>
        <a:ext cx="2029606" cy="209923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36D05C-E344-4BB7-A18C-E7CC0EB7A114}">
      <dsp:nvSpPr>
        <dsp:cNvPr id="0" name=""/>
        <dsp:cNvSpPr/>
      </dsp:nvSpPr>
      <dsp:spPr>
        <a:xfrm>
          <a:off x="1358900" y="0"/>
          <a:ext cx="6426200" cy="642620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Each year the U.S. population spends $510 billion on the categories that JC Penney sells</a:t>
          </a:r>
          <a:r>
            <a:rPr lang="en-US" sz="1200" kern="1200" dirty="0" smtClean="0"/>
            <a:t>.</a:t>
          </a:r>
          <a:endParaRPr lang="en-US" sz="1200" kern="1200" dirty="0"/>
        </a:p>
      </dsp:txBody>
      <dsp:txXfrm>
        <a:off x="3367087" y="321310"/>
        <a:ext cx="2409825" cy="642620"/>
      </dsp:txXfrm>
    </dsp:sp>
    <dsp:sp modelId="{A032E09B-2AC2-4AFE-9DA0-D016E5A75348}">
      <dsp:nvSpPr>
        <dsp:cNvPr id="0" name=""/>
        <dsp:cNvSpPr/>
      </dsp:nvSpPr>
      <dsp:spPr>
        <a:xfrm>
          <a:off x="1840864" y="963929"/>
          <a:ext cx="5462270" cy="546227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$82 billion </a:t>
          </a:r>
          <a:r>
            <a:rPr lang="en-US" sz="1300" kern="1200" dirty="0" smtClean="0"/>
            <a:t>of which is spent by consumers 25-34 years old</a:t>
          </a:r>
          <a:endParaRPr lang="en-US" sz="1300" kern="1200" dirty="0"/>
        </a:p>
      </dsp:txBody>
      <dsp:txXfrm>
        <a:off x="3394198" y="1278010"/>
        <a:ext cx="2355603" cy="628161"/>
      </dsp:txXfrm>
    </dsp:sp>
    <dsp:sp modelId="{400B9DCD-1822-473B-9208-949FFFEA627E}">
      <dsp:nvSpPr>
        <dsp:cNvPr id="0" name=""/>
        <dsp:cNvSpPr/>
      </dsp:nvSpPr>
      <dsp:spPr>
        <a:xfrm>
          <a:off x="2322829" y="1927860"/>
          <a:ext cx="4498340" cy="449834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$188.8 billion was spent on apparel</a:t>
          </a:r>
          <a:endParaRPr lang="en-US" sz="1300" kern="1200" dirty="0"/>
        </a:p>
      </dsp:txBody>
      <dsp:txXfrm>
        <a:off x="3408054" y="2238245"/>
        <a:ext cx="2327890" cy="620770"/>
      </dsp:txXfrm>
    </dsp:sp>
    <dsp:sp modelId="{BD96AE74-CD03-45FD-8E13-269DABE46457}">
      <dsp:nvSpPr>
        <dsp:cNvPr id="0" name=""/>
        <dsp:cNvSpPr/>
      </dsp:nvSpPr>
      <dsp:spPr>
        <a:xfrm>
          <a:off x="2804795" y="2891790"/>
          <a:ext cx="3534410" cy="353441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$ 37.8 billion </a:t>
          </a:r>
          <a:r>
            <a:rPr lang="en-US" sz="1300" kern="1200" dirty="0" smtClean="0"/>
            <a:t>was spent by customer ages 25-34.</a:t>
          </a:r>
          <a:endParaRPr lang="en-US" sz="1300" kern="1200" dirty="0"/>
        </a:p>
      </dsp:txBody>
      <dsp:txXfrm>
        <a:off x="3617709" y="3209886"/>
        <a:ext cx="1908581" cy="636193"/>
      </dsp:txXfrm>
    </dsp:sp>
    <dsp:sp modelId="{A4535C70-683E-4D3B-80AA-6332D66DB97E}">
      <dsp:nvSpPr>
        <dsp:cNvPr id="0" name=""/>
        <dsp:cNvSpPr/>
      </dsp:nvSpPr>
      <dsp:spPr>
        <a:xfrm>
          <a:off x="3286759" y="3855720"/>
          <a:ext cx="2570480" cy="25704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While this age group represents 16.2% of the total market, they account for only 10.6% of JC Penney’s sales</a:t>
          </a:r>
          <a:endParaRPr lang="en-US" sz="1300" kern="1200" dirty="0"/>
        </a:p>
      </dsp:txBody>
      <dsp:txXfrm>
        <a:off x="3663198" y="4498340"/>
        <a:ext cx="1817603" cy="12852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06065-2618-4711-B1B9-8AB619653786}" type="datetimeFigureOut">
              <a:rPr lang="en-US" smtClean="0"/>
              <a:pPr/>
              <a:t>12/6/2010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6188A-D029-42E1-AA3E-C08DD4B107AB}" type="slidenum">
              <a:rPr lang="en-US" smtClean="0"/>
              <a:pPr/>
              <a:t>‹#›</a:t>
            </a:fld>
            <a:endParaRPr lang="en-US" dirty="0"/>
          </a:p>
        </p:txBody>
      </p:sp>
    </p:spTree>
    <p:extLst>
      <p:ext uri="{BB962C8B-B14F-4D97-AF65-F5344CB8AC3E}">
        <p14:creationId xmlns:p14="http://schemas.microsoft.com/office/powerpoint/2010/main" xmlns="" val="227917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2</a:t>
            </a:fld>
            <a:endParaRPr lang="en-US" dirty="0"/>
          </a:p>
        </p:txBody>
      </p:sp>
    </p:spTree>
    <p:extLst>
      <p:ext uri="{BB962C8B-B14F-4D97-AF65-F5344CB8AC3E}">
        <p14:creationId xmlns:p14="http://schemas.microsoft.com/office/powerpoint/2010/main" xmlns="" val="301811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18</a:t>
            </a:fld>
            <a:endParaRPr lang="en-US" dirty="0"/>
          </a:p>
        </p:txBody>
      </p:sp>
    </p:spTree>
    <p:extLst>
      <p:ext uri="{BB962C8B-B14F-4D97-AF65-F5344CB8AC3E}">
        <p14:creationId xmlns:p14="http://schemas.microsoft.com/office/powerpoint/2010/main" xmlns="" val="209830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22</a:t>
            </a:fld>
            <a:endParaRPr lang="en-US"/>
          </a:p>
        </p:txBody>
      </p:sp>
    </p:spTree>
    <p:extLst>
      <p:ext uri="{BB962C8B-B14F-4D97-AF65-F5344CB8AC3E}">
        <p14:creationId xmlns:p14="http://schemas.microsoft.com/office/powerpoint/2010/main" xmlns="" val="418483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FC713-40B4-4D25-8FC6-AEA7DFB3E94F}" type="slidenum">
              <a:rPr lang="en-US" smtClean="0"/>
              <a:pPr/>
              <a:t>46</a:t>
            </a:fld>
            <a:endParaRPr lang="en-US"/>
          </a:p>
        </p:txBody>
      </p:sp>
    </p:spTree>
    <p:extLst>
      <p:ext uri="{BB962C8B-B14F-4D97-AF65-F5344CB8AC3E}">
        <p14:creationId xmlns:p14="http://schemas.microsoft.com/office/powerpoint/2010/main" xmlns="" val="101440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51</a:t>
            </a:fld>
            <a:endParaRPr lang="en-US" dirty="0"/>
          </a:p>
        </p:txBody>
      </p:sp>
    </p:spTree>
    <p:extLst>
      <p:ext uri="{BB962C8B-B14F-4D97-AF65-F5344CB8AC3E}">
        <p14:creationId xmlns:p14="http://schemas.microsoft.com/office/powerpoint/2010/main" xmlns="" val="94657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75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6188A-D029-42E1-AA3E-C08DD4B107AB}" type="slidenum">
              <a:rPr lang="en-US" smtClean="0"/>
              <a:pPr/>
              <a:t>83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02C53050-3664-4D41-9DF2-4C23E0A7039A}" type="datetimeFigureOut">
              <a:rPr lang="en-US" smtClean="0"/>
              <a:pPr/>
              <a:t>12/6/2010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C9FB76F-0489-49AC-B56D-DAE60AA2F5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FB76F-0489-49AC-B56D-DAE60AA2F5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FB76F-0489-49AC-B56D-DAE60AA2F5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FB76F-0489-49AC-B56D-DAE60AA2F541}"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FB76F-0489-49AC-B56D-DAE60AA2F54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FB76F-0489-49AC-B56D-DAE60AA2F541}"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9FB76F-0489-49AC-B56D-DAE60AA2F54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9FB76F-0489-49AC-B56D-DAE60AA2F541}"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53050-3664-4D41-9DF2-4C23E0A7039A}" type="datetimeFigureOut">
              <a:rPr lang="en-US" smtClean="0"/>
              <a:pPr/>
              <a:t>12/6/2010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9FB76F-0489-49AC-B56D-DAE60AA2F5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2C53050-3664-4D41-9DF2-4C23E0A7039A}" type="datetimeFigureOut">
              <a:rPr lang="en-US" smtClean="0"/>
              <a:pPr/>
              <a:t>12/6/2010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FB76F-0489-49AC-B56D-DAE60AA2F54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02C53050-3664-4D41-9DF2-4C23E0A7039A}" type="datetimeFigureOut">
              <a:rPr lang="en-US" smtClean="0"/>
              <a:pPr/>
              <a:t>12/6/2010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C9FB76F-0489-49AC-B56D-DAE60AA2F54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02C53050-3664-4D41-9DF2-4C23E0A7039A}" type="datetimeFigureOut">
              <a:rPr lang="en-US" smtClean="0"/>
              <a:pPr/>
              <a:t>12/6/2010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DC9FB76F-0489-49AC-B56D-DAE60AA2F5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Macintosh%20HD:Users:Camilla:Downloads:Jcpenney%20situation%20analysis.doc!OLE_LINK3"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Macintosh%20HD:Users:Camilla:Downloads:Jcpenney%20situation%20analysis.doc!OLE_LINK4"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hyperlink" Target="http://www.sec.gov/Archives/edgar/data/1166126/000119312510071527/d10k.htm#toc90600_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ec.gov/Archives/edgar/data/1166126/000119312510071527/d10k.htm#toc90600_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sec.gov/Archives/edgar/data/1166126/000119312510071527/d10k.htm#toc90600_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jcpenney.net/shared/content/PDFs/20102014%20LRP%20fact%20sheet.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jcpenney.net/shared/content/PDFs/20102014%20LRP%20fact%20sheet.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faculty.bschool.washington.edu/ryalch/Research/atmosphe.htm"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hyperlink" Target="http://www.research.philips.com/technologies/projects/shoplight/index.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unitymarketingonline.com/cms_christma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interi0r.com/using-luxury-modern-bedroom-furniture-matters/"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CPenney_logo.gif"/>
          <p:cNvPicPr>
            <a:picLocks noChangeAspect="1"/>
          </p:cNvPicPr>
          <p:nvPr/>
        </p:nvPicPr>
        <p:blipFill>
          <a:blip r:embed="rId2" cstate="print"/>
          <a:stretch>
            <a:fillRect/>
          </a:stretch>
        </p:blipFill>
        <p:spPr>
          <a:xfrm>
            <a:off x="3200400" y="1752600"/>
            <a:ext cx="4459567" cy="1066800"/>
          </a:xfrm>
          <a:prstGeom prst="rect">
            <a:avLst/>
          </a:prstGeom>
        </p:spPr>
      </p:pic>
      <p:sp>
        <p:nvSpPr>
          <p:cNvPr id="3" name="Rectangle 2"/>
          <p:cNvSpPr/>
          <p:nvPr/>
        </p:nvSpPr>
        <p:spPr>
          <a:xfrm>
            <a:off x="4495800" y="5562600"/>
            <a:ext cx="4343400" cy="1200329"/>
          </a:xfrm>
          <a:prstGeom prst="rect">
            <a:avLst/>
          </a:prstGeom>
        </p:spPr>
        <p:txBody>
          <a:bodyPr wrap="square">
            <a:spAutoFit/>
            <a:scene3d>
              <a:camera prst="orthographicFront"/>
              <a:lightRig rig="threePt" dir="t"/>
            </a:scene3d>
            <a:sp3d extrusionH="57150">
              <a:bevelT w="38100" h="38100"/>
            </a:sp3d>
          </a:bodyPr>
          <a:lstStyle/>
          <a:p>
            <a:r>
              <a:rPr lang="en-US" dirty="0" smtClean="0"/>
              <a:t>Submitted by Group 2</a:t>
            </a:r>
          </a:p>
          <a:p>
            <a:r>
              <a:rPr lang="en-US" dirty="0" smtClean="0"/>
              <a:t>Heather Castillo, Kristen </a:t>
            </a:r>
            <a:r>
              <a:rPr lang="en-US" dirty="0" err="1" smtClean="0"/>
              <a:t>Hamue</a:t>
            </a:r>
            <a:r>
              <a:rPr lang="en-US" dirty="0" smtClean="0"/>
              <a:t>, Julia </a:t>
            </a:r>
            <a:r>
              <a:rPr lang="en-US" dirty="0" err="1" smtClean="0"/>
              <a:t>Shvartsman</a:t>
            </a:r>
            <a:r>
              <a:rPr lang="en-US" dirty="0" smtClean="0"/>
              <a:t>, Jennifer </a:t>
            </a:r>
            <a:r>
              <a:rPr lang="en-US" dirty="0" err="1" smtClean="0"/>
              <a:t>Polanco</a:t>
            </a:r>
            <a:r>
              <a:rPr lang="en-US" dirty="0" smtClean="0"/>
              <a:t>, Camilla Gravia, </a:t>
            </a:r>
            <a:r>
              <a:rPr lang="en-US" dirty="0" err="1" smtClean="0"/>
              <a:t>Nellyn</a:t>
            </a:r>
            <a:r>
              <a:rPr lang="en-US" dirty="0" smtClean="0"/>
              <a:t> </a:t>
            </a:r>
            <a:r>
              <a:rPr lang="en-US" dirty="0" err="1" smtClean="0"/>
              <a:t>Caraballo</a:t>
            </a:r>
            <a:endParaRPr lang="en-US" dirty="0"/>
          </a:p>
        </p:txBody>
      </p:sp>
      <p:pic>
        <p:nvPicPr>
          <p:cNvPr id="4" name="Picture 3"/>
          <p:cNvPicPr>
            <a:picLocks noChangeAspect="1"/>
          </p:cNvPicPr>
          <p:nvPr/>
        </p:nvPicPr>
        <p:blipFill>
          <a:blip r:embed="rId3" cstate="print"/>
          <a:stretch>
            <a:fillRect/>
          </a:stretch>
        </p:blipFill>
        <p:spPr>
          <a:xfrm>
            <a:off x="0" y="0"/>
            <a:ext cx="1858179" cy="1676400"/>
          </a:xfrm>
          <a:prstGeom prst="rect">
            <a:avLst/>
          </a:prstGeom>
        </p:spPr>
      </p:pic>
      <p:sp>
        <p:nvSpPr>
          <p:cNvPr id="6" name="Flowchart: Collate 5"/>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4755" name="Picture 3"/>
          <p:cNvPicPr>
            <a:picLocks noChangeAspect="1" noChangeArrowheads="1"/>
          </p:cNvPicPr>
          <p:nvPr/>
        </p:nvPicPr>
        <p:blipFill>
          <a:blip r:embed="rId4" cstate="print"/>
          <a:srcRect/>
          <a:stretch>
            <a:fillRect/>
          </a:stretch>
        </p:blipFill>
        <p:spPr bwMode="auto">
          <a:xfrm>
            <a:off x="7753350" y="0"/>
            <a:ext cx="139065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004552757"/>
              </p:ext>
            </p:extLst>
          </p:nvPr>
        </p:nvGraphicFramePr>
        <p:xfrm>
          <a:off x="152400" y="914400"/>
          <a:ext cx="9448800"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 y="152400"/>
            <a:ext cx="4572000" cy="646331"/>
          </a:xfrm>
          <a:prstGeom prst="rect">
            <a:avLst/>
          </a:prstGeom>
          <a:noFill/>
        </p:spPr>
        <p:txBody>
          <a:bodyPr wrap="square" rtlCol="0">
            <a:spAutoFit/>
          </a:bodyPr>
          <a:lstStyle/>
          <a:p>
            <a:r>
              <a:rPr lang="en-US" sz="3600" b="1" dirty="0"/>
              <a:t>Weaknesses</a:t>
            </a: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724400" y="6553200"/>
            <a:ext cx="4572000" cy="246221"/>
          </a:xfrm>
          <a:prstGeom prst="rect">
            <a:avLst/>
          </a:prstGeom>
        </p:spPr>
        <p:txBody>
          <a:bodyPr>
            <a:spAutoFit/>
          </a:bodyPr>
          <a:lstStyle/>
          <a:p>
            <a:r>
              <a:rPr lang="en-US" sz="1000" dirty="0"/>
              <a:t>Source: http://www.jcpenney.net/PDFs/EveryDayMatters-Eng.pdf</a:t>
            </a:r>
          </a:p>
        </p:txBody>
      </p:sp>
    </p:spTree>
    <p:extLst>
      <p:ext uri="{BB962C8B-B14F-4D97-AF65-F5344CB8AC3E}">
        <p14:creationId xmlns:p14="http://schemas.microsoft.com/office/powerpoint/2010/main" xmlns="" val="161017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135768114"/>
              </p:ext>
            </p:extLst>
          </p:nvPr>
        </p:nvGraphicFramePr>
        <p:xfrm>
          <a:off x="152400" y="1143000"/>
          <a:ext cx="8991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152400"/>
            <a:ext cx="5029200" cy="584775"/>
          </a:xfrm>
          <a:prstGeom prst="rect">
            <a:avLst/>
          </a:prstGeom>
          <a:noFill/>
        </p:spPr>
        <p:txBody>
          <a:bodyPr wrap="square" rtlCol="0">
            <a:spAutoFit/>
          </a:bodyPr>
          <a:lstStyle/>
          <a:p>
            <a:r>
              <a:rPr lang="en-US" sz="3200" b="1" dirty="0"/>
              <a:t>Opportunities</a:t>
            </a: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105400" y="6553200"/>
            <a:ext cx="4572000" cy="246221"/>
          </a:xfrm>
          <a:prstGeom prst="rect">
            <a:avLst/>
          </a:prstGeom>
        </p:spPr>
        <p:txBody>
          <a:bodyPr>
            <a:spAutoFit/>
          </a:bodyPr>
          <a:lstStyle/>
          <a:p>
            <a:r>
              <a:rPr lang="en-US" sz="1000" dirty="0"/>
              <a:t>Source: http://www.jcpenney.net/PDFs/EveryDayMatters-Eng.pdf</a:t>
            </a:r>
          </a:p>
        </p:txBody>
      </p:sp>
    </p:spTree>
    <p:extLst>
      <p:ext uri="{BB962C8B-B14F-4D97-AF65-F5344CB8AC3E}">
        <p14:creationId xmlns:p14="http://schemas.microsoft.com/office/powerpoint/2010/main" xmlns="" val="259828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732318440"/>
              </p:ext>
            </p:extLst>
          </p:nvPr>
        </p:nvGraphicFramePr>
        <p:xfrm>
          <a:off x="152400" y="7620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8600" y="226230"/>
            <a:ext cx="4419600" cy="646331"/>
          </a:xfrm>
          <a:prstGeom prst="rect">
            <a:avLst/>
          </a:prstGeom>
          <a:noFill/>
        </p:spPr>
        <p:txBody>
          <a:bodyPr wrap="square" rtlCol="0">
            <a:spAutoFit/>
          </a:bodyPr>
          <a:lstStyle/>
          <a:p>
            <a:r>
              <a:rPr lang="en-US" sz="3600" b="1" dirty="0" smtClean="0"/>
              <a:t>Threats</a:t>
            </a:r>
            <a:endParaRPr lang="en-US" sz="3600" b="1" dirty="0"/>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800600" y="6480766"/>
            <a:ext cx="4572000" cy="246221"/>
          </a:xfrm>
          <a:prstGeom prst="rect">
            <a:avLst/>
          </a:prstGeom>
        </p:spPr>
        <p:txBody>
          <a:bodyPr>
            <a:spAutoFit/>
          </a:bodyPr>
          <a:lstStyle/>
          <a:p>
            <a:r>
              <a:rPr lang="en-US" sz="1000" dirty="0"/>
              <a:t>Source: http://www.jcpenney.net/PDFs/EveryDayMatters-Eng.pdf</a:t>
            </a:r>
          </a:p>
        </p:txBody>
      </p:sp>
    </p:spTree>
    <p:extLst>
      <p:ext uri="{BB962C8B-B14F-4D97-AF65-F5344CB8AC3E}">
        <p14:creationId xmlns:p14="http://schemas.microsoft.com/office/powerpoint/2010/main" xmlns="" val="486644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304800"/>
            <a:ext cx="8610600" cy="5632311"/>
          </a:xfrm>
          <a:prstGeom prst="rect">
            <a:avLst/>
          </a:prstGeom>
          <a:noFill/>
        </p:spPr>
        <p:txBody>
          <a:bodyPr wrap="square" rtlCol="0">
            <a:spAutoFit/>
          </a:bodyPr>
          <a:lstStyle/>
          <a:p>
            <a:r>
              <a:rPr lang="en-US" b="1" dirty="0" smtClean="0"/>
              <a:t> </a:t>
            </a:r>
            <a:r>
              <a:rPr lang="en-US" sz="3600" b="1" dirty="0" smtClean="0"/>
              <a:t>JC Penney’s Market Composition</a:t>
            </a:r>
          </a:p>
          <a:p>
            <a:r>
              <a:rPr lang="en-US" dirty="0" smtClean="0"/>
              <a:t> </a:t>
            </a:r>
          </a:p>
          <a:p>
            <a:r>
              <a:rPr lang="en-US" b="1" dirty="0" smtClean="0"/>
              <a:t>A little brief about the company: </a:t>
            </a:r>
            <a:r>
              <a:rPr lang="en-US" dirty="0" smtClean="0"/>
              <a:t>The Company has no independent assets or operations and no direct subsidiaries other than JCP. The company is traded on the New York stock exchange under “JCP”. They are the leading mall based department store operator in America (As of Aug 13, 2010) There are 1,107 stores in 49 states including Puerto Rico.  Our business consists of selling merchandise and services to consumers through our department stores and Direct (Internet/catalog) channels. Department stores and Direct generally serve the same type of customers (Middle Americans) and provide virtually the same mix of merchandise, and department stores accept returns from sales made in stores, via the Internet and through catalogs. </a:t>
            </a:r>
          </a:p>
          <a:p>
            <a:r>
              <a:rPr lang="en-US" dirty="0" smtClean="0"/>
              <a:t> </a:t>
            </a:r>
          </a:p>
          <a:p>
            <a:r>
              <a:rPr lang="en-US" b="1" dirty="0" smtClean="0"/>
              <a:t>Market segments:</a:t>
            </a:r>
            <a:r>
              <a:rPr lang="en-US" dirty="0" smtClean="0"/>
              <a:t> Women from the ages 25-34 (target). They sell family apparel and footwear, accessories, fine and fashion jewelry, beauty products through </a:t>
            </a:r>
            <a:r>
              <a:rPr lang="en-US" dirty="0" err="1" smtClean="0"/>
              <a:t>Sephora</a:t>
            </a:r>
            <a:r>
              <a:rPr lang="en-US" dirty="0" smtClean="0"/>
              <a:t> inside </a:t>
            </a:r>
            <a:r>
              <a:rPr lang="en-US" dirty="0" err="1" smtClean="0"/>
              <a:t>JCPenney</a:t>
            </a:r>
            <a:r>
              <a:rPr lang="en-US" dirty="0" smtClean="0"/>
              <a:t> and home furnishings. In addition, they provide their customers with services such as styling salon, optical, portrait photography and custom decorating. (This is their market segments)</a:t>
            </a:r>
          </a:p>
          <a:p>
            <a:r>
              <a:rPr lang="en-US" dirty="0" smtClean="0"/>
              <a:t> </a:t>
            </a:r>
          </a:p>
          <a:p>
            <a:r>
              <a:rPr lang="en-US" dirty="0" smtClean="0"/>
              <a:t> </a:t>
            </a:r>
            <a:endParaRPr lang="en-US" dirty="0"/>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239491" y="6304002"/>
            <a:ext cx="4572000" cy="553998"/>
          </a:xfrm>
          <a:prstGeom prst="rect">
            <a:avLst/>
          </a:prstGeom>
        </p:spPr>
        <p:txBody>
          <a:bodyPr>
            <a:spAutoFit/>
          </a:bodyPr>
          <a:lstStyle/>
          <a:p>
            <a:r>
              <a:rPr lang="en-US" sz="1000" dirty="0" smtClean="0"/>
              <a:t>Source: http</a:t>
            </a:r>
            <a:r>
              <a:rPr lang="en-US" sz="1000" dirty="0"/>
              <a:t>://www.jcpenney.net/about/jcpmedia/corporatenews/articles/JCPenney_TransformsCatalog </a:t>
            </a:r>
            <a:r>
              <a:rPr lang="en-US" sz="1000" dirty="0" smtClean="0"/>
              <a:t>Strategy_to_Better_Serve_Customer_Pr,93.aspx and the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86800" cy="1200329"/>
          </a:xfrm>
          <a:prstGeom prst="rect">
            <a:avLst/>
          </a:prstGeom>
          <a:noFill/>
        </p:spPr>
        <p:txBody>
          <a:bodyPr wrap="square" rtlCol="0">
            <a:spAutoFit/>
          </a:bodyPr>
          <a:lstStyle/>
          <a:p>
            <a:endParaRPr lang="en-US" b="1" dirty="0" smtClean="0"/>
          </a:p>
          <a:p>
            <a:r>
              <a:rPr lang="en-US" b="1" dirty="0" smtClean="0"/>
              <a:t>Distribution</a:t>
            </a:r>
            <a:r>
              <a:rPr lang="en-US" dirty="0" smtClean="0"/>
              <a:t>: At January 30, 2010 our distribution network included 13 merchandise distribution centers, five regional warehouses and four direct fulfillment centers as indicated in the following table: </a:t>
            </a:r>
            <a:endParaRPr lang="en-US" dirty="0"/>
          </a:p>
        </p:txBody>
      </p:sp>
      <p:graphicFrame>
        <p:nvGraphicFramePr>
          <p:cNvPr id="60418" name="Object 2"/>
          <p:cNvGraphicFramePr>
            <a:graphicFrameLocks noChangeAspect="1"/>
          </p:cNvGraphicFramePr>
          <p:nvPr/>
        </p:nvGraphicFramePr>
        <p:xfrm>
          <a:off x="2133600" y="1143000"/>
          <a:ext cx="5200650" cy="5715000"/>
        </p:xfrm>
        <a:graphic>
          <a:graphicData uri="http://schemas.openxmlformats.org/presentationml/2006/ole">
            <p:oleObj spid="_x0000_s60446" name="Document" r:id="rId3" imgW="5524297" imgH="5943381" progId="Word.Document.8">
              <p:link updateAutomatic="1"/>
            </p:oleObj>
          </a:graphicData>
        </a:graphic>
      </p:graphicFrame>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8599"/>
            <a:ext cx="8762999" cy="1200329"/>
          </a:xfrm>
          <a:prstGeom prst="rect">
            <a:avLst/>
          </a:prstGeom>
          <a:noFill/>
        </p:spPr>
        <p:txBody>
          <a:bodyPr wrap="square" rtlCol="0">
            <a:spAutoFit/>
          </a:bodyPr>
          <a:lstStyle/>
          <a:p>
            <a:r>
              <a:rPr lang="en-US" dirty="0" smtClean="0"/>
              <a:t>We also operated 19 Direct outlet stores totaling approximately 2.0 million square feet, of which we own four. Furthermore, we own our home office facility in Plano, Texas, and approximately 240 acres of property adjacent to the facility.</a:t>
            </a:r>
          </a:p>
          <a:p>
            <a:endParaRPr lang="en-US" dirty="0"/>
          </a:p>
        </p:txBody>
      </p:sp>
      <p:sp>
        <p:nvSpPr>
          <p:cNvPr id="4" name="Rectangle 3"/>
          <p:cNvSpPr/>
          <p:nvPr/>
        </p:nvSpPr>
        <p:spPr>
          <a:xfrm>
            <a:off x="0" y="1535668"/>
            <a:ext cx="5943600" cy="369332"/>
          </a:xfrm>
          <a:prstGeom prst="rect">
            <a:avLst/>
          </a:prstGeom>
        </p:spPr>
        <p:txBody>
          <a:bodyPr wrap="square">
            <a:spAutoFit/>
          </a:bodyPr>
          <a:lstStyle/>
          <a:p>
            <a:r>
              <a:rPr lang="en-US" b="1" dirty="0" smtClean="0"/>
              <a:t>Key Players:</a:t>
            </a:r>
            <a:r>
              <a:rPr lang="en-US" dirty="0" smtClean="0"/>
              <a:t> Peer Group | </a:t>
            </a:r>
            <a:r>
              <a:rPr lang="en-US" b="1" dirty="0" smtClean="0"/>
              <a:t>Department Store Cos. - Larger</a:t>
            </a:r>
            <a:endParaRPr lang="en-US" dirty="0"/>
          </a:p>
        </p:txBody>
      </p:sp>
      <p:graphicFrame>
        <p:nvGraphicFramePr>
          <p:cNvPr id="18434" name="Object 2"/>
          <p:cNvGraphicFramePr>
            <a:graphicFrameLocks noChangeAspect="1"/>
          </p:cNvGraphicFramePr>
          <p:nvPr/>
        </p:nvGraphicFramePr>
        <p:xfrm>
          <a:off x="1295400" y="2463800"/>
          <a:ext cx="5524500" cy="1879600"/>
        </p:xfrm>
        <a:graphic>
          <a:graphicData uri="http://schemas.openxmlformats.org/presentationml/2006/ole">
            <p:oleObj spid="_x0000_s18463" name="Document" r:id="rId3" imgW="5524297" imgH="1879531" progId="Word.Document.8">
              <p:link updateAutomatic="1"/>
            </p:oleObj>
          </a:graphicData>
        </a:graphic>
      </p:graphicFrame>
      <p:sp>
        <p:nvSpPr>
          <p:cNvPr id="9" name="TextBox 8"/>
          <p:cNvSpPr txBox="1"/>
          <p:nvPr/>
        </p:nvSpPr>
        <p:spPr>
          <a:xfrm>
            <a:off x="1" y="3886200"/>
            <a:ext cx="8001000" cy="1754327"/>
          </a:xfrm>
          <a:prstGeom prst="rect">
            <a:avLst/>
          </a:prstGeom>
          <a:noFill/>
        </p:spPr>
        <p:txBody>
          <a:bodyPr wrap="square" rtlCol="0">
            <a:spAutoFit/>
          </a:bodyPr>
          <a:lstStyle/>
          <a:p>
            <a:r>
              <a:rPr lang="en-US" dirty="0" smtClean="0"/>
              <a:t>  </a:t>
            </a:r>
          </a:p>
          <a:p>
            <a:endParaRPr lang="en-US" dirty="0" smtClean="0"/>
          </a:p>
          <a:p>
            <a:endParaRPr lang="en-US" dirty="0" smtClean="0"/>
          </a:p>
          <a:p>
            <a:r>
              <a:rPr lang="en-US" dirty="0" smtClean="0"/>
              <a:t>Also, Target and small stores like Express, NYCO, Banana Republic, Gap, Victoria Secret, and Old Navy.</a:t>
            </a:r>
          </a:p>
          <a:p>
            <a:endParaRPr lang="en-US" dirty="0"/>
          </a:p>
        </p:txBody>
      </p:sp>
      <p:cxnSp>
        <p:nvCxnSpPr>
          <p:cNvPr id="5" name="Straight Connector 4"/>
          <p:cNvCxnSpPr/>
          <p:nvPr/>
        </p:nvCxnSpPr>
        <p:spPr>
          <a:xfrm>
            <a:off x="1" y="1428928"/>
            <a:ext cx="914399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1" y="4495800"/>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Flowchart: Collate 7"/>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267200" y="6248400"/>
            <a:ext cx="4572000" cy="553998"/>
          </a:xfrm>
          <a:prstGeom prst="rect">
            <a:avLst/>
          </a:prstGeom>
        </p:spPr>
        <p:txBody>
          <a:bodyPr>
            <a:spAutoFit/>
          </a:bodyPr>
          <a:lstStyle/>
          <a:p>
            <a:r>
              <a:rPr lang="en-US" sz="1000" dirty="0"/>
              <a:t>Source: http://www.jcpenney.net/about/jcpmedia/corporatenews/articles/JCPenney_TransformsCatalog Strategy_to_Better_Serve_Customer_Pr,93.aspx and the </a:t>
            </a:r>
            <a:r>
              <a:rPr lang="en-US" sz="1000" dirty="0" err="1"/>
              <a:t>JCPenney</a:t>
            </a:r>
            <a:r>
              <a:rPr lang="en-US" sz="1000" dirty="0"/>
              <a:t> brief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909310"/>
          </a:xfrm>
          <a:prstGeom prst="rect">
            <a:avLst/>
          </a:prstGeom>
        </p:spPr>
        <p:txBody>
          <a:bodyPr wrap="square">
            <a:spAutoFit/>
          </a:bodyPr>
          <a:lstStyle/>
          <a:p>
            <a:r>
              <a:rPr lang="en-US" sz="3600" b="1" dirty="0" smtClean="0"/>
              <a:t>Executive summary</a:t>
            </a:r>
            <a:r>
              <a:rPr lang="en-US" sz="3600" dirty="0" smtClean="0"/>
              <a:t>:               </a:t>
            </a:r>
          </a:p>
          <a:p>
            <a:endParaRPr lang="en-US" dirty="0"/>
          </a:p>
          <a:p>
            <a:r>
              <a:rPr lang="en-US" dirty="0"/>
              <a:t>	</a:t>
            </a:r>
            <a:r>
              <a:rPr lang="en-US" dirty="0" smtClean="0"/>
              <a:t>(from the standard &amp; </a:t>
            </a:r>
            <a:r>
              <a:rPr lang="en-US" dirty="0" err="1" smtClean="0"/>
              <a:t>poors</a:t>
            </a:r>
            <a:r>
              <a:rPr lang="en-US" dirty="0" smtClean="0"/>
              <a:t>) CORPORATE STRATEGY. From FY 01 (Jan.) to FY 06, JCP executed a turnaround plan to improve the profitability of its </a:t>
            </a:r>
            <a:r>
              <a:rPr lang="en-US" dirty="0" err="1" smtClean="0"/>
              <a:t>JCPenney</a:t>
            </a:r>
            <a:r>
              <a:rPr lang="en-US" dirty="0" smtClean="0"/>
              <a:t> stores. The company focused on delivering competitive, fashionable merchandise assortments; developing a compelling and appealing marketing program; improving store environments; reducing its expense structure; and attracting and retaining an experienced and professional work force. In support of these objectives, JCP moved from decentralized to centralized merchandising, marketing and operating functions, and invested in a new store distribution network and in new merchandise planning, allocation and replenishment systems. </a:t>
            </a:r>
          </a:p>
          <a:p>
            <a:endParaRPr lang="en-US" dirty="0" smtClean="0"/>
          </a:p>
          <a:p>
            <a:r>
              <a:rPr lang="en-US" dirty="0" smtClean="0"/>
              <a:t>	With what we view as the success of its turnaround, JCP has mapped out a new long-range plan for making </a:t>
            </a:r>
            <a:r>
              <a:rPr lang="en-US" dirty="0" err="1" smtClean="0"/>
              <a:t>JCPenney</a:t>
            </a:r>
            <a:r>
              <a:rPr lang="en-US" dirty="0" smtClean="0"/>
              <a:t> the preferred shopping choice for "Middle America," which it defines as customers aged 35 to 54 with annual household incomes of $35,000 to $85,000. Key strategies include offering styles that make an emotional connection with the customer; making it easier for the customer to shop seamlessly across store/catalog/Internet channels; creating and sustaining a customer-focused culture; and using the off-mall store format to expand the company's presence in high-potential markets. JCP sees the potential for up to 400 new stores, relocations or expansions on a long-term basis. (we will have to reword this part). </a:t>
            </a:r>
          </a:p>
          <a:p>
            <a:endParaRPr lang="en-US" dirty="0" smtClean="0"/>
          </a:p>
        </p:txBody>
      </p:sp>
      <p:sp>
        <p:nvSpPr>
          <p:cNvPr id="3" name="Right Arrow 2"/>
          <p:cNvSpPr/>
          <p:nvPr/>
        </p:nvSpPr>
        <p:spPr>
          <a:xfrm>
            <a:off x="329045" y="11049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5545" y="3443719"/>
            <a:ext cx="596900"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495800" y="6304002"/>
            <a:ext cx="4572000" cy="553998"/>
          </a:xfrm>
          <a:prstGeom prst="rect">
            <a:avLst/>
          </a:prstGeom>
        </p:spPr>
        <p:txBody>
          <a:bodyPr>
            <a:spAutoFit/>
          </a:bodyPr>
          <a:lstStyle/>
          <a:p>
            <a:r>
              <a:rPr lang="en-US" sz="1000" dirty="0"/>
              <a:t>Source: http://www.jcpenney.net/about/jcpmedia/corporatenews/articles/JCPenney_TransformsCatalog Strategy_to_Better_Serve_Customer_Pr,93.aspx and the </a:t>
            </a:r>
            <a:r>
              <a:rPr lang="en-US" sz="1000" dirty="0" err="1"/>
              <a:t>JCPenney</a:t>
            </a:r>
            <a:r>
              <a:rPr lang="en-US" sz="1000" dirty="0"/>
              <a:t> brief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839200" cy="5078313"/>
          </a:xfrm>
          <a:prstGeom prst="rect">
            <a:avLst/>
          </a:prstGeom>
          <a:noFill/>
        </p:spPr>
        <p:txBody>
          <a:bodyPr wrap="square" rtlCol="0">
            <a:spAutoFit/>
          </a:bodyPr>
          <a:lstStyle/>
          <a:p>
            <a:endParaRPr lang="en-US" dirty="0" smtClean="0"/>
          </a:p>
          <a:p>
            <a:endParaRPr lang="en-US" dirty="0"/>
          </a:p>
          <a:p>
            <a:r>
              <a:rPr lang="en-US" dirty="0" smtClean="0"/>
              <a:t>	In July, in time for the Back-to-School shopping season, they launched three new surf and skate-inspired brands for young men: RS By </a:t>
            </a:r>
            <a:r>
              <a:rPr lang="en-US" dirty="0" err="1" smtClean="0"/>
              <a:t>Sheckler</a:t>
            </a:r>
            <a:r>
              <a:rPr lang="en-US" baseline="30000" dirty="0" smtClean="0"/>
              <a:t>™</a:t>
            </a:r>
            <a:r>
              <a:rPr lang="en-US" dirty="0" smtClean="0"/>
              <a:t>, Rusty</a:t>
            </a:r>
            <a:r>
              <a:rPr lang="en-US" baseline="30000" dirty="0" smtClean="0"/>
              <a:t>®</a:t>
            </a:r>
            <a:r>
              <a:rPr lang="en-US" dirty="0" smtClean="0"/>
              <a:t> surf apparel and Third Rail,</a:t>
            </a:r>
            <a:r>
              <a:rPr lang="en-US" baseline="30000" dirty="0" smtClean="0"/>
              <a:t>™</a:t>
            </a:r>
            <a:r>
              <a:rPr lang="en-US" dirty="0" smtClean="0"/>
              <a:t> a Zoo York Production, catering to the action sports lifestyle. </a:t>
            </a:r>
          </a:p>
          <a:p>
            <a:endParaRPr lang="en-US" dirty="0" smtClean="0"/>
          </a:p>
          <a:p>
            <a:r>
              <a:rPr lang="en-US" dirty="0" smtClean="0"/>
              <a:t>	In September 2009, they launched Cindy Crawford Style</a:t>
            </a:r>
            <a:r>
              <a:rPr lang="en-US" baseline="30000" dirty="0" smtClean="0"/>
              <a:t>™</a:t>
            </a:r>
            <a:r>
              <a:rPr lang="en-US" dirty="0" smtClean="0"/>
              <a:t>, a new brand of home furnishings and accessories exclusive to </a:t>
            </a:r>
            <a:r>
              <a:rPr lang="en-US" dirty="0" err="1" smtClean="0"/>
              <a:t>JCPenney</a:t>
            </a:r>
            <a:r>
              <a:rPr lang="en-US" dirty="0" smtClean="0"/>
              <a:t>. The collection includes bedding, window coverings, bath, decorative accessories, table top, area rugs, lighting and wall décor. Furniture is also available in select markets. </a:t>
            </a:r>
          </a:p>
          <a:p>
            <a:endParaRPr lang="en-US" dirty="0" smtClean="0"/>
          </a:p>
          <a:p>
            <a:r>
              <a:rPr lang="en-US" dirty="0" smtClean="0"/>
              <a:t>	Also in September, they launched JOE Joseph </a:t>
            </a:r>
            <a:r>
              <a:rPr lang="en-US" dirty="0" err="1" smtClean="0"/>
              <a:t>Abboud</a:t>
            </a:r>
            <a:r>
              <a:rPr lang="en-US" baseline="30000" dirty="0" smtClean="0"/>
              <a:t>®</a:t>
            </a:r>
            <a:r>
              <a:rPr lang="en-US" dirty="0" smtClean="0"/>
              <a:t>, a comprehensive collection of men’s sportswear, shirts, ties, tailored clothing, outerwear and footwear. JOE Joseph </a:t>
            </a:r>
            <a:r>
              <a:rPr lang="en-US" dirty="0" err="1" smtClean="0"/>
              <a:t>Abboud</a:t>
            </a:r>
            <a:r>
              <a:rPr lang="en-US" dirty="0" smtClean="0"/>
              <a:t> – owned by JA Apparel Corp., owners of global lifestyle brand Joseph </a:t>
            </a:r>
            <a:r>
              <a:rPr lang="en-US" dirty="0" err="1" smtClean="0"/>
              <a:t>Abboud</a:t>
            </a:r>
            <a:r>
              <a:rPr lang="en-US" dirty="0" smtClean="0"/>
              <a:t> – creates a “neo-traditional” lifestyle category in Men’s that caters to customers seeking designer casual, business casual and dressy attire at affordable prices. In addition, we launched she said</a:t>
            </a:r>
            <a:r>
              <a:rPr lang="en-US" baseline="30000" dirty="0" smtClean="0"/>
              <a:t>™</a:t>
            </a:r>
            <a:r>
              <a:rPr lang="en-US" dirty="0" smtClean="0"/>
              <a:t>, a contemporary, private-label career sportswear brand focused on the professional career woman.</a:t>
            </a:r>
            <a:endParaRPr lang="en-US" dirty="0"/>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762000"/>
            <a:ext cx="592137"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799" y="1905000"/>
            <a:ext cx="592137"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4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248025"/>
            <a:ext cx="5921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lowchart: Collate 5"/>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281055" y="6172200"/>
            <a:ext cx="4572000" cy="553998"/>
          </a:xfrm>
          <a:prstGeom prst="rect">
            <a:avLst/>
          </a:prstGeom>
        </p:spPr>
        <p:txBody>
          <a:bodyPr>
            <a:spAutoFit/>
          </a:bodyPr>
          <a:lstStyle/>
          <a:p>
            <a:r>
              <a:rPr lang="en-US" sz="1000" dirty="0"/>
              <a:t>Source: http://www.jcpenney.net/about/jcpmedia/corporatenews/articles/JCPenney_TransformsCatalog Strategy_to_Better_Serve_Customer_Pr,93.aspx and the </a:t>
            </a:r>
            <a:r>
              <a:rPr lang="en-US" sz="1000" dirty="0" err="1"/>
              <a:t>JCPenney</a:t>
            </a:r>
            <a:r>
              <a:rPr lang="en-US" sz="1000" dirty="0"/>
              <a:t> brief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4909"/>
            <a:ext cx="8763000" cy="7048083"/>
          </a:xfrm>
          <a:prstGeom prst="rect">
            <a:avLst/>
          </a:prstGeom>
          <a:noFill/>
          <a:ln>
            <a:solidFill>
              <a:srgbClr val="FFFF00"/>
            </a:solidFill>
          </a:ln>
        </p:spPr>
        <p:txBody>
          <a:bodyPr wrap="square" rtlCol="0">
            <a:spAutoFit/>
          </a:bodyPr>
          <a:lstStyle/>
          <a:p>
            <a:r>
              <a:rPr lang="en-US" dirty="0"/>
              <a:t>	</a:t>
            </a:r>
            <a:r>
              <a:rPr lang="en-US" dirty="0" smtClean="0"/>
              <a:t>In October 2009, we entered into an agreement with Liz Claiborne, Inc. to make </a:t>
            </a:r>
            <a:r>
              <a:rPr lang="en-US" dirty="0" err="1" smtClean="0"/>
              <a:t>JCPenney</a:t>
            </a:r>
            <a:r>
              <a:rPr lang="en-US" dirty="0" smtClean="0"/>
              <a:t> the exclusive department store retailer for Liz Claiborne branded merchandise, other than footwear and beauty products, starting in fall 2010. Following the complete roll-out of the Liz Claiborne and Claiborne for Men brands, </a:t>
            </a:r>
            <a:r>
              <a:rPr lang="en-US" dirty="0" err="1" smtClean="0"/>
              <a:t>JCPenney</a:t>
            </a:r>
            <a:r>
              <a:rPr lang="en-US" dirty="0" smtClean="0"/>
              <a:t> will carry a full lifestyle collection in more than 30 merchandise categories. Our customer research shows that the Liz Claiborne brand is one of the most recognized and purchased brands in women’s apparel, with exceptional customer loyalty. </a:t>
            </a:r>
          </a:p>
          <a:p>
            <a:endParaRPr lang="en-US" dirty="0" smtClean="0"/>
          </a:p>
          <a:p>
            <a:r>
              <a:rPr lang="en-US" dirty="0" smtClean="0"/>
              <a:t>	In November, we launched a preview collection of </a:t>
            </a:r>
            <a:r>
              <a:rPr lang="en-US" i="1" dirty="0" err="1" smtClean="0"/>
              <a:t>Olsenboye</a:t>
            </a:r>
            <a:r>
              <a:rPr lang="en-US" dirty="0" smtClean="0"/>
              <a:t>, an exclusive new juniors brand created by </a:t>
            </a:r>
            <a:r>
              <a:rPr lang="en-US" dirty="0" err="1" smtClean="0"/>
              <a:t>Dualstar</a:t>
            </a:r>
            <a:r>
              <a:rPr lang="en-US" dirty="0" smtClean="0"/>
              <a:t> Entertainment Group founders and designers Mary-Kate Olsen and Ashley Olsen. The preview collection was available for a limited time on jcp.com and in select </a:t>
            </a:r>
            <a:r>
              <a:rPr lang="en-US" dirty="0" err="1" smtClean="0"/>
              <a:t>JCPenney</a:t>
            </a:r>
            <a:r>
              <a:rPr lang="en-US" dirty="0" smtClean="0"/>
              <a:t> stores. The full launch is in spring 2010. </a:t>
            </a:r>
          </a:p>
          <a:p>
            <a:endParaRPr lang="en-US" dirty="0" smtClean="0"/>
          </a:p>
          <a:p>
            <a:r>
              <a:rPr lang="en-US" dirty="0" smtClean="0"/>
              <a:t>	Also </a:t>
            </a:r>
            <a:r>
              <a:rPr lang="en-US" dirty="0"/>
              <a:t>in November, we announced plans to become Mango’s exclusive department store retailer in the United States for the “MNG by Mango” brand. Mango, with more than 1,300 stores in 94 countries, is known for rapidly delivering European runway fashion at affordable prices. MNG by Mango is expected to become our largest contemporary brand and it will bring a representation of Mango fashion to </a:t>
            </a:r>
            <a:r>
              <a:rPr lang="en-US" dirty="0" err="1"/>
              <a:t>JCPenney</a:t>
            </a:r>
            <a:r>
              <a:rPr lang="en-US" dirty="0"/>
              <a:t> and will expand the brand’s presence in the United States. MNG by Mango will launch in fall 2010 on jcp.com and in </a:t>
            </a:r>
            <a:r>
              <a:rPr lang="en-US" dirty="0" smtClean="0"/>
              <a:t>		approximately </a:t>
            </a:r>
            <a:r>
              <a:rPr lang="en-US" dirty="0"/>
              <a:t>80 stores, </a:t>
            </a:r>
            <a:r>
              <a:rPr lang="en-US" dirty="0" smtClean="0"/>
              <a:t>with plans </a:t>
            </a:r>
            <a:r>
              <a:rPr lang="en-US" dirty="0"/>
              <a:t>to expand to a total of 600 stores by </a:t>
            </a:r>
            <a:r>
              <a:rPr lang="en-US" dirty="0" smtClean="0"/>
              <a:t>		the </a:t>
            </a:r>
            <a:r>
              <a:rPr lang="en-US" dirty="0"/>
              <a:t>end of 2011. </a:t>
            </a:r>
          </a:p>
          <a:p>
            <a:endParaRPr lang="en-US" sz="1000" dirty="0" smtClean="0"/>
          </a:p>
          <a:p>
            <a:r>
              <a:rPr lang="en-US" sz="1000" dirty="0" smtClean="0"/>
              <a:t>Source</a:t>
            </a:r>
            <a:r>
              <a:rPr lang="en-US" sz="1000" dirty="0"/>
              <a:t>: http://www.jcpenney.net/</a:t>
            </a:r>
            <a:r>
              <a:rPr lang="en-US" sz="1000" dirty="0">
                <a:solidFill>
                  <a:schemeClr val="bg1"/>
                </a:solidFill>
              </a:rPr>
              <a:t>about/jcpmedia/c</a:t>
            </a:r>
            <a:r>
              <a:rPr lang="en-US" sz="1000" dirty="0">
                <a:solidFill>
                  <a:srgbClr val="7030A0"/>
                </a:solidFill>
              </a:rPr>
              <a:t>orporatenews/articles</a:t>
            </a:r>
            <a:r>
              <a:rPr lang="en-US" sz="1000" dirty="0"/>
              <a:t>/JCPenney_TransformsCatalog Strategy_to_Better_Serve_Customer_Pr,93.aspx and the </a:t>
            </a:r>
            <a:r>
              <a:rPr lang="en-US" sz="1000" dirty="0" err="1"/>
              <a:t>JCPenney</a:t>
            </a:r>
            <a:r>
              <a:rPr lang="en-US" sz="1000" dirty="0"/>
              <a:t> brief</a:t>
            </a:r>
          </a:p>
          <a:p>
            <a:endParaRPr lang="en-US" dirty="0" smtClean="0"/>
          </a:p>
          <a:p>
            <a:endParaRPr lang="en-US" dirty="0"/>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57200"/>
            <a:ext cx="5921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818" y="2703003"/>
            <a:ext cx="5921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49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818" y="4038600"/>
            <a:ext cx="5921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lowchart: Collate 5"/>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524315"/>
          </a:xfrm>
          <a:prstGeom prst="rect">
            <a:avLst/>
          </a:prstGeom>
          <a:noFill/>
        </p:spPr>
        <p:txBody>
          <a:bodyPr wrap="square" rtlCol="0">
            <a:spAutoFit/>
          </a:bodyPr>
          <a:lstStyle/>
          <a:p>
            <a:endParaRPr lang="en-US" dirty="0" smtClean="0"/>
          </a:p>
          <a:p>
            <a:endParaRPr lang="en-US" dirty="0" smtClean="0"/>
          </a:p>
          <a:p>
            <a:r>
              <a:rPr lang="en-US" sz="3600" b="1" dirty="0" smtClean="0"/>
              <a:t>Marketing Initiatives </a:t>
            </a:r>
            <a:endParaRPr lang="en-US" sz="3600" dirty="0" smtClean="0"/>
          </a:p>
          <a:p>
            <a:endParaRPr lang="en-US" dirty="0" smtClean="0"/>
          </a:p>
          <a:p>
            <a:r>
              <a:rPr lang="en-US" dirty="0" smtClean="0"/>
              <a:t>In February 2009, </a:t>
            </a:r>
            <a:r>
              <a:rPr lang="en-US" dirty="0" err="1"/>
              <a:t>JCPenney</a:t>
            </a:r>
            <a:r>
              <a:rPr lang="en-US" dirty="0"/>
              <a:t>  </a:t>
            </a:r>
            <a:r>
              <a:rPr lang="en-US" dirty="0" smtClean="0"/>
              <a:t>launched their spring marketing campaign showcasing their compelling selection of affordable, exclusive designer brands. The campaign kicked off with commercials at the 2009 Academy Awards featuring several authentic designers from our portfolio, including </a:t>
            </a:r>
            <a:r>
              <a:rPr lang="en-US" dirty="0" err="1" smtClean="0"/>
              <a:t>nicole</a:t>
            </a:r>
            <a:r>
              <a:rPr lang="en-US" baseline="30000" dirty="0" smtClean="0"/>
              <a:t>®</a:t>
            </a:r>
            <a:r>
              <a:rPr lang="en-US" dirty="0" smtClean="0"/>
              <a:t> by Nicole Miller, </a:t>
            </a:r>
            <a:r>
              <a:rPr lang="en-US" dirty="0" err="1" smtClean="0"/>
              <a:t>Bisou</a:t>
            </a:r>
            <a:r>
              <a:rPr lang="en-US" dirty="0" smtClean="0"/>
              <a:t> </a:t>
            </a:r>
            <a:r>
              <a:rPr lang="en-US" dirty="0" err="1" smtClean="0"/>
              <a:t>Bisou</a:t>
            </a:r>
            <a:r>
              <a:rPr lang="en-US" baseline="30000" dirty="0" smtClean="0"/>
              <a:t>®</a:t>
            </a:r>
            <a:r>
              <a:rPr lang="en-US" dirty="0" smtClean="0"/>
              <a:t> by Michele </a:t>
            </a:r>
            <a:r>
              <a:rPr lang="en-US" dirty="0" err="1" smtClean="0"/>
              <a:t>Bohbot</a:t>
            </a:r>
            <a:r>
              <a:rPr lang="en-US" dirty="0" smtClean="0"/>
              <a:t>, ALLEN B. by Allen Schwartz, </a:t>
            </a:r>
            <a:r>
              <a:rPr lang="en-US" dirty="0" err="1" smtClean="0"/>
              <a:t>Fabulosity</a:t>
            </a:r>
            <a:r>
              <a:rPr lang="en-US" baseline="30000" dirty="0" smtClean="0"/>
              <a:t>™</a:t>
            </a:r>
            <a:r>
              <a:rPr lang="en-US" dirty="0" smtClean="0"/>
              <a:t> by </a:t>
            </a:r>
            <a:r>
              <a:rPr lang="en-US" dirty="0" err="1" smtClean="0"/>
              <a:t>Kimora</a:t>
            </a:r>
            <a:r>
              <a:rPr lang="en-US" dirty="0" smtClean="0"/>
              <a:t> Lee Simmons and I “Heart” </a:t>
            </a:r>
            <a:r>
              <a:rPr lang="en-US" dirty="0" err="1" smtClean="0"/>
              <a:t>Ronson</a:t>
            </a:r>
            <a:r>
              <a:rPr lang="en-US" dirty="0" smtClean="0"/>
              <a:t> by Charlotte </a:t>
            </a:r>
            <a:r>
              <a:rPr lang="en-US" dirty="0" err="1" smtClean="0"/>
              <a:t>Ronson</a:t>
            </a:r>
            <a:r>
              <a:rPr lang="en-US" dirty="0" smtClean="0"/>
              <a:t>. The spring campaign reflected our efforts to deliver brands that inspire and enable customers to have exceptional style and quality at affordable prices. They also launched an interactive, fully-integrated virtual runway shop on jcp.com featuring some of our exclusive designers. </a:t>
            </a:r>
          </a:p>
          <a:p>
            <a:endParaRPr lang="en-US" dirty="0" smtClean="0"/>
          </a:p>
          <a:p>
            <a:endParaRPr lang="en-US" dirty="0"/>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114800" y="6304002"/>
            <a:ext cx="4572000" cy="553998"/>
          </a:xfrm>
          <a:prstGeom prst="rect">
            <a:avLst/>
          </a:prstGeom>
        </p:spPr>
        <p:txBody>
          <a:bodyPr>
            <a:spAutoFit/>
          </a:bodyPr>
          <a:lstStyle/>
          <a:p>
            <a:r>
              <a:rPr lang="en-US" sz="1000" dirty="0" smtClean="0">
                <a:hlinkClick r:id="rId2"/>
              </a:rPr>
              <a:t>Source: http</a:t>
            </a:r>
            <a:r>
              <a:rPr lang="en-US" sz="1000" dirty="0" smtClean="0">
                <a:hlinkClick r:id="rId2"/>
              </a:rPr>
              <a:t>://www.sec.gov/Archives/edgar/data/1166126/000119312510071527/d10k.htm#toc90600_1</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dirty="0" smtClean="0">
                <a:solidFill>
                  <a:schemeClr val="tx1"/>
                </a:solidFill>
              </a:rPr>
              <a:t>Situation Analysis</a:t>
            </a:r>
            <a:endParaRPr lang="en-US" dirty="0">
              <a:solidFill>
                <a:schemeClr val="tx1"/>
              </a:solidFill>
            </a:endParaRPr>
          </a:p>
        </p:txBody>
      </p:sp>
      <p:sp>
        <p:nvSpPr>
          <p:cNvPr id="3" name="Content Placeholder 2"/>
          <p:cNvSpPr>
            <a:spLocks noGrp="1"/>
          </p:cNvSpPr>
          <p:nvPr>
            <p:ph idx="1"/>
          </p:nvPr>
        </p:nvSpPr>
        <p:spPr>
          <a:xfrm>
            <a:off x="0" y="1066800"/>
            <a:ext cx="8839200" cy="5181600"/>
          </a:xfrm>
        </p:spPr>
        <p:txBody>
          <a:bodyPr>
            <a:normAutofit fontScale="25000" lnSpcReduction="20000"/>
          </a:bodyPr>
          <a:lstStyle/>
          <a:p>
            <a:r>
              <a:rPr lang="en-US" sz="5500" b="1" dirty="0" smtClean="0"/>
              <a:t>Key Industry Trends</a:t>
            </a:r>
            <a:r>
              <a:rPr lang="en-US" sz="5500" dirty="0" smtClean="0"/>
              <a:t>: </a:t>
            </a:r>
          </a:p>
          <a:p>
            <a:pPr marL="109728" indent="0">
              <a:buNone/>
            </a:pPr>
            <a:r>
              <a:rPr lang="en-US" dirty="0" smtClean="0"/>
              <a:t>	</a:t>
            </a:r>
          </a:p>
          <a:p>
            <a:pPr marL="109728" indent="0">
              <a:buNone/>
            </a:pPr>
            <a:r>
              <a:rPr lang="en-US" sz="4400" dirty="0" smtClean="0"/>
              <a:t>	</a:t>
            </a:r>
            <a:r>
              <a:rPr lang="en-US" sz="4800" dirty="0" smtClean="0"/>
              <a:t>Retail</a:t>
            </a:r>
            <a:r>
              <a:rPr lang="en-US" sz="4800" dirty="0"/>
              <a:t>, with more than 15 million employees in America alone, is one of the largest industries in the world by number of businesses and number of employees. Retail sales in the U.S. (total retail sales include the categories of gasoline, automobiles, and food service, as well as merchandise) totaled an estimated $4.300 trillion in 2009 according to Plunkett Research. Sales were $4.413 trillion in 2008 and $4.482 trillion in 2007.</a:t>
            </a:r>
          </a:p>
          <a:p>
            <a:pPr marL="109728" indent="0">
              <a:buNone/>
            </a:pPr>
            <a:r>
              <a:rPr lang="en-US" sz="4800" dirty="0"/>
              <a:t>Retails sales in 2008-2009 were driven partly by deep discounting. Meanwhile, automobile sales saw a disastrous drop off, with total sales of cars and light trucks in 2009 estimated at 10 million, and 2008 at about 13.2 million, down from 16.5 million in 2007 and 17.5 million at the peak in </a:t>
            </a:r>
            <a:r>
              <a:rPr lang="en-US" sz="4800" dirty="0" smtClean="0"/>
              <a:t>2005. Retail </a:t>
            </a:r>
            <a:r>
              <a:rPr lang="en-US" sz="4800" dirty="0"/>
              <a:t>sales in 2008-2009 were affected by several factors:</a:t>
            </a:r>
          </a:p>
          <a:p>
            <a:pPr marL="109728" indent="0">
              <a:buNone/>
            </a:pPr>
            <a:endParaRPr lang="en-US" sz="4800" dirty="0" smtClean="0"/>
          </a:p>
          <a:p>
            <a:pPr marL="109728" indent="0">
              <a:buNone/>
            </a:pPr>
            <a:r>
              <a:rPr lang="en-US" sz="4800" dirty="0"/>
              <a:t>	</a:t>
            </a:r>
            <a:r>
              <a:rPr lang="en-US" sz="4800" dirty="0" smtClean="0"/>
              <a:t> </a:t>
            </a:r>
            <a:r>
              <a:rPr lang="en-US" sz="4800" dirty="0"/>
              <a:t>Sales of both new and existing homes were very slow. While homes themselves are not counted in retail sales figures, buyers of these homes are a significant force at retail stores where they purchase furniture, appliances, linens, consumer electronics and garden supplies to fill up their new residences. Likewise, builders and remodelers are a strong factor in retail sales, when they purchase supplies, materials, appliances, etc. at retail outlets. The slowdown in building and remodeling led to low levels of sales at home centers such as Home Depot.</a:t>
            </a:r>
          </a:p>
          <a:p>
            <a:pPr marL="109728" indent="0">
              <a:buNone/>
            </a:pPr>
            <a:r>
              <a:rPr lang="en-US" sz="4800" dirty="0"/>
              <a:t>    </a:t>
            </a:r>
            <a:endParaRPr lang="en-US" sz="4800" dirty="0" smtClean="0"/>
          </a:p>
          <a:p>
            <a:pPr marL="109728" indent="0">
              <a:buNone/>
            </a:pPr>
            <a:r>
              <a:rPr lang="en-US" sz="4800" dirty="0" smtClean="0"/>
              <a:t> 	Another </a:t>
            </a:r>
            <a:r>
              <a:rPr lang="en-US" sz="4800" dirty="0"/>
              <a:t>factor was home mortgages: From 1998 through part of 2006, Americans were refinancing their existing home mortgages in record-setting numbers. In doing so, they took advantage of very low mortgage interest rates and very easy lending requirements. Many homeowners also increased the balance on their mortgages, taking advantage of rapidly rising home values that increased their borrowing power. Borrowing against home equity lines of credit was also high, and much of that money went to retail purchases. Homeowners were spending this cash windfall freely, driving up retail sales in many categories. However, by late 2006, the slowing real estate market, followed by tougher lending standards, meant that the party was over. This definitely had a negative effect on retail sales.</a:t>
            </a:r>
          </a:p>
          <a:p>
            <a:pPr marL="109728" indent="0">
              <a:buNone/>
            </a:pPr>
            <a:r>
              <a:rPr lang="en-US" sz="4800" dirty="0"/>
              <a:t>   </a:t>
            </a:r>
            <a:endParaRPr lang="en-US" sz="4800" dirty="0" smtClean="0"/>
          </a:p>
          <a:p>
            <a:pPr marL="109728" indent="0">
              <a:buNone/>
            </a:pPr>
            <a:r>
              <a:rPr lang="en-US" sz="4800" dirty="0"/>
              <a:t>	</a:t>
            </a:r>
            <a:r>
              <a:rPr lang="en-US" sz="4800" dirty="0" smtClean="0"/>
              <a:t> </a:t>
            </a:r>
            <a:r>
              <a:rPr lang="en-US" sz="4800" dirty="0"/>
              <a:t>Another major negative impact was the growing number of homes going into foreclosure as their owners were unable or unwilling to meet monthly payments. Many of these foreclosed homes are part of the subprime mortgage fiasco that is rocking financial markets, where borrowers have poor credit or inadequate income. Also, a large portion of foreclosed homes are those subject to rising monthly payments due to adjustable rate mortgages.</a:t>
            </a:r>
          </a:p>
          <a:p>
            <a:pPr marL="109728" indent="0">
              <a:buNone/>
            </a:pPr>
            <a:r>
              <a:rPr lang="en-US" sz="4800" dirty="0"/>
              <a:t>    </a:t>
            </a:r>
          </a:p>
          <a:p>
            <a:pPr marL="109728" indent="0">
              <a:buNone/>
            </a:pPr>
            <a:r>
              <a:rPr lang="en-US" sz="4800" dirty="0" smtClean="0"/>
              <a:t>		Extremely </a:t>
            </a:r>
            <a:r>
              <a:rPr lang="en-US" sz="4800" dirty="0"/>
              <a:t>high unemployment, topping 10% in late 2009, has limited the ability of consumers to spend.</a:t>
            </a:r>
          </a:p>
          <a:p>
            <a:pPr marL="109728" indent="0">
              <a:buNone/>
            </a:pPr>
            <a:r>
              <a:rPr lang="en-US" sz="4800" dirty="0"/>
              <a:t>    </a:t>
            </a:r>
          </a:p>
          <a:p>
            <a:pPr marL="109728" indent="0">
              <a:buNone/>
            </a:pPr>
            <a:r>
              <a:rPr lang="en-US" sz="4800" dirty="0" smtClean="0"/>
              <a:t>	 			Equally </a:t>
            </a:r>
            <a:r>
              <a:rPr lang="en-US" sz="4800" dirty="0"/>
              <a:t>important, Americans have entered a new anti-consumption, </a:t>
            </a:r>
            <a:r>
              <a:rPr lang="en-US" sz="4800" dirty="0" smtClean="0"/>
              <a:t>pro-savings 				mindset </a:t>
            </a:r>
            <a:r>
              <a:rPr lang="en-US" sz="4800" dirty="0"/>
              <a:t>that will dramatically </a:t>
            </a:r>
            <a:r>
              <a:rPr lang="en-US" sz="4800" dirty="0" smtClean="0"/>
              <a:t>change </a:t>
            </a:r>
            <a:r>
              <a:rPr lang="en-US" sz="4800" dirty="0"/>
              <a:t>the retail industry for the </a:t>
            </a:r>
            <a:r>
              <a:rPr lang="en-US" sz="4800" dirty="0" smtClean="0"/>
              <a:t>long term. </a:t>
            </a:r>
          </a:p>
        </p:txBody>
      </p:sp>
      <p:sp>
        <p:nvSpPr>
          <p:cNvPr id="6" name="TextBox 5"/>
          <p:cNvSpPr txBox="1"/>
          <p:nvPr/>
        </p:nvSpPr>
        <p:spPr>
          <a:xfrm>
            <a:off x="0" y="6304002"/>
            <a:ext cx="2897913" cy="553998"/>
          </a:xfrm>
          <a:prstGeom prst="rect">
            <a:avLst/>
          </a:prstGeom>
          <a:noFill/>
          <a:ln>
            <a:solidFill>
              <a:schemeClr val="accent1"/>
            </a:solidFill>
          </a:ln>
        </p:spPr>
        <p:txBody>
          <a:bodyPr wrap="square" rtlCol="0">
            <a:spAutoFit/>
          </a:bodyPr>
          <a:lstStyle/>
          <a:p>
            <a:r>
              <a:rPr lang="en-US" sz="1000" dirty="0">
                <a:solidFill>
                  <a:schemeClr val="bg1"/>
                </a:solidFill>
              </a:rPr>
              <a:t>Source</a:t>
            </a:r>
            <a:r>
              <a:rPr lang="en-US" sz="1000" dirty="0" smtClean="0">
                <a:solidFill>
                  <a:schemeClr val="bg1"/>
                </a:solidFill>
              </a:rPr>
              <a:t>: http</a:t>
            </a:r>
            <a:r>
              <a:rPr lang="en-US" sz="1000" dirty="0">
                <a:solidFill>
                  <a:schemeClr val="bg1"/>
                </a:solidFill>
              </a:rPr>
              <a:t>://www.plunkettresearch.com/Industries/Retailing/RetailingSampleProfile/tabid/272/Default.aspx </a:t>
            </a:r>
          </a:p>
        </p:txBody>
      </p:sp>
    </p:spTree>
    <p:extLst>
      <p:ext uri="{BB962C8B-B14F-4D97-AF65-F5344CB8AC3E}">
        <p14:creationId xmlns:p14="http://schemas.microsoft.com/office/powerpoint/2010/main" xmlns="" val="3392761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8915400" cy="7971413"/>
          </a:xfrm>
          <a:prstGeom prst="rect">
            <a:avLst/>
          </a:prstGeom>
          <a:noFill/>
        </p:spPr>
        <p:txBody>
          <a:bodyPr wrap="square" rtlCol="0">
            <a:spAutoFit/>
          </a:bodyPr>
          <a:lstStyle/>
          <a:p>
            <a:endParaRPr lang="en-US" dirty="0" smtClean="0"/>
          </a:p>
          <a:p>
            <a:r>
              <a:rPr lang="en-US" dirty="0" smtClean="0"/>
              <a:t>They fully integrated two-year sponsorship of the “Rascal </a:t>
            </a:r>
            <a:r>
              <a:rPr lang="en-US" dirty="0" err="1" smtClean="0"/>
              <a:t>Flatts</a:t>
            </a:r>
            <a:r>
              <a:rPr lang="en-US" dirty="0" smtClean="0"/>
              <a:t> American Living Unstoppable Tour” presented by </a:t>
            </a:r>
            <a:r>
              <a:rPr lang="en-US" dirty="0" err="1" smtClean="0"/>
              <a:t>JCPenney</a:t>
            </a:r>
            <a:r>
              <a:rPr lang="en-US" dirty="0" smtClean="0"/>
              <a:t> kicked off in June 2009. The tour, which hits about 60 cities across the nation each year, promoted American Living during 2009, our affordable, all-American lifestyle brand developed exclusively for our customers by Polo Ralph Lauren’s Global Brand Concepts with offerings across nearly 40 merchandise categories. </a:t>
            </a:r>
          </a:p>
          <a:p>
            <a:endParaRPr lang="en-US" dirty="0" smtClean="0"/>
          </a:p>
          <a:p>
            <a:r>
              <a:rPr lang="en-US" dirty="0" smtClean="0"/>
              <a:t>In July 2009, they launched our Back-to-School marketing campaign, “Schooled in Style—Smart Looks for </a:t>
            </a:r>
            <a:r>
              <a:rPr lang="en-US" dirty="0" err="1" smtClean="0"/>
              <a:t>Less</a:t>
            </a:r>
            <a:r>
              <a:rPr lang="en-US" baseline="30000" dirty="0" err="1" smtClean="0"/>
              <a:t>TM</a:t>
            </a:r>
            <a:r>
              <a:rPr lang="en-US" dirty="0" smtClean="0"/>
              <a:t>”, that included digital, social, mobile and traditional media with special events and promotions to support the merchandise in our portfolio of exclusive and private brands. </a:t>
            </a:r>
          </a:p>
          <a:p>
            <a:r>
              <a:rPr lang="en-US" dirty="0" smtClean="0"/>
              <a:t>In keeping pace with consumers’ changing media habits and their continued migration to online versus catalog shopping, in November 2009, they announced their plans to discontinue publishing their twice-yearly “big book” catalogs. They will invest those resources in continued target growth initiatives on jcp.com, ongoing leading-edge social media services and a range of customized, more timely specialty catalogs. We expect a year-over-year reduction of 25% to 30% in paper use for catalogs in 2010, continuing their four-year trend of declining paper consumption.</a:t>
            </a:r>
          </a:p>
          <a:p>
            <a:endParaRPr lang="en-US" dirty="0" smtClean="0"/>
          </a:p>
          <a:p>
            <a:endParaRPr lang="en-US" dirty="0" smtClean="0"/>
          </a:p>
          <a:p>
            <a:endParaRPr lang="en-US" sz="1000" dirty="0" smtClean="0"/>
          </a:p>
          <a:p>
            <a:r>
              <a:rPr lang="en-US" sz="1000" dirty="0" smtClean="0"/>
              <a:t>. </a:t>
            </a:r>
            <a:r>
              <a:rPr lang="en-US" sz="1000" dirty="0" smtClean="0"/>
              <a:t>                                                                                                    </a:t>
            </a:r>
          </a:p>
          <a:p>
            <a:endParaRPr lang="en-US" sz="1000" dirty="0" smtClean="0">
              <a:hlinkClick r:id="rId2"/>
            </a:endParaRPr>
          </a:p>
          <a:p>
            <a:endParaRPr lang="en-US" sz="1000" dirty="0" smtClean="0">
              <a:hlinkClick r:id="rId2"/>
            </a:endParaRPr>
          </a:p>
          <a:p>
            <a:endParaRPr lang="en-US" sz="1000" dirty="0" smtClean="0">
              <a:hlinkClick r:id="rId2"/>
            </a:endParaRPr>
          </a:p>
          <a:p>
            <a:endParaRPr lang="en-US" sz="1000" dirty="0" smtClean="0">
              <a:hlinkClick r:id="rId2"/>
            </a:endParaRPr>
          </a:p>
          <a:p>
            <a:r>
              <a:rPr lang="en-US" sz="1000" dirty="0" smtClean="0">
                <a:hlinkClick r:id="rId2"/>
              </a:rPr>
              <a:t>Source</a:t>
            </a:r>
            <a:r>
              <a:rPr lang="en-US" sz="1000" dirty="0" smtClean="0">
                <a:hlinkClick r:id="rId2"/>
              </a:rPr>
              <a:t>: http://www.sec.gov/Archives/edgar/data</a:t>
            </a:r>
            <a:r>
              <a:rPr lang="en-US" sz="1000" dirty="0" smtClean="0">
                <a:hlinkClick r:id="rId2"/>
              </a:rPr>
              <a:t>/</a:t>
            </a:r>
          </a:p>
          <a:p>
            <a:r>
              <a:rPr lang="en-US" sz="1000" dirty="0" smtClean="0">
                <a:hlinkClick r:id="rId2"/>
              </a:rPr>
              <a:t>1166126/000119312510071527/d10k.htm#toc90600_1</a:t>
            </a:r>
            <a:endParaRPr lang="en-US" sz="1000" dirty="0" smtClean="0"/>
          </a:p>
          <a:p>
            <a:endParaRPr lang="en-US" dirty="0" smtClean="0"/>
          </a:p>
          <a:p>
            <a:endParaRPr lang="en-US" dirty="0" smtClean="0"/>
          </a:p>
          <a:p>
            <a:r>
              <a:rPr lang="en-US" dirty="0" smtClean="0"/>
              <a:t> </a:t>
            </a:r>
          </a:p>
          <a:p>
            <a:endParaRPr lang="en-US" dirty="0"/>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endParaRPr lang="en-US" dirty="0"/>
          </a:p>
          <a:p>
            <a:r>
              <a:rPr lang="en-US" dirty="0"/>
              <a:t>Aside from being one of the most traditional American companies, </a:t>
            </a:r>
            <a:r>
              <a:rPr lang="en-US" dirty="0" err="1"/>
              <a:t>JCPenney</a:t>
            </a:r>
            <a:r>
              <a:rPr lang="en-US" dirty="0"/>
              <a:t> is also the largest department-store retailer and catalog merchant in the United States, with over 1,200 stores in all 50 states as well as Puerto Rico, Mexico and Chile. The company is one of the industry leaders but needs to keep up with not  only the competition, but also creating an approachable, fun and forward thinking environment for its target market.</a:t>
            </a:r>
          </a:p>
          <a:p>
            <a:endParaRPr lang="en-US" dirty="0"/>
          </a:p>
          <a:p>
            <a:r>
              <a:rPr lang="en-US" dirty="0"/>
              <a:t>The research conducted by Revolutionizing Together indicates that our target market will some times prefer other department stores like Macy’s or Kohl’s over </a:t>
            </a:r>
            <a:r>
              <a:rPr lang="en-US" dirty="0" err="1"/>
              <a:t>JCPenney</a:t>
            </a:r>
            <a:r>
              <a:rPr lang="en-US" dirty="0"/>
              <a:t>. </a:t>
            </a:r>
            <a:r>
              <a:rPr lang="en-US" dirty="0" err="1"/>
              <a:t>JCPenney</a:t>
            </a:r>
            <a:r>
              <a:rPr lang="en-US" dirty="0"/>
              <a:t> has the opportunity to revert that, we intend to focus  more on popular and quality bra</a:t>
            </a:r>
          </a:p>
          <a:p>
            <a:endParaRPr lang="en-US" dirty="0"/>
          </a:p>
        </p:txBody>
      </p:sp>
      <p:sp>
        <p:nvSpPr>
          <p:cNvPr id="3" name="Title 2"/>
          <p:cNvSpPr>
            <a:spLocks noGrp="1"/>
          </p:cNvSpPr>
          <p:nvPr>
            <p:ph type="title"/>
          </p:nvPr>
        </p:nvSpPr>
        <p:spPr/>
        <p:txBody>
          <a:bodyPr>
            <a:normAutofit fontScale="90000"/>
          </a:bodyPr>
          <a:lstStyle/>
          <a:p>
            <a:r>
              <a:rPr lang="en-US" dirty="0" err="1">
                <a:solidFill>
                  <a:schemeClr val="tx1"/>
                </a:solidFill>
              </a:rPr>
              <a:t>JCPenney</a:t>
            </a:r>
            <a:r>
              <a:rPr lang="en-US" dirty="0">
                <a:solidFill>
                  <a:schemeClr val="tx1"/>
                </a:solidFill>
              </a:rPr>
              <a:t> and the </a:t>
            </a:r>
            <a:r>
              <a:rPr lang="en-US" dirty="0" smtClean="0">
                <a:solidFill>
                  <a:schemeClr val="tx1"/>
                </a:solidFill>
              </a:rPr>
              <a:t>Competitive </a:t>
            </a:r>
            <a:r>
              <a:rPr lang="en-US" dirty="0">
                <a:solidFill>
                  <a:schemeClr val="tx1"/>
                </a:solidFill>
              </a:rPr>
              <a:t>E</a:t>
            </a:r>
            <a:r>
              <a:rPr lang="en-US" dirty="0" smtClean="0">
                <a:solidFill>
                  <a:schemeClr val="tx1"/>
                </a:solidFill>
              </a:rPr>
              <a:t>nvironment:</a:t>
            </a:r>
            <a:endParaRPr lang="en-US" dirty="0">
              <a:solidFill>
                <a:schemeClr val="tx1"/>
              </a:solidFill>
            </a:endParaRPr>
          </a:p>
        </p:txBody>
      </p:sp>
      <p:sp>
        <p:nvSpPr>
          <p:cNvPr id="4" name="Rectangle 3"/>
          <p:cNvSpPr/>
          <p:nvPr/>
        </p:nvSpPr>
        <p:spPr>
          <a:xfrm>
            <a:off x="4572000" y="6304002"/>
            <a:ext cx="4572000" cy="553998"/>
          </a:xfrm>
          <a:prstGeom prst="rect">
            <a:avLst/>
          </a:prstGeom>
        </p:spPr>
        <p:txBody>
          <a:bodyPr>
            <a:spAutoFit/>
          </a:bodyPr>
          <a:lstStyle/>
          <a:p>
            <a:r>
              <a:rPr lang="en-US" sz="1000" dirty="0" smtClean="0">
                <a:solidFill>
                  <a:schemeClr val="tx1">
                    <a:lumMod val="75000"/>
                    <a:lumOff val="25000"/>
                  </a:schemeClr>
                </a:solidFill>
                <a:hlinkClick r:id="rId2"/>
              </a:rPr>
              <a:t>Source: http://www.sec.gov/Archives/edgar/data/1166126/000119312510071527/d10k.htm#toc90600_1</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xmlns="" val="242470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7" y="-1"/>
            <a:ext cx="8922327" cy="6740307"/>
          </a:xfrm>
          <a:prstGeom prst="rect">
            <a:avLst/>
          </a:prstGeom>
          <a:noFill/>
        </p:spPr>
        <p:txBody>
          <a:bodyPr wrap="square" rtlCol="0">
            <a:spAutoFit/>
          </a:bodyPr>
          <a:lstStyle/>
          <a:p>
            <a:r>
              <a:rPr lang="en-US" sz="3600" dirty="0" smtClean="0"/>
              <a:t>Competition Overview</a:t>
            </a:r>
          </a:p>
          <a:p>
            <a:endParaRPr lang="en-US" b="1" dirty="0" smtClean="0"/>
          </a:p>
          <a:p>
            <a:r>
              <a:rPr lang="en-US" b="1" dirty="0" smtClean="0"/>
              <a:t>Industries Where J. C. Penney Corporation, Inc. Competes</a:t>
            </a:r>
            <a:endParaRPr lang="en-US" dirty="0" smtClean="0"/>
          </a:p>
          <a:p>
            <a:pPr lvl="0"/>
            <a:r>
              <a:rPr lang="en-US" dirty="0" smtClean="0"/>
              <a:t>	Department Stores</a:t>
            </a:r>
          </a:p>
          <a:p>
            <a:pPr lvl="0"/>
            <a:r>
              <a:rPr lang="en-US" dirty="0" smtClean="0"/>
              <a:t>	Retail</a:t>
            </a:r>
          </a:p>
          <a:p>
            <a:pPr lvl="0"/>
            <a:r>
              <a:rPr lang="en-US" dirty="0" smtClean="0"/>
              <a:t>	Apparel &amp; Accessories Retail</a:t>
            </a:r>
          </a:p>
          <a:p>
            <a:pPr lvl="0"/>
            <a:r>
              <a:rPr lang="en-US" dirty="0" smtClean="0"/>
              <a:t>	Footwear &amp; Related Products Retail</a:t>
            </a:r>
          </a:p>
          <a:p>
            <a:pPr lvl="0"/>
            <a:r>
              <a:rPr lang="en-US" dirty="0" smtClean="0"/>
              <a:t>	Cosmetics, Beauty Supply &amp; Perfume Retail</a:t>
            </a:r>
          </a:p>
          <a:p>
            <a:pPr lvl="0"/>
            <a:r>
              <a:rPr lang="en-US" dirty="0" smtClean="0"/>
              <a:t>	Home Furnishings &amp; Housewares Retail</a:t>
            </a:r>
          </a:p>
          <a:p>
            <a:pPr lvl="0"/>
            <a:endParaRPr lang="en-US" dirty="0" smtClean="0"/>
          </a:p>
          <a:p>
            <a:endParaRPr lang="en-US" b="1" dirty="0" smtClean="0"/>
          </a:p>
          <a:p>
            <a:endParaRPr lang="en-US" dirty="0" smtClean="0"/>
          </a:p>
          <a:p>
            <a:endParaRPr lang="en-US" dirty="0" smtClean="0"/>
          </a:p>
          <a:p>
            <a:r>
              <a:rPr lang="en-US" dirty="0" smtClean="0"/>
              <a:t>	Purveyor of all that is cheap, yet chic, Target Corporation is the nation's #2 discount chain (behind Wal-Mart). The fashion-minded discounter operates about 1,745 Target and </a:t>
            </a:r>
            <a:r>
              <a:rPr lang="en-US" dirty="0" err="1" smtClean="0"/>
              <a:t>SuperTarget</a:t>
            </a:r>
            <a:r>
              <a:rPr lang="en-US" dirty="0" smtClean="0"/>
              <a:t> stores in 49 states, as well as an online business called </a:t>
            </a:r>
            <a:r>
              <a:rPr lang="en-US" dirty="0" err="1" smtClean="0"/>
              <a:t>Target.com</a:t>
            </a:r>
            <a:r>
              <a:rPr lang="en-US" dirty="0" smtClean="0"/>
              <a:t>. Target and its larger grocery-carrying incarnation, </a:t>
            </a:r>
            <a:r>
              <a:rPr lang="en-US" dirty="0" err="1" smtClean="0"/>
              <a:t>SuperTarget</a:t>
            </a:r>
            <a:r>
              <a:rPr lang="en-US" dirty="0" smtClean="0"/>
              <a:t>, have carved out a niche by offering more upscale, fashion-forward merchandise than rivals Wal-Mart and Kmart. Target also issues its proprietary Target credit card, good only at Target. After a reversal in fortune that coincided with the onset of the deep recession in the US, Target is growing its grocery business, 		remodeling  stores, and -- in a few years -- entering the Canadian market.</a:t>
            </a:r>
          </a:p>
          <a:p>
            <a:endParaRPr lang="en-US" dirty="0" smtClean="0"/>
          </a:p>
          <a:p>
            <a:endParaRPr lang="en-US" dirty="0"/>
          </a:p>
        </p:txBody>
      </p:sp>
      <p:sp>
        <p:nvSpPr>
          <p:cNvPr id="6" name="5-Point Star 5"/>
          <p:cNvSpPr/>
          <p:nvPr/>
        </p:nvSpPr>
        <p:spPr>
          <a:xfrm>
            <a:off x="838200" y="12573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5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587" y="1447800"/>
            <a:ext cx="2254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586" y="1709737"/>
            <a:ext cx="2254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587" y="1971674"/>
            <a:ext cx="2254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585" y="2233611"/>
            <a:ext cx="2254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587" y="2495548"/>
            <a:ext cx="225425" cy="26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51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952" y="3048000"/>
            <a:ext cx="717248" cy="8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lowchart: Collate 9"/>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52400" y="6611779"/>
            <a:ext cx="2514600" cy="246221"/>
          </a:xfrm>
          <a:prstGeom prst="rect">
            <a:avLst/>
          </a:prstGeom>
          <a:noFill/>
        </p:spPr>
        <p:txBody>
          <a:bodyPr wrap="square" rtlCol="0">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3416320"/>
          </a:xfrm>
          <a:prstGeom prst="rect">
            <a:avLst/>
          </a:prstGeom>
          <a:noFill/>
        </p:spPr>
        <p:txBody>
          <a:bodyPr wrap="square" rtlCol="0">
            <a:spAutoFit/>
          </a:bodyPr>
          <a:lstStyle/>
          <a:p>
            <a:endParaRPr lang="en-US" b="1" dirty="0" smtClean="0"/>
          </a:p>
          <a:p>
            <a:endParaRPr lang="en-US" dirty="0" smtClean="0"/>
          </a:p>
          <a:p>
            <a:r>
              <a:rPr lang="en-US" dirty="0" smtClean="0"/>
              <a:t>	Kohl's wants to be easy on shoppers and tough on competition. It operates 1,050-plus discount department stores in 49 states. More than a quarter of its stores are in the Midwest, where Kohl's continues to grow while rapidly expanding into other markets. Moderately priced name-brand and private-label apparel, shoes, accessories, and </a:t>
            </a:r>
            <a:r>
              <a:rPr lang="en-US" dirty="0" err="1" smtClean="0"/>
              <a:t>housewares</a:t>
            </a:r>
            <a:r>
              <a:rPr lang="en-US" dirty="0" smtClean="0"/>
              <a:t> are sold through centrally located cash registers, designed to expedite checkout and keep staff costs down. Kohl's competes with discount and mid-level department stores. Merchandising relationships allow Kohl's to carry top brands (NIKE, Levi's, </a:t>
            </a:r>
            <a:r>
              <a:rPr lang="en-US" dirty="0" err="1" smtClean="0"/>
              <a:t>OshKosh</a:t>
            </a:r>
            <a:r>
              <a:rPr lang="en-US" dirty="0" smtClean="0"/>
              <a:t> </a:t>
            </a:r>
            <a:r>
              <a:rPr lang="en-US" dirty="0" err="1" smtClean="0"/>
              <a:t>B'Gosh</a:t>
            </a:r>
            <a:r>
              <a:rPr lang="en-US" dirty="0" smtClean="0"/>
              <a:t>) not typically available to discounters; it sells them cheaper than department stores by controlling costs.</a:t>
            </a:r>
          </a:p>
          <a:p>
            <a:endParaRPr lang="en-US" dirty="0" smtClean="0"/>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782" y="152400"/>
            <a:ext cx="9525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7391400" y="6477000"/>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915400" cy="6463308"/>
          </a:xfrm>
          <a:prstGeom prst="rect">
            <a:avLst/>
          </a:prstGeom>
          <a:noFill/>
        </p:spPr>
        <p:txBody>
          <a:bodyPr wrap="square" rtlCol="0">
            <a:spAutoFit/>
          </a:bodyPr>
          <a:lstStyle/>
          <a:p>
            <a:endParaRPr lang="en-US" b="1" dirty="0" smtClean="0"/>
          </a:p>
          <a:p>
            <a:r>
              <a:rPr lang="en-US" dirty="0" smtClean="0"/>
              <a:t>	The nation's #1 department store chain has adopted the name of its most famous brand and cash cow: Macy's. Macy's, Inc., operates about 850 stores in 45 states, the District of Columbia, Guam, and Puerto Rico under the Macy's and Bloomingdale's banners that ring up some $25 billion in annual sales. The stores sell men's, women's, and children's apparel and accessories, cosmetics, and home furnishings, among other things. It also operates </a:t>
            </a:r>
            <a:r>
              <a:rPr lang="en-US" dirty="0" err="1" smtClean="0"/>
              <a:t>macys.com</a:t>
            </a:r>
            <a:r>
              <a:rPr lang="en-US" dirty="0" smtClean="0"/>
              <a:t> and </a:t>
            </a:r>
            <a:r>
              <a:rPr lang="en-US" dirty="0" err="1" smtClean="0"/>
              <a:t>bloomingdales.com</a:t>
            </a:r>
            <a:r>
              <a:rPr lang="en-US" dirty="0" smtClean="0"/>
              <a:t>. Macy's flagship store in Manhattan's Herald Square is the world's largest. The Macy's Thanksgiving Day Parade, started in 1924, is an annual rite. Macy's (formerly Federated Department Stores) began as a dry goods store more than 150 years ago.</a:t>
            </a:r>
          </a:p>
          <a:p>
            <a:endParaRPr lang="en-US" dirty="0" smtClean="0"/>
          </a:p>
          <a:p>
            <a:endParaRPr lang="en-US" b="1" dirty="0" smtClean="0"/>
          </a:p>
          <a:p>
            <a:endParaRPr lang="en-US" dirty="0" smtClean="0"/>
          </a:p>
          <a:p>
            <a:endParaRPr lang="en-US" dirty="0"/>
          </a:p>
          <a:p>
            <a:r>
              <a:rPr lang="en-US" dirty="0" smtClean="0"/>
              <a:t>	Wal-Mart Stores is an irresistible (or at least unavoidable) retail force that has yet to meet any immovable objects. Bigger than Europe's Carrefour, Tesco, and Metro AG combined, it's the world's #1 retailer with 2.1 million employees in more than 8,400 stores, including about 800 discount stores, 3,100 combination discount and grocery stores (Wal-Mart Supercenters in </a:t>
            </a:r>
            <a:r>
              <a:rPr lang="en-US" dirty="0"/>
              <a:t>the US and ASDA in the UK), and 595 Sam's Club warehouses. Wal-Mart's international division (25% of sales) is growing at a fast pace; it's the #1 retailer in Canada and Mexico and it has operations in Asia (where it owns a 95% stake in Japanese retailer SEIYU), </a:t>
            </a:r>
            <a:r>
              <a:rPr lang="en-US" dirty="0" smtClean="0"/>
              <a:t>	Europe</a:t>
            </a:r>
            <a:r>
              <a:rPr lang="en-US" dirty="0"/>
              <a:t>, and South </a:t>
            </a:r>
            <a:r>
              <a:rPr lang="en-US" dirty="0" smtClean="0"/>
              <a:t> America</a:t>
            </a:r>
            <a:r>
              <a:rPr lang="en-US" dirty="0"/>
              <a:t>. Founder Sam Walton's heirs own about 45% </a:t>
            </a:r>
            <a:r>
              <a:rPr lang="en-US" dirty="0" smtClean="0"/>
              <a:t>of</a:t>
            </a:r>
          </a:p>
          <a:p>
            <a:r>
              <a:rPr lang="en-US" dirty="0" smtClean="0"/>
              <a:t>			 </a:t>
            </a:r>
            <a:r>
              <a:rPr lang="en-US" dirty="0"/>
              <a:t>Wal-Mart. </a:t>
            </a:r>
          </a:p>
          <a:p>
            <a:endParaRPr lang="en-US" dirty="0"/>
          </a:p>
        </p:txBody>
      </p:sp>
      <p:pic>
        <p:nvPicPr>
          <p:cNvPr id="6656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28600"/>
            <a:ext cx="1514932" cy="404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56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807151"/>
            <a:ext cx="1514932" cy="113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162800" y="6477000"/>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839200" cy="3693319"/>
          </a:xfrm>
          <a:prstGeom prst="rect">
            <a:avLst/>
          </a:prstGeom>
          <a:noFill/>
        </p:spPr>
        <p:txBody>
          <a:bodyPr wrap="square" rtlCol="0">
            <a:spAutoFit/>
          </a:bodyPr>
          <a:lstStyle/>
          <a:p>
            <a:endParaRPr lang="en-US" dirty="0" smtClean="0"/>
          </a:p>
          <a:p>
            <a:r>
              <a:rPr lang="en-US" b="1" dirty="0"/>
              <a:t>	</a:t>
            </a:r>
            <a:r>
              <a:rPr lang="en-US" b="1" dirty="0" smtClean="0"/>
              <a:t>	</a:t>
            </a:r>
          </a:p>
          <a:p>
            <a:r>
              <a:rPr lang="en-US" dirty="0" smtClean="0"/>
              <a:t>		</a:t>
            </a:r>
          </a:p>
          <a:p>
            <a:r>
              <a:rPr lang="en-US" dirty="0"/>
              <a:t>	</a:t>
            </a:r>
            <a:r>
              <a:rPr lang="en-US" dirty="0" smtClean="0"/>
              <a:t>Sears Roebuck and Co. hasn't outgrown the mall scene, but it's spending more time in other places. Beyond its 850 US mall-based stores, Sears has more than 1,300 other locations nationwide. The company operates more than 900 independently owned Sears Hometown Stores (formerly known as dealer stores) in small towns and about 105 Sears hardware stores and some 85 Orchard Supply Hardware shops. Sears' stores sell apparel, tools, and appliances, and provide home services (remodeling, appliance repairs) under the Sears Parts &amp; Repair Services and A&amp;E Factory brands. It also sells appliances and tools online. Sears was acquired by Kmart Holding Corp. in 2005. The deal formed Sears Holdings, which owns both chains.</a:t>
            </a:r>
          </a:p>
          <a:p>
            <a:endParaRPr lang="en-US" dirty="0"/>
          </a:p>
        </p:txBody>
      </p:sp>
      <p:pic>
        <p:nvPicPr>
          <p:cNvPr id="675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1173"/>
            <a:ext cx="1143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7315200" y="6477000"/>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5473"/>
            <a:ext cx="8839200" cy="4524315"/>
          </a:xfrm>
          <a:prstGeom prst="rect">
            <a:avLst/>
          </a:prstGeom>
          <a:noFill/>
        </p:spPr>
        <p:txBody>
          <a:bodyPr wrap="square" rtlCol="0">
            <a:spAutoFit/>
          </a:bodyPr>
          <a:lstStyle/>
          <a:p>
            <a:r>
              <a:rPr lang="en-US" sz="3600" dirty="0" smtClean="0"/>
              <a:t>Brand Positioning</a:t>
            </a:r>
          </a:p>
          <a:p>
            <a:pPr lvl="0"/>
            <a:endParaRPr lang="en-US" dirty="0" smtClean="0"/>
          </a:p>
          <a:p>
            <a:pPr lvl="0"/>
            <a:r>
              <a:rPr lang="en-US" b="1" dirty="0" smtClean="0"/>
              <a:t>2007</a:t>
            </a:r>
            <a:r>
              <a:rPr lang="en-US" dirty="0" smtClean="0"/>
              <a:t> </a:t>
            </a:r>
            <a:r>
              <a:rPr lang="en-US" dirty="0" err="1" smtClean="0">
                <a:sym typeface="Wingdings"/>
              </a:rPr>
              <a:t></a:t>
            </a:r>
            <a:r>
              <a:rPr lang="en-US" dirty="0" smtClean="0"/>
              <a:t> J.C. Penney launches “</a:t>
            </a:r>
            <a:r>
              <a:rPr lang="en-US" b="1" dirty="0" smtClean="0"/>
              <a:t>Every Day Matters</a:t>
            </a:r>
            <a:r>
              <a:rPr lang="en-US" dirty="0" smtClean="0"/>
              <a:t>” campaign</a:t>
            </a:r>
          </a:p>
          <a:p>
            <a:pPr lvl="2"/>
            <a:r>
              <a:rPr lang="en-US" dirty="0" smtClean="0"/>
              <a:t>“will serve as the foundation for accelerating growth across the Company by enabling J.C. Penney to have a deeper, more emotional and enduring relationship with current and new customers.”</a:t>
            </a:r>
          </a:p>
          <a:p>
            <a:r>
              <a:rPr lang="en-US" dirty="0" smtClean="0"/>
              <a:t> </a:t>
            </a:r>
          </a:p>
          <a:p>
            <a:pPr lvl="0"/>
            <a:r>
              <a:rPr lang="en-US" b="1" dirty="0" smtClean="0"/>
              <a:t>2010-2014</a:t>
            </a:r>
            <a:r>
              <a:rPr lang="en-US" dirty="0" smtClean="0"/>
              <a:t> </a:t>
            </a:r>
            <a:r>
              <a:rPr lang="en-US" dirty="0" err="1" smtClean="0">
                <a:sym typeface="Wingdings"/>
              </a:rPr>
              <a:t></a:t>
            </a:r>
            <a:r>
              <a:rPr lang="en-US" dirty="0" smtClean="0"/>
              <a:t> JC Penney’s vision for growth is to be America’s shopping destination for discovering great styles at compelling prices. Currently, </a:t>
            </a:r>
            <a:r>
              <a:rPr lang="en-US" dirty="0" err="1" smtClean="0"/>
              <a:t>JCPenney</a:t>
            </a:r>
            <a:r>
              <a:rPr lang="en-US" dirty="0" smtClean="0"/>
              <a:t> does business with over half of the households in America each year. They are focused on getting those customers to spend more with them, while also finding ways to engage the other half to experience their great style and quality at smart prices. To do this, they are focusing on a </a:t>
            </a:r>
            <a:r>
              <a:rPr lang="en-US" b="1" dirty="0" smtClean="0"/>
              <a:t>Long-Range Plan</a:t>
            </a:r>
            <a:r>
              <a:rPr lang="en-US" dirty="0" smtClean="0"/>
              <a:t> consisting of four integrated business strategies intended to drive profitable sales growth, enhance their financial performance and achieve industry leadership.</a:t>
            </a:r>
          </a:p>
          <a:p>
            <a:pPr lvl="0"/>
            <a:endParaRPr lang="en-US" dirty="0" smtClean="0"/>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191000" y="6304002"/>
            <a:ext cx="4572000" cy="553998"/>
          </a:xfrm>
          <a:prstGeom prst="rect">
            <a:avLst/>
          </a:prstGeom>
        </p:spPr>
        <p:txBody>
          <a:bodyPr>
            <a:spAutoFit/>
          </a:bodyPr>
          <a:lstStyle/>
          <a:p>
            <a:r>
              <a:rPr lang="en-US" sz="1000" u="sng" dirty="0" smtClean="0">
                <a:hlinkClick r:id="rId2"/>
              </a:rPr>
              <a:t>Source: http</a:t>
            </a:r>
            <a:r>
              <a:rPr lang="en-US" sz="1000" u="sng" dirty="0" smtClean="0">
                <a:hlinkClick r:id="rId2"/>
              </a:rPr>
              <a:t>://www.jcpenney.net/shared/content/PDFs/20102014%20LRP%20fact%20sheet.pdf</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3164"/>
            <a:ext cx="8839200" cy="6740307"/>
          </a:xfrm>
          <a:prstGeom prst="rect">
            <a:avLst/>
          </a:prstGeom>
          <a:noFill/>
        </p:spPr>
        <p:txBody>
          <a:bodyPr wrap="square" rtlCol="0">
            <a:spAutoFit/>
          </a:bodyPr>
          <a:lstStyle/>
          <a:p>
            <a:pPr lvl="1"/>
            <a:endParaRPr lang="en-US" dirty="0" smtClean="0"/>
          </a:p>
          <a:p>
            <a:pPr lvl="1"/>
            <a:endParaRPr lang="en-US" dirty="0" smtClean="0"/>
          </a:p>
          <a:p>
            <a:pPr lvl="1"/>
            <a:endParaRPr lang="en-US" dirty="0" smtClean="0"/>
          </a:p>
          <a:p>
            <a:pPr lvl="1"/>
            <a:r>
              <a:rPr lang="en-US" dirty="0" smtClean="0"/>
              <a:t>Four integrated business strategies:</a:t>
            </a:r>
          </a:p>
          <a:p>
            <a:pPr marL="1257300" lvl="2" indent="-342900">
              <a:buFont typeface="+mj-lt"/>
              <a:buAutoNum type="arabicPeriod"/>
            </a:pPr>
            <a:r>
              <a:rPr lang="en-US" dirty="0" smtClean="0"/>
              <a:t>Customers: Become America’s favorite retail destination for apparel, accessories and home fashion.</a:t>
            </a:r>
          </a:p>
          <a:p>
            <a:pPr marL="1257300" lvl="2" indent="-342900">
              <a:buFont typeface="+mj-lt"/>
              <a:buAutoNum type="arabicPeriod"/>
            </a:pPr>
            <a:r>
              <a:rPr lang="en-US" dirty="0" smtClean="0"/>
              <a:t>Merchandise: Consistently delight our customers with our merchandise and services</a:t>
            </a:r>
          </a:p>
          <a:p>
            <a:pPr marL="1257300" lvl="2" indent="-342900">
              <a:buFont typeface="+mj-lt"/>
              <a:buAutoNum type="arabicPeriod"/>
            </a:pPr>
            <a:r>
              <a:rPr lang="en-US" dirty="0" smtClean="0"/>
              <a:t>Associates: Become the preferred choice for a retail career</a:t>
            </a:r>
          </a:p>
          <a:p>
            <a:pPr marL="1257300" lvl="2" indent="-342900">
              <a:buFont typeface="+mj-lt"/>
              <a:buAutoNum type="arabicPeriod"/>
            </a:pPr>
            <a:r>
              <a:rPr lang="en-US" dirty="0" smtClean="0"/>
              <a:t>Performance/Shareholders: Establish </a:t>
            </a:r>
            <a:r>
              <a:rPr lang="en-US" dirty="0" err="1" smtClean="0"/>
              <a:t>JCPenney</a:t>
            </a:r>
            <a:r>
              <a:rPr lang="en-US" dirty="0" smtClean="0"/>
              <a:t> as the growth leader in our industry.</a:t>
            </a:r>
          </a:p>
          <a:p>
            <a:r>
              <a:rPr lang="en-US" dirty="0" smtClean="0"/>
              <a:t> </a:t>
            </a:r>
            <a:r>
              <a:rPr lang="en-US" sz="3600" dirty="0" smtClean="0"/>
              <a:t>Value </a:t>
            </a:r>
            <a:r>
              <a:rPr lang="en-US" sz="3600" dirty="0" smtClean="0"/>
              <a:t>Proposition</a:t>
            </a:r>
          </a:p>
          <a:p>
            <a:pPr lvl="0"/>
            <a:r>
              <a:rPr lang="en-US" dirty="0" smtClean="0"/>
              <a:t>For the second year in a row, J. C. Penney Company, Inc. (NYSE: JCP) was recognized for its leading customer service by ranking No. 1 among department store retailers according to a 2009 Customers’ Choice survey released by the NRF Foundation and American Express.</a:t>
            </a:r>
          </a:p>
          <a:p>
            <a:r>
              <a:rPr lang="en-US" dirty="0" smtClean="0"/>
              <a:t> </a:t>
            </a:r>
          </a:p>
          <a:p>
            <a:pPr lvl="0"/>
            <a:r>
              <a:rPr lang="en-US" dirty="0" smtClean="0"/>
              <a:t>JC Penney’s </a:t>
            </a:r>
            <a:r>
              <a:rPr lang="en-US" b="1" dirty="0" smtClean="0"/>
              <a:t>value proposition</a:t>
            </a:r>
            <a:r>
              <a:rPr lang="en-US" dirty="0" smtClean="0"/>
              <a:t> of delivering great style, quality and affordable prices is only 	enhanced with the recognition for delivering the best in department store service. </a:t>
            </a:r>
          </a:p>
          <a:p>
            <a:r>
              <a:rPr lang="en-US" dirty="0" smtClean="0"/>
              <a:t> </a:t>
            </a:r>
          </a:p>
          <a:p>
            <a:pPr lvl="0"/>
            <a:r>
              <a:rPr lang="en-US" dirty="0" smtClean="0"/>
              <a:t>		JC Penney’s leading customer service standards reflect the Company’s 			</a:t>
            </a:r>
            <a:r>
              <a:rPr lang="en-US" dirty="0" err="1" smtClean="0"/>
              <a:t>CustomerFIRST</a:t>
            </a:r>
            <a:r>
              <a:rPr lang="en-US" dirty="0" smtClean="0"/>
              <a:t> culture of highly engaged associates.</a:t>
            </a:r>
          </a:p>
          <a:p>
            <a:endParaRPr lang="en-US" dirty="0" smtClean="0"/>
          </a:p>
          <a:p>
            <a:endParaRPr lang="en-US" dirty="0"/>
          </a:p>
        </p:txBody>
      </p:sp>
      <p:sp>
        <p:nvSpPr>
          <p:cNvPr id="3" name="TextBox 2"/>
          <p:cNvSpPr txBox="1"/>
          <p:nvPr/>
        </p:nvSpPr>
        <p:spPr>
          <a:xfrm>
            <a:off x="76200" y="143164"/>
            <a:ext cx="5181600" cy="646331"/>
          </a:xfrm>
          <a:prstGeom prst="rect">
            <a:avLst/>
          </a:prstGeom>
          <a:noFill/>
        </p:spPr>
        <p:txBody>
          <a:bodyPr wrap="square" rtlCol="0">
            <a:spAutoFit/>
          </a:bodyPr>
          <a:lstStyle/>
          <a:p>
            <a:r>
              <a:rPr lang="en-US" sz="3600" dirty="0" smtClean="0"/>
              <a:t>Business Strategies</a:t>
            </a:r>
            <a:endParaRPr lang="en-US" sz="3600" dirty="0"/>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5996226"/>
            <a:ext cx="1676400" cy="861774"/>
          </a:xfrm>
          <a:prstGeom prst="rect">
            <a:avLst/>
          </a:prstGeom>
        </p:spPr>
        <p:txBody>
          <a:bodyPr wrap="square">
            <a:spAutoFit/>
          </a:bodyPr>
          <a:lstStyle/>
          <a:p>
            <a:r>
              <a:rPr lang="en-US" sz="1000" u="sng" dirty="0" smtClean="0">
                <a:hlinkClick r:id="rId2"/>
              </a:rPr>
              <a:t>Source: http</a:t>
            </a:r>
            <a:r>
              <a:rPr lang="en-US" sz="1000" u="sng" dirty="0" smtClean="0">
                <a:hlinkClick r:id="rId2"/>
              </a:rPr>
              <a:t>://www.jcpenney.net/shared/content/PDFs/20102014%20LRP%20fact%20sheet.pdf</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6264792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228600"/>
            <a:ext cx="5029200" cy="646331"/>
          </a:xfrm>
          <a:prstGeom prst="rect">
            <a:avLst/>
          </a:prstGeom>
          <a:noFill/>
        </p:spPr>
        <p:txBody>
          <a:bodyPr wrap="square" rtlCol="0">
            <a:spAutoFit/>
          </a:bodyPr>
          <a:lstStyle/>
          <a:p>
            <a:r>
              <a:rPr lang="en-US" sz="3600" dirty="0" smtClean="0"/>
              <a:t>Brand Problem </a:t>
            </a:r>
            <a:endParaRPr lang="en-US" sz="3600" dirty="0"/>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236841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3847207"/>
          </a:xfrm>
          <a:prstGeom prst="rect">
            <a:avLst/>
          </a:prstGeom>
          <a:noFill/>
        </p:spPr>
        <p:txBody>
          <a:bodyPr wrap="square" rtlCol="0">
            <a:spAutoFit/>
          </a:bodyPr>
          <a:lstStyle/>
          <a:p>
            <a:r>
              <a:rPr lang="en-US" sz="3600" dirty="0" smtClean="0"/>
              <a:t>Target Overview ( According to the case)</a:t>
            </a:r>
          </a:p>
          <a:p>
            <a:endParaRPr lang="en-US" sz="1400" dirty="0" smtClean="0"/>
          </a:p>
          <a:p>
            <a:r>
              <a:rPr lang="en-US" sz="1400" dirty="0" smtClean="0"/>
              <a:t>	There are 40.9 million individuals in the United States ages 25-34 years old; this constitutes 17.8% of all adults in the U.S. However, this age group is not a homogenous one; many individuals are at different stages of their lives forming families, pursuing jobs, and completing their education.</a:t>
            </a:r>
          </a:p>
          <a:p>
            <a:pPr lvl="1">
              <a:buFont typeface="Arial" pitchFamily="34" charset="0"/>
              <a:buChar char="•"/>
            </a:pPr>
            <a:r>
              <a:rPr lang="en-US" sz="1400" dirty="0" smtClean="0"/>
              <a:t>Individuals 25-34 years old constitute 18.4 million households; 16% of all households.</a:t>
            </a:r>
          </a:p>
          <a:p>
            <a:pPr lvl="1">
              <a:buFont typeface="Arial" pitchFamily="34" charset="0"/>
              <a:buChar char="•"/>
            </a:pPr>
            <a:r>
              <a:rPr lang="en-US" sz="1400" dirty="0" smtClean="0"/>
              <a:t>21.4% of people ages 25-34 moved in 2009; 32.5% of all moves.</a:t>
            </a:r>
          </a:p>
          <a:p>
            <a:pPr lvl="1">
              <a:buFont typeface="Arial" pitchFamily="34" charset="0"/>
              <a:buChar char="•"/>
            </a:pPr>
            <a:r>
              <a:rPr lang="en-US" sz="1400" dirty="0" smtClean="0"/>
              <a:t>There were 2.1 million births in this age group; 50% of all births.</a:t>
            </a:r>
          </a:p>
          <a:p>
            <a:pPr lvl="1">
              <a:buFont typeface="Arial" pitchFamily="34" charset="0"/>
              <a:buChar char="•"/>
            </a:pPr>
            <a:r>
              <a:rPr lang="en-US" sz="1400" dirty="0" smtClean="0"/>
              <a:t>1.8 million became married in 2006; 40% of all getting married that year.</a:t>
            </a:r>
          </a:p>
          <a:p>
            <a:pPr lvl="1">
              <a:buFont typeface="Arial" pitchFamily="34" charset="0"/>
              <a:buChar char="•"/>
            </a:pPr>
            <a:r>
              <a:rPr lang="en-US" sz="1400" dirty="0" smtClean="0"/>
              <a:t>People in this age group are more likely to live in urban areas or second cities than older counterparts.</a:t>
            </a:r>
          </a:p>
          <a:p>
            <a:pPr>
              <a:buFont typeface="Arial" pitchFamily="34" charset="0"/>
              <a:buChar char="•"/>
            </a:pPr>
            <a:endParaRPr lang="en-US" sz="1400" dirty="0" smtClean="0"/>
          </a:p>
          <a:p>
            <a:r>
              <a:rPr lang="en-US" sz="1400" dirty="0" smtClean="0"/>
              <a:t>While at different stages of their lives, studies have found that the attitudes and macro trends among people 25-34 years old to be similar;</a:t>
            </a:r>
          </a:p>
          <a:p>
            <a:endParaRPr lang="en-US" sz="4000" dirty="0" smtClean="0"/>
          </a:p>
        </p:txBody>
      </p:sp>
      <p:graphicFrame>
        <p:nvGraphicFramePr>
          <p:cNvPr id="3" name="Diagram 2"/>
          <p:cNvGraphicFramePr/>
          <p:nvPr>
            <p:extLst>
              <p:ext uri="{D42A27DB-BD31-4B8C-83A1-F6EECF244321}">
                <p14:modId xmlns:p14="http://schemas.microsoft.com/office/powerpoint/2010/main" xmlns="" val="3079702886"/>
              </p:ext>
            </p:extLst>
          </p:nvPr>
        </p:nvGraphicFramePr>
        <p:xfrm>
          <a:off x="3352800" y="3505200"/>
          <a:ext cx="4343400" cy="309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0" y="6611779"/>
            <a:ext cx="1905000" cy="246221"/>
          </a:xfrm>
          <a:prstGeom prst="rect">
            <a:avLst/>
          </a:prstGeom>
          <a:noFill/>
        </p:spPr>
        <p:txBody>
          <a:bodyPr wrap="square" rtlCol="0">
            <a:spAutoFit/>
          </a:bodyPr>
          <a:lstStyle/>
          <a:p>
            <a:r>
              <a:rPr lang="en-US" sz="1000" dirty="0" smtClean="0"/>
              <a:t>Source: </a:t>
            </a:r>
            <a:r>
              <a:rPr lang="en-US" sz="1000" dirty="0" err="1" smtClean="0"/>
              <a:t>JCPenney</a:t>
            </a:r>
            <a:r>
              <a:rPr lang="en-US" sz="1000" dirty="0" smtClean="0"/>
              <a:t> </a:t>
            </a:r>
            <a:r>
              <a:rPr lang="en-US" sz="1000" dirty="0" smtClean="0"/>
              <a:t>Brief</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dirty="0"/>
              <a:t>Negative factors that will impact the retail sector in 2010:</a:t>
            </a:r>
          </a:p>
          <a:p>
            <a:endParaRPr lang="en-US" dirty="0"/>
          </a:p>
          <a:p>
            <a:r>
              <a:rPr lang="en-US" dirty="0" smtClean="0"/>
              <a:t>Consumer </a:t>
            </a:r>
            <a:r>
              <a:rPr lang="en-US" dirty="0"/>
              <a:t>debt levels remain high</a:t>
            </a:r>
          </a:p>
          <a:p>
            <a:r>
              <a:rPr lang="en-US" dirty="0" smtClean="0"/>
              <a:t>High </a:t>
            </a:r>
            <a:r>
              <a:rPr lang="en-US" dirty="0"/>
              <a:t>health care costs continue to be a challenge</a:t>
            </a:r>
          </a:p>
          <a:p>
            <a:r>
              <a:rPr lang="en-US" dirty="0" smtClean="0"/>
              <a:t>A </a:t>
            </a:r>
            <a:r>
              <a:rPr lang="en-US" dirty="0"/>
              <a:t>continuation of depressed conditions in the housing market means low home equities and limits the ability of consumers to sell their houses</a:t>
            </a:r>
          </a:p>
          <a:p>
            <a:r>
              <a:rPr lang="en-US" dirty="0" smtClean="0"/>
              <a:t>A </a:t>
            </a:r>
            <a:r>
              <a:rPr lang="en-US" dirty="0"/>
              <a:t>high level of home mortgage foreclosures</a:t>
            </a:r>
          </a:p>
          <a:p>
            <a:r>
              <a:rPr lang="en-US" dirty="0" smtClean="0"/>
              <a:t>High </a:t>
            </a:r>
            <a:r>
              <a:rPr lang="en-US" dirty="0"/>
              <a:t>unemployment levels and a very difficult environment for job seekers</a:t>
            </a:r>
          </a:p>
          <a:p>
            <a:r>
              <a:rPr lang="en-US" dirty="0" smtClean="0"/>
              <a:t>Tightened </a:t>
            </a:r>
            <a:r>
              <a:rPr lang="en-US" dirty="0"/>
              <a:t>lending standards that make it more difficult for consumers to obtain credit, including a pull back in lines of credit available on credit cards and home equity loans</a:t>
            </a:r>
          </a:p>
          <a:p>
            <a:r>
              <a:rPr lang="en-US" dirty="0" smtClean="0"/>
              <a:t>Low </a:t>
            </a:r>
            <a:r>
              <a:rPr lang="en-US" dirty="0"/>
              <a:t>consumer confidence</a:t>
            </a:r>
          </a:p>
          <a:p>
            <a:r>
              <a:rPr lang="en-US" dirty="0" smtClean="0"/>
              <a:t>Consumer </a:t>
            </a:r>
            <a:r>
              <a:rPr lang="en-US" dirty="0"/>
              <a:t>tastes and expenditures influenced to a growing extent by LOHAS, a trend toward purchases that support “Lifestyles of Health and Sustainability.” Consumers will be more conservative going forward, saving more while spending less. When they do spend, they will be focusing to a growing extent on high-value items with long life, low impact on the environment and low energy consumption. Items that promote a healthy lifestyle will receive a growing focus.</a:t>
            </a:r>
          </a:p>
        </p:txBody>
      </p:sp>
      <p:sp>
        <p:nvSpPr>
          <p:cNvPr id="3" name="Title 2"/>
          <p:cNvSpPr>
            <a:spLocks noGrp="1"/>
          </p:cNvSpPr>
          <p:nvPr>
            <p:ph type="title"/>
          </p:nvPr>
        </p:nvSpPr>
        <p:spPr/>
        <p:txBody>
          <a:bodyPr>
            <a:normAutofit fontScale="90000"/>
          </a:bodyPr>
          <a:lstStyle/>
          <a:p>
            <a:r>
              <a:rPr lang="en-US" dirty="0">
                <a:solidFill>
                  <a:schemeClr val="tx1"/>
                </a:solidFill>
              </a:rPr>
              <a:t>Key Industry </a:t>
            </a:r>
            <a:r>
              <a:rPr lang="en-US" dirty="0" smtClean="0">
                <a:solidFill>
                  <a:schemeClr val="tx1"/>
                </a:solidFill>
              </a:rPr>
              <a:t>Trends Continued: </a:t>
            </a:r>
            <a:r>
              <a:rPr lang="en-US" dirty="0"/>
              <a:t/>
            </a:r>
            <a:br>
              <a:rPr lang="en-US" dirty="0"/>
            </a:br>
            <a:endParaRPr lang="en-US" dirty="0"/>
          </a:p>
        </p:txBody>
      </p:sp>
      <p:sp>
        <p:nvSpPr>
          <p:cNvPr id="4" name="Rectangle 3"/>
          <p:cNvSpPr/>
          <p:nvPr/>
        </p:nvSpPr>
        <p:spPr>
          <a:xfrm>
            <a:off x="4572000" y="6304002"/>
            <a:ext cx="4572000" cy="553998"/>
          </a:xfrm>
          <a:prstGeom prst="rect">
            <a:avLst/>
          </a:prstGeom>
        </p:spPr>
        <p:txBody>
          <a:bodyPr>
            <a:spAutoFit/>
          </a:bodyPr>
          <a:lstStyle/>
          <a:p>
            <a:r>
              <a:rPr lang="en-US" sz="1000" dirty="0"/>
              <a:t>Source: http://www.plunkettresearch.com/Industries/Retailing/RetailingSampleProfile/tabid/272/Default.aspx </a:t>
            </a:r>
          </a:p>
        </p:txBody>
      </p:sp>
    </p:spTree>
    <p:extLst>
      <p:ext uri="{BB962C8B-B14F-4D97-AF65-F5344CB8AC3E}">
        <p14:creationId xmlns:p14="http://schemas.microsoft.com/office/powerpoint/2010/main" xmlns="" val="137322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659164028"/>
              </p:ext>
            </p:extLst>
          </p:nvPr>
        </p:nvGraphicFramePr>
        <p:xfrm>
          <a:off x="0" y="152400"/>
          <a:ext cx="9144000" cy="642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0" y="6488668"/>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extLst>
      <p:ext uri="{BB962C8B-B14F-4D97-AF65-F5344CB8AC3E}">
        <p14:creationId xmlns:p14="http://schemas.microsoft.com/office/powerpoint/2010/main" xmlns="" val="1759631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686800" cy="3693319"/>
          </a:xfrm>
          <a:prstGeom prst="rect">
            <a:avLst/>
          </a:prstGeom>
          <a:noFill/>
        </p:spPr>
        <p:txBody>
          <a:bodyPr wrap="square" rtlCol="0">
            <a:spAutoFit/>
          </a:bodyPr>
          <a:lstStyle/>
          <a:p>
            <a:r>
              <a:rPr lang="en-US" dirty="0" smtClean="0"/>
              <a:t>	</a:t>
            </a:r>
            <a:r>
              <a:rPr lang="en-US" dirty="0" err="1" smtClean="0"/>
              <a:t>JCPenney’s</a:t>
            </a:r>
            <a:r>
              <a:rPr lang="en-US" dirty="0" smtClean="0"/>
              <a:t> Share of Wallet among ages 25-34 is significantly lower as compared to all other age groups. It is predicted that spending by consumers ages 25-34 will grow as they increase their family size and household income; however, it is not a guarantee that they will increase their spending at </a:t>
            </a:r>
            <a:r>
              <a:rPr lang="en-US" dirty="0" err="1" smtClean="0"/>
              <a:t>JCPenney</a:t>
            </a:r>
            <a:r>
              <a:rPr lang="en-US" dirty="0" smtClean="0"/>
              <a:t>, since they are establishing shopping patterns during this current phase of their lives. </a:t>
            </a:r>
          </a:p>
          <a:p>
            <a:endParaRPr lang="en-US" dirty="0" smtClean="0"/>
          </a:p>
          <a:p>
            <a:r>
              <a:rPr lang="en-US" dirty="0" smtClean="0"/>
              <a:t>	Looking  closer at the known </a:t>
            </a:r>
            <a:r>
              <a:rPr lang="en-US" dirty="0" err="1" smtClean="0"/>
              <a:t>JCPenney</a:t>
            </a:r>
            <a:r>
              <a:rPr lang="en-US" dirty="0" smtClean="0"/>
              <a:t> customer behavior, of the 31.3 million </a:t>
            </a:r>
            <a:r>
              <a:rPr lang="en-US" dirty="0" err="1" smtClean="0"/>
              <a:t>JCPenney</a:t>
            </a:r>
            <a:r>
              <a:rPr lang="en-US" dirty="0" smtClean="0"/>
              <a:t> store customers, 3.8 million customers were ages 25-34 years old. The average known </a:t>
            </a:r>
            <a:r>
              <a:rPr lang="en-US" dirty="0" err="1" smtClean="0"/>
              <a:t>JCPenney</a:t>
            </a:r>
            <a:r>
              <a:rPr lang="en-US" dirty="0" smtClean="0"/>
              <a:t> customer makes 3.9 trips to </a:t>
            </a:r>
            <a:r>
              <a:rPr lang="en-US" dirty="0" err="1" smtClean="0"/>
              <a:t>JCPenney</a:t>
            </a:r>
            <a:r>
              <a:rPr lang="en-US" dirty="0" smtClean="0"/>
              <a:t> stores per year, whereas those ages 25-34 makes 3.3 trips per year. Among the 6.4 million known jcp.com customers, there is an average of 2.0 orders a year, whereas of the 0.9  million customers that are 25-34 years old, there is an average of 1.7 orders a year. Of the 6.3 million </a:t>
            </a:r>
            <a:r>
              <a:rPr lang="en-US" dirty="0" err="1" smtClean="0"/>
              <a:t>JCPRewards</a:t>
            </a:r>
            <a:r>
              <a:rPr lang="en-US" dirty="0" smtClean="0"/>
              <a:t> members, .5 million are 25-34 years old. </a:t>
            </a:r>
            <a:r>
              <a:rPr lang="en-US" dirty="0" err="1" smtClean="0"/>
              <a:t>JCPRewares</a:t>
            </a:r>
            <a:r>
              <a:rPr lang="en-US" dirty="0" smtClean="0"/>
              <a:t> customers make an average of 1.9 additional trips per year. </a:t>
            </a:r>
            <a:endParaRPr lang="en-US" dirty="0"/>
          </a:p>
        </p:txBody>
      </p:sp>
      <p:sp>
        <p:nvSpPr>
          <p:cNvPr id="4" name="Right Arrow 3"/>
          <p:cNvSpPr/>
          <p:nvPr/>
        </p:nvSpPr>
        <p:spPr>
          <a:xfrm>
            <a:off x="708891" y="3810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966" y="1929209"/>
            <a:ext cx="45085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76200" y="6488668"/>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4801314"/>
          </a:xfrm>
          <a:prstGeom prst="rect">
            <a:avLst/>
          </a:prstGeom>
          <a:noFill/>
        </p:spPr>
        <p:txBody>
          <a:bodyPr wrap="square" rtlCol="0">
            <a:spAutoFit/>
          </a:bodyPr>
          <a:lstStyle/>
          <a:p>
            <a:r>
              <a:rPr lang="en-US" dirty="0" smtClean="0"/>
              <a:t>	Compared to the general population, the known </a:t>
            </a:r>
            <a:r>
              <a:rPr lang="en-US" dirty="0" err="1" smtClean="0"/>
              <a:t>JCPenney</a:t>
            </a:r>
            <a:r>
              <a:rPr lang="en-US" dirty="0" smtClean="0"/>
              <a:t> customer 25-34 years old is more likely to be Caucasian or Asian, have a higher education and work full time. Customer between the ages of 25-34 are more likely to research online before going to </a:t>
            </a:r>
            <a:r>
              <a:rPr lang="en-US" dirty="0" err="1" smtClean="0"/>
              <a:t>JCPenney</a:t>
            </a:r>
            <a:r>
              <a:rPr lang="en-US" dirty="0" smtClean="0"/>
              <a:t> store, to primarily research price and secondary to seek item availability, whereas for their older counterparts, item availably takes over price. </a:t>
            </a:r>
          </a:p>
          <a:p>
            <a:endParaRPr lang="en-US" dirty="0" smtClean="0"/>
          </a:p>
          <a:p>
            <a:r>
              <a:rPr lang="en-US" dirty="0" smtClean="0"/>
              <a:t>	Top spend categories among females 25-34 years old are 1) women appeal 2)Children 3) Footwear, and 4) Furniture. Looking specifically at females between 25-34 year old without children, they purchase a wide variety of accessories and types of clothing for themselves, but non- to limited-department store shoppers. They are potentially moving into their first apartment, therefore they are more likely to be buying basic home necessities. Purchase triggers for these individuals are work wear, nightlife/social wear, weddings, and special occasions. In 2008, single females, 25-34 years old with out children constituted 6%of the total female population over 25 years of age, with a  median household income of %59,474. In the same year, married females 25-34 years old without children constituted 2.6% of the total female population over 25 years of age, with a median household income of $79,434.</a:t>
            </a:r>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402" y="1940213"/>
            <a:ext cx="45085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96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30765"/>
            <a:ext cx="45085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0" y="6400800"/>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86800" cy="3139321"/>
          </a:xfrm>
          <a:prstGeom prst="rect">
            <a:avLst/>
          </a:prstGeom>
          <a:noFill/>
        </p:spPr>
        <p:txBody>
          <a:bodyPr wrap="square" rtlCol="0">
            <a:spAutoFit/>
          </a:bodyPr>
          <a:lstStyle/>
          <a:p>
            <a:r>
              <a:rPr lang="en-US" dirty="0" smtClean="0"/>
              <a:t>Females 25-34 years old with children constituted 10% of the total female population over 25 years of age in 2008, with a median household income of $53,975. These females are shifting their spending and shopping behavior now that they have children with fewer self-purchases. They are shopping at more price-conscious stores, and seek ease and convenience. Purchase triggers include physical changes (pregnancy), new baby, and work wear. Compared to the general population of females 25-34 years old, those who shop </a:t>
            </a:r>
            <a:r>
              <a:rPr lang="en-US" dirty="0" err="1" smtClean="0"/>
              <a:t>JCPenney</a:t>
            </a:r>
            <a:r>
              <a:rPr lang="en-US" dirty="0" smtClean="0"/>
              <a:t> are more likely to own a mobile phone and to access the internet from their phone. See the table below for mobile phone ownership and usage numbers for females between 25-34 years old, in the general population and of known </a:t>
            </a:r>
            <a:r>
              <a:rPr lang="en-US" dirty="0" err="1" smtClean="0"/>
              <a:t>JCPenney</a:t>
            </a:r>
            <a:r>
              <a:rPr lang="en-US" dirty="0" smtClean="0"/>
              <a:t> customers.  </a:t>
            </a:r>
            <a:endParaRPr lang="en-US" dirty="0"/>
          </a:p>
        </p:txBody>
      </p:sp>
      <p:pic>
        <p:nvPicPr>
          <p:cNvPr id="63490" name="Picture 2"/>
          <p:cNvPicPr>
            <a:picLocks noChangeAspect="1" noChangeArrowheads="1"/>
          </p:cNvPicPr>
          <p:nvPr/>
        </p:nvPicPr>
        <p:blipFill>
          <a:blip r:embed="rId2" cstate="print"/>
          <a:srcRect/>
          <a:stretch>
            <a:fillRect/>
          </a:stretch>
        </p:blipFill>
        <p:spPr bwMode="auto">
          <a:xfrm rot="16200000">
            <a:off x="3212670" y="201731"/>
            <a:ext cx="2743201" cy="8435735"/>
          </a:xfrm>
          <a:prstGeom prst="rect">
            <a:avLst/>
          </a:prstGeom>
          <a:noFill/>
          <a:ln w="9525">
            <a:noFill/>
            <a:miter lim="800000"/>
            <a:headEnd/>
            <a:tailEnd/>
          </a:ln>
        </p:spPr>
      </p:pic>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477000" y="6477000"/>
            <a:ext cx="3352800" cy="246221"/>
          </a:xfrm>
          <a:prstGeom prst="rect">
            <a:avLst/>
          </a:prstGeom>
          <a:noFill/>
        </p:spPr>
        <p:txBody>
          <a:bodyPr wrap="square" rtlCol="0">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rot="16200000">
            <a:off x="2220704" y="-1077706"/>
            <a:ext cx="4702591" cy="9143999"/>
          </a:xfrm>
          <a:prstGeom prst="rect">
            <a:avLst/>
          </a:prstGeom>
          <a:noFill/>
          <a:ln w="9525">
            <a:noFill/>
            <a:miter lim="800000"/>
            <a:headEnd/>
            <a:tailEnd/>
          </a:ln>
        </p:spPr>
      </p:pic>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7391400" y="6477000"/>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rot="16200000">
            <a:off x="2072660" y="-1082059"/>
            <a:ext cx="5049259" cy="8737378"/>
          </a:xfrm>
          <a:prstGeom prst="rect">
            <a:avLst/>
          </a:prstGeom>
          <a:noFill/>
          <a:ln w="9525">
            <a:noFill/>
            <a:miter lim="800000"/>
            <a:headEnd/>
            <a:tailEnd/>
          </a:ln>
        </p:spPr>
      </p:pic>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7315200" y="6477000"/>
            <a:ext cx="1418978" cy="246221"/>
          </a:xfrm>
          <a:prstGeom prst="rect">
            <a:avLst/>
          </a:prstGeom>
        </p:spPr>
        <p:txBody>
          <a:bodyPr wrap="none">
            <a:spAutoFit/>
          </a:bodyPr>
          <a:lstStyle/>
          <a:p>
            <a:r>
              <a:rPr lang="en-US" sz="1000" dirty="0" smtClean="0"/>
              <a:t>Source: </a:t>
            </a:r>
            <a:r>
              <a:rPr lang="en-US" sz="1000" dirty="0" err="1" smtClean="0"/>
              <a:t>JCPenney</a:t>
            </a:r>
            <a:r>
              <a:rPr lang="en-US" sz="1000" dirty="0" smtClean="0"/>
              <a:t> Brief</a:t>
            </a:r>
            <a:endParaRPr lang="en-US"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891" y="609600"/>
            <a:ext cx="7848600" cy="3416320"/>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t>For a better understanding of the women within the age groups of 25-24 we divided this group into two sections: ages 25-29 and 30-24. Our primary research showed that result between these two age sections were significantly different and therefore, seperating them is necessary in order to better understand their needs. </a:t>
            </a:r>
            <a:endParaRPr lang="en-US" b="1" dirty="0"/>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200744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7696200" cy="646331"/>
          </a:xfrm>
          <a:prstGeom prst="rect">
            <a:avLst/>
          </a:prstGeom>
          <a:noFill/>
        </p:spPr>
        <p:txBody>
          <a:bodyPr wrap="square" rtlCol="0">
            <a:spAutoFit/>
          </a:bodyPr>
          <a:lstStyle/>
          <a:p>
            <a:r>
              <a:rPr lang="en-US" sz="3600" dirty="0"/>
              <a:t>Target Overview </a:t>
            </a:r>
            <a:r>
              <a:rPr lang="en-US" sz="3600" dirty="0" smtClean="0"/>
              <a:t>(Simmons Results)</a:t>
            </a:r>
            <a:endParaRPr lang="en-US" sz="3600" dirty="0"/>
          </a:p>
        </p:txBody>
      </p:sp>
      <p:sp>
        <p:nvSpPr>
          <p:cNvPr id="3" name="TextBox 2"/>
          <p:cNvSpPr txBox="1"/>
          <p:nvPr/>
        </p:nvSpPr>
        <p:spPr>
          <a:xfrm>
            <a:off x="0" y="1143000"/>
            <a:ext cx="8534400" cy="4524315"/>
          </a:xfrm>
          <a:prstGeom prst="rect">
            <a:avLst/>
          </a:prstGeom>
          <a:noFill/>
        </p:spPr>
        <p:txBody>
          <a:bodyPr wrap="square" rtlCol="0">
            <a:spAutoFit/>
          </a:bodyPr>
          <a:lstStyle/>
          <a:p>
            <a:r>
              <a:rPr lang="en-US" dirty="0" smtClean="0"/>
              <a:t>Comparing </a:t>
            </a:r>
            <a:r>
              <a:rPr lang="en-US" b="1" dirty="0" smtClean="0"/>
              <a:t>shopping habits </a:t>
            </a:r>
            <a:r>
              <a:rPr lang="en-US" dirty="0" smtClean="0"/>
              <a:t>between the two age groups:</a:t>
            </a:r>
          </a:p>
          <a:p>
            <a:pPr marL="285750" indent="-285750">
              <a:buFont typeface="Arial" pitchFamily="34" charset="0"/>
              <a:buChar char="•"/>
            </a:pPr>
            <a:r>
              <a:rPr lang="en-US" dirty="0" smtClean="0"/>
              <a:t>Age group 30-34 had a higher index regarding if they bought merchandise from a catalog in the last 12 months.</a:t>
            </a:r>
          </a:p>
          <a:p>
            <a:pPr marL="285750" indent="-285750">
              <a:buFont typeface="Arial" pitchFamily="34" charset="0"/>
              <a:buChar char="•"/>
            </a:pPr>
            <a:r>
              <a:rPr lang="en-US" dirty="0" smtClean="0"/>
              <a:t>Age group 30-34 used more coupons when buying beauty and grooming products.</a:t>
            </a:r>
          </a:p>
          <a:p>
            <a:pPr marL="285750" indent="-285750">
              <a:buFont typeface="Arial" pitchFamily="34" charset="0"/>
              <a:buChar char="•"/>
            </a:pPr>
            <a:r>
              <a:rPr lang="en-US" dirty="0" smtClean="0"/>
              <a:t>Age group 30-34 had a higher index regarding if they requested over night delivery in the last 6 months</a:t>
            </a:r>
          </a:p>
          <a:p>
            <a:pPr marL="285750" indent="-285750">
              <a:buFont typeface="Arial" pitchFamily="34" charset="0"/>
              <a:buChar char="•"/>
            </a:pPr>
            <a:r>
              <a:rPr lang="en-US" dirty="0" smtClean="0"/>
              <a:t>Age group 25-29 shopped at Rooms to Go the most within a 3 month period.</a:t>
            </a:r>
          </a:p>
          <a:p>
            <a:pPr marL="285750" indent="-285750">
              <a:buFont typeface="Arial" pitchFamily="34" charset="0"/>
              <a:buChar char="•"/>
            </a:pPr>
            <a:r>
              <a:rPr lang="en-US" dirty="0" smtClean="0"/>
              <a:t>Age group 30-34 shopped at Pottery Barn and Ikea the most within a 3 month period. </a:t>
            </a:r>
          </a:p>
          <a:p>
            <a:pPr marL="285750" indent="-285750">
              <a:buFont typeface="Arial" pitchFamily="34" charset="0"/>
              <a:buChar char="•"/>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012233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7239000" cy="2862322"/>
          </a:xfrm>
          <a:prstGeom prst="rect">
            <a:avLst/>
          </a:prstGeom>
          <a:noFill/>
        </p:spPr>
        <p:txBody>
          <a:bodyPr wrap="square" rtlCol="0">
            <a:spAutoFit/>
          </a:bodyPr>
          <a:lstStyle/>
          <a:p>
            <a:r>
              <a:rPr lang="en-US" b="1" dirty="0" smtClean="0"/>
              <a:t>Purchase decisions within the last 4 months:</a:t>
            </a:r>
          </a:p>
          <a:p>
            <a:endParaRPr lang="en-US" dirty="0"/>
          </a:p>
          <a:p>
            <a:endParaRPr lang="en-US" dirty="0" smtClean="0"/>
          </a:p>
          <a:p>
            <a:endParaRPr lang="en-US" dirty="0"/>
          </a:p>
          <a:p>
            <a:r>
              <a:rPr lang="en-US" dirty="0" smtClean="0"/>
              <a:t>Type:                                       Age 25-29 Index         Age 30-34 Index</a:t>
            </a:r>
          </a:p>
          <a:p>
            <a:endParaRPr lang="en-US" dirty="0"/>
          </a:p>
          <a:p>
            <a:r>
              <a:rPr lang="en-US" dirty="0" smtClean="0"/>
              <a:t>Clothing                                           109                              </a:t>
            </a:r>
            <a:r>
              <a:rPr lang="en-US" b="1" dirty="0" smtClean="0"/>
              <a:t>114</a:t>
            </a:r>
          </a:p>
          <a:p>
            <a:r>
              <a:rPr lang="en-US" dirty="0" smtClean="0"/>
              <a:t>Household Furnishing                     </a:t>
            </a:r>
            <a:r>
              <a:rPr lang="en-US" b="1" dirty="0" smtClean="0"/>
              <a:t>135</a:t>
            </a:r>
            <a:r>
              <a:rPr lang="en-US" dirty="0" smtClean="0"/>
              <a:t>                              125</a:t>
            </a:r>
          </a:p>
          <a:p>
            <a:r>
              <a:rPr lang="en-US" dirty="0" smtClean="0"/>
              <a:t>Household Products                         </a:t>
            </a:r>
            <a:r>
              <a:rPr lang="en-US" b="1" dirty="0" smtClean="0"/>
              <a:t>119</a:t>
            </a:r>
            <a:r>
              <a:rPr lang="en-US" dirty="0" smtClean="0"/>
              <a:t>                              118</a:t>
            </a:r>
          </a:p>
          <a:p>
            <a:r>
              <a:rPr lang="en-US" dirty="0" smtClean="0"/>
              <a:t>Major household Appliances           </a:t>
            </a:r>
            <a:r>
              <a:rPr lang="en-US" b="1" dirty="0" smtClean="0"/>
              <a:t>109</a:t>
            </a:r>
            <a:r>
              <a:rPr lang="en-US" dirty="0" smtClean="0"/>
              <a:t>                              102</a:t>
            </a:r>
          </a:p>
        </p:txBody>
      </p:sp>
      <p:sp>
        <p:nvSpPr>
          <p:cNvPr id="3" name="TextBox 2"/>
          <p:cNvSpPr txBox="1"/>
          <p:nvPr/>
        </p:nvSpPr>
        <p:spPr>
          <a:xfrm>
            <a:off x="304800" y="3886200"/>
            <a:ext cx="7924800" cy="1200329"/>
          </a:xfrm>
          <a:prstGeom prst="rect">
            <a:avLst/>
          </a:prstGeom>
          <a:noFill/>
        </p:spPr>
        <p:txBody>
          <a:bodyPr wrap="square" rtlCol="0">
            <a:spAutoFit/>
          </a:bodyPr>
          <a:lstStyle/>
          <a:p>
            <a:r>
              <a:rPr lang="en-US" dirty="0" smtClean="0"/>
              <a:t>Result summary:</a:t>
            </a:r>
          </a:p>
          <a:p>
            <a:pPr marL="285750" indent="-285750">
              <a:buFont typeface="Arial" pitchFamily="34" charset="0"/>
              <a:buChar char="•"/>
            </a:pPr>
            <a:r>
              <a:rPr lang="en-US" dirty="0" smtClean="0"/>
              <a:t>Age group 30-34 buys more clothing.</a:t>
            </a:r>
          </a:p>
          <a:p>
            <a:pPr marL="285750" indent="-285750">
              <a:buFont typeface="Arial" pitchFamily="34" charset="0"/>
              <a:buChar char="•"/>
            </a:pPr>
            <a:r>
              <a:rPr lang="en-US" dirty="0" smtClean="0"/>
              <a:t>Age group 25-29 buys more household furnishings, household products, and major household appliances. </a:t>
            </a:r>
            <a:endParaRPr lang="en-US" dirty="0"/>
          </a:p>
        </p:txBody>
      </p:sp>
      <p:sp>
        <p:nvSpPr>
          <p:cNvPr id="4" name="Rounded Rectangle 3"/>
          <p:cNvSpPr/>
          <p:nvPr/>
        </p:nvSpPr>
        <p:spPr>
          <a:xfrm>
            <a:off x="228600" y="1143000"/>
            <a:ext cx="6781800" cy="228600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6912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6096000" cy="369332"/>
          </a:xfrm>
          <a:prstGeom prst="rect">
            <a:avLst/>
          </a:prstGeom>
          <a:noFill/>
        </p:spPr>
        <p:txBody>
          <a:bodyPr wrap="square" rtlCol="0">
            <a:spAutoFit/>
          </a:bodyPr>
          <a:lstStyle/>
          <a:p>
            <a:r>
              <a:rPr lang="en-US" b="1" dirty="0" smtClean="0"/>
              <a:t>Purchase decisions in the last 12 months:</a:t>
            </a:r>
            <a:endParaRPr lang="en-US" b="1" dirty="0"/>
          </a:p>
        </p:txBody>
      </p:sp>
      <p:sp>
        <p:nvSpPr>
          <p:cNvPr id="3" name="TextBox 2"/>
          <p:cNvSpPr txBox="1"/>
          <p:nvPr/>
        </p:nvSpPr>
        <p:spPr>
          <a:xfrm>
            <a:off x="381000" y="914400"/>
            <a:ext cx="3657600" cy="3970318"/>
          </a:xfrm>
          <a:prstGeom prst="rect">
            <a:avLst/>
          </a:prstGeom>
          <a:noFill/>
        </p:spPr>
        <p:txBody>
          <a:bodyPr wrap="square" rtlCol="0">
            <a:spAutoFit/>
          </a:bodyPr>
          <a:lstStyle/>
          <a:p>
            <a:r>
              <a:rPr lang="en-US" b="1" dirty="0" smtClean="0"/>
              <a:t>Type                       Age 25-29 Index</a:t>
            </a:r>
          </a:p>
          <a:p>
            <a:r>
              <a:rPr lang="en-US" dirty="0" smtClean="0"/>
              <a:t>Towels                                        115</a:t>
            </a:r>
          </a:p>
          <a:p>
            <a:r>
              <a:rPr lang="en-US" dirty="0" smtClean="0"/>
              <a:t>Vacuum Cleaner                         120</a:t>
            </a:r>
          </a:p>
          <a:p>
            <a:r>
              <a:rPr lang="en-US" dirty="0" smtClean="0"/>
              <a:t>Mattress/Box Spring                   112</a:t>
            </a:r>
          </a:p>
          <a:p>
            <a:r>
              <a:rPr lang="en-US" dirty="0" smtClean="0"/>
              <a:t>Other Bedroom Furniture           159</a:t>
            </a:r>
          </a:p>
          <a:p>
            <a:r>
              <a:rPr lang="en-US" dirty="0" smtClean="0"/>
              <a:t>Couch/Sofa/Loveseat                 151</a:t>
            </a:r>
          </a:p>
          <a:p>
            <a:r>
              <a:rPr lang="en-US" dirty="0" smtClean="0"/>
              <a:t>Other Living Room Furn.           151</a:t>
            </a:r>
          </a:p>
          <a:p>
            <a:r>
              <a:rPr lang="en-US" dirty="0" smtClean="0"/>
              <a:t>Dinning Room Furniture            162</a:t>
            </a:r>
          </a:p>
          <a:p>
            <a:r>
              <a:rPr lang="en-US" dirty="0" smtClean="0"/>
              <a:t>Lawn/Porch/ Patio                      126 </a:t>
            </a:r>
          </a:p>
          <a:p>
            <a:r>
              <a:rPr lang="en-US" dirty="0" smtClean="0"/>
              <a:t>Draper/Curtains                          153</a:t>
            </a:r>
            <a:endParaRPr lang="en-US" dirty="0"/>
          </a:p>
          <a:p>
            <a:r>
              <a:rPr lang="en-US" dirty="0" smtClean="0"/>
              <a:t>Small Countertop Appliances     112</a:t>
            </a:r>
          </a:p>
          <a:p>
            <a:endParaRPr lang="en-US" dirty="0" smtClean="0"/>
          </a:p>
          <a:p>
            <a:endParaRPr lang="en-US" dirty="0" smtClean="0"/>
          </a:p>
          <a:p>
            <a:endParaRPr lang="en-US" dirty="0" smtClean="0"/>
          </a:p>
        </p:txBody>
      </p:sp>
      <p:sp>
        <p:nvSpPr>
          <p:cNvPr id="4" name="Rounded Rectangle 3"/>
          <p:cNvSpPr/>
          <p:nvPr/>
        </p:nvSpPr>
        <p:spPr>
          <a:xfrm>
            <a:off x="157018" y="762000"/>
            <a:ext cx="8305800" cy="3308928"/>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4419600"/>
            <a:ext cx="8077200" cy="2585323"/>
          </a:xfrm>
          <a:prstGeom prst="rect">
            <a:avLst/>
          </a:prstGeom>
          <a:noFill/>
        </p:spPr>
        <p:txBody>
          <a:bodyPr wrap="square" rtlCol="0">
            <a:spAutoFit/>
          </a:bodyPr>
          <a:lstStyle/>
          <a:p>
            <a:r>
              <a:rPr lang="en-US" dirty="0" smtClean="0"/>
              <a:t>Result Summary:</a:t>
            </a:r>
          </a:p>
          <a:p>
            <a:pPr marL="285750" indent="-285750">
              <a:buFont typeface="Arial" pitchFamily="34" charset="0"/>
              <a:buChar char="•"/>
            </a:pPr>
            <a:r>
              <a:rPr lang="en-US" dirty="0" smtClean="0"/>
              <a:t>Age group 25-29 buys more towels, vacuum cleaners, mattress/box springs, other bedroom furniture, couch/sofa/loveseats, other living room furniture, dinning room furniture, lawn/porch/patio, draper/curtains, and small countertop appliances.</a:t>
            </a:r>
          </a:p>
          <a:p>
            <a:pPr marL="285750" indent="-285750">
              <a:buFont typeface="Arial" pitchFamily="34" charset="0"/>
              <a:buChar char="•"/>
            </a:pPr>
            <a:r>
              <a:rPr lang="en-US" dirty="0" smtClean="0"/>
              <a:t>Age group 30-34 buys more bed pillows, comforter/quilts, sheet pillow cases, and other blankets, bed frames and head boards, children’s furniture, table lamps, and </a:t>
            </a:r>
          </a:p>
          <a:p>
            <a:pPr lvl="5"/>
            <a:r>
              <a:rPr lang="en-US" dirty="0" smtClean="0"/>
              <a:t>WOKs.</a:t>
            </a:r>
            <a:br>
              <a:rPr lang="en-US" dirty="0" smtClean="0"/>
            </a:br>
            <a:endParaRPr lang="en-US" dirty="0" smtClean="0"/>
          </a:p>
          <a:p>
            <a:endParaRPr lang="en-US" dirty="0"/>
          </a:p>
        </p:txBody>
      </p:sp>
      <p:sp>
        <p:nvSpPr>
          <p:cNvPr id="6" name="TextBox 5"/>
          <p:cNvSpPr txBox="1"/>
          <p:nvPr/>
        </p:nvSpPr>
        <p:spPr>
          <a:xfrm>
            <a:off x="4343400" y="914400"/>
            <a:ext cx="4267200" cy="2585323"/>
          </a:xfrm>
          <a:prstGeom prst="rect">
            <a:avLst/>
          </a:prstGeom>
          <a:noFill/>
        </p:spPr>
        <p:txBody>
          <a:bodyPr wrap="square" rtlCol="0">
            <a:spAutoFit/>
          </a:bodyPr>
          <a:lstStyle/>
          <a:p>
            <a:r>
              <a:rPr lang="en-US" b="1" dirty="0"/>
              <a:t>Type                        </a:t>
            </a:r>
            <a:r>
              <a:rPr lang="en-US" b="1" dirty="0" smtClean="0"/>
              <a:t>     Age 30-34 Index</a:t>
            </a:r>
            <a:endParaRPr lang="en-US" b="1" dirty="0"/>
          </a:p>
          <a:p>
            <a:r>
              <a:rPr lang="en-US" dirty="0"/>
              <a:t>Bed Pillows                  </a:t>
            </a:r>
            <a:r>
              <a:rPr lang="en-US" dirty="0" smtClean="0"/>
              <a:t>                   119</a:t>
            </a:r>
            <a:endParaRPr lang="en-US" dirty="0"/>
          </a:p>
          <a:p>
            <a:r>
              <a:rPr lang="en-US" dirty="0"/>
              <a:t>Comforters/Quilts        </a:t>
            </a:r>
            <a:r>
              <a:rPr lang="en-US" dirty="0" smtClean="0"/>
              <a:t>                   148</a:t>
            </a:r>
            <a:endParaRPr lang="en-US" dirty="0"/>
          </a:p>
          <a:p>
            <a:r>
              <a:rPr lang="en-US" dirty="0"/>
              <a:t>Sheet Pillow Case        </a:t>
            </a:r>
            <a:r>
              <a:rPr lang="en-US" dirty="0" smtClean="0"/>
              <a:t>                   122</a:t>
            </a:r>
            <a:endParaRPr lang="en-US" dirty="0"/>
          </a:p>
          <a:p>
            <a:r>
              <a:rPr lang="en-US" dirty="0"/>
              <a:t>Other Blankets             </a:t>
            </a:r>
            <a:r>
              <a:rPr lang="en-US" dirty="0" smtClean="0"/>
              <a:t>                   117</a:t>
            </a:r>
            <a:endParaRPr lang="en-US" dirty="0"/>
          </a:p>
          <a:p>
            <a:r>
              <a:rPr lang="en-US" dirty="0"/>
              <a:t>Bed frame and head board     </a:t>
            </a:r>
            <a:r>
              <a:rPr lang="en-US" dirty="0" smtClean="0"/>
              <a:t>         175</a:t>
            </a:r>
          </a:p>
          <a:p>
            <a:r>
              <a:rPr lang="en-US" dirty="0" smtClean="0"/>
              <a:t>Children's Furniture                        247</a:t>
            </a:r>
          </a:p>
          <a:p>
            <a:r>
              <a:rPr lang="en-US" dirty="0" smtClean="0"/>
              <a:t>Table Lamps                                   125</a:t>
            </a:r>
          </a:p>
          <a:p>
            <a:r>
              <a:rPr lang="en-US" dirty="0" smtClean="0"/>
              <a:t>WOK                                              147</a:t>
            </a:r>
            <a:endParaRPr lang="en-US" dirty="0"/>
          </a:p>
        </p:txBody>
      </p:sp>
      <p:sp>
        <p:nvSpPr>
          <p:cNvPr id="7" name="Flowchart: Collate 6"/>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7855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200" dirty="0" smtClean="0"/>
              <a:t>Competition </a:t>
            </a:r>
            <a:r>
              <a:rPr lang="en-US" sz="1200" dirty="0"/>
              <a:t>among retailers has never been tougher. A retailer without a significant competitive advantage doesn’t stand a chance. Superstores are battling each other on every major corner while direct marketers (including catalogs and online sites) are stealing customers from stores. Online selling at deep discounts is even making immense inroads into major consumer purchases such as jewelry. Many retailers have been driven into bankruptcy recently, including Sharper Image, Linens ‘n Things, Bombay Co., and mail order firm Lillian Vernon, and more will follow.</a:t>
            </a:r>
          </a:p>
          <a:p>
            <a:r>
              <a:rPr lang="en-US" sz="1200" dirty="0" smtClean="0"/>
              <a:t>Vacancy </a:t>
            </a:r>
            <a:r>
              <a:rPr lang="en-US" sz="1200" dirty="0"/>
              <a:t>levels are higher at malls and shopping centers than they have been in years, and there are very few major chains that are currently expanding.</a:t>
            </a:r>
          </a:p>
          <a:p>
            <a:r>
              <a:rPr lang="en-US" sz="1200" dirty="0" smtClean="0"/>
              <a:t>Direct </a:t>
            </a:r>
            <a:r>
              <a:rPr lang="en-US" sz="1200" dirty="0"/>
              <a:t>marketing sales of all types fell to $1.74 trillion in 2009, down from $1.95 trillion in 2008. 2010 sales are expected to grow by 3.5% to $1.80 trillion</a:t>
            </a:r>
          </a:p>
          <a:p>
            <a:r>
              <a:rPr lang="en-US" sz="1200" dirty="0"/>
              <a:t>Growth in online shopping has been driven by two factors. First, the number of fast Internet connections in U.S. homes and businesses leapt to about 150 million by late 2009. These connections make buying online faster and more interactive. Next, there’s the savvy marketing of online giants like Amazon.com (with more than $19.1 billion in 2008 revenues, up dramatically from $14.8 billion in the previous year), as well as the e-commerce efforts of traditional retailers such as Home Depot and Wal-Mart. These fast Internet connections are extremely important, even at the office, since a large number of U.S. workers take time out to shop online from their desktops. Analysts at </a:t>
            </a:r>
            <a:r>
              <a:rPr lang="en-US" sz="1200" dirty="0" err="1"/>
              <a:t>eMarketer</a:t>
            </a:r>
            <a:r>
              <a:rPr lang="en-US" sz="1200" dirty="0"/>
              <a:t> project 2009 online sales to fall 0.4% to $133.1 billion. The fall follows growth of 4.6% in 2008 and 19.8% in 2007. For 2010, </a:t>
            </a:r>
            <a:r>
              <a:rPr lang="en-US" sz="1200" dirty="0" err="1"/>
              <a:t>eMarketer</a:t>
            </a:r>
            <a:r>
              <a:rPr lang="en-US" sz="1200" dirty="0"/>
              <a:t> projects a 9.8% increase in online sales to $146.1 billion.</a:t>
            </a:r>
          </a:p>
          <a:p>
            <a:r>
              <a:rPr lang="en-US" sz="1200" dirty="0" smtClean="0"/>
              <a:t>All </a:t>
            </a:r>
            <a:r>
              <a:rPr lang="en-US" sz="1200" dirty="0"/>
              <a:t>current trends point to a continued tough time for retailing. Revenues and profits at retailers for 2009-2010 are going to be relatively low. Sales of cars and luxury items were dismal in 2009 and are likely to remain slow in 2010. Among the rare bright spots are Wal-Mart and Costco, where consumers know they can find everyday low prices on high quality merchandise.</a:t>
            </a:r>
          </a:p>
        </p:txBody>
      </p:sp>
      <p:sp>
        <p:nvSpPr>
          <p:cNvPr id="3" name="Title 2"/>
          <p:cNvSpPr>
            <a:spLocks noGrp="1"/>
          </p:cNvSpPr>
          <p:nvPr>
            <p:ph type="title"/>
          </p:nvPr>
        </p:nvSpPr>
        <p:spPr/>
        <p:txBody>
          <a:bodyPr>
            <a:normAutofit fontScale="90000"/>
          </a:bodyPr>
          <a:lstStyle/>
          <a:p>
            <a:r>
              <a:rPr lang="en-US" dirty="0">
                <a:solidFill>
                  <a:schemeClr val="tx1"/>
                </a:solidFill>
              </a:rPr>
              <a:t>Key Industry Trends Continued: </a:t>
            </a:r>
            <a:r>
              <a:rPr lang="en-US" dirty="0"/>
              <a:t/>
            </a:r>
            <a:br>
              <a:rPr lang="en-US" dirty="0"/>
            </a:br>
            <a:endParaRPr lang="en-US" dirty="0"/>
          </a:p>
        </p:txBody>
      </p:sp>
      <p:sp>
        <p:nvSpPr>
          <p:cNvPr id="5" name="Rectangle 4"/>
          <p:cNvSpPr/>
          <p:nvPr/>
        </p:nvSpPr>
        <p:spPr>
          <a:xfrm>
            <a:off x="4572000" y="6304002"/>
            <a:ext cx="4572000" cy="553998"/>
          </a:xfrm>
          <a:prstGeom prst="rect">
            <a:avLst/>
          </a:prstGeom>
        </p:spPr>
        <p:txBody>
          <a:bodyPr>
            <a:spAutoFit/>
          </a:bodyPr>
          <a:lstStyle/>
          <a:p>
            <a:r>
              <a:rPr lang="en-US" sz="1000" dirty="0"/>
              <a:t>Source: http://www.plunkettresearch.com/Industries/Retailing/RetailingSampleProfile/tabid/272/Default.aspx </a:t>
            </a:r>
          </a:p>
        </p:txBody>
      </p:sp>
    </p:spTree>
    <p:extLst>
      <p:ext uri="{BB962C8B-B14F-4D97-AF65-F5344CB8AC3E}">
        <p14:creationId xmlns:p14="http://schemas.microsoft.com/office/powerpoint/2010/main" xmlns="" val="4128714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419600" cy="1477328"/>
          </a:xfrm>
          <a:prstGeom prst="rect">
            <a:avLst/>
          </a:prstGeom>
          <a:noFill/>
        </p:spPr>
        <p:txBody>
          <a:bodyPr wrap="square" rtlCol="0">
            <a:spAutoFit/>
          </a:bodyPr>
          <a:lstStyle/>
          <a:p>
            <a:r>
              <a:rPr lang="en-US" b="1" dirty="0" smtClean="0"/>
              <a:t>Marital Status:</a:t>
            </a:r>
          </a:p>
          <a:p>
            <a:pPr marL="285750" indent="-285750">
              <a:buFont typeface="Arial" pitchFamily="34" charset="0"/>
              <a:buChar char="•"/>
            </a:pPr>
            <a:r>
              <a:rPr lang="en-US" dirty="0" smtClean="0"/>
              <a:t>Age group 30-34 has a higher index for being married.</a:t>
            </a:r>
          </a:p>
          <a:p>
            <a:pPr marL="285750" indent="-285750">
              <a:buFont typeface="Arial" pitchFamily="34" charset="0"/>
              <a:buChar char="•"/>
            </a:pPr>
            <a:r>
              <a:rPr lang="en-US" dirty="0" smtClean="0"/>
              <a:t>Age group 25-29 has a higher index for never married.</a:t>
            </a:r>
            <a:endParaRPr lang="en-US" dirty="0"/>
          </a:p>
        </p:txBody>
      </p:sp>
      <p:sp>
        <p:nvSpPr>
          <p:cNvPr id="3" name="TextBox 2"/>
          <p:cNvSpPr txBox="1"/>
          <p:nvPr/>
        </p:nvSpPr>
        <p:spPr>
          <a:xfrm>
            <a:off x="228600" y="1905000"/>
            <a:ext cx="8382000" cy="3970318"/>
          </a:xfrm>
          <a:prstGeom prst="rect">
            <a:avLst/>
          </a:prstGeom>
          <a:noFill/>
        </p:spPr>
        <p:txBody>
          <a:bodyPr wrap="square" rtlCol="0">
            <a:spAutoFit/>
          </a:bodyPr>
          <a:lstStyle/>
          <a:p>
            <a:r>
              <a:rPr lang="en-US" b="1" dirty="0" smtClean="0"/>
              <a:t>Top 4 Attitude Statements:</a:t>
            </a:r>
          </a:p>
          <a:p>
            <a:r>
              <a:rPr lang="en-US" dirty="0" smtClean="0"/>
              <a:t>Age group 25-29</a:t>
            </a:r>
          </a:p>
          <a:p>
            <a:pPr marL="342900" indent="-342900">
              <a:buFont typeface="+mj-lt"/>
              <a:buAutoNum type="arabicPeriod"/>
            </a:pPr>
            <a:r>
              <a:rPr lang="en-US" dirty="0" smtClean="0"/>
              <a:t>Like to make a unique fashion statement</a:t>
            </a:r>
          </a:p>
          <a:p>
            <a:pPr marL="342900" indent="-342900">
              <a:buFont typeface="+mj-lt"/>
              <a:buAutoNum type="arabicPeriod"/>
            </a:pPr>
            <a:r>
              <a:rPr lang="en-US" dirty="0" smtClean="0"/>
              <a:t>I like to experiment with new styles</a:t>
            </a:r>
          </a:p>
          <a:p>
            <a:pPr marL="342900" indent="-342900">
              <a:buFont typeface="+mj-lt"/>
              <a:buAutoNum type="arabicPeriod"/>
            </a:pPr>
            <a:r>
              <a:rPr lang="en-US" dirty="0" smtClean="0"/>
              <a:t>I really enjoy clothes shopping</a:t>
            </a:r>
          </a:p>
          <a:p>
            <a:pPr marL="342900" indent="-342900">
              <a:buFont typeface="+mj-lt"/>
              <a:buAutoNum type="arabicPeriod"/>
            </a:pPr>
            <a:r>
              <a:rPr lang="en-US" dirty="0" smtClean="0"/>
              <a:t>I am first among my friends to try new styles</a:t>
            </a:r>
            <a:endParaRPr lang="en-US" dirty="0"/>
          </a:p>
          <a:p>
            <a:endParaRPr lang="en-US" dirty="0" smtClean="0"/>
          </a:p>
          <a:p>
            <a:r>
              <a:rPr lang="en-US" dirty="0" smtClean="0"/>
              <a:t>Age group 30-34</a:t>
            </a:r>
          </a:p>
          <a:p>
            <a:pPr marL="342900" indent="-342900">
              <a:buFont typeface="+mj-lt"/>
              <a:buAutoNum type="arabicPeriod"/>
            </a:pPr>
            <a:r>
              <a:rPr lang="en-US" dirty="0" smtClean="0"/>
              <a:t>I really enjoy clothing shopping</a:t>
            </a:r>
            <a:endParaRPr lang="en-US" dirty="0"/>
          </a:p>
          <a:p>
            <a:pPr marL="342900" indent="-342900">
              <a:buFont typeface="+mj-lt"/>
              <a:buAutoNum type="arabicPeriod"/>
            </a:pPr>
            <a:r>
              <a:rPr lang="en-US" dirty="0" smtClean="0"/>
              <a:t>Every season I buy the latest fashions </a:t>
            </a:r>
          </a:p>
          <a:p>
            <a:pPr marL="342900" indent="-342900">
              <a:buFont typeface="+mj-lt"/>
              <a:buAutoNum type="arabicPeriod"/>
            </a:pPr>
            <a:r>
              <a:rPr lang="en-US" dirty="0" smtClean="0"/>
              <a:t>I like to experiment with new styles</a:t>
            </a:r>
          </a:p>
          <a:p>
            <a:pPr marL="342900" indent="-342900">
              <a:buFont typeface="+mj-lt"/>
              <a:buAutoNum type="arabicPeriod"/>
            </a:pPr>
            <a:r>
              <a:rPr lang="en-US" dirty="0" smtClean="0"/>
              <a:t>I like to keep up with the latest fashion </a:t>
            </a:r>
          </a:p>
          <a:p>
            <a:endParaRPr lang="en-US" dirty="0" smtClean="0"/>
          </a:p>
          <a:p>
            <a:pPr marL="342900" indent="-342900">
              <a:buFont typeface="+mj-lt"/>
              <a:buAutoNum type="arabicPeriod"/>
            </a:pPr>
            <a:endParaRPr lang="en-US" dirty="0"/>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563287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7315200" cy="646331"/>
          </a:xfrm>
          <a:prstGeom prst="rect">
            <a:avLst/>
          </a:prstGeom>
          <a:noFill/>
        </p:spPr>
        <p:txBody>
          <a:bodyPr wrap="square" rtlCol="0">
            <a:spAutoFit/>
          </a:bodyPr>
          <a:lstStyle/>
          <a:p>
            <a:r>
              <a:rPr lang="en-US" sz="3600" b="1" dirty="0" smtClean="0"/>
              <a:t>Primary Research: </a:t>
            </a:r>
            <a:endParaRPr lang="en-US" sz="3600" b="1" dirty="0"/>
          </a:p>
        </p:txBody>
      </p:sp>
      <p:sp>
        <p:nvSpPr>
          <p:cNvPr id="3" name="TextBox 2"/>
          <p:cNvSpPr txBox="1"/>
          <p:nvPr/>
        </p:nvSpPr>
        <p:spPr>
          <a:xfrm>
            <a:off x="452582" y="1143000"/>
            <a:ext cx="8077200" cy="4524315"/>
          </a:xfrm>
          <a:prstGeom prst="rect">
            <a:avLst/>
          </a:prstGeom>
          <a:noFill/>
        </p:spPr>
        <p:txBody>
          <a:bodyPr wrap="square" rtlCol="0">
            <a:spAutoFit/>
          </a:bodyPr>
          <a:lstStyle/>
          <a:p>
            <a:r>
              <a:rPr lang="en-US" dirty="0" smtClean="0"/>
              <a:t>For Primary research we distributed surveys to 29 woman that fell within the age group 25-34. </a:t>
            </a:r>
          </a:p>
          <a:p>
            <a:endParaRPr lang="en-US" dirty="0" smtClean="0"/>
          </a:p>
          <a:p>
            <a:r>
              <a:rPr lang="en-US" b="1" dirty="0" smtClean="0"/>
              <a:t>Results:  </a:t>
            </a:r>
          </a:p>
          <a:p>
            <a:r>
              <a:rPr lang="en-US" dirty="0" smtClean="0"/>
              <a:t>The women who shop at JC Penny </a:t>
            </a:r>
            <a:r>
              <a:rPr lang="en-US" dirty="0" smtClean="0">
                <a:solidFill>
                  <a:srgbClr val="FF0000"/>
                </a:solidFill>
              </a:rPr>
              <a:t>the least: </a:t>
            </a:r>
          </a:p>
          <a:p>
            <a:pPr marL="342900" indent="-342900">
              <a:buFont typeface="+mj-lt"/>
              <a:buAutoNum type="arabicPeriod"/>
            </a:pPr>
            <a:r>
              <a:rPr lang="en-US" dirty="0" smtClean="0"/>
              <a:t>College graduate</a:t>
            </a:r>
          </a:p>
          <a:p>
            <a:pPr marL="342900" indent="-342900">
              <a:buFont typeface="+mj-lt"/>
              <a:buAutoNum type="arabicPeriod"/>
            </a:pPr>
            <a:r>
              <a:rPr lang="en-US" dirty="0" smtClean="0"/>
              <a:t>Professionals</a:t>
            </a:r>
          </a:p>
          <a:p>
            <a:pPr marL="342900" indent="-342900">
              <a:buFont typeface="+mj-lt"/>
              <a:buAutoNum type="arabicPeriod"/>
            </a:pPr>
            <a:r>
              <a:rPr lang="en-US" dirty="0" smtClean="0"/>
              <a:t>Make $50k or more a year</a:t>
            </a:r>
          </a:p>
          <a:p>
            <a:pPr marL="342900" indent="-342900">
              <a:buFont typeface="+mj-lt"/>
              <a:buAutoNum type="arabicPeriod"/>
            </a:pPr>
            <a:endParaRPr lang="en-US" dirty="0"/>
          </a:p>
          <a:p>
            <a:r>
              <a:rPr lang="en-US" dirty="0" smtClean="0"/>
              <a:t>Reasons for not shopping at JC Penney</a:t>
            </a:r>
          </a:p>
          <a:p>
            <a:pPr marL="609600" indent="-609600">
              <a:buFont typeface="+mj-lt"/>
              <a:buAutoNum type="arabicPeriod"/>
            </a:pPr>
            <a:r>
              <a:rPr lang="en-US" dirty="0" smtClean="0"/>
              <a:t>Dislike the quality of the products being sold in the store.</a:t>
            </a:r>
          </a:p>
          <a:p>
            <a:pPr marL="609600" indent="-609600">
              <a:buFontTx/>
              <a:buAutoNum type="arabicPeriod"/>
            </a:pPr>
            <a:r>
              <a:rPr lang="en-US" dirty="0" smtClean="0"/>
              <a:t>No store location’s in their area.</a:t>
            </a:r>
          </a:p>
          <a:p>
            <a:pPr marL="609600" indent="-609600">
              <a:buFontTx/>
              <a:buAutoNum type="arabicPeriod"/>
            </a:pPr>
            <a:r>
              <a:rPr lang="en-US" dirty="0" smtClean="0"/>
              <a:t>Never shopped at JC Penney</a:t>
            </a:r>
          </a:p>
          <a:p>
            <a:endParaRPr lang="en-US" dirty="0" smtClean="0"/>
          </a:p>
          <a:p>
            <a:endParaRPr lang="en-US" dirty="0" smtClean="0"/>
          </a:p>
          <a:p>
            <a:endParaRPr lang="en-US" dirty="0" smtClean="0"/>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110556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153400" cy="4385816"/>
          </a:xfrm>
          <a:prstGeom prst="rect">
            <a:avLst/>
          </a:prstGeom>
          <a:noFill/>
        </p:spPr>
        <p:txBody>
          <a:bodyPr wrap="square" rtlCol="0">
            <a:spAutoFit/>
          </a:bodyPr>
          <a:lstStyle/>
          <a:p>
            <a:r>
              <a:rPr lang="en-US" dirty="0" smtClean="0"/>
              <a:t>Where non-JC Penney shoppers prefer shopping:</a:t>
            </a:r>
          </a:p>
          <a:p>
            <a:endParaRPr lang="en-US" dirty="0" smtClean="0"/>
          </a:p>
          <a:p>
            <a:pPr marL="609600" indent="-609600">
              <a:buFontTx/>
              <a:buAutoNum type="arabicPeriod"/>
            </a:pPr>
            <a:r>
              <a:rPr lang="en-US" dirty="0" smtClean="0"/>
              <a:t>Macy’s</a:t>
            </a:r>
          </a:p>
          <a:p>
            <a:pPr marL="609600" indent="-609600">
              <a:buFontTx/>
              <a:buAutoNum type="arabicPeriod"/>
            </a:pPr>
            <a:r>
              <a:rPr lang="en-US" dirty="0" smtClean="0"/>
              <a:t>Target</a:t>
            </a:r>
          </a:p>
          <a:p>
            <a:pPr marL="609600" indent="-609600">
              <a:buFontTx/>
              <a:buAutoNum type="arabicPeriod"/>
            </a:pPr>
            <a:r>
              <a:rPr lang="en-US" dirty="0" smtClean="0"/>
              <a:t>Kohl's</a:t>
            </a:r>
          </a:p>
          <a:p>
            <a:pPr marL="609600" indent="-609600">
              <a:buFontTx/>
              <a:buAutoNum type="arabicPeriod"/>
            </a:pPr>
            <a:r>
              <a:rPr lang="en-US" dirty="0" smtClean="0"/>
              <a:t>Wal-Mart </a:t>
            </a:r>
          </a:p>
          <a:p>
            <a:pPr marL="609600" indent="-609600">
              <a:buFontTx/>
              <a:buAutoNum type="arabicPeriod"/>
            </a:pPr>
            <a:endParaRPr lang="en-US" dirty="0" smtClean="0"/>
          </a:p>
          <a:p>
            <a:pPr marL="609600" indent="-609600"/>
            <a:r>
              <a:rPr lang="en-US" dirty="0" smtClean="0"/>
              <a:t>What the none JC Penny shoppers find important:</a:t>
            </a:r>
          </a:p>
          <a:p>
            <a:pPr marL="609600" indent="-609600">
              <a:lnSpc>
                <a:spcPct val="90000"/>
              </a:lnSpc>
              <a:buFontTx/>
              <a:buAutoNum type="arabicPeriod"/>
            </a:pPr>
            <a:r>
              <a:rPr lang="en-US" dirty="0" smtClean="0"/>
              <a:t>The store has to be visually appealing.</a:t>
            </a:r>
          </a:p>
          <a:p>
            <a:pPr marL="609600" indent="-609600">
              <a:lnSpc>
                <a:spcPct val="90000"/>
              </a:lnSpc>
              <a:buFontTx/>
              <a:buAutoNum type="arabicPeriod"/>
            </a:pPr>
            <a:r>
              <a:rPr lang="en-US" dirty="0" smtClean="0"/>
              <a:t>The stores layout must be convenient for the customer to move around. </a:t>
            </a:r>
          </a:p>
          <a:p>
            <a:pPr marL="609600" indent="-609600">
              <a:lnSpc>
                <a:spcPct val="90000"/>
              </a:lnSpc>
              <a:buFontTx/>
              <a:buAutoNum type="arabicPeriod"/>
            </a:pPr>
            <a:r>
              <a:rPr lang="en-US" dirty="0" smtClean="0"/>
              <a:t>The employees of the store must be knowledgeable, confident, and helpful.</a:t>
            </a:r>
          </a:p>
          <a:p>
            <a:pPr marL="609600" indent="-609600">
              <a:lnSpc>
                <a:spcPct val="90000"/>
              </a:lnSpc>
              <a:buFontTx/>
              <a:buAutoNum type="arabicPeriod"/>
            </a:pPr>
            <a:r>
              <a:rPr lang="en-US" dirty="0" smtClean="0"/>
              <a:t>Convenient store hours</a:t>
            </a:r>
          </a:p>
          <a:p>
            <a:pPr marL="609600" indent="-609600">
              <a:lnSpc>
                <a:spcPct val="90000"/>
              </a:lnSpc>
              <a:buFontTx/>
              <a:buAutoNum type="arabicPeriod"/>
            </a:pPr>
            <a:r>
              <a:rPr lang="en-US" dirty="0" smtClean="0"/>
              <a:t>Excepts all major credit cards</a:t>
            </a:r>
          </a:p>
          <a:p>
            <a:pPr marL="609600" indent="-609600"/>
            <a:endParaRPr lang="en-US" dirty="0" smtClean="0"/>
          </a:p>
          <a:p>
            <a:pPr marL="609600" indent="-609600"/>
            <a:endParaRPr lang="en-US" dirty="0" smtClean="0"/>
          </a:p>
          <a:p>
            <a:endParaRPr lang="en-US" dirty="0"/>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837808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646331"/>
          </a:xfrm>
          <a:prstGeom prst="rect">
            <a:avLst/>
          </a:prstGeom>
          <a:noFill/>
        </p:spPr>
        <p:txBody>
          <a:bodyPr wrap="square" rtlCol="0">
            <a:spAutoFit/>
          </a:bodyPr>
          <a:lstStyle/>
          <a:p>
            <a:r>
              <a:rPr lang="en-US" dirty="0" smtClean="0"/>
              <a:t>We used the survey to analyze the woman who </a:t>
            </a:r>
            <a:r>
              <a:rPr lang="en-US" b="1" dirty="0" smtClean="0">
                <a:solidFill>
                  <a:srgbClr val="FF0000"/>
                </a:solidFill>
              </a:rPr>
              <a:t>do</a:t>
            </a:r>
            <a:r>
              <a:rPr lang="en-US" dirty="0" smtClean="0"/>
              <a:t> shop at JC Penney, as well. To better understand these woman , we broke down the 25-34 age group into three </a:t>
            </a:r>
            <a:r>
              <a:rPr lang="en-US" dirty="0" err="1" smtClean="0"/>
              <a:t>seperate</a:t>
            </a:r>
            <a:r>
              <a:rPr lang="en-US" dirty="0" smtClean="0"/>
              <a:t> ones. </a:t>
            </a:r>
            <a:endParaRPr lang="en-US" dirty="0"/>
          </a:p>
        </p:txBody>
      </p:sp>
      <p:sp>
        <p:nvSpPr>
          <p:cNvPr id="4" name="Rounded Rectangle 3"/>
          <p:cNvSpPr/>
          <p:nvPr/>
        </p:nvSpPr>
        <p:spPr>
          <a:xfrm>
            <a:off x="228600" y="0"/>
            <a:ext cx="8458200" cy="83820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1219200"/>
            <a:ext cx="3733800" cy="4524315"/>
          </a:xfrm>
          <a:prstGeom prst="rect">
            <a:avLst/>
          </a:prstGeom>
          <a:noFill/>
        </p:spPr>
        <p:txBody>
          <a:bodyPr wrap="square" rtlCol="0">
            <a:spAutoFit/>
          </a:bodyPr>
          <a:lstStyle/>
          <a:p>
            <a:r>
              <a:rPr lang="en-US" dirty="0" smtClean="0"/>
              <a:t>Women in the Age group </a:t>
            </a:r>
            <a:r>
              <a:rPr lang="en-US" b="1" dirty="0" smtClean="0"/>
              <a:t>25-27</a:t>
            </a:r>
            <a:r>
              <a:rPr lang="en-US" dirty="0" smtClean="0"/>
              <a:t> years old who do shop at JC Penney mostly buy:</a:t>
            </a:r>
          </a:p>
          <a:p>
            <a:pPr marL="609600" indent="-609600">
              <a:buFontTx/>
              <a:buAutoNum type="arabicPeriod"/>
            </a:pPr>
            <a:endParaRPr lang="en-US" dirty="0" smtClean="0"/>
          </a:p>
          <a:p>
            <a:pPr marL="609600" indent="-609600">
              <a:buFontTx/>
              <a:buAutoNum type="arabicPeriod"/>
            </a:pPr>
            <a:r>
              <a:rPr lang="en-US" dirty="0" smtClean="0"/>
              <a:t>Lingerie</a:t>
            </a:r>
          </a:p>
          <a:p>
            <a:pPr marL="609600" indent="-609600">
              <a:buFontTx/>
              <a:buAutoNum type="arabicPeriod"/>
            </a:pPr>
            <a:r>
              <a:rPr lang="en-US" dirty="0" smtClean="0"/>
              <a:t>Women shoes </a:t>
            </a:r>
          </a:p>
          <a:p>
            <a:pPr marL="609600" indent="-609600">
              <a:buFontTx/>
              <a:buAutoNum type="arabicPeriod"/>
            </a:pPr>
            <a:r>
              <a:rPr lang="en-US" dirty="0" smtClean="0"/>
              <a:t>Women Apparel</a:t>
            </a:r>
          </a:p>
          <a:p>
            <a:pPr marL="609600" indent="-609600">
              <a:buFontTx/>
              <a:buAutoNum type="arabicPeriod"/>
            </a:pPr>
            <a:r>
              <a:rPr lang="en-US" dirty="0" smtClean="0"/>
              <a:t>Women Accessories</a:t>
            </a:r>
          </a:p>
          <a:p>
            <a:pPr marL="609600" indent="-609600">
              <a:buFontTx/>
              <a:buAutoNum type="arabicPeriod"/>
            </a:pPr>
            <a:r>
              <a:rPr lang="en-US" dirty="0" smtClean="0"/>
              <a:t>Home appliances</a:t>
            </a:r>
          </a:p>
          <a:p>
            <a:pPr marL="609600" indent="-609600">
              <a:buFontTx/>
              <a:buAutoNum type="arabicPeriod"/>
            </a:pPr>
            <a:r>
              <a:rPr lang="en-US" dirty="0" smtClean="0"/>
              <a:t>Home accessories </a:t>
            </a:r>
          </a:p>
          <a:p>
            <a:pPr marL="609600" indent="-609600">
              <a:buFontTx/>
              <a:buAutoNum type="arabicPeriod"/>
            </a:pPr>
            <a:r>
              <a:rPr lang="en-US" dirty="0" smtClean="0"/>
              <a:t>Kids Accessories</a:t>
            </a:r>
          </a:p>
          <a:p>
            <a:pPr marL="609600" indent="-609600">
              <a:buFontTx/>
              <a:buAutoNum type="arabicPeriod"/>
            </a:pPr>
            <a:r>
              <a:rPr lang="en-US" dirty="0" smtClean="0"/>
              <a:t>Kids Apparel</a:t>
            </a:r>
          </a:p>
          <a:p>
            <a:pPr marL="609600" indent="-609600">
              <a:buFontTx/>
              <a:buAutoNum type="arabicPeriod"/>
            </a:pPr>
            <a:r>
              <a:rPr lang="en-US" dirty="0" smtClean="0"/>
              <a:t>Toys</a:t>
            </a:r>
          </a:p>
          <a:p>
            <a:endParaRPr lang="en-US" dirty="0" smtClean="0"/>
          </a:p>
          <a:p>
            <a:endParaRPr lang="en-US" dirty="0" smtClean="0"/>
          </a:p>
          <a:p>
            <a:endParaRPr lang="en-US" dirty="0" smtClean="0"/>
          </a:p>
        </p:txBody>
      </p:sp>
      <p:sp>
        <p:nvSpPr>
          <p:cNvPr id="7" name="TextBox 6"/>
          <p:cNvSpPr txBox="1"/>
          <p:nvPr/>
        </p:nvSpPr>
        <p:spPr>
          <a:xfrm>
            <a:off x="4724400" y="1295400"/>
            <a:ext cx="4114800" cy="3748719"/>
          </a:xfrm>
          <a:prstGeom prst="rect">
            <a:avLst/>
          </a:prstGeom>
          <a:noFill/>
        </p:spPr>
        <p:txBody>
          <a:bodyPr wrap="square" rtlCol="0">
            <a:spAutoFit/>
          </a:bodyPr>
          <a:lstStyle/>
          <a:p>
            <a:r>
              <a:rPr lang="en-US" dirty="0" smtClean="0"/>
              <a:t>Demographics for age group </a:t>
            </a:r>
            <a:r>
              <a:rPr lang="en-US" b="1" dirty="0" smtClean="0"/>
              <a:t>25-27</a:t>
            </a:r>
            <a:r>
              <a:rPr lang="en-US" dirty="0" smtClean="0"/>
              <a:t>:</a:t>
            </a:r>
          </a:p>
          <a:p>
            <a:endParaRPr lang="en-US" dirty="0" smtClean="0"/>
          </a:p>
          <a:p>
            <a:pPr marL="609600" indent="-609600">
              <a:lnSpc>
                <a:spcPct val="80000"/>
              </a:lnSpc>
              <a:buFontTx/>
              <a:buAutoNum type="arabicPeriod"/>
            </a:pPr>
            <a:r>
              <a:rPr lang="en-US" dirty="0" smtClean="0"/>
              <a:t>Single</a:t>
            </a:r>
          </a:p>
          <a:p>
            <a:pPr marL="609600" indent="-609600">
              <a:lnSpc>
                <a:spcPct val="80000"/>
              </a:lnSpc>
              <a:buFontTx/>
              <a:buAutoNum type="arabicPeriod"/>
            </a:pPr>
            <a:r>
              <a:rPr lang="en-US" dirty="0" smtClean="0"/>
              <a:t>Caucasian or Hispanic</a:t>
            </a:r>
          </a:p>
          <a:p>
            <a:pPr marL="609600" indent="-609600">
              <a:lnSpc>
                <a:spcPct val="80000"/>
              </a:lnSpc>
              <a:buFontTx/>
              <a:buAutoNum type="arabicPeriod"/>
            </a:pPr>
            <a:r>
              <a:rPr lang="en-US" dirty="0" smtClean="0"/>
              <a:t>All high school grads</a:t>
            </a:r>
          </a:p>
          <a:p>
            <a:pPr marL="609600" indent="-609600">
              <a:lnSpc>
                <a:spcPct val="80000"/>
              </a:lnSpc>
              <a:buFontTx/>
              <a:buAutoNum type="arabicPeriod"/>
            </a:pPr>
            <a:r>
              <a:rPr lang="en-US" dirty="0" smtClean="0"/>
              <a:t>Some are College grads</a:t>
            </a:r>
          </a:p>
          <a:p>
            <a:pPr marL="609600" indent="-609600">
              <a:lnSpc>
                <a:spcPct val="80000"/>
              </a:lnSpc>
              <a:buFontTx/>
              <a:buAutoNum type="arabicPeriod"/>
            </a:pPr>
            <a:r>
              <a:rPr lang="en-US" dirty="0" smtClean="0"/>
              <a:t>House hold yearly Income $25,001-$49,999</a:t>
            </a:r>
          </a:p>
          <a:p>
            <a:pPr marL="609600" indent="-609600">
              <a:lnSpc>
                <a:spcPct val="80000"/>
              </a:lnSpc>
              <a:buFontTx/>
              <a:buAutoNum type="arabicPeriod"/>
            </a:pPr>
            <a:r>
              <a:rPr lang="en-US" dirty="0" smtClean="0"/>
              <a:t>Occupation either service worker or clerical work.</a:t>
            </a:r>
          </a:p>
          <a:p>
            <a:pPr marL="609600" indent="-609600">
              <a:lnSpc>
                <a:spcPct val="80000"/>
              </a:lnSpc>
              <a:buFontTx/>
              <a:buAutoNum type="arabicPeriod"/>
            </a:pPr>
            <a:r>
              <a:rPr lang="en-US" dirty="0" smtClean="0"/>
              <a:t>Most have at least one child or more living in their household. </a:t>
            </a:r>
          </a:p>
          <a:p>
            <a:pPr marL="609600" indent="-609600">
              <a:lnSpc>
                <a:spcPct val="80000"/>
              </a:lnSpc>
              <a:buFontTx/>
              <a:buAutoNum type="arabicPeriod"/>
            </a:pPr>
            <a:r>
              <a:rPr lang="en-US" dirty="0" smtClean="0"/>
              <a:t>Three or more people living in their household.</a:t>
            </a:r>
          </a:p>
          <a:p>
            <a:pPr marL="609600" indent="-609600">
              <a:lnSpc>
                <a:spcPct val="80000"/>
              </a:lnSpc>
              <a:buFontTx/>
              <a:buAutoNum type="arabicPeriod"/>
            </a:pPr>
            <a:endParaRPr lang="en-US" dirty="0" smtClean="0"/>
          </a:p>
          <a:p>
            <a:pPr marL="609600" indent="-609600">
              <a:lnSpc>
                <a:spcPct val="80000"/>
              </a:lnSpc>
              <a:buFontTx/>
              <a:buAutoNum type="arabicPeriod"/>
            </a:pPr>
            <a:endParaRPr lang="en-US" dirty="0" smtClean="0"/>
          </a:p>
        </p:txBody>
      </p:sp>
      <p:sp>
        <p:nvSpPr>
          <p:cNvPr id="6" name="Flowchart: Collate 5"/>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 y="-2310"/>
            <a:ext cx="4876801" cy="4040910"/>
          </a:xfrm>
          <a:prstGeom prst="rect">
            <a:avLst/>
          </a:prstGeom>
          <a:noFill/>
          <a:ln w="9525">
            <a:noFill/>
            <a:miter lim="800000"/>
            <a:headEnd/>
            <a:tailEnd/>
          </a:ln>
        </p:spPr>
      </p:pic>
      <p:sp>
        <p:nvSpPr>
          <p:cNvPr id="4" name="TextBox 3"/>
          <p:cNvSpPr txBox="1"/>
          <p:nvPr/>
        </p:nvSpPr>
        <p:spPr>
          <a:xfrm>
            <a:off x="4953000" y="0"/>
            <a:ext cx="3657600" cy="6278642"/>
          </a:xfrm>
          <a:prstGeom prst="rect">
            <a:avLst/>
          </a:prstGeom>
          <a:noFill/>
        </p:spPr>
        <p:txBody>
          <a:bodyPr wrap="square" rtlCol="0">
            <a:spAutoFit/>
          </a:bodyPr>
          <a:lstStyle/>
          <a:p>
            <a:r>
              <a:rPr lang="en-US" sz="3200" dirty="0" smtClean="0"/>
              <a:t>Amy </a:t>
            </a:r>
            <a:r>
              <a:rPr lang="en-US" sz="3200" dirty="0" err="1" smtClean="0"/>
              <a:t>McKabe</a:t>
            </a:r>
            <a:endParaRPr lang="en-US" sz="3200" dirty="0" smtClean="0"/>
          </a:p>
          <a:p>
            <a:r>
              <a:rPr lang="en-US" dirty="0" smtClean="0"/>
              <a:t>Age: 25</a:t>
            </a:r>
          </a:p>
          <a:p>
            <a:r>
              <a:rPr lang="en-US" dirty="0" smtClean="0"/>
              <a:t>Brooklyn, NY</a:t>
            </a:r>
          </a:p>
          <a:p>
            <a:endParaRPr lang="en-US" dirty="0" smtClean="0"/>
          </a:p>
          <a:p>
            <a:r>
              <a:rPr lang="en-US" sz="1600" dirty="0" smtClean="0"/>
              <a:t>Amy shops at </a:t>
            </a:r>
            <a:r>
              <a:rPr lang="en-US" sz="1600" dirty="0" err="1" smtClean="0"/>
              <a:t>JCPenney</a:t>
            </a:r>
            <a:r>
              <a:rPr lang="en-US" sz="1600" dirty="0" smtClean="0"/>
              <a:t> and buys from the following categories the most:</a:t>
            </a:r>
          </a:p>
          <a:p>
            <a:pPr marL="609600" indent="-609600">
              <a:buFontTx/>
              <a:buAutoNum type="arabicPeriod"/>
            </a:pPr>
            <a:endParaRPr lang="en-US" sz="1600" dirty="0" smtClean="0"/>
          </a:p>
          <a:p>
            <a:pPr marL="609600" indent="-609600">
              <a:buFontTx/>
              <a:buAutoNum type="arabicPeriod"/>
            </a:pPr>
            <a:r>
              <a:rPr lang="en-US" sz="1600" dirty="0" smtClean="0"/>
              <a:t>Lingerie</a:t>
            </a:r>
          </a:p>
          <a:p>
            <a:pPr marL="609600" indent="-609600">
              <a:buFontTx/>
              <a:buAutoNum type="arabicPeriod"/>
            </a:pPr>
            <a:r>
              <a:rPr lang="en-US" sz="1600" dirty="0" smtClean="0"/>
              <a:t>Women shoes </a:t>
            </a:r>
          </a:p>
          <a:p>
            <a:pPr marL="609600" indent="-609600">
              <a:buFontTx/>
              <a:buAutoNum type="arabicPeriod"/>
            </a:pPr>
            <a:r>
              <a:rPr lang="en-US" sz="1600" dirty="0" smtClean="0"/>
              <a:t>Women Apparel</a:t>
            </a:r>
          </a:p>
          <a:p>
            <a:pPr marL="609600" indent="-609600">
              <a:buFontTx/>
              <a:buAutoNum type="arabicPeriod"/>
            </a:pPr>
            <a:r>
              <a:rPr lang="en-US" sz="1600" dirty="0" smtClean="0"/>
              <a:t>Women Accessories</a:t>
            </a:r>
          </a:p>
          <a:p>
            <a:pPr marL="609600" indent="-609600">
              <a:buFontTx/>
              <a:buAutoNum type="arabicPeriod"/>
            </a:pPr>
            <a:r>
              <a:rPr lang="en-US" sz="1600" dirty="0" smtClean="0"/>
              <a:t>Home appliances</a:t>
            </a:r>
          </a:p>
          <a:p>
            <a:pPr marL="609600" indent="-609600">
              <a:buFontTx/>
              <a:buAutoNum type="arabicPeriod"/>
            </a:pPr>
            <a:r>
              <a:rPr lang="en-US" sz="1600" dirty="0" smtClean="0"/>
              <a:t>Home accessories </a:t>
            </a:r>
          </a:p>
          <a:p>
            <a:pPr marL="609600" indent="-609600">
              <a:buFontTx/>
              <a:buAutoNum type="arabicPeriod"/>
            </a:pPr>
            <a:r>
              <a:rPr lang="en-US" sz="1600" dirty="0" smtClean="0"/>
              <a:t>Kids Accessories</a:t>
            </a:r>
          </a:p>
          <a:p>
            <a:pPr marL="609600" indent="-609600">
              <a:buFontTx/>
              <a:buAutoNum type="arabicPeriod"/>
            </a:pPr>
            <a:r>
              <a:rPr lang="en-US" sz="1600" dirty="0" smtClean="0"/>
              <a:t>Kids Apparel</a:t>
            </a:r>
          </a:p>
          <a:p>
            <a:pPr marL="609600" indent="-609600">
              <a:buFontTx/>
              <a:buAutoNum type="arabicPeriod"/>
            </a:pPr>
            <a:r>
              <a:rPr lang="en-US" sz="1600" dirty="0" smtClean="0"/>
              <a:t>Toys</a:t>
            </a:r>
          </a:p>
          <a:p>
            <a:endParaRPr lang="en-US" dirty="0" smtClean="0"/>
          </a:p>
          <a:p>
            <a:r>
              <a:rPr lang="en-US" dirty="0" smtClean="0"/>
              <a:t>. </a:t>
            </a:r>
          </a:p>
          <a:p>
            <a:endParaRPr lang="en-US" dirty="0" smtClean="0"/>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83637" y="0"/>
            <a:ext cx="360363" cy="691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38545" y="4724400"/>
            <a:ext cx="8153400" cy="1354217"/>
          </a:xfrm>
          <a:prstGeom prst="rect">
            <a:avLst/>
          </a:prstGeom>
          <a:noFill/>
        </p:spPr>
        <p:txBody>
          <a:bodyPr wrap="square" rtlCol="0">
            <a:spAutoFit/>
          </a:bodyPr>
          <a:lstStyle/>
          <a:p>
            <a:pPr indent="-609600" algn="ctr">
              <a:lnSpc>
                <a:spcPct val="80000"/>
              </a:lnSpc>
            </a:pPr>
            <a:r>
              <a:rPr lang="en-US" sz="1600" dirty="0" smtClean="0"/>
              <a:t>Amy </a:t>
            </a:r>
            <a:r>
              <a:rPr lang="en-US" sz="1600" dirty="0" err="1" smtClean="0"/>
              <a:t>McKabe</a:t>
            </a:r>
            <a:r>
              <a:rPr lang="en-US" sz="1600" dirty="0" smtClean="0"/>
              <a:t> is a single Caucasian woman. She graduated high school and has a college degree. Her household income is between $25, 001 and $49,999. She is a clerical worker and has three of more people living in her household. She enjoys reading Business and Cook </a:t>
            </a:r>
            <a:r>
              <a:rPr lang="en-US" sz="1600" dirty="0"/>
              <a:t>B</a:t>
            </a:r>
            <a:r>
              <a:rPr lang="en-US" sz="1600" dirty="0" smtClean="0"/>
              <a:t>ooks on her leisure time. Amy also enjoys playing board games, tailgating, and visiting a zoo. </a:t>
            </a:r>
          </a:p>
          <a:p>
            <a:pPr algn="ctr"/>
            <a:endParaRPr lang="en-US" dirty="0"/>
          </a:p>
        </p:txBody>
      </p:sp>
    </p:spTree>
    <p:extLst>
      <p:ext uri="{BB962C8B-B14F-4D97-AF65-F5344CB8AC3E}">
        <p14:creationId xmlns:p14="http://schemas.microsoft.com/office/powerpoint/2010/main" xmlns="" val="2335252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i="0" u="none" strike="noStrike" kern="1200" cap="none" spc="0" normalizeH="0" baseline="0" noProof="0" dirty="0">
              <a:ln>
                <a:noFill/>
              </a:ln>
              <a:effectLst>
                <a:outerShdw blurRad="31750" dist="25400" dir="5400000" algn="tl" rotWithShape="0">
                  <a:srgbClr val="000000">
                    <a:alpha val="25000"/>
                  </a:srgbClr>
                </a:outerShdw>
              </a:effectLst>
              <a:uLnTx/>
              <a:uFillTx/>
              <a:ea typeface="+mj-ea"/>
              <a:cs typeface="+mj-cs"/>
            </a:endParaRPr>
          </a:p>
        </p:txBody>
      </p:sp>
      <p:sp>
        <p:nvSpPr>
          <p:cNvPr id="4" name="TextBox 3"/>
          <p:cNvSpPr txBox="1"/>
          <p:nvPr/>
        </p:nvSpPr>
        <p:spPr>
          <a:xfrm>
            <a:off x="228600" y="228600"/>
            <a:ext cx="7924800" cy="7515904"/>
          </a:xfrm>
          <a:prstGeom prst="rect">
            <a:avLst/>
          </a:prstGeom>
          <a:noFill/>
        </p:spPr>
        <p:txBody>
          <a:bodyPr wrap="square" rtlCol="0">
            <a:spAutoFit/>
          </a:bodyPr>
          <a:lstStyle/>
          <a:p>
            <a:pPr marL="609600" indent="-609600"/>
            <a:r>
              <a:rPr lang="en-US" dirty="0" smtClean="0"/>
              <a:t>Women in the Age group </a:t>
            </a:r>
            <a:r>
              <a:rPr lang="en-US" b="1" dirty="0" smtClean="0"/>
              <a:t>28-30</a:t>
            </a:r>
            <a:r>
              <a:rPr lang="en-US" dirty="0" smtClean="0"/>
              <a:t> years old who do shop at JC Penney mostly buy:</a:t>
            </a:r>
          </a:p>
          <a:p>
            <a:pPr marL="609600" indent="-609600">
              <a:buFontTx/>
              <a:buAutoNum type="arabicPeriod"/>
            </a:pPr>
            <a:endParaRPr lang="en-US" dirty="0" smtClean="0"/>
          </a:p>
          <a:p>
            <a:pPr marL="609600" indent="-609600">
              <a:buFontTx/>
              <a:buAutoNum type="arabicPeriod"/>
            </a:pPr>
            <a:r>
              <a:rPr lang="en-US" dirty="0" smtClean="0"/>
              <a:t>Home furniture</a:t>
            </a:r>
          </a:p>
          <a:p>
            <a:pPr marL="609600" indent="-609600">
              <a:buFontTx/>
              <a:buAutoNum type="arabicPeriod"/>
            </a:pPr>
            <a:r>
              <a:rPr lang="en-US" dirty="0" smtClean="0"/>
              <a:t>Home appliances</a:t>
            </a:r>
          </a:p>
          <a:p>
            <a:pPr marL="609600" indent="-609600">
              <a:buFontTx/>
              <a:buAutoNum type="arabicPeriod"/>
            </a:pPr>
            <a:r>
              <a:rPr lang="en-US" dirty="0" smtClean="0"/>
              <a:t>Home accessories</a:t>
            </a:r>
          </a:p>
          <a:p>
            <a:pPr marL="609600" indent="-609600">
              <a:buFontTx/>
              <a:buAutoNum type="arabicPeriod"/>
            </a:pPr>
            <a:r>
              <a:rPr lang="en-US" dirty="0" smtClean="0"/>
              <a:t>Kids apparel</a:t>
            </a:r>
          </a:p>
          <a:p>
            <a:pPr marL="609600" indent="-609600">
              <a:buFontTx/>
              <a:buAutoNum type="arabicPeriod"/>
            </a:pPr>
            <a:r>
              <a:rPr lang="en-US" dirty="0" smtClean="0"/>
              <a:t>Kids accessories</a:t>
            </a:r>
          </a:p>
          <a:p>
            <a:pPr marL="609600" indent="-609600">
              <a:buFontTx/>
              <a:buAutoNum type="arabicPeriod"/>
            </a:pPr>
            <a:endParaRPr lang="en-US" dirty="0" smtClean="0"/>
          </a:p>
          <a:p>
            <a:pPr marL="609600" indent="-609600">
              <a:buFontTx/>
              <a:buAutoNum type="arabicPeriod"/>
            </a:pPr>
            <a:endParaRPr lang="en-US" dirty="0" smtClean="0"/>
          </a:p>
          <a:p>
            <a:pPr marL="609600" indent="-609600">
              <a:lnSpc>
                <a:spcPct val="80000"/>
              </a:lnSpc>
            </a:pPr>
            <a:r>
              <a:rPr lang="en-US" dirty="0" smtClean="0"/>
              <a:t>Demographics for age group </a:t>
            </a:r>
            <a:r>
              <a:rPr lang="en-US" b="1" dirty="0" smtClean="0"/>
              <a:t>28-30</a:t>
            </a:r>
            <a:r>
              <a:rPr lang="en-US" dirty="0" smtClean="0"/>
              <a:t>:</a:t>
            </a:r>
          </a:p>
          <a:p>
            <a:pPr marL="609600" indent="-609600">
              <a:lnSpc>
                <a:spcPct val="80000"/>
              </a:lnSpc>
              <a:buFontTx/>
              <a:buAutoNum type="arabicPeriod"/>
            </a:pPr>
            <a:endParaRPr lang="en-US" dirty="0" smtClean="0"/>
          </a:p>
          <a:p>
            <a:pPr marL="609600" indent="-609600">
              <a:lnSpc>
                <a:spcPct val="80000"/>
              </a:lnSpc>
              <a:buFontTx/>
              <a:buAutoNum type="arabicPeriod"/>
            </a:pPr>
            <a:r>
              <a:rPr lang="en-US" dirty="0" smtClean="0"/>
              <a:t>Caucasian</a:t>
            </a:r>
          </a:p>
          <a:p>
            <a:pPr marL="609600" indent="-609600">
              <a:lnSpc>
                <a:spcPct val="80000"/>
              </a:lnSpc>
              <a:buFontTx/>
              <a:buAutoNum type="arabicPeriod"/>
            </a:pPr>
            <a:r>
              <a:rPr lang="en-US" dirty="0" smtClean="0"/>
              <a:t>Single</a:t>
            </a:r>
          </a:p>
          <a:p>
            <a:pPr marL="609600" indent="-609600">
              <a:lnSpc>
                <a:spcPct val="80000"/>
              </a:lnSpc>
              <a:buFontTx/>
              <a:buAutoNum type="arabicPeriod"/>
            </a:pPr>
            <a:r>
              <a:rPr lang="en-US" dirty="0" smtClean="0"/>
              <a:t>Two or more people living in their house hold.</a:t>
            </a:r>
          </a:p>
          <a:p>
            <a:pPr marL="609600" indent="-609600">
              <a:lnSpc>
                <a:spcPct val="80000"/>
              </a:lnSpc>
              <a:buFontTx/>
              <a:buAutoNum type="arabicPeriod"/>
            </a:pPr>
            <a:r>
              <a:rPr lang="en-US" dirty="0" smtClean="0"/>
              <a:t>At least one child living in the house hold.</a:t>
            </a:r>
          </a:p>
          <a:p>
            <a:pPr marL="609600" indent="-609600">
              <a:lnSpc>
                <a:spcPct val="80000"/>
              </a:lnSpc>
              <a:buFontTx/>
              <a:buAutoNum type="arabicPeriod"/>
            </a:pPr>
            <a:r>
              <a:rPr lang="en-US" dirty="0" smtClean="0"/>
              <a:t>All high school grads.</a:t>
            </a:r>
          </a:p>
          <a:p>
            <a:pPr marL="609600" indent="-609600">
              <a:lnSpc>
                <a:spcPct val="80000"/>
              </a:lnSpc>
              <a:buFontTx/>
              <a:buAutoNum type="arabicPeriod"/>
            </a:pPr>
            <a:r>
              <a:rPr lang="en-US" dirty="0" smtClean="0"/>
              <a:t>All have some college or college degree.</a:t>
            </a:r>
          </a:p>
          <a:p>
            <a:pPr marL="609600" indent="-609600">
              <a:lnSpc>
                <a:spcPct val="80000"/>
              </a:lnSpc>
              <a:buFontTx/>
              <a:buAutoNum type="arabicPeriod"/>
            </a:pPr>
            <a:r>
              <a:rPr lang="en-US" dirty="0" smtClean="0"/>
              <a:t>Occupations are service worker, clerical, and/ or sales.</a:t>
            </a:r>
          </a:p>
          <a:p>
            <a:pPr marL="609600" indent="-609600">
              <a:lnSpc>
                <a:spcPct val="80000"/>
              </a:lnSpc>
              <a:buFontTx/>
              <a:buAutoNum type="arabicPeriod"/>
            </a:pPr>
            <a:r>
              <a:rPr lang="en-US" dirty="0" smtClean="0"/>
              <a:t>Household income is between $25,001- $49,999. </a:t>
            </a:r>
          </a:p>
          <a:p>
            <a:pPr marL="609600" indent="-609600">
              <a:lnSpc>
                <a:spcPct val="80000"/>
              </a:lnSpc>
              <a:buFontTx/>
              <a:buAutoNum type="arabicPeriod"/>
            </a:pPr>
            <a:endParaRPr lang="en-US" dirty="0" smtClean="0"/>
          </a:p>
          <a:p>
            <a:pPr marL="609600" indent="-609600"/>
            <a:endParaRPr lang="en-US" dirty="0" smtClean="0"/>
          </a:p>
          <a:p>
            <a:pPr marL="609600" indent="-609600"/>
            <a:endParaRPr lang="en-US" dirty="0" smtClean="0"/>
          </a:p>
          <a:p>
            <a:pPr marL="609600" indent="-609600"/>
            <a:endParaRPr lang="en-US" dirty="0" smtClean="0"/>
          </a:p>
          <a:p>
            <a:pPr marL="609600" indent="-609600"/>
            <a:endParaRPr lang="en-US" dirty="0" smtClean="0"/>
          </a:p>
          <a:p>
            <a:pPr marL="609600" indent="-609600"/>
            <a:endParaRPr lang="en-US" dirty="0" smtClean="0"/>
          </a:p>
          <a:p>
            <a:pPr marL="609600" indent="-609600"/>
            <a:endParaRPr lang="en-US" dirty="0" smtClean="0"/>
          </a:p>
          <a:p>
            <a:endParaRPr lang="en-US" dirty="0" smtClean="0"/>
          </a:p>
          <a:p>
            <a:endParaRPr lang="en-US" dirty="0" smtClean="0"/>
          </a:p>
          <a:p>
            <a:endParaRPr lang="en-US" dirty="0" smtClean="0"/>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9236"/>
            <a:ext cx="5193770" cy="3743036"/>
          </a:xfrm>
          <a:prstGeom prst="rect">
            <a:avLst/>
          </a:prstGeom>
          <a:noFill/>
          <a:ln w="9525">
            <a:noFill/>
            <a:miter lim="800000"/>
            <a:headEnd/>
            <a:tailEnd/>
          </a:ln>
        </p:spPr>
      </p:pic>
      <p:sp>
        <p:nvSpPr>
          <p:cNvPr id="3" name="TextBox 2"/>
          <p:cNvSpPr txBox="1"/>
          <p:nvPr/>
        </p:nvSpPr>
        <p:spPr>
          <a:xfrm>
            <a:off x="5257800" y="304800"/>
            <a:ext cx="3657600" cy="4739759"/>
          </a:xfrm>
          <a:prstGeom prst="rect">
            <a:avLst/>
          </a:prstGeom>
          <a:noFill/>
        </p:spPr>
        <p:txBody>
          <a:bodyPr wrap="square" rtlCol="0">
            <a:spAutoFit/>
          </a:bodyPr>
          <a:lstStyle/>
          <a:p>
            <a:r>
              <a:rPr lang="en-US" sz="3200" dirty="0" smtClean="0"/>
              <a:t>Julie Marks</a:t>
            </a:r>
          </a:p>
          <a:p>
            <a:r>
              <a:rPr lang="en-US" dirty="0" smtClean="0"/>
              <a:t>Age:29</a:t>
            </a:r>
          </a:p>
          <a:p>
            <a:r>
              <a:rPr lang="en-US" dirty="0" smtClean="0"/>
              <a:t>Austin, </a:t>
            </a:r>
            <a:r>
              <a:rPr lang="en-US" dirty="0" err="1" smtClean="0"/>
              <a:t>Tx</a:t>
            </a:r>
            <a:endParaRPr lang="en-US" dirty="0" smtClean="0"/>
          </a:p>
          <a:p>
            <a:endParaRPr lang="en-US" dirty="0" smtClean="0"/>
          </a:p>
          <a:p>
            <a:pPr indent="-609600"/>
            <a:r>
              <a:rPr lang="en-US" sz="1600" dirty="0" smtClean="0"/>
              <a:t>Julie shops at </a:t>
            </a:r>
            <a:r>
              <a:rPr lang="en-US" sz="1600" dirty="0" err="1" smtClean="0"/>
              <a:t>JCPenney</a:t>
            </a:r>
            <a:endParaRPr lang="en-US" sz="1600" dirty="0" smtClean="0"/>
          </a:p>
          <a:p>
            <a:pPr indent="-609600"/>
            <a:r>
              <a:rPr lang="en-US" sz="1600" dirty="0" smtClean="0"/>
              <a:t>and buys from the following categories</a:t>
            </a:r>
            <a:r>
              <a:rPr lang="en-US" sz="1600" dirty="0"/>
              <a:t> </a:t>
            </a:r>
            <a:r>
              <a:rPr lang="en-US" sz="1600" dirty="0" smtClean="0"/>
              <a:t>the most:</a:t>
            </a:r>
          </a:p>
          <a:p>
            <a:pPr marL="609600" indent="-609600"/>
            <a:endParaRPr lang="en-US" sz="1600" dirty="0" smtClean="0"/>
          </a:p>
          <a:p>
            <a:pPr marL="609600" indent="-609600">
              <a:buFont typeface="+mj-lt"/>
              <a:buAutoNum type="arabicPeriod"/>
            </a:pPr>
            <a:r>
              <a:rPr lang="en-US" sz="1600" dirty="0" smtClean="0"/>
              <a:t>Home furniture</a:t>
            </a:r>
          </a:p>
          <a:p>
            <a:pPr marL="609600" indent="-609600">
              <a:buFontTx/>
              <a:buAutoNum type="arabicPeriod"/>
            </a:pPr>
            <a:r>
              <a:rPr lang="en-US" sz="1600" dirty="0" smtClean="0"/>
              <a:t>Home appliances</a:t>
            </a:r>
          </a:p>
          <a:p>
            <a:pPr marL="609600" indent="-609600">
              <a:buFontTx/>
              <a:buAutoNum type="arabicPeriod"/>
            </a:pPr>
            <a:r>
              <a:rPr lang="en-US" sz="1600" dirty="0" smtClean="0"/>
              <a:t>Home accessories</a:t>
            </a:r>
          </a:p>
          <a:p>
            <a:pPr marL="609600" indent="-609600">
              <a:buFontTx/>
              <a:buAutoNum type="arabicPeriod"/>
            </a:pPr>
            <a:r>
              <a:rPr lang="en-US" sz="1600" dirty="0" smtClean="0"/>
              <a:t>Kids apparel</a:t>
            </a:r>
          </a:p>
          <a:p>
            <a:pPr marL="609600" indent="-609600">
              <a:buFontTx/>
              <a:buAutoNum type="arabicPeriod"/>
            </a:pPr>
            <a:r>
              <a:rPr lang="en-US" sz="1600" dirty="0" smtClean="0"/>
              <a:t>Kids accessories</a:t>
            </a:r>
          </a:p>
          <a:p>
            <a:endParaRPr lang="en-US" dirty="0" smtClean="0"/>
          </a:p>
          <a:p>
            <a:endParaRPr lang="en-US" dirty="0" smtClean="0"/>
          </a:p>
          <a:p>
            <a:endParaRPr lang="en-US" dirty="0" smtClean="0"/>
          </a:p>
          <a:p>
            <a:endParaRPr lang="en-US" dirty="0"/>
          </a:p>
        </p:txBody>
      </p:sp>
      <p:sp>
        <p:nvSpPr>
          <p:cNvPr id="4" name="TextBox 3"/>
          <p:cNvSpPr txBox="1"/>
          <p:nvPr/>
        </p:nvSpPr>
        <p:spPr>
          <a:xfrm>
            <a:off x="228600" y="4038600"/>
            <a:ext cx="8229600" cy="1657377"/>
          </a:xfrm>
          <a:prstGeom prst="rect">
            <a:avLst/>
          </a:prstGeom>
          <a:noFill/>
        </p:spPr>
        <p:txBody>
          <a:bodyPr wrap="square" rtlCol="0">
            <a:spAutoFit/>
          </a:bodyPr>
          <a:lstStyle/>
          <a:p>
            <a:pPr indent="-609600" algn="ctr">
              <a:lnSpc>
                <a:spcPct val="80000"/>
              </a:lnSpc>
            </a:pPr>
            <a:r>
              <a:rPr lang="en-US" smtClean="0"/>
              <a:t>Julie is a single Caucasian woman. She is a high school graduate and has a college degree. She works in sales and her household income is between $25,001 and $49,999. There is a least two or more people living in her household. Julie enjoys reading Business and Science Fiction books on her leisure time. Julie also enjoys playing board games and card games. She really enjoys eating out when she has the time. </a:t>
            </a:r>
          </a:p>
          <a:p>
            <a:pPr marL="609600" indent="-609600" algn="ctr">
              <a:lnSpc>
                <a:spcPct val="80000"/>
              </a:lnSpc>
              <a:buFontTx/>
              <a:buAutoNum type="arabicPeriod"/>
            </a:pPr>
            <a:endParaRPr lang="en-US" dirty="0" smtClean="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83637" y="0"/>
            <a:ext cx="360363" cy="691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7636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812530"/>
          </a:xfrm>
          <a:prstGeom prst="rect">
            <a:avLst/>
          </a:prstGeom>
          <a:noFill/>
        </p:spPr>
        <p:txBody>
          <a:bodyPr wrap="square" rtlCol="0">
            <a:spAutoFit/>
          </a:bodyPr>
          <a:lstStyle/>
          <a:p>
            <a:pPr marL="609600" indent="-609600">
              <a:lnSpc>
                <a:spcPct val="80000"/>
              </a:lnSpc>
            </a:pPr>
            <a:endParaRPr lang="en-US" dirty="0" smtClean="0"/>
          </a:p>
          <a:p>
            <a:pPr marL="609600" indent="-609600">
              <a:lnSpc>
                <a:spcPct val="80000"/>
              </a:lnSpc>
            </a:pPr>
            <a:endParaRPr lang="en-US" dirty="0" smtClean="0"/>
          </a:p>
          <a:p>
            <a:r>
              <a:rPr lang="en-US" dirty="0" smtClean="0"/>
              <a:t> </a:t>
            </a:r>
            <a:endParaRPr lang="en-US" dirty="0"/>
          </a:p>
        </p:txBody>
      </p:sp>
      <p:sp>
        <p:nvSpPr>
          <p:cNvPr id="3" name="TextBox 2"/>
          <p:cNvSpPr txBox="1"/>
          <p:nvPr/>
        </p:nvSpPr>
        <p:spPr>
          <a:xfrm>
            <a:off x="304800" y="304800"/>
            <a:ext cx="8534400" cy="369332"/>
          </a:xfrm>
          <a:prstGeom prst="rect">
            <a:avLst/>
          </a:prstGeom>
          <a:noFill/>
        </p:spPr>
        <p:txBody>
          <a:bodyPr wrap="square" rtlCol="0">
            <a:spAutoFit/>
          </a:bodyPr>
          <a:lstStyle/>
          <a:p>
            <a:pPr marL="609600" indent="-609600"/>
            <a:r>
              <a:rPr lang="en-US" dirty="0" smtClean="0"/>
              <a:t>Women in the Age group </a:t>
            </a:r>
            <a:r>
              <a:rPr lang="en-US" b="1" dirty="0" smtClean="0"/>
              <a:t>31-34</a:t>
            </a:r>
            <a:r>
              <a:rPr lang="en-US" dirty="0" smtClean="0"/>
              <a:t> years old who do shop at JC Penney mostly buy:</a:t>
            </a:r>
          </a:p>
        </p:txBody>
      </p:sp>
      <p:sp>
        <p:nvSpPr>
          <p:cNvPr id="4" name="TextBox 3"/>
          <p:cNvSpPr txBox="1"/>
          <p:nvPr/>
        </p:nvSpPr>
        <p:spPr>
          <a:xfrm>
            <a:off x="381000" y="914400"/>
            <a:ext cx="8229600" cy="5632311"/>
          </a:xfrm>
          <a:prstGeom prst="rect">
            <a:avLst/>
          </a:prstGeom>
          <a:noFill/>
        </p:spPr>
        <p:txBody>
          <a:bodyPr wrap="square" rtlCol="0">
            <a:spAutoFit/>
          </a:bodyPr>
          <a:lstStyle/>
          <a:p>
            <a:pPr marL="609600" indent="-609600">
              <a:buFontTx/>
              <a:buAutoNum type="arabicPeriod"/>
            </a:pPr>
            <a:r>
              <a:rPr lang="en-US" dirty="0" smtClean="0"/>
              <a:t>Women apparel</a:t>
            </a:r>
          </a:p>
          <a:p>
            <a:pPr marL="609600" indent="-609600">
              <a:buFontTx/>
              <a:buAutoNum type="arabicPeriod"/>
            </a:pPr>
            <a:r>
              <a:rPr lang="en-US" dirty="0" smtClean="0"/>
              <a:t>Women accessories</a:t>
            </a:r>
          </a:p>
          <a:p>
            <a:pPr marL="609600" indent="-609600">
              <a:buFontTx/>
              <a:buAutoNum type="arabicPeriod"/>
            </a:pPr>
            <a:r>
              <a:rPr lang="en-US" dirty="0" smtClean="0"/>
              <a:t>Men's apparel</a:t>
            </a:r>
          </a:p>
          <a:p>
            <a:pPr marL="609600" indent="-609600">
              <a:buFontTx/>
              <a:buAutoNum type="arabicPeriod"/>
            </a:pPr>
            <a:r>
              <a:rPr lang="en-US" dirty="0" smtClean="0"/>
              <a:t>Men's accessories</a:t>
            </a:r>
          </a:p>
          <a:p>
            <a:pPr marL="609600" indent="-609600">
              <a:buFontTx/>
              <a:buAutoNum type="arabicPeriod"/>
            </a:pPr>
            <a:r>
              <a:rPr lang="en-US" dirty="0" smtClean="0"/>
              <a:t>Kids apparel</a:t>
            </a:r>
          </a:p>
          <a:p>
            <a:pPr marL="609600" indent="-609600">
              <a:buFontTx/>
              <a:buAutoNum type="arabicPeriod"/>
            </a:pPr>
            <a:r>
              <a:rPr lang="en-US" dirty="0" smtClean="0"/>
              <a:t>Kids accessories</a:t>
            </a:r>
          </a:p>
          <a:p>
            <a:pPr marL="609600" indent="-609600">
              <a:buFontTx/>
              <a:buAutoNum type="arabicPeriod"/>
            </a:pPr>
            <a:r>
              <a:rPr lang="en-US" dirty="0" smtClean="0"/>
              <a:t>Home appliances</a:t>
            </a:r>
          </a:p>
          <a:p>
            <a:pPr marL="609600" indent="-609600">
              <a:buFontTx/>
              <a:buAutoNum type="arabicPeriod"/>
            </a:pPr>
            <a:endParaRPr lang="en-US" dirty="0" smtClean="0"/>
          </a:p>
          <a:p>
            <a:pPr marL="609600" indent="-609600"/>
            <a:r>
              <a:rPr lang="en-US" dirty="0" smtClean="0"/>
              <a:t>Demographics for age group </a:t>
            </a:r>
            <a:r>
              <a:rPr lang="en-US" b="1" dirty="0" smtClean="0"/>
              <a:t>31-34</a:t>
            </a:r>
            <a:r>
              <a:rPr lang="en-US" dirty="0" smtClean="0"/>
              <a:t>:</a:t>
            </a:r>
          </a:p>
          <a:p>
            <a:pPr marL="609600" indent="-609600"/>
            <a:endParaRPr lang="en-US" dirty="0" smtClean="0"/>
          </a:p>
          <a:p>
            <a:pPr marL="609600" indent="-609600">
              <a:buFontTx/>
              <a:buAutoNum type="arabicPeriod"/>
            </a:pPr>
            <a:r>
              <a:rPr lang="en-US" dirty="0" smtClean="0"/>
              <a:t>Hispanic or Caucasian</a:t>
            </a:r>
          </a:p>
          <a:p>
            <a:pPr marL="609600" indent="-609600">
              <a:buFontTx/>
              <a:buAutoNum type="arabicPeriod"/>
            </a:pPr>
            <a:r>
              <a:rPr lang="en-US" dirty="0" smtClean="0"/>
              <a:t>Divorced or Separated</a:t>
            </a:r>
          </a:p>
          <a:p>
            <a:pPr marL="609600" indent="-609600">
              <a:buFontTx/>
              <a:buAutoNum type="arabicPeriod"/>
            </a:pPr>
            <a:r>
              <a:rPr lang="en-US" dirty="0" smtClean="0"/>
              <a:t>Three or more people living in their household.</a:t>
            </a:r>
          </a:p>
          <a:p>
            <a:pPr marL="609600" indent="-609600">
              <a:buFontTx/>
              <a:buAutoNum type="arabicPeriod"/>
            </a:pPr>
            <a:r>
              <a:rPr lang="en-US" dirty="0" smtClean="0"/>
              <a:t>Two or more children living in their household. </a:t>
            </a:r>
          </a:p>
          <a:p>
            <a:pPr marL="609600" indent="-609600">
              <a:buFontTx/>
              <a:buAutoNum type="arabicPeriod"/>
            </a:pPr>
            <a:r>
              <a:rPr lang="en-US" dirty="0" smtClean="0"/>
              <a:t>All are high school grads. </a:t>
            </a:r>
          </a:p>
          <a:p>
            <a:pPr marL="609600" indent="-609600">
              <a:buFontTx/>
              <a:buAutoNum type="arabicPeriod"/>
            </a:pPr>
            <a:r>
              <a:rPr lang="en-US" dirty="0" smtClean="0"/>
              <a:t>Most are college grads.</a:t>
            </a:r>
          </a:p>
          <a:p>
            <a:pPr marL="609600" indent="-609600">
              <a:buFontTx/>
              <a:buAutoNum type="arabicPeriod"/>
            </a:pPr>
            <a:r>
              <a:rPr lang="en-US" dirty="0" smtClean="0"/>
              <a:t>Household income between $50,000- $74,999.</a:t>
            </a:r>
          </a:p>
          <a:p>
            <a:pPr marL="609600" indent="-609600">
              <a:buFontTx/>
              <a:buAutoNum type="arabicPeriod"/>
            </a:pPr>
            <a:r>
              <a:rPr lang="en-US" dirty="0" smtClean="0"/>
              <a:t>Occupation Clerical or service worker.</a:t>
            </a:r>
          </a:p>
          <a:p>
            <a:pPr marL="609600" indent="-609600"/>
            <a:endParaRPr lang="en-US" dirty="0" smtClean="0"/>
          </a:p>
          <a:p>
            <a:pPr marL="609600" indent="-609600"/>
            <a:endParaRPr lang="en-US" dirty="0"/>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36" y="0"/>
            <a:ext cx="4939247"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105400" y="228600"/>
            <a:ext cx="3581400" cy="4308872"/>
          </a:xfrm>
          <a:prstGeom prst="rect">
            <a:avLst/>
          </a:prstGeom>
          <a:noFill/>
        </p:spPr>
        <p:txBody>
          <a:bodyPr wrap="square" rtlCol="0">
            <a:spAutoFit/>
          </a:bodyPr>
          <a:lstStyle/>
          <a:p>
            <a:r>
              <a:rPr lang="en-US" sz="3200" dirty="0" smtClean="0"/>
              <a:t>Jessica </a:t>
            </a:r>
            <a:r>
              <a:rPr lang="en-US" sz="3200" dirty="0" err="1" smtClean="0"/>
              <a:t>Frith</a:t>
            </a:r>
            <a:endParaRPr lang="en-US" sz="3200" dirty="0" smtClean="0"/>
          </a:p>
          <a:p>
            <a:r>
              <a:rPr lang="en-US" sz="1600" dirty="0" smtClean="0"/>
              <a:t>Age: 32</a:t>
            </a:r>
          </a:p>
          <a:p>
            <a:r>
              <a:rPr lang="en-US" sz="1600" dirty="0" smtClean="0"/>
              <a:t>Los Angeles, CA</a:t>
            </a:r>
          </a:p>
          <a:p>
            <a:endParaRPr lang="en-US" sz="1600" dirty="0"/>
          </a:p>
          <a:p>
            <a:r>
              <a:rPr lang="en-US" sz="1600" dirty="0"/>
              <a:t>Jessica shops at </a:t>
            </a:r>
            <a:r>
              <a:rPr lang="en-US" sz="1600" dirty="0" err="1"/>
              <a:t>JCPenney</a:t>
            </a:r>
            <a:endParaRPr lang="en-US" sz="1600" dirty="0"/>
          </a:p>
          <a:p>
            <a:r>
              <a:rPr lang="en-US" sz="1600" dirty="0"/>
              <a:t>and buys from </a:t>
            </a:r>
            <a:r>
              <a:rPr lang="en-US" sz="1600" dirty="0" smtClean="0"/>
              <a:t>the following categories the </a:t>
            </a:r>
            <a:r>
              <a:rPr lang="en-US" sz="1600" dirty="0"/>
              <a:t>most:</a:t>
            </a:r>
          </a:p>
          <a:p>
            <a:endParaRPr lang="en-US" sz="1600" dirty="0" smtClean="0"/>
          </a:p>
          <a:p>
            <a:r>
              <a:rPr lang="en-US" sz="1600" dirty="0" smtClean="0"/>
              <a:t>Women </a:t>
            </a:r>
            <a:r>
              <a:rPr lang="en-US" sz="1600" dirty="0"/>
              <a:t>apparel</a:t>
            </a:r>
          </a:p>
          <a:p>
            <a:r>
              <a:rPr lang="en-US" sz="1600" dirty="0"/>
              <a:t>Women accessories</a:t>
            </a:r>
          </a:p>
          <a:p>
            <a:r>
              <a:rPr lang="en-US" sz="1600" dirty="0"/>
              <a:t>Men's apparel</a:t>
            </a:r>
          </a:p>
          <a:p>
            <a:r>
              <a:rPr lang="en-US" sz="1600" dirty="0"/>
              <a:t>Men's accessories</a:t>
            </a:r>
          </a:p>
          <a:p>
            <a:r>
              <a:rPr lang="en-US" sz="1600" dirty="0"/>
              <a:t>Kids apparel</a:t>
            </a:r>
          </a:p>
          <a:p>
            <a:r>
              <a:rPr lang="en-US" sz="1600" dirty="0"/>
              <a:t>Kids accessories</a:t>
            </a:r>
          </a:p>
          <a:p>
            <a:r>
              <a:rPr lang="en-US" sz="1600" dirty="0"/>
              <a:t>Home appliances</a:t>
            </a:r>
          </a:p>
          <a:p>
            <a:endParaRPr lang="en-US" dirty="0"/>
          </a:p>
        </p:txBody>
      </p:sp>
      <p:sp>
        <p:nvSpPr>
          <p:cNvPr id="3" name="TextBox 2"/>
          <p:cNvSpPr txBox="1"/>
          <p:nvPr/>
        </p:nvSpPr>
        <p:spPr>
          <a:xfrm>
            <a:off x="76200" y="4267200"/>
            <a:ext cx="8686800" cy="1477328"/>
          </a:xfrm>
          <a:prstGeom prst="rect">
            <a:avLst/>
          </a:prstGeom>
          <a:noFill/>
        </p:spPr>
        <p:txBody>
          <a:bodyPr wrap="square" rtlCol="0">
            <a:spAutoFit/>
          </a:bodyPr>
          <a:lstStyle/>
          <a:p>
            <a:pPr algn="ctr"/>
            <a:r>
              <a:rPr lang="en-US" dirty="0" smtClean="0"/>
              <a:t>Jessica is a divorced Caucasian woman. She is a high school graduate and has received a college diploma. She is a service worker and her household income is </a:t>
            </a:r>
            <a:r>
              <a:rPr lang="en-US" dirty="0"/>
              <a:t>between $</a:t>
            </a:r>
            <a:r>
              <a:rPr lang="en-US" dirty="0" smtClean="0"/>
              <a:t>50,000 </a:t>
            </a:r>
            <a:r>
              <a:rPr lang="en-US" dirty="0"/>
              <a:t>and $74,999</a:t>
            </a:r>
            <a:r>
              <a:rPr lang="en-US" dirty="0" smtClean="0"/>
              <a:t>. She has two children, Mia and Jake. She reads Children’s and Travel books the most. She often visits the Zoo, the State Fair, and the Aquarium. </a:t>
            </a:r>
            <a:endParaRPr lang="en-US" dirty="0"/>
          </a:p>
        </p:txBody>
      </p:sp>
    </p:spTree>
    <p:extLst>
      <p:ext uri="{BB962C8B-B14F-4D97-AF65-F5344CB8AC3E}">
        <p14:creationId xmlns:p14="http://schemas.microsoft.com/office/powerpoint/2010/main" xmlns="" val="3893827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3693319"/>
          </a:xfrm>
          <a:prstGeom prst="rect">
            <a:avLst/>
          </a:prstGeom>
          <a:noFill/>
        </p:spPr>
        <p:txBody>
          <a:bodyPr wrap="square" rtlCol="0">
            <a:spAutoFit/>
          </a:bodyPr>
          <a:lstStyle/>
          <a:p>
            <a:r>
              <a:rPr lang="en-US" dirty="0" smtClean="0"/>
              <a:t>Top 4 Attitude Statements for age group </a:t>
            </a:r>
            <a:r>
              <a:rPr lang="en-US" b="1" dirty="0" smtClean="0"/>
              <a:t>25-29</a:t>
            </a:r>
            <a:r>
              <a:rPr lang="en-US" dirty="0" smtClean="0"/>
              <a:t>:</a:t>
            </a:r>
          </a:p>
          <a:p>
            <a:endParaRPr lang="en-US" dirty="0"/>
          </a:p>
          <a:p>
            <a:pPr marL="342900" indent="-342900">
              <a:buFont typeface="+mj-lt"/>
              <a:buAutoNum type="arabicPeriod"/>
            </a:pPr>
            <a:r>
              <a:rPr lang="en-US" dirty="0" smtClean="0"/>
              <a:t>I am first among my friends to try new styles</a:t>
            </a:r>
          </a:p>
          <a:p>
            <a:pPr marL="342900" indent="-342900">
              <a:buFont typeface="+mj-lt"/>
              <a:buAutoNum type="arabicPeriod"/>
            </a:pPr>
            <a:r>
              <a:rPr lang="en-US" dirty="0" smtClean="0"/>
              <a:t>I like to experiment with new styles</a:t>
            </a:r>
          </a:p>
          <a:p>
            <a:pPr marL="342900" indent="-342900">
              <a:buFont typeface="+mj-lt"/>
              <a:buAutoNum type="arabicPeriod"/>
            </a:pPr>
            <a:r>
              <a:rPr lang="en-US" dirty="0" smtClean="0"/>
              <a:t>I really enjoy clothing shopping</a:t>
            </a:r>
          </a:p>
          <a:p>
            <a:pPr marL="342900" indent="-342900">
              <a:buFont typeface="+mj-lt"/>
              <a:buAutoNum type="arabicPeriod"/>
            </a:pPr>
            <a:r>
              <a:rPr lang="en-US" dirty="0" smtClean="0"/>
              <a:t>I am first among my friends to try new styles</a:t>
            </a:r>
          </a:p>
          <a:p>
            <a:pPr marL="342900" indent="-342900">
              <a:buFont typeface="+mj-lt"/>
              <a:buAutoNum type="arabicPeriod"/>
            </a:pPr>
            <a:endParaRPr lang="en-US" dirty="0"/>
          </a:p>
          <a:p>
            <a:r>
              <a:rPr lang="en-US" dirty="0" smtClean="0"/>
              <a:t>Top 4 Attitude Statements for age group </a:t>
            </a:r>
            <a:r>
              <a:rPr lang="en-US" b="1" dirty="0" smtClean="0"/>
              <a:t>30-34</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dirty="0" smtClean="0"/>
              <a:t>I really enjoy clothing shopping</a:t>
            </a:r>
          </a:p>
          <a:p>
            <a:pPr marL="342900" indent="-342900">
              <a:buFont typeface="+mj-lt"/>
              <a:buAutoNum type="arabicPeriod"/>
            </a:pPr>
            <a:r>
              <a:rPr lang="en-US" dirty="0" smtClean="0"/>
              <a:t>Every season I buy the latest fashions</a:t>
            </a:r>
          </a:p>
          <a:p>
            <a:pPr marL="342900" indent="-342900">
              <a:buFont typeface="+mj-lt"/>
              <a:buAutoNum type="arabicPeriod"/>
            </a:pPr>
            <a:r>
              <a:rPr lang="en-US" dirty="0" smtClean="0"/>
              <a:t>I like to experiment with new styles</a:t>
            </a:r>
          </a:p>
          <a:p>
            <a:pPr marL="342900" indent="-342900">
              <a:buFont typeface="+mj-lt"/>
              <a:buAutoNum type="arabicPeriod"/>
            </a:pPr>
            <a:r>
              <a:rPr lang="en-US" dirty="0" smtClean="0"/>
              <a:t>I like to keep up with the latest fashion trends</a:t>
            </a:r>
            <a:endParaRPr lang="en-US" dirty="0"/>
          </a:p>
        </p:txBody>
      </p:sp>
    </p:spTree>
    <p:extLst>
      <p:ext uri="{BB962C8B-B14F-4D97-AF65-F5344CB8AC3E}">
        <p14:creationId xmlns:p14="http://schemas.microsoft.com/office/powerpoint/2010/main" xmlns="" val="182287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Each year the U.S population spends $510 billion on the categories that </a:t>
            </a:r>
            <a:r>
              <a:rPr lang="en-US" sz="1800" dirty="0" err="1" smtClean="0"/>
              <a:t>JCPenney</a:t>
            </a:r>
            <a:r>
              <a:rPr lang="en-US" sz="1800" dirty="0" smtClean="0"/>
              <a:t> sells, $82 billion of which is spent by consumers 25-34 years old. In 2009; of the $188.8 billion spent on apparel,  $37.8 billion was spent by consumers 25-34 years old. </a:t>
            </a:r>
          </a:p>
          <a:p>
            <a:r>
              <a:rPr lang="en-US" sz="1800" dirty="0" smtClean="0"/>
              <a:t>Department </a:t>
            </a:r>
            <a:r>
              <a:rPr lang="en-US" sz="1800" dirty="0"/>
              <a:t>stores are extremely popular and the competition amongst them is fierce. Today the goes beyond the stores, it is also online.  Costumers are becoming more and more demanding as they want to be able to find everything they need in one place. Women 25-34 especially, value, quality and practicality. With no time to waste, the shopping experience is an important part of buying and it can be a determining factor for them to choose where their “to-go” department store.</a:t>
            </a:r>
          </a:p>
          <a:p>
            <a:endParaRPr lang="en-US" sz="1800" dirty="0"/>
          </a:p>
        </p:txBody>
      </p:sp>
      <p:sp>
        <p:nvSpPr>
          <p:cNvPr id="3" name="Title 2"/>
          <p:cNvSpPr>
            <a:spLocks noGrp="1"/>
          </p:cNvSpPr>
          <p:nvPr>
            <p:ph type="title"/>
          </p:nvPr>
        </p:nvSpPr>
        <p:spPr/>
        <p:txBody>
          <a:bodyPr>
            <a:normAutofit fontScale="90000"/>
          </a:bodyPr>
          <a:lstStyle/>
          <a:p>
            <a:r>
              <a:rPr lang="en-US" b="0" dirty="0">
                <a:solidFill>
                  <a:schemeClr val="tx1"/>
                </a:solidFill>
              </a:rPr>
              <a:t>Key Industry </a:t>
            </a:r>
            <a:r>
              <a:rPr lang="en-US" b="0" dirty="0" smtClean="0">
                <a:solidFill>
                  <a:schemeClr val="tx1"/>
                </a:solidFill>
              </a:rPr>
              <a:t>Trends at a narrower view….</a:t>
            </a:r>
            <a:endParaRPr lang="en-US" b="0" dirty="0">
              <a:solidFill>
                <a:schemeClr val="tx1"/>
              </a:solidFill>
            </a:endParaRPr>
          </a:p>
        </p:txBody>
      </p:sp>
      <p:sp>
        <p:nvSpPr>
          <p:cNvPr id="4" name="Rectangle 3"/>
          <p:cNvSpPr/>
          <p:nvPr/>
        </p:nvSpPr>
        <p:spPr>
          <a:xfrm>
            <a:off x="4572000" y="6172200"/>
            <a:ext cx="4572000" cy="246221"/>
          </a:xfrm>
          <a:prstGeom prst="rect">
            <a:avLst/>
          </a:prstGeom>
        </p:spPr>
        <p:txBody>
          <a:bodyPr>
            <a:spAutoFit/>
          </a:bodyPr>
          <a:lstStyle/>
          <a:p>
            <a:r>
              <a:rPr lang="en-US" sz="1000" dirty="0" smtClean="0"/>
              <a:t>Source: http</a:t>
            </a:r>
            <a:r>
              <a:rPr lang="en-US" sz="1000" dirty="0"/>
              <a:t>://www.research.philips.com/technologies/projects/shoplight/index.html</a:t>
            </a:r>
          </a:p>
        </p:txBody>
      </p:sp>
    </p:spTree>
    <p:extLst>
      <p:ext uri="{BB962C8B-B14F-4D97-AF65-F5344CB8AC3E}">
        <p14:creationId xmlns:p14="http://schemas.microsoft.com/office/powerpoint/2010/main" xmlns="" val="2441028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4524315"/>
          </a:xfrm>
          <a:prstGeom prst="rect">
            <a:avLst/>
          </a:prstGeom>
          <a:noFill/>
        </p:spPr>
        <p:txBody>
          <a:bodyPr wrap="square" rtlCol="0">
            <a:spAutoFit/>
          </a:bodyPr>
          <a:lstStyle/>
          <a:p>
            <a:pPr marL="609600" indent="-609600"/>
            <a:r>
              <a:rPr lang="en-US" dirty="0" smtClean="0"/>
              <a:t>When asked </a:t>
            </a:r>
            <a:r>
              <a:rPr lang="en-US" i="1" dirty="0" smtClean="0"/>
              <a:t>when</a:t>
            </a:r>
            <a:r>
              <a:rPr lang="en-US" dirty="0" smtClean="0"/>
              <a:t> they shop at JC Penney, the entire age group (25-34) responded:</a:t>
            </a:r>
          </a:p>
          <a:p>
            <a:pPr marL="609600" indent="-609600">
              <a:buFontTx/>
              <a:buAutoNum type="arabicPeriod"/>
            </a:pPr>
            <a:endParaRPr lang="en-US" dirty="0" smtClean="0"/>
          </a:p>
          <a:p>
            <a:pPr marL="609600" indent="-609600">
              <a:buFontTx/>
              <a:buAutoNum type="arabicPeriod"/>
            </a:pPr>
            <a:r>
              <a:rPr lang="en-US" dirty="0" smtClean="0"/>
              <a:t>Winter and Summer is when they shop the most.</a:t>
            </a:r>
          </a:p>
          <a:p>
            <a:pPr marL="609600" indent="-609600">
              <a:buFontTx/>
              <a:buAutoNum type="arabicPeriod"/>
            </a:pPr>
            <a:r>
              <a:rPr lang="en-US" dirty="0" smtClean="0"/>
              <a:t>Shop at least once or more a month.</a:t>
            </a:r>
          </a:p>
          <a:p>
            <a:pPr marL="609600" indent="-609600">
              <a:buFontTx/>
              <a:buAutoNum type="arabicPeriod"/>
            </a:pPr>
            <a:endParaRPr lang="en-US" dirty="0" smtClean="0"/>
          </a:p>
          <a:p>
            <a:pPr marL="609600" indent="-609600"/>
            <a:r>
              <a:rPr lang="en-US" dirty="0" smtClean="0"/>
              <a:t>When asked </a:t>
            </a:r>
            <a:r>
              <a:rPr lang="en-US" i="1" dirty="0" smtClean="0"/>
              <a:t>why</a:t>
            </a:r>
            <a:r>
              <a:rPr lang="en-US" dirty="0" smtClean="0"/>
              <a:t> they shop at JC Penney, the entire age group (25-34) responded: </a:t>
            </a:r>
          </a:p>
          <a:p>
            <a:pPr marL="609600" indent="-609600"/>
            <a:endParaRPr lang="en-US" dirty="0" smtClean="0"/>
          </a:p>
          <a:p>
            <a:pPr marL="609600" indent="-609600">
              <a:buFont typeface="+mj-lt"/>
              <a:buAutoNum type="arabicPeriod"/>
            </a:pPr>
            <a:r>
              <a:rPr lang="en-US" dirty="0" smtClean="0"/>
              <a:t>The store is very clean.</a:t>
            </a:r>
          </a:p>
          <a:p>
            <a:pPr marL="609600" indent="-609600">
              <a:buFontTx/>
              <a:buAutoNum type="arabicPeriod"/>
            </a:pPr>
            <a:r>
              <a:rPr lang="en-US" dirty="0" smtClean="0"/>
              <a:t>Store layout makes things easily accessible.</a:t>
            </a:r>
          </a:p>
          <a:p>
            <a:pPr marL="609600" indent="-609600">
              <a:buFontTx/>
              <a:buAutoNum type="arabicPeriod"/>
            </a:pPr>
            <a:r>
              <a:rPr lang="en-US" dirty="0" smtClean="0"/>
              <a:t>Many like that the store has their own credit cards and accepts all major credit cards.</a:t>
            </a:r>
          </a:p>
          <a:p>
            <a:pPr marL="609600" indent="-609600">
              <a:buFontTx/>
              <a:buAutoNum type="arabicPeriod"/>
            </a:pPr>
            <a:r>
              <a:rPr lang="en-US" dirty="0" smtClean="0"/>
              <a:t>Employees in the stores are very helpful.</a:t>
            </a:r>
          </a:p>
          <a:p>
            <a:pPr marL="609600" indent="-609600"/>
            <a:endParaRPr lang="en-US" dirty="0" smtClean="0"/>
          </a:p>
          <a:p>
            <a:endParaRPr lang="en-US" dirty="0" smtClean="0"/>
          </a:p>
          <a:p>
            <a:endParaRPr lang="en-US" dirty="0" smtClean="0"/>
          </a:p>
          <a:p>
            <a:r>
              <a:rPr lang="en-US" dirty="0" smtClean="0"/>
              <a:t>  </a:t>
            </a:r>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4524315"/>
          </a:xfrm>
          <a:prstGeom prst="rect">
            <a:avLst/>
          </a:prstGeom>
          <a:noFill/>
        </p:spPr>
        <p:txBody>
          <a:bodyPr wrap="square" rtlCol="0">
            <a:spAutoFit/>
          </a:bodyPr>
          <a:lstStyle/>
          <a:p>
            <a:pPr marL="609600" indent="-609600"/>
            <a:r>
              <a:rPr lang="en-US" dirty="0" smtClean="0"/>
              <a:t>When the entire age group (24-34) was asked what other department stores they like to shop at, their answers were as follows:</a:t>
            </a:r>
          </a:p>
          <a:p>
            <a:pPr marL="609600" indent="-609600"/>
            <a:endParaRPr lang="en-US" dirty="0" smtClean="0"/>
          </a:p>
          <a:p>
            <a:pPr marL="609600" indent="-609600">
              <a:buFont typeface="+mj-lt"/>
              <a:buAutoNum type="arabicPeriod"/>
            </a:pPr>
            <a:r>
              <a:rPr lang="en-US" dirty="0" smtClean="0"/>
              <a:t>Macy’s (most popular)</a:t>
            </a:r>
          </a:p>
          <a:p>
            <a:pPr marL="609600" indent="-609600">
              <a:buFontTx/>
              <a:buAutoNum type="arabicPeriod"/>
            </a:pPr>
            <a:r>
              <a:rPr lang="en-US" dirty="0" smtClean="0"/>
              <a:t>Wal-Mart (2</a:t>
            </a:r>
            <a:r>
              <a:rPr lang="en-US" baseline="30000" dirty="0" smtClean="0"/>
              <a:t>nd</a:t>
            </a:r>
            <a:r>
              <a:rPr lang="en-US" dirty="0" smtClean="0"/>
              <a:t> )</a:t>
            </a:r>
          </a:p>
          <a:p>
            <a:pPr marL="609600" indent="-609600">
              <a:buFontTx/>
              <a:buAutoNum type="arabicPeriod"/>
            </a:pPr>
            <a:r>
              <a:rPr lang="en-US" dirty="0" smtClean="0"/>
              <a:t>Target (3</a:t>
            </a:r>
            <a:r>
              <a:rPr lang="en-US" baseline="30000" dirty="0" smtClean="0"/>
              <a:t>rd</a:t>
            </a:r>
            <a:r>
              <a:rPr lang="en-US" dirty="0" smtClean="0"/>
              <a:t>)</a:t>
            </a:r>
          </a:p>
          <a:p>
            <a:pPr marL="609600" indent="-609600">
              <a:buFontTx/>
              <a:buAutoNum type="arabicPeriod"/>
            </a:pPr>
            <a:r>
              <a:rPr lang="en-US" dirty="0" smtClean="0"/>
              <a:t>Kohl's (4</a:t>
            </a:r>
            <a:r>
              <a:rPr lang="en-US" baseline="30000" dirty="0" smtClean="0"/>
              <a:t>th</a:t>
            </a:r>
            <a:r>
              <a:rPr lang="en-US" dirty="0" smtClean="0"/>
              <a:t>)</a:t>
            </a:r>
          </a:p>
          <a:p>
            <a:pPr marL="609600" indent="-609600">
              <a:buFontTx/>
              <a:buAutoNum type="arabicPeriod"/>
            </a:pPr>
            <a:r>
              <a:rPr lang="en-US" dirty="0" smtClean="0"/>
              <a:t>Sears (last least favorite)</a:t>
            </a:r>
          </a:p>
          <a:p>
            <a:pPr marL="609600" indent="-609600">
              <a:buFontTx/>
              <a:buAutoNum type="arabicPeriod"/>
            </a:pPr>
            <a:endParaRPr lang="en-US" dirty="0" smtClean="0"/>
          </a:p>
          <a:p>
            <a:pPr marL="609600" indent="-609600"/>
            <a:r>
              <a:rPr lang="en-US" dirty="0" smtClean="0"/>
              <a:t>Two most popular celebrities collections these women would like to see are:</a:t>
            </a:r>
          </a:p>
          <a:p>
            <a:pPr marL="609600" indent="-609600">
              <a:buFontTx/>
              <a:buAutoNum type="arabicPeriod"/>
            </a:pPr>
            <a:endParaRPr lang="en-US" dirty="0" smtClean="0"/>
          </a:p>
          <a:p>
            <a:pPr marL="609600" indent="-609600">
              <a:buFontTx/>
              <a:buAutoNum type="arabicPeriod"/>
            </a:pPr>
            <a:r>
              <a:rPr lang="en-US" dirty="0" smtClean="0"/>
              <a:t>Victoria Beckham</a:t>
            </a:r>
          </a:p>
          <a:p>
            <a:pPr marL="609600" indent="-609600">
              <a:buFontTx/>
              <a:buAutoNum type="arabicPeriod"/>
            </a:pPr>
            <a:r>
              <a:rPr lang="en-US" dirty="0" smtClean="0"/>
              <a:t>Gwen Stefani</a:t>
            </a:r>
          </a:p>
          <a:p>
            <a:endParaRPr lang="en-US" dirty="0" smtClean="0"/>
          </a:p>
          <a:p>
            <a:endParaRPr lang="en-US" dirty="0" smtClean="0"/>
          </a:p>
          <a:p>
            <a:endParaRPr lang="en-US" dirty="0"/>
          </a:p>
        </p:txBody>
      </p:sp>
      <p:sp>
        <p:nvSpPr>
          <p:cNvPr id="3" name="Flowchart: Collate 2"/>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Creative</a:t>
            </a:r>
            <a:endParaRPr lang="en-US" dirty="0">
              <a:solidFill>
                <a:schemeClr val="tx1"/>
              </a:solidFill>
            </a:endParaRPr>
          </a:p>
        </p:txBody>
      </p:sp>
      <p:sp>
        <p:nvSpPr>
          <p:cNvPr id="3" name="Subtitle 2"/>
          <p:cNvSpPr>
            <a:spLocks noGrp="1"/>
          </p:cNvSpPr>
          <p:nvPr>
            <p:ph type="subTitle" idx="1"/>
          </p:nvPr>
        </p:nvSpPr>
        <p:spPr/>
        <p:txBody>
          <a:bodyPr/>
          <a:lstStyle/>
          <a:p>
            <a:endParaRPr lang="en-US" dirty="0" smtClean="0"/>
          </a:p>
          <a:p>
            <a:r>
              <a:rPr lang="en-US" dirty="0" smtClean="0">
                <a:solidFill>
                  <a:schemeClr val="tx1"/>
                </a:solidFill>
              </a:rPr>
              <a:t>Introducing Express…YOU</a:t>
            </a:r>
            <a:endParaRPr lang="en-US" dirty="0">
              <a:solidFill>
                <a:schemeClr val="tx1"/>
              </a:solidFill>
            </a:endParaRPr>
          </a:p>
        </p:txBody>
      </p:sp>
      <p:pic>
        <p:nvPicPr>
          <p:cNvPr id="4" name="Picture 3"/>
          <p:cNvPicPr>
            <a:picLocks noChangeAspect="1" noChangeArrowheads="1"/>
          </p:cNvPicPr>
          <p:nvPr/>
        </p:nvPicPr>
        <p:blipFill>
          <a:blip r:embed="rId2" cstate="print"/>
          <a:srcRect/>
          <a:stretch>
            <a:fillRect/>
          </a:stretch>
        </p:blipFill>
        <p:spPr bwMode="auto">
          <a:xfrm>
            <a:off x="304800" y="228600"/>
            <a:ext cx="1390650" cy="2828925"/>
          </a:xfrm>
          <a:prstGeom prst="rect">
            <a:avLst/>
          </a:prstGeom>
          <a:noFill/>
          <a:ln w="9525">
            <a:noFill/>
            <a:miter lim="800000"/>
            <a:headEnd/>
            <a:tailEnd/>
          </a:ln>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Slogan</a:t>
            </a:r>
            <a:r>
              <a:rPr lang="en-US" dirty="0" smtClean="0"/>
              <a:t>: Express……YOU! </a:t>
            </a:r>
          </a:p>
          <a:p>
            <a:r>
              <a:rPr lang="en-US" b="1" dirty="0" smtClean="0"/>
              <a:t>Unique Selling Point</a:t>
            </a:r>
            <a:r>
              <a:rPr lang="en-US" dirty="0" smtClean="0"/>
              <a:t>: JC Penney helps women express themselves. </a:t>
            </a:r>
            <a:endParaRPr lang="en-US" dirty="0"/>
          </a:p>
          <a:p>
            <a:r>
              <a:rPr lang="en-US" b="1" dirty="0" smtClean="0"/>
              <a:t>Target problem</a:t>
            </a:r>
            <a:r>
              <a:rPr lang="en-US" dirty="0" smtClean="0"/>
              <a:t>: Women ages 25- 34 are not specifically targeted and therefore, they feel they have no way of expressing themselves. </a:t>
            </a:r>
          </a:p>
          <a:p>
            <a:r>
              <a:rPr lang="en-US" b="1" dirty="0" smtClean="0"/>
              <a:t>Target Insight</a:t>
            </a:r>
            <a:r>
              <a:rPr lang="en-US" dirty="0" smtClean="0"/>
              <a:t>: </a:t>
            </a:r>
            <a:endParaRPr lang="en-US" dirty="0"/>
          </a:p>
        </p:txBody>
      </p:sp>
      <p:sp>
        <p:nvSpPr>
          <p:cNvPr id="3" name="Title 2"/>
          <p:cNvSpPr>
            <a:spLocks noGrp="1"/>
          </p:cNvSpPr>
          <p:nvPr>
            <p:ph type="title"/>
          </p:nvPr>
        </p:nvSpPr>
        <p:spPr/>
        <p:txBody>
          <a:bodyPr/>
          <a:lstStyle/>
          <a:p>
            <a:endParaRPr lang="en-US" dirty="0"/>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119008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Through our campaign we hope to try the </a:t>
            </a:r>
            <a:r>
              <a:rPr lang="en-US" dirty="0" err="1" smtClean="0"/>
              <a:t>JCPenny</a:t>
            </a:r>
            <a:r>
              <a:rPr lang="en-US" dirty="0" smtClean="0"/>
              <a:t> brand as being:</a:t>
            </a:r>
          </a:p>
          <a:p>
            <a:endParaRPr lang="en-US" dirty="0" smtClean="0"/>
          </a:p>
          <a:p>
            <a:r>
              <a:rPr lang="en-US" dirty="0" smtClean="0"/>
              <a:t>Helpful</a:t>
            </a:r>
          </a:p>
          <a:p>
            <a:r>
              <a:rPr lang="en-US" dirty="0" smtClean="0"/>
              <a:t>Trustworthy</a:t>
            </a:r>
          </a:p>
          <a:p>
            <a:r>
              <a:rPr lang="en-US" dirty="0"/>
              <a:t>W</a:t>
            </a:r>
            <a:r>
              <a:rPr lang="en-US" dirty="0" smtClean="0"/>
              <a:t>omen to women</a:t>
            </a:r>
          </a:p>
          <a:p>
            <a:r>
              <a:rPr lang="en-US" dirty="0" smtClean="0"/>
              <a:t>Reliable </a:t>
            </a:r>
          </a:p>
          <a:p>
            <a:r>
              <a:rPr lang="en-US" dirty="0" smtClean="0"/>
              <a:t>Expert</a:t>
            </a:r>
          </a:p>
          <a:p>
            <a:endParaRPr lang="en-US" dirty="0"/>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tx1"/>
                </a:solidFill>
              </a:rPr>
              <a:t>Brand Personality </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295031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8000" dirty="0" smtClean="0">
                <a:latin typeface="Snap ITC" pitchFamily="82" charset="0"/>
              </a:rPr>
              <a:t>Fun</a:t>
            </a:r>
          </a:p>
          <a:p>
            <a:r>
              <a:rPr lang="en-US" sz="8000" dirty="0" smtClean="0">
                <a:latin typeface="Rage Italic" pitchFamily="66" charset="0"/>
              </a:rPr>
              <a:t>Sincere</a:t>
            </a:r>
          </a:p>
          <a:p>
            <a:r>
              <a:rPr lang="en-US" sz="8000" dirty="0" smtClean="0">
                <a:latin typeface="Impact" pitchFamily="34" charset="0"/>
              </a:rPr>
              <a:t>Confident</a:t>
            </a:r>
            <a:r>
              <a:rPr lang="en-US" sz="8000" dirty="0" smtClean="0"/>
              <a:t> </a:t>
            </a:r>
          </a:p>
          <a:p>
            <a:endParaRPr lang="en-US" dirty="0"/>
          </a:p>
          <a:p>
            <a:endParaRPr lang="en-US" dirty="0"/>
          </a:p>
        </p:txBody>
      </p:sp>
      <p:sp>
        <p:nvSpPr>
          <p:cNvPr id="3" name="Title 2"/>
          <p:cNvSpPr>
            <a:spLocks noGrp="1"/>
          </p:cNvSpPr>
          <p:nvPr>
            <p:ph type="title"/>
          </p:nvPr>
        </p:nvSpPr>
        <p:spPr/>
        <p:txBody>
          <a:bodyPr/>
          <a:lstStyle/>
          <a:p>
            <a:r>
              <a:rPr lang="en-US" dirty="0" smtClean="0">
                <a:solidFill>
                  <a:schemeClr val="tx1"/>
                </a:solidFill>
              </a:rPr>
              <a:t>The Tone of our Campaign is:</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350160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Through our Express… YOU campaign we want our target to see JC Penney as their top of mind department store where they can buy furniture and clothing that expresses who they are. </a:t>
            </a:r>
            <a:endParaRPr lang="en-US" dirty="0"/>
          </a:p>
        </p:txBody>
      </p:sp>
      <p:sp>
        <p:nvSpPr>
          <p:cNvPr id="3" name="Title 2"/>
          <p:cNvSpPr>
            <a:spLocks noGrp="1"/>
          </p:cNvSpPr>
          <p:nvPr>
            <p:ph type="title"/>
          </p:nvPr>
        </p:nvSpPr>
        <p:spPr/>
        <p:txBody>
          <a:bodyPr>
            <a:normAutofit/>
          </a:bodyPr>
          <a:lstStyle/>
          <a:p>
            <a:r>
              <a:rPr lang="en-US" dirty="0" smtClean="0">
                <a:solidFill>
                  <a:schemeClr val="tx1"/>
                </a:solidFill>
              </a:rPr>
              <a:t>What do we want the target to do? </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191695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JC Penney is the only store that has everything a women needs, from home, beauty, and apparel to express who they are. </a:t>
            </a:r>
            <a:endParaRPr lang="en-US" dirty="0"/>
          </a:p>
        </p:txBody>
      </p:sp>
      <p:sp>
        <p:nvSpPr>
          <p:cNvPr id="3" name="Title 2"/>
          <p:cNvSpPr>
            <a:spLocks noGrp="1"/>
          </p:cNvSpPr>
          <p:nvPr>
            <p:ph type="title"/>
          </p:nvPr>
        </p:nvSpPr>
        <p:spPr/>
        <p:txBody>
          <a:bodyPr/>
          <a:lstStyle/>
          <a:p>
            <a:r>
              <a:rPr lang="en-US" dirty="0" smtClean="0">
                <a:solidFill>
                  <a:schemeClr val="tx1"/>
                </a:solidFill>
              </a:rPr>
              <a:t>Positioning Statement </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099008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Internet</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www.jcp/expressyou.com</a:t>
            </a:r>
          </a:p>
          <a:p>
            <a:endParaRPr lang="en-US" dirty="0"/>
          </a:p>
          <a:p>
            <a:endParaRPr lang="en-US" dirty="0"/>
          </a:p>
          <a:p>
            <a:r>
              <a:rPr lang="en-US" dirty="0"/>
              <a:t>We have developed a website for the Express…YOU! Campaign. This space is dedicated for women who want to share their ideas and experiences and also </a:t>
            </a:r>
            <a:r>
              <a:rPr lang="en-US" dirty="0" smtClean="0"/>
              <a:t>share </a:t>
            </a:r>
            <a:r>
              <a:rPr lang="en-US" dirty="0"/>
              <a:t>how </a:t>
            </a:r>
            <a:r>
              <a:rPr lang="en-US" dirty="0" err="1"/>
              <a:t>JCPenney</a:t>
            </a:r>
            <a:r>
              <a:rPr lang="en-US" dirty="0"/>
              <a:t> can better help them to Express...YOU!</a:t>
            </a:r>
          </a:p>
          <a:p>
            <a:endParaRPr lang="en-US" dirty="0"/>
          </a:p>
          <a:p>
            <a:r>
              <a:rPr lang="en-US" dirty="0"/>
              <a:t>In this user friendly website users can interact with several tools such as a forum, weekly polls, share links to our Facebook and </a:t>
            </a:r>
            <a:r>
              <a:rPr lang="en-US" dirty="0" smtClean="0"/>
              <a:t>Twitter </a:t>
            </a:r>
            <a:r>
              <a:rPr lang="en-US" dirty="0"/>
              <a:t>accounts, learn news </a:t>
            </a:r>
            <a:r>
              <a:rPr lang="en-US" dirty="0" smtClean="0"/>
              <a:t>about </a:t>
            </a:r>
            <a:r>
              <a:rPr lang="en-US" dirty="0" err="1" smtClean="0"/>
              <a:t>JCPenney</a:t>
            </a:r>
            <a:r>
              <a:rPr lang="en-US" dirty="0" smtClean="0"/>
              <a:t>, </a:t>
            </a:r>
            <a:r>
              <a:rPr lang="en-US" dirty="0"/>
              <a:t>and participate in the Express…YOU! Challenge. </a:t>
            </a:r>
          </a:p>
          <a:p>
            <a:endParaRPr lang="en-US" dirty="0"/>
          </a:p>
          <a:p>
            <a:r>
              <a:rPr lang="en-US" dirty="0"/>
              <a:t>Aside </a:t>
            </a:r>
            <a:r>
              <a:rPr lang="en-US" dirty="0" smtClean="0"/>
              <a:t>from </a:t>
            </a:r>
            <a:r>
              <a:rPr lang="en-US" dirty="0"/>
              <a:t>connecting users directly with the Express…YOU! Campaign, the website will also display our a</a:t>
            </a:r>
            <a:r>
              <a:rPr lang="en-US" dirty="0" smtClean="0"/>
              <a:t>ds.</a:t>
            </a: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3485003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3431439"/>
            <a:ext cx="792480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81001" y="1905001"/>
            <a:ext cx="990600" cy="1323439"/>
          </a:xfrm>
          <a:prstGeom prst="rect">
            <a:avLst/>
          </a:prstGeom>
          <a:noFill/>
        </p:spPr>
        <p:txBody>
          <a:bodyPr wrap="square" rtlCol="0">
            <a:spAutoFit/>
          </a:bodyPr>
          <a:lstStyle/>
          <a:p>
            <a:r>
              <a:rPr lang="en-US" sz="1000" b="1" dirty="0" smtClean="0"/>
              <a:t>1902</a:t>
            </a:r>
            <a:r>
              <a:rPr lang="en-US" sz="1000" dirty="0" smtClean="0"/>
              <a:t> -  James Cash Penney opens The Golden Rule, a dry goods and clothing store, in Kemmerer, Wyoming</a:t>
            </a:r>
            <a:endParaRPr lang="en-US" sz="1000" dirty="0"/>
          </a:p>
        </p:txBody>
      </p:sp>
      <p:sp>
        <p:nvSpPr>
          <p:cNvPr id="9" name="TextBox 8"/>
          <p:cNvSpPr txBox="1"/>
          <p:nvPr/>
        </p:nvSpPr>
        <p:spPr>
          <a:xfrm>
            <a:off x="1066800" y="3431439"/>
            <a:ext cx="762000" cy="1015663"/>
          </a:xfrm>
          <a:prstGeom prst="rect">
            <a:avLst/>
          </a:prstGeom>
          <a:noFill/>
        </p:spPr>
        <p:txBody>
          <a:bodyPr wrap="square" rtlCol="0">
            <a:spAutoFit/>
          </a:bodyPr>
          <a:lstStyle/>
          <a:p>
            <a:r>
              <a:rPr lang="en-US" sz="1000" b="1" dirty="0" smtClean="0"/>
              <a:t>1913</a:t>
            </a:r>
            <a:r>
              <a:rPr lang="en-US" sz="1000" dirty="0" smtClean="0"/>
              <a:t> - J.C. Penney Company Inc. is incorporated </a:t>
            </a:r>
            <a:endParaRPr lang="en-US" sz="1000" dirty="0"/>
          </a:p>
        </p:txBody>
      </p:sp>
      <p:sp>
        <p:nvSpPr>
          <p:cNvPr id="11" name="TextBox 10"/>
          <p:cNvSpPr txBox="1"/>
          <p:nvPr/>
        </p:nvSpPr>
        <p:spPr>
          <a:xfrm>
            <a:off x="1485899" y="2645373"/>
            <a:ext cx="891309" cy="707886"/>
          </a:xfrm>
          <a:prstGeom prst="rect">
            <a:avLst/>
          </a:prstGeom>
          <a:noFill/>
        </p:spPr>
        <p:txBody>
          <a:bodyPr wrap="square" rtlCol="0">
            <a:spAutoFit/>
          </a:bodyPr>
          <a:lstStyle/>
          <a:p>
            <a:r>
              <a:rPr lang="en-US" sz="1000" b="1" dirty="0" smtClean="0"/>
              <a:t>1951-</a:t>
            </a:r>
            <a:r>
              <a:rPr lang="en-US" sz="1000" dirty="0" smtClean="0"/>
              <a:t>  Store sales exceed $1 billion for the first time. </a:t>
            </a:r>
            <a:endParaRPr lang="en-US" sz="1000" dirty="0"/>
          </a:p>
        </p:txBody>
      </p:sp>
      <p:sp>
        <p:nvSpPr>
          <p:cNvPr id="12" name="TextBox 11"/>
          <p:cNvSpPr txBox="1"/>
          <p:nvPr/>
        </p:nvSpPr>
        <p:spPr>
          <a:xfrm>
            <a:off x="2034309" y="3431439"/>
            <a:ext cx="785091" cy="861774"/>
          </a:xfrm>
          <a:prstGeom prst="rect">
            <a:avLst/>
          </a:prstGeom>
          <a:noFill/>
        </p:spPr>
        <p:txBody>
          <a:bodyPr wrap="square" rtlCol="0">
            <a:spAutoFit/>
          </a:bodyPr>
          <a:lstStyle/>
          <a:p>
            <a:r>
              <a:rPr lang="en-US" sz="1000" b="1" dirty="0" smtClean="0"/>
              <a:t>1963 -</a:t>
            </a:r>
            <a:r>
              <a:rPr lang="en-US" sz="1000" dirty="0" smtClean="0"/>
              <a:t>  </a:t>
            </a:r>
            <a:r>
              <a:rPr lang="en-US" sz="1000" dirty="0" err="1" smtClean="0"/>
              <a:t>JCPenney</a:t>
            </a:r>
            <a:r>
              <a:rPr lang="en-US" sz="1000" dirty="0" smtClean="0"/>
              <a:t> issues its first catalog. </a:t>
            </a:r>
            <a:endParaRPr lang="en-US" sz="1000" dirty="0"/>
          </a:p>
        </p:txBody>
      </p:sp>
      <p:sp>
        <p:nvSpPr>
          <p:cNvPr id="13" name="TextBox 12"/>
          <p:cNvSpPr txBox="1"/>
          <p:nvPr/>
        </p:nvSpPr>
        <p:spPr>
          <a:xfrm>
            <a:off x="2463222" y="2029820"/>
            <a:ext cx="822037" cy="1323439"/>
          </a:xfrm>
          <a:prstGeom prst="rect">
            <a:avLst/>
          </a:prstGeom>
          <a:noFill/>
        </p:spPr>
        <p:txBody>
          <a:bodyPr wrap="square" rtlCol="0">
            <a:spAutoFit/>
          </a:bodyPr>
          <a:lstStyle/>
          <a:p>
            <a:r>
              <a:rPr lang="en-US" sz="1000" b="1" dirty="0" smtClean="0"/>
              <a:t>1972-</a:t>
            </a:r>
          </a:p>
          <a:p>
            <a:r>
              <a:rPr lang="en-US" sz="1000" dirty="0" smtClean="0"/>
              <a:t>The Company advertises on national television for the first time</a:t>
            </a:r>
            <a:endParaRPr lang="en-US" sz="1000" dirty="0"/>
          </a:p>
        </p:txBody>
      </p:sp>
      <p:sp>
        <p:nvSpPr>
          <p:cNvPr id="14" name="TextBox 13"/>
          <p:cNvSpPr txBox="1"/>
          <p:nvPr/>
        </p:nvSpPr>
        <p:spPr>
          <a:xfrm>
            <a:off x="2819400" y="3431439"/>
            <a:ext cx="876300" cy="1015663"/>
          </a:xfrm>
          <a:prstGeom prst="rect">
            <a:avLst/>
          </a:prstGeom>
          <a:noFill/>
        </p:spPr>
        <p:txBody>
          <a:bodyPr wrap="square" rtlCol="0">
            <a:spAutoFit/>
          </a:bodyPr>
          <a:lstStyle/>
          <a:p>
            <a:r>
              <a:rPr lang="en-US" sz="1000" b="1" dirty="0" smtClean="0"/>
              <a:t>1979 -</a:t>
            </a:r>
          </a:p>
          <a:p>
            <a:r>
              <a:rPr lang="en-US" sz="1000" dirty="0" smtClean="0"/>
              <a:t>Catalog sales pass $1 billion for the first time.</a:t>
            </a:r>
            <a:endParaRPr lang="en-US" sz="1000" dirty="0"/>
          </a:p>
        </p:txBody>
      </p:sp>
      <p:sp>
        <p:nvSpPr>
          <p:cNvPr id="15" name="TextBox 14"/>
          <p:cNvSpPr txBox="1"/>
          <p:nvPr/>
        </p:nvSpPr>
        <p:spPr>
          <a:xfrm>
            <a:off x="3276600" y="2031799"/>
            <a:ext cx="838200" cy="1323439"/>
          </a:xfrm>
          <a:prstGeom prst="rect">
            <a:avLst/>
          </a:prstGeom>
          <a:noFill/>
        </p:spPr>
        <p:txBody>
          <a:bodyPr wrap="square" rtlCol="0">
            <a:spAutoFit/>
          </a:bodyPr>
          <a:lstStyle/>
          <a:p>
            <a:r>
              <a:rPr lang="en-US" sz="1000" b="1" dirty="0" smtClean="0"/>
              <a:t>1994 -</a:t>
            </a:r>
          </a:p>
          <a:p>
            <a:r>
              <a:rPr lang="en-US" sz="1000" dirty="0" smtClean="0"/>
              <a:t>The Company launches jcpenney.com, its online store on the Internet. </a:t>
            </a:r>
            <a:endParaRPr lang="en-US" sz="1000" dirty="0"/>
          </a:p>
        </p:txBody>
      </p:sp>
      <p:sp>
        <p:nvSpPr>
          <p:cNvPr id="16" name="TextBox 15"/>
          <p:cNvSpPr txBox="1"/>
          <p:nvPr/>
        </p:nvSpPr>
        <p:spPr>
          <a:xfrm>
            <a:off x="3810000" y="3431439"/>
            <a:ext cx="1219200" cy="1631216"/>
          </a:xfrm>
          <a:prstGeom prst="rect">
            <a:avLst/>
          </a:prstGeom>
          <a:noFill/>
        </p:spPr>
        <p:txBody>
          <a:bodyPr wrap="square" rtlCol="0">
            <a:spAutoFit/>
          </a:bodyPr>
          <a:lstStyle/>
          <a:p>
            <a:r>
              <a:rPr lang="en-US" sz="1000" b="1" dirty="0" smtClean="0"/>
              <a:t>2005 -</a:t>
            </a:r>
          </a:p>
          <a:p>
            <a:r>
              <a:rPr lang="en-US" sz="1000" dirty="0" smtClean="0"/>
              <a:t>jcp.com surpasses $1 billion in sales. </a:t>
            </a:r>
          </a:p>
          <a:p>
            <a:endParaRPr lang="en-US" sz="1000" dirty="0" smtClean="0"/>
          </a:p>
          <a:p>
            <a:r>
              <a:rPr lang="en-US" sz="1000" dirty="0" err="1" smtClean="0"/>
              <a:t>JCPenney</a:t>
            </a:r>
            <a:r>
              <a:rPr lang="en-US" sz="1000" dirty="0" smtClean="0"/>
              <a:t> establishes its WINNING TOGETHER company philosophy</a:t>
            </a:r>
            <a:endParaRPr lang="en-US" sz="1000" dirty="0"/>
          </a:p>
        </p:txBody>
      </p:sp>
      <p:sp>
        <p:nvSpPr>
          <p:cNvPr id="17" name="TextBox 16"/>
          <p:cNvSpPr txBox="1"/>
          <p:nvPr/>
        </p:nvSpPr>
        <p:spPr>
          <a:xfrm>
            <a:off x="4251036" y="1031524"/>
            <a:ext cx="1143000" cy="2092881"/>
          </a:xfrm>
          <a:prstGeom prst="rect">
            <a:avLst/>
          </a:prstGeom>
          <a:noFill/>
        </p:spPr>
        <p:txBody>
          <a:bodyPr wrap="square" rtlCol="0">
            <a:spAutoFit/>
          </a:bodyPr>
          <a:lstStyle/>
          <a:p>
            <a:r>
              <a:rPr lang="en-US" sz="1000" b="1" dirty="0" smtClean="0"/>
              <a:t>2006- </a:t>
            </a:r>
          </a:p>
          <a:p>
            <a:r>
              <a:rPr lang="en-US" sz="1000" dirty="0" err="1" smtClean="0"/>
              <a:t>JCPenney</a:t>
            </a:r>
            <a:r>
              <a:rPr lang="en-US" sz="1000" dirty="0" smtClean="0"/>
              <a:t> launches the “</a:t>
            </a:r>
            <a:r>
              <a:rPr lang="en-US" sz="1000" dirty="0" err="1" smtClean="0"/>
              <a:t>JCPenney</a:t>
            </a:r>
            <a:r>
              <a:rPr lang="en-US" sz="1000" dirty="0" smtClean="0"/>
              <a:t> Experience”–- the largest branding campaign in the Company’s history</a:t>
            </a:r>
          </a:p>
          <a:p>
            <a:endParaRPr lang="en-US" sz="1000" dirty="0" smtClean="0"/>
          </a:p>
          <a:p>
            <a:r>
              <a:rPr lang="en-US" sz="1000" dirty="0" err="1" smtClean="0"/>
              <a:t>JCPenney</a:t>
            </a:r>
            <a:r>
              <a:rPr lang="en-US" sz="1000" dirty="0" smtClean="0"/>
              <a:t> announces its partnership with SEPHORA. </a:t>
            </a:r>
            <a:endParaRPr lang="en-US" sz="1000" dirty="0"/>
          </a:p>
        </p:txBody>
      </p:sp>
      <p:sp>
        <p:nvSpPr>
          <p:cNvPr id="18" name="TextBox 17"/>
          <p:cNvSpPr txBox="1"/>
          <p:nvPr/>
        </p:nvSpPr>
        <p:spPr>
          <a:xfrm>
            <a:off x="4953000" y="3463766"/>
            <a:ext cx="1447800" cy="2708434"/>
          </a:xfrm>
          <a:prstGeom prst="rect">
            <a:avLst/>
          </a:prstGeom>
          <a:noFill/>
        </p:spPr>
        <p:txBody>
          <a:bodyPr wrap="square" rtlCol="0">
            <a:spAutoFit/>
          </a:bodyPr>
          <a:lstStyle/>
          <a:p>
            <a:r>
              <a:rPr lang="en-US" sz="1000" b="1" dirty="0" smtClean="0"/>
              <a:t>2007 -</a:t>
            </a:r>
          </a:p>
          <a:p>
            <a:r>
              <a:rPr lang="en-US" sz="1000" dirty="0" err="1" smtClean="0"/>
              <a:t>JCPenney</a:t>
            </a:r>
            <a:r>
              <a:rPr lang="en-US" sz="1000" dirty="0" smtClean="0"/>
              <a:t> launches its new “Every Day Matters” brand positioning. </a:t>
            </a:r>
          </a:p>
          <a:p>
            <a:endParaRPr lang="en-US" sz="1000" dirty="0" smtClean="0"/>
          </a:p>
          <a:p>
            <a:r>
              <a:rPr lang="en-US" sz="1000" dirty="0" err="1" smtClean="0"/>
              <a:t>JCPenney</a:t>
            </a:r>
            <a:r>
              <a:rPr lang="en-US" sz="1000" dirty="0" smtClean="0"/>
              <a:t> announces 2007-2011 Long Range Plan. </a:t>
            </a:r>
          </a:p>
          <a:p>
            <a:endParaRPr lang="en-US" sz="1000" dirty="0" smtClean="0"/>
          </a:p>
          <a:p>
            <a:r>
              <a:rPr lang="en-US" sz="1000" dirty="0" err="1" smtClean="0"/>
              <a:t>JCPenney</a:t>
            </a:r>
            <a:r>
              <a:rPr lang="en-US" sz="1000" dirty="0" smtClean="0"/>
              <a:t> opens 50 stores in one year. </a:t>
            </a:r>
          </a:p>
          <a:p>
            <a:endParaRPr lang="en-US" sz="1000" dirty="0" smtClean="0"/>
          </a:p>
          <a:p>
            <a:r>
              <a:rPr lang="en-US" sz="1000" dirty="0" err="1" smtClean="0"/>
              <a:t>JCPenney</a:t>
            </a:r>
            <a:r>
              <a:rPr lang="en-US" sz="1000" dirty="0" smtClean="0"/>
              <a:t> receives Energy Star Retail Partner of the Year award. </a:t>
            </a:r>
            <a:endParaRPr lang="en-US" sz="1000" dirty="0"/>
          </a:p>
        </p:txBody>
      </p:sp>
      <p:sp>
        <p:nvSpPr>
          <p:cNvPr id="20" name="TextBox 19"/>
          <p:cNvSpPr txBox="1"/>
          <p:nvPr/>
        </p:nvSpPr>
        <p:spPr>
          <a:xfrm>
            <a:off x="5600700" y="1108469"/>
            <a:ext cx="1432792" cy="2246769"/>
          </a:xfrm>
          <a:prstGeom prst="rect">
            <a:avLst/>
          </a:prstGeom>
          <a:noFill/>
        </p:spPr>
        <p:txBody>
          <a:bodyPr wrap="square" rtlCol="0">
            <a:spAutoFit/>
          </a:bodyPr>
          <a:lstStyle/>
          <a:p>
            <a:r>
              <a:rPr lang="en-US" sz="1000" b="1" dirty="0" smtClean="0"/>
              <a:t>2008-</a:t>
            </a:r>
          </a:p>
          <a:p>
            <a:r>
              <a:rPr lang="en-US" sz="1000" dirty="0" err="1" smtClean="0"/>
              <a:t>JCPenney</a:t>
            </a:r>
            <a:r>
              <a:rPr lang="en-US" sz="1000" dirty="0" smtClean="0"/>
              <a:t> launches JCP Rewards, a customer loyalty</a:t>
            </a:r>
          </a:p>
          <a:p>
            <a:endParaRPr lang="en-US" sz="1000" dirty="0" smtClean="0"/>
          </a:p>
          <a:p>
            <a:r>
              <a:rPr lang="en-US" sz="1000" dirty="0" err="1" smtClean="0"/>
              <a:t>JCPenney</a:t>
            </a:r>
            <a:r>
              <a:rPr lang="en-US" sz="1000" dirty="0" smtClean="0"/>
              <a:t> launches its </a:t>
            </a:r>
            <a:r>
              <a:rPr lang="en-US" sz="1000" dirty="0" err="1" smtClean="0"/>
              <a:t>CustomerFIRST</a:t>
            </a:r>
            <a:r>
              <a:rPr lang="en-US" sz="1000" dirty="0" smtClean="0"/>
              <a:t> initiative, empowering </a:t>
            </a:r>
            <a:r>
              <a:rPr lang="en-US" sz="1000" dirty="0" err="1" smtClean="0"/>
              <a:t>JCPenney</a:t>
            </a:r>
            <a:r>
              <a:rPr lang="en-US" sz="1000" dirty="0" smtClean="0"/>
              <a:t> Associates to make customers their No. 1 priority. </a:t>
            </a:r>
          </a:p>
          <a:p>
            <a:endParaRPr lang="en-US" sz="1000" dirty="0" smtClean="0"/>
          </a:p>
          <a:p>
            <a:r>
              <a:rPr lang="en-US" sz="1000" dirty="0" err="1" smtClean="0"/>
              <a:t>JCPenney</a:t>
            </a:r>
            <a:r>
              <a:rPr lang="en-US" sz="1000" dirty="0" smtClean="0"/>
              <a:t> opens 35 stores. </a:t>
            </a:r>
            <a:endParaRPr lang="en-US" sz="1000" dirty="0"/>
          </a:p>
        </p:txBody>
      </p:sp>
      <p:sp>
        <p:nvSpPr>
          <p:cNvPr id="21" name="TextBox 20"/>
          <p:cNvSpPr txBox="1"/>
          <p:nvPr/>
        </p:nvSpPr>
        <p:spPr>
          <a:xfrm>
            <a:off x="6486236" y="3463766"/>
            <a:ext cx="1524000" cy="1785104"/>
          </a:xfrm>
          <a:prstGeom prst="rect">
            <a:avLst/>
          </a:prstGeom>
          <a:noFill/>
        </p:spPr>
        <p:txBody>
          <a:bodyPr wrap="square" rtlCol="0">
            <a:spAutoFit/>
          </a:bodyPr>
          <a:lstStyle/>
          <a:p>
            <a:r>
              <a:rPr lang="en-US" sz="1000" b="1" dirty="0" smtClean="0"/>
              <a:t>2009- </a:t>
            </a:r>
          </a:p>
          <a:p>
            <a:r>
              <a:rPr lang="en-US" sz="1000" dirty="0" err="1" smtClean="0"/>
              <a:t>JCPenney</a:t>
            </a:r>
            <a:r>
              <a:rPr lang="en-US" sz="1000" dirty="0" smtClean="0"/>
              <a:t> opens 17 stores, including its first store in Manhattan. </a:t>
            </a:r>
          </a:p>
          <a:p>
            <a:endParaRPr lang="en-US" sz="1000" dirty="0" smtClean="0"/>
          </a:p>
          <a:p>
            <a:r>
              <a:rPr lang="en-US" sz="1000" dirty="0" err="1" smtClean="0"/>
              <a:t>JCPenney</a:t>
            </a:r>
            <a:r>
              <a:rPr lang="en-US" sz="1000" dirty="0" smtClean="0"/>
              <a:t> receives Energy Star Award for Sustained Excellence. </a:t>
            </a:r>
          </a:p>
          <a:p>
            <a:endParaRPr lang="en-US" sz="1000" dirty="0" smtClean="0"/>
          </a:p>
          <a:p>
            <a:r>
              <a:rPr lang="en-US" sz="1000" dirty="0" err="1" smtClean="0"/>
              <a:t>JCPenney</a:t>
            </a:r>
            <a:r>
              <a:rPr lang="en-US" sz="1000" dirty="0" smtClean="0"/>
              <a:t> launches iPhone app</a:t>
            </a:r>
            <a:endParaRPr lang="en-US" sz="1000" dirty="0"/>
          </a:p>
        </p:txBody>
      </p:sp>
      <p:sp>
        <p:nvSpPr>
          <p:cNvPr id="23" name="TextBox 22"/>
          <p:cNvSpPr txBox="1"/>
          <p:nvPr/>
        </p:nvSpPr>
        <p:spPr>
          <a:xfrm>
            <a:off x="7391400" y="800693"/>
            <a:ext cx="1237673" cy="2554545"/>
          </a:xfrm>
          <a:prstGeom prst="rect">
            <a:avLst/>
          </a:prstGeom>
          <a:noFill/>
        </p:spPr>
        <p:txBody>
          <a:bodyPr wrap="square" rtlCol="0">
            <a:spAutoFit/>
          </a:bodyPr>
          <a:lstStyle/>
          <a:p>
            <a:r>
              <a:rPr lang="en-US" sz="1000" b="1" dirty="0" smtClean="0"/>
              <a:t>2010-</a:t>
            </a:r>
          </a:p>
          <a:p>
            <a:r>
              <a:rPr lang="en-US" sz="1000" dirty="0" err="1" smtClean="0"/>
              <a:t>JCPenney</a:t>
            </a:r>
            <a:r>
              <a:rPr lang="en-US" sz="1000" dirty="0" smtClean="0"/>
              <a:t> launches MNG by Mango in 77 stores and jcp.com</a:t>
            </a:r>
          </a:p>
          <a:p>
            <a:endParaRPr lang="en-US" sz="1000" dirty="0" smtClean="0"/>
          </a:p>
          <a:p>
            <a:r>
              <a:rPr lang="en-US" sz="1000" dirty="0" err="1" smtClean="0"/>
              <a:t>JCPenney</a:t>
            </a:r>
            <a:r>
              <a:rPr lang="en-US" sz="1000" dirty="0" smtClean="0"/>
              <a:t> expands Sephora inside </a:t>
            </a:r>
            <a:r>
              <a:rPr lang="en-US" sz="1000" dirty="0" err="1" smtClean="0"/>
              <a:t>JCPenney</a:t>
            </a:r>
            <a:r>
              <a:rPr lang="en-US" sz="1000" dirty="0" smtClean="0"/>
              <a:t> to 215 stores</a:t>
            </a:r>
          </a:p>
          <a:p>
            <a:endParaRPr lang="en-US" sz="1000" dirty="0" smtClean="0"/>
          </a:p>
          <a:p>
            <a:r>
              <a:rPr lang="en-US" sz="1000" dirty="0" err="1" smtClean="0"/>
              <a:t>JCPenney</a:t>
            </a:r>
            <a:r>
              <a:rPr lang="en-US" sz="1000" dirty="0" smtClean="0"/>
              <a:t> launches mobile couponing. </a:t>
            </a:r>
          </a:p>
          <a:p>
            <a:endParaRPr lang="en-US" sz="1000" dirty="0" smtClean="0"/>
          </a:p>
          <a:p>
            <a:r>
              <a:rPr lang="en-US" sz="1000" dirty="0" err="1" smtClean="0"/>
              <a:t>JCPenney</a:t>
            </a:r>
            <a:r>
              <a:rPr lang="en-US" sz="1000" dirty="0" smtClean="0"/>
              <a:t> launches its first </a:t>
            </a:r>
            <a:r>
              <a:rPr lang="en-US" sz="1000" dirty="0" err="1" smtClean="0"/>
              <a:t>iAd</a:t>
            </a:r>
            <a:endParaRPr lang="en-US" sz="1000" dirty="0"/>
          </a:p>
        </p:txBody>
      </p:sp>
      <p:sp>
        <p:nvSpPr>
          <p:cNvPr id="19" name="TextBox 18"/>
          <p:cNvSpPr txBox="1"/>
          <p:nvPr/>
        </p:nvSpPr>
        <p:spPr>
          <a:xfrm>
            <a:off x="685800" y="609600"/>
            <a:ext cx="184666" cy="369332"/>
          </a:xfrm>
          <a:prstGeom prst="rect">
            <a:avLst/>
          </a:prstGeom>
          <a:noFill/>
        </p:spPr>
        <p:txBody>
          <a:bodyPr wrap="none" rtlCol="0">
            <a:spAutoFit/>
          </a:bodyPr>
          <a:lstStyle/>
          <a:p>
            <a:endParaRPr lang="en-US" dirty="0"/>
          </a:p>
        </p:txBody>
      </p:sp>
      <p:sp>
        <p:nvSpPr>
          <p:cNvPr id="22" name="Rectangle 21"/>
          <p:cNvSpPr/>
          <p:nvPr/>
        </p:nvSpPr>
        <p:spPr>
          <a:xfrm>
            <a:off x="304800" y="381000"/>
            <a:ext cx="2514600" cy="1200329"/>
          </a:xfrm>
          <a:prstGeom prst="rect">
            <a:avLst/>
          </a:prstGeom>
        </p:spPr>
        <p:txBody>
          <a:bodyPr wrap="square">
            <a:spAutoFit/>
          </a:bodyPr>
          <a:lstStyle/>
          <a:p>
            <a:r>
              <a:rPr lang="en-US" sz="3600" b="1" dirty="0" smtClean="0"/>
              <a:t>Company Overview </a:t>
            </a:r>
            <a:endParaRPr lang="en-US" sz="3600" b="1" dirty="0"/>
          </a:p>
        </p:txBody>
      </p:sp>
      <p:cxnSp>
        <p:nvCxnSpPr>
          <p:cNvPr id="25" name="Straight Connector 24"/>
          <p:cNvCxnSpPr/>
          <p:nvPr/>
        </p:nvCxnSpPr>
        <p:spPr>
          <a:xfrm rot="5400000" flipH="1" flipV="1">
            <a:off x="534194" y="3352800"/>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flipH="1" flipV="1">
            <a:off x="991394" y="35044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1980406" y="3505200"/>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2743994" y="35044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3734594" y="35044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4877594" y="35044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flipH="1" flipV="1">
            <a:off x="6400006" y="35044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7314406" y="33520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5561806" y="33520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4191794" y="33520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H="1" flipV="1">
            <a:off x="1447006" y="33520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2437606" y="33520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flipH="1" flipV="1">
            <a:off x="3201194" y="3352006"/>
            <a:ext cx="1524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Flowchart: Collate 3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438794" y="6478780"/>
            <a:ext cx="4572000" cy="246221"/>
          </a:xfrm>
          <a:prstGeom prst="rect">
            <a:avLst/>
          </a:prstGeom>
        </p:spPr>
        <p:txBody>
          <a:bodyPr>
            <a:spAutoFit/>
          </a:bodyPr>
          <a:lstStyle/>
          <a:p>
            <a:r>
              <a:rPr lang="en-US" sz="1000" dirty="0" smtClean="0"/>
              <a:t>Source: http</a:t>
            </a:r>
            <a:r>
              <a:rPr lang="en-US" sz="1000" dirty="0"/>
              <a:t>://www.jcpenney.net/PDFs/EveryDayMatters-Eng.pdf</a:t>
            </a:r>
          </a:p>
        </p:txBody>
      </p:sp>
    </p:spTree>
    <p:extLst>
      <p:ext uri="{BB962C8B-B14F-4D97-AF65-F5344CB8AC3E}">
        <p14:creationId xmlns:p14="http://schemas.microsoft.com/office/powerpoint/2010/main" xmlns="" val="3197986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369332"/>
          </a:xfrm>
          <a:prstGeom prst="rect">
            <a:avLst/>
          </a:prstGeom>
          <a:noFill/>
        </p:spPr>
        <p:txBody>
          <a:bodyPr wrap="square" rtlCol="0">
            <a:spAutoFit/>
          </a:bodyPr>
          <a:lstStyle/>
          <a:p>
            <a:endParaRPr lang="en-US" dirty="0"/>
          </a:p>
        </p:txBody>
      </p:sp>
      <p:sp>
        <p:nvSpPr>
          <p:cNvPr id="3" name="TextBox 2"/>
          <p:cNvSpPr txBox="1"/>
          <p:nvPr/>
        </p:nvSpPr>
        <p:spPr>
          <a:xfrm>
            <a:off x="228600" y="228600"/>
            <a:ext cx="85344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304800" y="228600"/>
            <a:ext cx="8382000" cy="3139321"/>
          </a:xfrm>
          <a:prstGeom prst="rect">
            <a:avLst/>
          </a:prstGeom>
          <a:noFill/>
        </p:spPr>
        <p:txBody>
          <a:bodyPr wrap="square" rtlCol="0">
            <a:spAutoFit/>
          </a:bodyPr>
          <a:lstStyle/>
          <a:p>
            <a:r>
              <a:rPr lang="en-US" b="1" dirty="0"/>
              <a:t>The Express…YOU! Challenge. </a:t>
            </a:r>
          </a:p>
          <a:p>
            <a:endParaRPr lang="en-US" dirty="0"/>
          </a:p>
          <a:p>
            <a:endParaRPr lang="en-US" dirty="0"/>
          </a:p>
          <a:p>
            <a:r>
              <a:rPr lang="en-US" dirty="0"/>
              <a:t>The Express…YOU! Challenge will be launched on our website. </a:t>
            </a:r>
          </a:p>
          <a:p>
            <a:endParaRPr lang="en-US" dirty="0"/>
          </a:p>
          <a:p>
            <a:r>
              <a:rPr lang="en-US" dirty="0"/>
              <a:t>The challenge will require women to ‪submit a photo showing how </a:t>
            </a:r>
            <a:r>
              <a:rPr lang="en-US" dirty="0" err="1"/>
              <a:t>JCPenney</a:t>
            </a:r>
            <a:r>
              <a:rPr lang="en-US" dirty="0"/>
              <a:t> products help them to better express </a:t>
            </a:r>
            <a:r>
              <a:rPr lang="en-US" dirty="0" err="1" smtClean="0"/>
              <a:t>themselves.The</a:t>
            </a:r>
            <a:r>
              <a:rPr lang="en-US" dirty="0" smtClean="0"/>
              <a:t> </a:t>
            </a:r>
            <a:r>
              <a:rPr lang="en-US" dirty="0"/>
              <a:t>photos will be displayed on the website and the public will be able to </a:t>
            </a:r>
            <a:r>
              <a:rPr lang="en-US" dirty="0" smtClean="0"/>
              <a:t>vote for the best.</a:t>
            </a:r>
            <a:r>
              <a:rPr lang="en-US" dirty="0"/>
              <a:t>‬</a:t>
            </a:r>
          </a:p>
          <a:p>
            <a:endParaRPr lang="en-US" dirty="0"/>
          </a:p>
          <a:p>
            <a:r>
              <a:rPr lang="en-US" dirty="0"/>
              <a:t>The winner will receive a  $1000 shopping spree and also be the face of a‬ new ‪</a:t>
            </a:r>
            <a:r>
              <a:rPr lang="en-US" dirty="0" err="1"/>
              <a:t>JCPenney</a:t>
            </a:r>
            <a:r>
              <a:rPr lang="en-US" dirty="0"/>
              <a:t> Express…YOU! campaign.‬ </a:t>
            </a:r>
          </a:p>
        </p:txBody>
      </p:sp>
    </p:spTree>
    <p:extLst>
      <p:ext uri="{BB962C8B-B14F-4D97-AF65-F5344CB8AC3E}">
        <p14:creationId xmlns:p14="http://schemas.microsoft.com/office/powerpoint/2010/main" xmlns="" val="2140079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2" cstate="print"/>
          <a:stretch>
            <a:fillRect/>
          </a:stretch>
        </p:blipFill>
        <p:spPr>
          <a:xfrm>
            <a:off x="0" y="0"/>
            <a:ext cx="9144000" cy="71628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Facebook and Twitter Fan Page:</a:t>
            </a:r>
            <a:endParaRPr lang="en-US" dirty="0">
              <a:solidFill>
                <a:schemeClr val="tx1"/>
              </a:solidFill>
            </a:endParaRPr>
          </a:p>
        </p:txBody>
      </p:sp>
      <p:sp>
        <p:nvSpPr>
          <p:cNvPr id="3" name="Content Placeholder 2"/>
          <p:cNvSpPr>
            <a:spLocks noGrp="1"/>
          </p:cNvSpPr>
          <p:nvPr>
            <p:ph idx="1"/>
          </p:nvPr>
        </p:nvSpPr>
        <p:spPr/>
        <p:txBody>
          <a:bodyPr/>
          <a:lstStyle/>
          <a:p>
            <a:r>
              <a:rPr lang="en-US" dirty="0"/>
              <a:t>Our agency RT Revolutionizing Together has made a fan page for our JCP campaign titled “Express … YOU!!!”</a:t>
            </a:r>
          </a:p>
          <a:p>
            <a:r>
              <a:rPr lang="en-US" dirty="0"/>
              <a:t>Our </a:t>
            </a:r>
            <a:r>
              <a:rPr lang="en-US" dirty="0" smtClean="0"/>
              <a:t>Facebook and Twitter </a:t>
            </a:r>
            <a:r>
              <a:rPr lang="en-US" dirty="0"/>
              <a:t>fan page provides photos of all our latest advertisements, upcoming events, and posts. </a:t>
            </a:r>
          </a:p>
          <a:p>
            <a:r>
              <a:rPr lang="en-US" dirty="0"/>
              <a:t>This page allows fans of </a:t>
            </a:r>
            <a:r>
              <a:rPr lang="en-US" dirty="0" err="1"/>
              <a:t>JCPenney</a:t>
            </a:r>
            <a:r>
              <a:rPr lang="en-US" dirty="0"/>
              <a:t> to express themselves on the wall.</a:t>
            </a:r>
          </a:p>
          <a:p>
            <a:endParaRPr lang="en-US" dirty="0"/>
          </a:p>
        </p:txBody>
      </p:sp>
    </p:spTree>
    <p:extLst>
      <p:ext uri="{BB962C8B-B14F-4D97-AF65-F5344CB8AC3E}">
        <p14:creationId xmlns:p14="http://schemas.microsoft.com/office/powerpoint/2010/main" xmlns="" val="515786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6757"/>
          <a:stretch>
            <a:fillRect/>
          </a:stretch>
        </p:blipFill>
        <p:spPr bwMode="auto">
          <a:xfrm>
            <a:off x="0" y="-1"/>
            <a:ext cx="9144000" cy="6858001"/>
          </a:xfrm>
          <a:prstGeom prst="rect">
            <a:avLst/>
          </a:prstGeom>
          <a:noFill/>
          <a:ln w="9525">
            <a:noFill/>
            <a:miter lim="800000"/>
            <a:headEnd/>
            <a:tailEnd/>
          </a:ln>
        </p:spPr>
      </p:pic>
    </p:spTree>
    <p:extLst>
      <p:ext uri="{BB962C8B-B14F-4D97-AF65-F5344CB8AC3E}">
        <p14:creationId xmlns:p14="http://schemas.microsoft.com/office/powerpoint/2010/main" xmlns="" val="1825630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Facebook “Express … YOU!!!”</a:t>
            </a:r>
          </a:p>
        </p:txBody>
      </p:sp>
      <p:sp>
        <p:nvSpPr>
          <p:cNvPr id="3" name="Content Placeholder 2"/>
          <p:cNvSpPr>
            <a:spLocks noGrp="1"/>
          </p:cNvSpPr>
          <p:nvPr>
            <p:ph idx="1"/>
          </p:nvPr>
        </p:nvSpPr>
        <p:spPr/>
        <p:txBody>
          <a:bodyPr>
            <a:normAutofit lnSpcReduction="10000"/>
          </a:bodyPr>
          <a:lstStyle/>
          <a:p>
            <a:r>
              <a:rPr lang="en-US" dirty="0"/>
              <a:t>On our fan page we have our fan wall in which our fan can express themselves.</a:t>
            </a:r>
          </a:p>
          <a:p>
            <a:pPr lvl="2"/>
            <a:r>
              <a:rPr lang="en-US" dirty="0"/>
              <a:t>How they feel today?</a:t>
            </a:r>
          </a:p>
          <a:p>
            <a:pPr lvl="2"/>
            <a:r>
              <a:rPr lang="en-US" dirty="0"/>
              <a:t>What they feel about JCP?</a:t>
            </a:r>
          </a:p>
          <a:p>
            <a:pPr lvl="2"/>
            <a:r>
              <a:rPr lang="en-US" dirty="0"/>
              <a:t>Do you like the “Express … YOU!!!” campaign?</a:t>
            </a:r>
          </a:p>
          <a:p>
            <a:r>
              <a:rPr lang="en-US" dirty="0"/>
              <a:t>They also can post photos and videos of themselves in their nearby JCP store.</a:t>
            </a:r>
          </a:p>
          <a:p>
            <a:r>
              <a:rPr lang="en-US" dirty="0"/>
              <a:t>Fans also can upload a video or photos expressing their true personality. </a:t>
            </a:r>
          </a:p>
          <a:p>
            <a:r>
              <a:rPr lang="en-US" dirty="0"/>
              <a:t>In addition, fans can see the events </a:t>
            </a:r>
            <a:r>
              <a:rPr lang="en-US" dirty="0" err="1"/>
              <a:t>JCPenney</a:t>
            </a:r>
            <a:r>
              <a:rPr lang="en-US" dirty="0"/>
              <a:t> provides for their frequent and loyal customers. </a:t>
            </a:r>
          </a:p>
          <a:p>
            <a:endParaRPr lang="en-US" dirty="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8153"/>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585899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Twitter “JCP Express … YOU”</a:t>
            </a:r>
          </a:p>
        </p:txBody>
      </p:sp>
      <p:sp>
        <p:nvSpPr>
          <p:cNvPr id="3" name="Content Placeholder 2"/>
          <p:cNvSpPr>
            <a:spLocks noGrp="1"/>
          </p:cNvSpPr>
          <p:nvPr>
            <p:ph idx="1"/>
          </p:nvPr>
        </p:nvSpPr>
        <p:spPr/>
        <p:txBody>
          <a:bodyPr/>
          <a:lstStyle/>
          <a:p>
            <a:r>
              <a:rPr lang="en-US" dirty="0"/>
              <a:t>On the twitter page fans can see our </a:t>
            </a:r>
            <a:r>
              <a:rPr lang="en-US" dirty="0" smtClean="0"/>
              <a:t>latest </a:t>
            </a:r>
            <a:r>
              <a:rPr lang="en-US" dirty="0"/>
              <a:t>posting.</a:t>
            </a:r>
          </a:p>
          <a:p>
            <a:r>
              <a:rPr lang="en-US" dirty="0"/>
              <a:t>They can reply to them and express themselves on how they are feeling corresponding the post. They can also “</a:t>
            </a:r>
            <a:r>
              <a:rPr lang="en-US" dirty="0" err="1"/>
              <a:t>retweet</a:t>
            </a:r>
            <a:r>
              <a:rPr lang="en-US" dirty="0"/>
              <a:t>” posts that we post if they really like it. </a:t>
            </a:r>
          </a:p>
          <a:p>
            <a:r>
              <a:rPr lang="en-US" dirty="0"/>
              <a:t>Fans as well can upload photos and videos to express themselves and the true identity.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Store music</a:t>
            </a:r>
          </a:p>
          <a:p>
            <a:r>
              <a:rPr lang="en-US" sz="2400" dirty="0" smtClean="0"/>
              <a:t>Lighting </a:t>
            </a:r>
          </a:p>
          <a:p>
            <a:r>
              <a:rPr lang="en-US" sz="2400" dirty="0" smtClean="0"/>
              <a:t>Seasonal </a:t>
            </a:r>
            <a:r>
              <a:rPr lang="en-US" sz="2400" dirty="0"/>
              <a:t>decorations</a:t>
            </a:r>
          </a:p>
          <a:p>
            <a:r>
              <a:rPr lang="en-US" sz="2400" dirty="0" smtClean="0"/>
              <a:t>Big </a:t>
            </a:r>
            <a:r>
              <a:rPr lang="en-US" sz="2400" dirty="0"/>
              <a:t>promotions signs for brands we want to </a:t>
            </a:r>
            <a:r>
              <a:rPr lang="en-US" sz="2400" dirty="0" smtClean="0"/>
              <a:t>stress</a:t>
            </a:r>
          </a:p>
          <a:p>
            <a:r>
              <a:rPr lang="en-US" sz="2400" dirty="0" smtClean="0"/>
              <a:t>Improving management </a:t>
            </a:r>
          </a:p>
          <a:p>
            <a:r>
              <a:rPr lang="en-US" sz="2400" dirty="0" smtClean="0"/>
              <a:t>Events</a:t>
            </a:r>
          </a:p>
          <a:p>
            <a:endParaRPr lang="en-US" sz="2400" dirty="0"/>
          </a:p>
        </p:txBody>
      </p:sp>
      <p:sp>
        <p:nvSpPr>
          <p:cNvPr id="3" name="Title 2"/>
          <p:cNvSpPr>
            <a:spLocks noGrp="1"/>
          </p:cNvSpPr>
          <p:nvPr>
            <p:ph type="title"/>
          </p:nvPr>
        </p:nvSpPr>
        <p:spPr/>
        <p:txBody>
          <a:bodyPr>
            <a:normAutofit fontScale="90000"/>
          </a:bodyPr>
          <a:lstStyle/>
          <a:p>
            <a:r>
              <a:rPr lang="en-US" dirty="0" smtClean="0">
                <a:solidFill>
                  <a:schemeClr val="tx1"/>
                </a:solidFill>
              </a:rPr>
              <a:t>Improve JC Penney shopping experience…..</a:t>
            </a:r>
            <a:endParaRPr lang="en-US" dirty="0">
              <a:solidFill>
                <a:schemeClr val="tx1"/>
              </a:solidFill>
            </a:endParaRPr>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http://t1.gstatic.com/images?q=tbn:ANd9GcSSFIB9VldvXcoWiOln-g60k55aTrPM7phRd0hLUh2WCrT5oQy2"/>
          <p:cNvPicPr>
            <a:picLocks noChangeAspect="1" noChangeArrowheads="1"/>
          </p:cNvPicPr>
          <p:nvPr/>
        </p:nvPicPr>
        <p:blipFill>
          <a:blip r:embed="rId2" cstate="print"/>
          <a:srcRect/>
          <a:stretch>
            <a:fillRect/>
          </a:stretch>
        </p:blipFill>
        <p:spPr bwMode="auto">
          <a:xfrm>
            <a:off x="7391400" y="0"/>
            <a:ext cx="1524000" cy="1524000"/>
          </a:xfrm>
          <a:prstGeom prst="rect">
            <a:avLst/>
          </a:prstGeom>
          <a:noFill/>
        </p:spPr>
      </p:pic>
    </p:spTree>
    <p:extLst>
      <p:ext uri="{BB962C8B-B14F-4D97-AF65-F5344CB8AC3E}">
        <p14:creationId xmlns:p14="http://schemas.microsoft.com/office/powerpoint/2010/main" xmlns="" val="2399437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An experiment was conducted to learn how individuals engaged in a shopping activity might be affected by environmental music varying in its perceived familiarity to the shoppers. Fontaine and </a:t>
            </a:r>
            <a:r>
              <a:rPr lang="en-US" sz="2200" dirty="0" err="1" smtClean="0"/>
              <a:t>Schwalm</a:t>
            </a:r>
            <a:r>
              <a:rPr lang="en-US" sz="2200" dirty="0" smtClean="0"/>
              <a:t> (1979) reported that, relative to no music or unfamiliar music, playing familiar music increased subjects' arousal level, vigilance in detecting visual signals, and mitigated an expected decline in vigilance as the length of the session increased. Thus, it is expected that individuals listening to familiar music will be more aroused and spend more time shopping than individuals listening to unfamiliar music. This was tested in the current study by observing the length of time individuals shopped when given a choice as to how much time to spend shopping. This study was done again by Columbia students in 2009 and received the same results. </a:t>
            </a:r>
          </a:p>
          <a:p>
            <a:endParaRPr lang="en-US" dirty="0"/>
          </a:p>
        </p:txBody>
      </p:sp>
      <p:sp>
        <p:nvSpPr>
          <p:cNvPr id="3" name="Title 2"/>
          <p:cNvSpPr>
            <a:spLocks noGrp="1"/>
          </p:cNvSpPr>
          <p:nvPr>
            <p:ph type="title"/>
          </p:nvPr>
        </p:nvSpPr>
        <p:spPr/>
        <p:txBody>
          <a:bodyPr/>
          <a:lstStyle/>
          <a:p>
            <a:r>
              <a:rPr lang="en-US" dirty="0" smtClean="0">
                <a:solidFill>
                  <a:schemeClr val="tx1"/>
                </a:solidFill>
              </a:rPr>
              <a:t>Store Music                                                    </a:t>
            </a:r>
            <a:endParaRPr lang="en-US" dirty="0">
              <a:solidFill>
                <a:schemeClr val="tx1"/>
              </a:solidFill>
            </a:endParaRPr>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9874" name="Picture 2" descr="http://t1.gstatic.com/images?q=tbn:ANd9GcSSFIB9VldvXcoWiOln-g60k55aTrPM7phRd0hLUh2WCrT5oQy2"/>
          <p:cNvPicPr>
            <a:picLocks noChangeAspect="1" noChangeArrowheads="1"/>
          </p:cNvPicPr>
          <p:nvPr/>
        </p:nvPicPr>
        <p:blipFill>
          <a:blip r:embed="rId2" cstate="print"/>
          <a:srcRect/>
          <a:stretch>
            <a:fillRect/>
          </a:stretch>
        </p:blipFill>
        <p:spPr bwMode="auto">
          <a:xfrm>
            <a:off x="7391400" y="0"/>
            <a:ext cx="1524000" cy="1524000"/>
          </a:xfrm>
          <a:prstGeom prst="rect">
            <a:avLst/>
          </a:prstGeom>
          <a:noFill/>
        </p:spPr>
      </p:pic>
      <p:sp>
        <p:nvSpPr>
          <p:cNvPr id="6" name="Rectangle 5"/>
          <p:cNvSpPr/>
          <p:nvPr/>
        </p:nvSpPr>
        <p:spPr>
          <a:xfrm>
            <a:off x="4724400" y="6611779"/>
            <a:ext cx="4572000" cy="246221"/>
          </a:xfrm>
          <a:prstGeom prst="rect">
            <a:avLst/>
          </a:prstGeom>
        </p:spPr>
        <p:txBody>
          <a:bodyPr>
            <a:spAutoFit/>
          </a:bodyPr>
          <a:lstStyle/>
          <a:p>
            <a:r>
              <a:rPr lang="en-US" sz="1000" u="sng" dirty="0" smtClean="0">
                <a:hlinkClick r:id="rId3"/>
              </a:rPr>
              <a:t>Source: http</a:t>
            </a:r>
            <a:r>
              <a:rPr lang="en-US" sz="1000" u="sng" dirty="0" smtClean="0">
                <a:hlinkClick r:id="rId3"/>
              </a:rPr>
              <a:t>://faculty.bschool.washington.edu/ryalch/Research/atmosphe.htm</a:t>
            </a:r>
            <a:endParaRPr lang="en-US" sz="1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To increase our shoppers experience we plan to play music that our target demographic is familiar with.</a:t>
            </a:r>
          </a:p>
          <a:p>
            <a:r>
              <a:rPr lang="en-US" dirty="0" smtClean="0"/>
              <a:t>Simmons results show that the age group 24-34 like alternative, Urban, and Urban Contemporary music the most.</a:t>
            </a:r>
          </a:p>
          <a:p>
            <a:pPr marL="109728" indent="0">
              <a:buNone/>
            </a:pPr>
            <a:r>
              <a:rPr lang="en-US" dirty="0" smtClean="0"/>
              <a:t>              </a:t>
            </a:r>
            <a:endParaRPr lang="en-US" dirty="0"/>
          </a:p>
          <a:p>
            <a:pPr marL="109728" indent="0">
              <a:buNone/>
            </a:pPr>
            <a:r>
              <a:rPr lang="en-US" dirty="0" smtClean="0"/>
              <a:t>                                      Age group 24-34 Index:</a:t>
            </a:r>
          </a:p>
          <a:p>
            <a:pPr marL="109728" indent="0">
              <a:buNone/>
            </a:pPr>
            <a:r>
              <a:rPr lang="en-US" dirty="0" smtClean="0"/>
              <a:t>Alternative                                         313</a:t>
            </a:r>
          </a:p>
          <a:p>
            <a:pPr marL="109728" indent="0">
              <a:buNone/>
            </a:pPr>
            <a:r>
              <a:rPr lang="en-US" dirty="0"/>
              <a:t>Urban Contemporary                         235</a:t>
            </a:r>
          </a:p>
          <a:p>
            <a:pPr marL="109728" indent="0">
              <a:buNone/>
            </a:pPr>
            <a:r>
              <a:rPr lang="en-US" dirty="0" smtClean="0"/>
              <a:t>Urban                                                 153</a:t>
            </a:r>
          </a:p>
          <a:p>
            <a:pPr marL="109728"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solidFill>
                  <a:schemeClr val="tx1"/>
                </a:solidFill>
              </a:rPr>
              <a:t>Store Music Continued….</a:t>
            </a:r>
            <a:endParaRPr lang="en-US" dirty="0">
              <a:solidFill>
                <a:schemeClr val="tx1"/>
              </a:solidFill>
            </a:endParaRPr>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2" descr="http://t1.gstatic.com/images?q=tbn:ANd9GcSSFIB9VldvXcoWiOln-g60k55aTrPM7phRd0hLUh2WCrT5oQy2"/>
          <p:cNvPicPr>
            <a:picLocks noChangeAspect="1" noChangeArrowheads="1"/>
          </p:cNvPicPr>
          <p:nvPr/>
        </p:nvPicPr>
        <p:blipFill>
          <a:blip r:embed="rId2" cstate="print"/>
          <a:srcRect/>
          <a:stretch>
            <a:fillRect/>
          </a:stretch>
        </p:blipFill>
        <p:spPr bwMode="auto">
          <a:xfrm>
            <a:off x="7620000" y="0"/>
            <a:ext cx="1524000" cy="1524000"/>
          </a:xfrm>
          <a:prstGeom prst="rect">
            <a:avLst/>
          </a:prstGeom>
          <a:noFill/>
        </p:spPr>
      </p:pic>
      <p:sp>
        <p:nvSpPr>
          <p:cNvPr id="8" name="Rounded Rectangle 7"/>
          <p:cNvSpPr/>
          <p:nvPr/>
        </p:nvSpPr>
        <p:spPr>
          <a:xfrm>
            <a:off x="228600" y="3581400"/>
            <a:ext cx="6934200" cy="198120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0" y="1143000"/>
          <a:ext cx="7924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1000" y="191869"/>
            <a:ext cx="2514600" cy="646331"/>
          </a:xfrm>
          <a:prstGeom prst="rect">
            <a:avLst/>
          </a:prstGeom>
          <a:noFill/>
        </p:spPr>
        <p:txBody>
          <a:bodyPr wrap="square" rtlCol="0">
            <a:spAutoFit/>
          </a:bodyPr>
          <a:lstStyle/>
          <a:p>
            <a:r>
              <a:rPr lang="en-US" sz="3600" b="1" dirty="0" smtClean="0"/>
              <a:t>Products</a:t>
            </a:r>
            <a:r>
              <a:rPr lang="en-US" sz="3200" dirty="0" smtClean="0"/>
              <a:t> </a:t>
            </a:r>
            <a:endParaRPr lang="en-US" sz="3200" dirty="0"/>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JCPenney_logo.gif"/>
          <p:cNvPicPr>
            <a:picLocks noChangeAspect="1"/>
          </p:cNvPicPr>
          <p:nvPr/>
        </p:nvPicPr>
        <p:blipFill>
          <a:blip r:embed="rId7" cstate="print"/>
          <a:stretch>
            <a:fillRect/>
          </a:stretch>
        </p:blipFill>
        <p:spPr>
          <a:xfrm>
            <a:off x="8000999" y="6584576"/>
            <a:ext cx="1143001" cy="273424"/>
          </a:xfrm>
          <a:prstGeom prst="rect">
            <a:avLst/>
          </a:prstGeom>
        </p:spPr>
      </p:pic>
      <p:sp>
        <p:nvSpPr>
          <p:cNvPr id="6" name="Rectangle 5"/>
          <p:cNvSpPr/>
          <p:nvPr/>
        </p:nvSpPr>
        <p:spPr>
          <a:xfrm>
            <a:off x="4953000" y="152398"/>
            <a:ext cx="4572000" cy="246221"/>
          </a:xfrm>
          <a:prstGeom prst="rect">
            <a:avLst/>
          </a:prstGeom>
        </p:spPr>
        <p:txBody>
          <a:bodyPr>
            <a:spAutoFit/>
          </a:bodyPr>
          <a:lstStyle/>
          <a:p>
            <a:r>
              <a:rPr lang="en-US" sz="1000" dirty="0" smtClean="0"/>
              <a:t>Source: http</a:t>
            </a:r>
            <a:r>
              <a:rPr lang="en-US" sz="1000" dirty="0"/>
              <a:t>://www.jcpenney.net/PDFs/EveryDayMatters-Eng.pdf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Shopping has become one of the most popular leisure activities in economically advanced countries. People no longer only go shopping when they need something: the </a:t>
            </a:r>
            <a:r>
              <a:rPr lang="en-US" sz="1800" b="1" dirty="0" smtClean="0"/>
              <a:t>experience</a:t>
            </a:r>
            <a:r>
              <a:rPr lang="en-US" sz="1800" dirty="0" smtClean="0"/>
              <a:t> of shopping is becoming more important. This also means that these people navigate through stores in a less structured way, and will be attracted by </a:t>
            </a:r>
            <a:r>
              <a:rPr lang="en-US" sz="1800" b="1" dirty="0" smtClean="0"/>
              <a:t>environments</a:t>
            </a:r>
            <a:r>
              <a:rPr lang="en-US" sz="1800" dirty="0" smtClean="0"/>
              <a:t>, which are appealing and pleasant to be in. As a result, we will continuously try to optimize the shopping experience in such a way that increases people’s willingness to buy. Research shows that one of the most effective ways of influencing buyers is through lighting. solutions.</a:t>
            </a:r>
          </a:p>
          <a:p>
            <a:endParaRPr lang="en-US" sz="1800" dirty="0"/>
          </a:p>
        </p:txBody>
      </p:sp>
      <p:sp>
        <p:nvSpPr>
          <p:cNvPr id="3" name="Title 2"/>
          <p:cNvSpPr>
            <a:spLocks noGrp="1"/>
          </p:cNvSpPr>
          <p:nvPr>
            <p:ph type="title"/>
          </p:nvPr>
        </p:nvSpPr>
        <p:spPr/>
        <p:txBody>
          <a:bodyPr/>
          <a:lstStyle/>
          <a:p>
            <a:r>
              <a:rPr lang="en-US" dirty="0" smtClean="0">
                <a:solidFill>
                  <a:schemeClr val="tx1"/>
                </a:solidFill>
              </a:rPr>
              <a:t>Lighting</a:t>
            </a:r>
            <a:endParaRPr lang="en-US" dirty="0">
              <a:solidFill>
                <a:schemeClr val="tx1"/>
              </a:solidFill>
            </a:endParaRPr>
          </a:p>
        </p:txBody>
      </p:sp>
      <p:pic>
        <p:nvPicPr>
          <p:cNvPr id="75778" name="Picture 2" descr="http://www.7gadgets.com/wp-content/uploads/2008/02/pf_l1805_1.jpg"/>
          <p:cNvPicPr>
            <a:picLocks noChangeAspect="1" noChangeArrowheads="1"/>
          </p:cNvPicPr>
          <p:nvPr/>
        </p:nvPicPr>
        <p:blipFill>
          <a:blip r:embed="rId2" cstate="print"/>
          <a:srcRect/>
          <a:stretch>
            <a:fillRect/>
          </a:stretch>
        </p:blipFill>
        <p:spPr bwMode="auto">
          <a:xfrm>
            <a:off x="5943600" y="3810000"/>
            <a:ext cx="2743200" cy="2743201"/>
          </a:xfrm>
          <a:prstGeom prst="rect">
            <a:avLst/>
          </a:prstGeom>
          <a:noFill/>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6200" y="6611779"/>
            <a:ext cx="4572000" cy="246221"/>
          </a:xfrm>
          <a:prstGeom prst="rect">
            <a:avLst/>
          </a:prstGeom>
        </p:spPr>
        <p:txBody>
          <a:bodyPr>
            <a:spAutoFit/>
          </a:bodyPr>
          <a:lstStyle/>
          <a:p>
            <a:r>
              <a:rPr lang="en-US" sz="1000" u="sng" dirty="0" smtClean="0">
                <a:hlinkClick r:id="rId3"/>
              </a:rPr>
              <a:t>Source: http</a:t>
            </a:r>
            <a:r>
              <a:rPr lang="en-US" sz="1000" u="sng" dirty="0" smtClean="0">
                <a:hlinkClick r:id="rId3"/>
              </a:rPr>
              <a:t>://www.research.philips.com/technologies/projects/shoplight/index.html</a:t>
            </a:r>
            <a:endParaRPr lang="en-US" sz="1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Focus lighting main brand signs displays in each section. </a:t>
            </a:r>
          </a:p>
          <a:p>
            <a:r>
              <a:rPr lang="en-US" dirty="0" smtClean="0"/>
              <a:t>Include spot lights on manikins displaying clothing </a:t>
            </a:r>
          </a:p>
          <a:p>
            <a:r>
              <a:rPr lang="en-US" dirty="0" smtClean="0"/>
              <a:t>Lighting in bathrooms should be well lit</a:t>
            </a:r>
          </a:p>
          <a:p>
            <a:r>
              <a:rPr lang="en-US" dirty="0" smtClean="0"/>
              <a:t>Warm lighting in fitting rooms to improve appearances while trying on clothing</a:t>
            </a:r>
          </a:p>
          <a:p>
            <a:r>
              <a:rPr lang="en-US" dirty="0" smtClean="0"/>
              <a:t>Increase lighting in home furnishing area so environment is well lit and cheerful.  </a:t>
            </a:r>
          </a:p>
          <a:p>
            <a:endParaRPr lang="en-US" dirty="0"/>
          </a:p>
        </p:txBody>
      </p:sp>
      <p:sp>
        <p:nvSpPr>
          <p:cNvPr id="3" name="Title 2"/>
          <p:cNvSpPr>
            <a:spLocks noGrp="1"/>
          </p:cNvSpPr>
          <p:nvPr>
            <p:ph type="title"/>
          </p:nvPr>
        </p:nvSpPr>
        <p:spPr/>
        <p:txBody>
          <a:bodyPr/>
          <a:lstStyle/>
          <a:p>
            <a:r>
              <a:rPr lang="en-US" dirty="0" smtClean="0">
                <a:solidFill>
                  <a:schemeClr val="tx1"/>
                </a:solidFill>
              </a:rPr>
              <a:t>Improving Lighting in JC Penney</a:t>
            </a:r>
            <a:endParaRPr lang="en-US" dirty="0">
              <a:solidFill>
                <a:schemeClr val="tx1"/>
              </a:solidFill>
            </a:endParaRPr>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cstate="print"/>
          <a:stretch>
            <a:fillRect/>
          </a:stretch>
        </p:blipFill>
        <p:spPr>
          <a:xfrm>
            <a:off x="4313238" y="1447800"/>
            <a:ext cx="4525962" cy="5257800"/>
          </a:xfrm>
        </p:spPr>
      </p:pic>
      <p:sp>
        <p:nvSpPr>
          <p:cNvPr id="3" name="Title 2"/>
          <p:cNvSpPr>
            <a:spLocks noGrp="1"/>
          </p:cNvSpPr>
          <p:nvPr>
            <p:ph type="title"/>
          </p:nvPr>
        </p:nvSpPr>
        <p:spPr/>
        <p:txBody>
          <a:bodyPr/>
          <a:lstStyle/>
          <a:p>
            <a:r>
              <a:rPr lang="en-US" dirty="0" smtClean="0">
                <a:solidFill>
                  <a:schemeClr val="tx1"/>
                </a:solidFill>
                <a:effectLst/>
              </a:rPr>
              <a:t>Seasonal Decorations</a:t>
            </a:r>
            <a:endParaRPr lang="en-US" dirty="0">
              <a:solidFill>
                <a:schemeClr val="tx1"/>
              </a:solidFill>
            </a:endParaRPr>
          </a:p>
        </p:txBody>
      </p:sp>
      <p:sp>
        <p:nvSpPr>
          <p:cNvPr id="5" name="TextBox 4"/>
          <p:cNvSpPr txBox="1"/>
          <p:nvPr/>
        </p:nvSpPr>
        <p:spPr>
          <a:xfrm>
            <a:off x="228600" y="1371600"/>
            <a:ext cx="3962400" cy="3083921"/>
          </a:xfrm>
          <a:prstGeom prst="rect">
            <a:avLst/>
          </a:prstGeom>
          <a:noFill/>
        </p:spPr>
        <p:txBody>
          <a:bodyPr wrap="square" rtlCol="0">
            <a:spAutoFit/>
          </a:bodyPr>
          <a:lstStyle/>
          <a:p>
            <a:pPr>
              <a:lnSpc>
                <a:spcPct val="90000"/>
              </a:lnSpc>
              <a:buFont typeface="Arial" pitchFamily="34" charset="0"/>
              <a:buChar char="•"/>
            </a:pPr>
            <a:r>
              <a:rPr lang="en-US" dirty="0" smtClean="0"/>
              <a:t> We are adding seasonal decorations for all the holidays. We want our customers to like the environment they are shopping in. Decorations make the customers’ shopping experience fun and esthetically pleasing. </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This picture shows one example of how we will decorate our home furniture section. Furthermore, by doing this, we will also give our customers ideas for their own home. </a:t>
            </a:r>
            <a:endParaRPr lang="en-US" dirty="0"/>
          </a:p>
        </p:txBody>
      </p:sp>
      <p:sp>
        <p:nvSpPr>
          <p:cNvPr id="6" name="Flowchart: Collate 5"/>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0" y="6611779"/>
            <a:ext cx="4572000" cy="246221"/>
          </a:xfrm>
          <a:prstGeom prst="rect">
            <a:avLst/>
          </a:prstGeom>
        </p:spPr>
        <p:txBody>
          <a:bodyPr>
            <a:spAutoFit/>
          </a:bodyPr>
          <a:lstStyle/>
          <a:p>
            <a:r>
              <a:rPr lang="en-US" sz="1000" u="sng" dirty="0" smtClean="0">
                <a:hlinkClick r:id="rId3"/>
              </a:rPr>
              <a:t>Source: http</a:t>
            </a:r>
            <a:r>
              <a:rPr lang="en-US" sz="1000" u="sng" dirty="0" smtClean="0">
                <a:hlinkClick r:id="rId3"/>
              </a:rPr>
              <a:t>://www.unitymarketingonline.com/cms_christmas/</a:t>
            </a:r>
            <a:endParaRPr lang="en-US" sz="1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a:r>
              <a:rPr lang="en-US" sz="2000" dirty="0"/>
              <a:t>We will provide more appealing signs by making them stand out with </a:t>
            </a:r>
            <a:r>
              <a:rPr lang="en-US" sz="2000" dirty="0" smtClean="0"/>
              <a:t>the proper </a:t>
            </a:r>
            <a:r>
              <a:rPr lang="en-US" sz="2000" dirty="0"/>
              <a:t>lighting, size, and </a:t>
            </a:r>
            <a:r>
              <a:rPr lang="en-US" sz="2000" dirty="0" smtClean="0"/>
              <a:t>making</a:t>
            </a:r>
          </a:p>
          <a:p>
            <a:pPr marL="0" indent="0">
              <a:buNone/>
            </a:pPr>
            <a:r>
              <a:rPr lang="en-US" sz="2000" dirty="0" smtClean="0"/>
              <a:t> them more colorful. Our goal is to </a:t>
            </a:r>
          </a:p>
          <a:p>
            <a:pPr marL="0" indent="0">
              <a:buNone/>
            </a:pPr>
            <a:r>
              <a:rPr lang="en-US" sz="2000" dirty="0"/>
              <a:t>g</a:t>
            </a:r>
            <a:r>
              <a:rPr lang="en-US" sz="2000" dirty="0" smtClean="0"/>
              <a:t>ive each brand sign a glamorous</a:t>
            </a:r>
            <a:r>
              <a:rPr lang="en-US" sz="2000" dirty="0"/>
              <a:t/>
            </a:r>
            <a:br>
              <a:rPr lang="en-US" sz="2000" dirty="0"/>
            </a:br>
            <a:r>
              <a:rPr lang="en-US" sz="2000" dirty="0" smtClean="0"/>
              <a:t>touch</a:t>
            </a:r>
            <a:r>
              <a:rPr lang="en-US" sz="2000" dirty="0"/>
              <a:t>. </a:t>
            </a:r>
          </a:p>
          <a:p>
            <a:pPr marL="109728" indent="0">
              <a:buNone/>
            </a:pPr>
            <a:endParaRPr lang="en-US" sz="2000" dirty="0" smtClean="0"/>
          </a:p>
          <a:p>
            <a:pPr marL="109728" indent="0">
              <a:buNone/>
            </a:pPr>
            <a:r>
              <a:rPr lang="en-US" sz="2000" dirty="0" smtClean="0"/>
              <a:t>For </a:t>
            </a:r>
            <a:r>
              <a:rPr lang="en-US" sz="2000" dirty="0"/>
              <a:t>our most popular brands:</a:t>
            </a:r>
          </a:p>
          <a:p>
            <a:r>
              <a:rPr lang="en-US" sz="2000" dirty="0"/>
              <a:t>St Johns Bay</a:t>
            </a:r>
          </a:p>
          <a:p>
            <a:r>
              <a:rPr lang="en-US" sz="2000" dirty="0"/>
              <a:t>East 5th</a:t>
            </a:r>
          </a:p>
          <a:p>
            <a:r>
              <a:rPr lang="en-US" sz="2000" dirty="0"/>
              <a:t>Liz Claiborne</a:t>
            </a:r>
          </a:p>
          <a:p>
            <a:r>
              <a:rPr lang="en-US" sz="2000" dirty="0"/>
              <a:t>Jones Wear</a:t>
            </a:r>
          </a:p>
          <a:p>
            <a:r>
              <a:rPr lang="en-US" sz="2000" dirty="0"/>
              <a:t>A.N.A</a:t>
            </a:r>
          </a:p>
          <a:p>
            <a:r>
              <a:rPr lang="en-US" sz="2000" dirty="0"/>
              <a:t>MNG by Mango</a:t>
            </a:r>
          </a:p>
          <a:p>
            <a:endParaRPr lang="en-US" dirty="0"/>
          </a:p>
        </p:txBody>
      </p:sp>
      <p:sp>
        <p:nvSpPr>
          <p:cNvPr id="3" name="Title 2"/>
          <p:cNvSpPr>
            <a:spLocks noGrp="1"/>
          </p:cNvSpPr>
          <p:nvPr>
            <p:ph type="title"/>
          </p:nvPr>
        </p:nvSpPr>
        <p:spPr/>
        <p:txBody>
          <a:bodyPr/>
          <a:lstStyle/>
          <a:p>
            <a:r>
              <a:rPr lang="en-US" dirty="0" smtClean="0">
                <a:solidFill>
                  <a:schemeClr val="tx1"/>
                </a:solidFill>
              </a:rPr>
              <a:t>Improve Brand Signs</a:t>
            </a:r>
            <a:endParaRPr lang="en-US" dirty="0">
              <a:solidFill>
                <a:schemeClr val="tx1"/>
              </a:solidFill>
            </a:endParaRPr>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2487557"/>
            <a:ext cx="4114800" cy="4370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0071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t>
            </a:r>
            <a:r>
              <a:rPr lang="en-US" sz="1800" dirty="0" smtClean="0"/>
              <a:t>To improve employee performance we plan to first start with their managers. We will implement a knew form of management in which ALL managers will follow the One Minute Manager process. This process includes one minute goal setting, one minute reprimands, and one minute praises. Each manager will be encouraged to purchase the One Minute Manager book in order to familiarize themselves with the process. By implanting the One Minute Manager process, the work environment for very employee will improve and associates will know exactly what their managers expect from them. If the work environment at JC Penney is working well then it should positively effect customer’s shopping experience. </a:t>
            </a:r>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solidFill>
                  <a:schemeClr val="tx1"/>
                </a:solidFill>
              </a:rPr>
              <a:t>Improving Management </a:t>
            </a:r>
            <a:endParaRPr lang="en-US" dirty="0">
              <a:solidFill>
                <a:schemeClr val="tx1"/>
              </a:solidFill>
            </a:endParaRPr>
          </a:p>
        </p:txBody>
      </p:sp>
      <p:pic>
        <p:nvPicPr>
          <p:cNvPr id="80898" name="Picture 2" descr="http://photo.goodreads.com/books/1178140763l/763362.jpg"/>
          <p:cNvPicPr>
            <a:picLocks noChangeAspect="1" noChangeArrowheads="1"/>
          </p:cNvPicPr>
          <p:nvPr/>
        </p:nvPicPr>
        <p:blipFill>
          <a:blip r:embed="rId2" cstate="print"/>
          <a:srcRect/>
          <a:stretch>
            <a:fillRect/>
          </a:stretch>
        </p:blipFill>
        <p:spPr bwMode="auto">
          <a:xfrm>
            <a:off x="6417097" y="4307541"/>
            <a:ext cx="1468316" cy="2245660"/>
          </a:xfrm>
          <a:prstGeom prst="rect">
            <a:avLst/>
          </a:prstGeom>
          <a:noFill/>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900" dirty="0" err="1" smtClean="0"/>
              <a:t>JCPenney</a:t>
            </a:r>
            <a:r>
              <a:rPr lang="en-US" sz="1900" dirty="0" smtClean="0"/>
              <a:t> wants to help women express themselves in every possible way. We invite everyone to come Express...You! at our in-store events. These events will take place in our largest market areas throughout the country. We will have assistance from some of the best make-up artists, style and interior designer professionals.</a:t>
            </a:r>
            <a:br>
              <a:rPr lang="en-US" sz="1900" dirty="0" smtClean="0"/>
            </a:br>
            <a:r>
              <a:rPr lang="en-US" sz="1900" dirty="0" smtClean="0"/>
              <a:t/>
            </a:r>
            <a:br>
              <a:rPr lang="en-US" sz="1900" dirty="0" smtClean="0"/>
            </a:br>
            <a:r>
              <a:rPr lang="en-US" sz="1900" dirty="0" smtClean="0"/>
              <a:t>These events not only have the intent of creating a positive attitude towards the JCP brand but should also improve our clients shopping experience.</a:t>
            </a:r>
            <a:br>
              <a:rPr lang="en-US" sz="1900" dirty="0" smtClean="0"/>
            </a:b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solidFill>
                  <a:schemeClr val="tx1"/>
                </a:solidFill>
              </a:rPr>
              <a:t>Events</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610600" cy="3970318"/>
          </a:xfrm>
          <a:prstGeom prst="rect">
            <a:avLst/>
          </a:prstGeom>
          <a:noFill/>
        </p:spPr>
        <p:txBody>
          <a:bodyPr wrap="square" rtlCol="0">
            <a:spAutoFit/>
          </a:bodyPr>
          <a:lstStyle/>
          <a:p>
            <a:r>
              <a:rPr lang="en-US" sz="3600" b="1" dirty="0" smtClean="0"/>
              <a:t>Express…You! Wardrobe</a:t>
            </a:r>
            <a:r>
              <a:rPr lang="en-US" dirty="0" smtClean="0"/>
              <a:t/>
            </a:r>
            <a:br>
              <a:rPr lang="en-US" dirty="0" smtClean="0"/>
            </a:br>
            <a:r>
              <a:rPr lang="en-US" b="1" dirty="0" smtClean="0"/>
              <a:t/>
            </a:r>
            <a:br>
              <a:rPr lang="en-US" b="1" dirty="0" smtClean="0"/>
            </a:br>
            <a:r>
              <a:rPr lang="en-US" b="1" dirty="0" smtClean="0"/>
              <a:t>Where?</a:t>
            </a:r>
            <a:r>
              <a:rPr lang="en-US" dirty="0" smtClean="0"/>
              <a:t> Join us at the Women's </a:t>
            </a:r>
            <a:r>
              <a:rPr lang="en-US" dirty="0" err="1" smtClean="0"/>
              <a:t>Department@JCPenney</a:t>
            </a:r>
            <a:r>
              <a:rPr lang="en-US" dirty="0" smtClean="0"/>
              <a:t/>
            </a:r>
            <a:br>
              <a:rPr lang="en-US" dirty="0" smtClean="0"/>
            </a:br>
            <a:r>
              <a:rPr lang="en-US" dirty="0" smtClean="0"/>
              <a:t/>
            </a:r>
            <a:br>
              <a:rPr lang="en-US" dirty="0" smtClean="0"/>
            </a:br>
            <a:r>
              <a:rPr lang="en-US" b="1" dirty="0" smtClean="0"/>
              <a:t>What?</a:t>
            </a:r>
            <a:r>
              <a:rPr lang="en-US" dirty="0" smtClean="0"/>
              <a:t> Casual, </a:t>
            </a:r>
            <a:r>
              <a:rPr lang="en-US" dirty="0" err="1" smtClean="0"/>
              <a:t>Chique</a:t>
            </a:r>
            <a:r>
              <a:rPr lang="en-US" dirty="0" smtClean="0"/>
              <a:t> or Sporty, stylists together with the </a:t>
            </a:r>
            <a:r>
              <a:rPr lang="en-US" dirty="0" err="1" smtClean="0"/>
              <a:t>JCPenney</a:t>
            </a:r>
            <a:r>
              <a:rPr lang="en-US" dirty="0" smtClean="0"/>
              <a:t> staff will help women Express...You! Clothes say a lot about women. It’s one of the main ways in which our target consumer express themselves. Research shows that this demographic feels a strong need to be up to date with the newest trends. In this event, we will present our clients our latest designer collections and provide them with expert styling tips on how to dress, accessorize and express themselves. </a:t>
            </a:r>
            <a:br>
              <a:rPr lang="en-US" dirty="0" smtClean="0"/>
            </a:br>
            <a:r>
              <a:rPr lang="en-US" dirty="0" smtClean="0"/>
              <a:t/>
            </a:r>
            <a:br>
              <a:rPr lang="en-US" dirty="0" smtClean="0"/>
            </a:br>
            <a:r>
              <a:rPr lang="en-US" dirty="0" smtClean="0"/>
              <a:t/>
            </a:r>
            <a:br>
              <a:rPr lang="en-US" dirty="0" smtClean="0"/>
            </a:br>
            <a:endParaRPr lang="en-US" dirty="0"/>
          </a:p>
        </p:txBody>
      </p:sp>
      <p:pic>
        <p:nvPicPr>
          <p:cNvPr id="141314" name="Picture 2" descr="http://www.omiru.com/wp-content/uploads/2008/12/match-shoes-to-work-clothes_120708.jpg"/>
          <p:cNvPicPr>
            <a:picLocks noChangeAspect="1" noChangeArrowheads="1"/>
          </p:cNvPicPr>
          <p:nvPr/>
        </p:nvPicPr>
        <p:blipFill>
          <a:blip r:embed="rId2" cstate="print"/>
          <a:srcRect/>
          <a:stretch>
            <a:fillRect/>
          </a:stretch>
        </p:blipFill>
        <p:spPr bwMode="auto">
          <a:xfrm>
            <a:off x="4953000" y="3200400"/>
            <a:ext cx="3810000" cy="3475056"/>
          </a:xfrm>
          <a:prstGeom prst="rect">
            <a:avLst/>
          </a:prstGeom>
          <a:noFill/>
        </p:spPr>
      </p:pic>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3693319"/>
          </a:xfrm>
          <a:prstGeom prst="rect">
            <a:avLst/>
          </a:prstGeom>
          <a:noFill/>
        </p:spPr>
        <p:txBody>
          <a:bodyPr wrap="square" rtlCol="0">
            <a:spAutoFit/>
          </a:bodyPr>
          <a:lstStyle/>
          <a:p>
            <a:r>
              <a:rPr lang="en-US" sz="3600" b="1" dirty="0" smtClean="0"/>
              <a:t>Express…You! Design</a:t>
            </a:r>
            <a:r>
              <a:rPr lang="en-US" dirty="0" smtClean="0"/>
              <a:t/>
            </a:r>
            <a:br>
              <a:rPr lang="en-US" dirty="0" smtClean="0"/>
            </a:br>
            <a:r>
              <a:rPr lang="en-US" b="1" dirty="0" smtClean="0"/>
              <a:t/>
            </a:r>
            <a:br>
              <a:rPr lang="en-US" b="1" dirty="0" smtClean="0"/>
            </a:br>
            <a:r>
              <a:rPr lang="en-US" b="1" dirty="0" smtClean="0"/>
              <a:t>Where? </a:t>
            </a:r>
            <a:r>
              <a:rPr lang="en-US" dirty="0" smtClean="0"/>
              <a:t>Join us at The Home </a:t>
            </a:r>
            <a:r>
              <a:rPr lang="en-US" dirty="0" err="1" smtClean="0"/>
              <a:t>Store@JCPenney</a:t>
            </a:r>
            <a:r>
              <a:rPr lang="en-US" dirty="0" smtClean="0"/>
              <a:t/>
            </a:r>
            <a:br>
              <a:rPr lang="en-US" dirty="0" smtClean="0"/>
            </a:br>
            <a:r>
              <a:rPr lang="en-US" b="1" dirty="0" smtClean="0"/>
              <a:t/>
            </a:r>
            <a:br>
              <a:rPr lang="en-US" b="1" dirty="0" smtClean="0"/>
            </a:br>
            <a:r>
              <a:rPr lang="en-US" b="1" dirty="0" smtClean="0"/>
              <a:t>What?</a:t>
            </a:r>
            <a:r>
              <a:rPr lang="en-US" dirty="0" smtClean="0"/>
              <a:t> Minimalist, Classic or Modern, decorators together with the </a:t>
            </a:r>
            <a:r>
              <a:rPr lang="en-US" dirty="0" err="1" smtClean="0"/>
              <a:t>JCPenney</a:t>
            </a:r>
            <a:r>
              <a:rPr lang="en-US" dirty="0" smtClean="0"/>
              <a:t> staff will help women Express...You! The home is extremely important for our target audience, it is one of the main ways in which they express themselves. The women feel like the home should have their own personal touch. In this event, we will present our clients to our latest home and furniture collections and our design experts will give them tips and about home decoration and how to make a better use of their home spaces while expressing themselves.</a:t>
            </a:r>
            <a:br>
              <a:rPr lang="en-US" dirty="0" smtClean="0"/>
            </a:br>
            <a:r>
              <a:rPr lang="en-US" dirty="0" smtClean="0"/>
              <a:t/>
            </a:r>
            <a:br>
              <a:rPr lang="en-US" dirty="0" smtClean="0"/>
            </a:br>
            <a:endParaRPr lang="en-US" dirty="0"/>
          </a:p>
        </p:txBody>
      </p:sp>
      <p:pic>
        <p:nvPicPr>
          <p:cNvPr id="137218" name="Picture 2" descr="http://i.ehow.com/images/a05/gv/9v/teenage-girl-bedroom-styles-200X200.jpg"/>
          <p:cNvPicPr>
            <a:picLocks noChangeAspect="1" noChangeArrowheads="1"/>
          </p:cNvPicPr>
          <p:nvPr/>
        </p:nvPicPr>
        <p:blipFill>
          <a:blip r:embed="rId2" cstate="print"/>
          <a:srcRect/>
          <a:stretch>
            <a:fillRect/>
          </a:stretch>
        </p:blipFill>
        <p:spPr bwMode="auto">
          <a:xfrm>
            <a:off x="228600" y="3505200"/>
            <a:ext cx="2667000" cy="2667000"/>
          </a:xfrm>
          <a:prstGeom prst="rect">
            <a:avLst/>
          </a:prstGeom>
          <a:noFill/>
        </p:spPr>
      </p:pic>
      <p:pic>
        <p:nvPicPr>
          <p:cNvPr id="137220" name="Picture 4" descr="http://www.housetohome.co.uk/imageBank/p/purple-bedroom2.jpg"/>
          <p:cNvPicPr>
            <a:picLocks noChangeAspect="1" noChangeArrowheads="1"/>
          </p:cNvPicPr>
          <p:nvPr/>
        </p:nvPicPr>
        <p:blipFill>
          <a:blip r:embed="rId3" cstate="print"/>
          <a:srcRect/>
          <a:stretch>
            <a:fillRect/>
          </a:stretch>
        </p:blipFill>
        <p:spPr bwMode="auto">
          <a:xfrm>
            <a:off x="3429000" y="4419599"/>
            <a:ext cx="2438400" cy="2438401"/>
          </a:xfrm>
          <a:prstGeom prst="rect">
            <a:avLst/>
          </a:prstGeom>
          <a:noFill/>
        </p:spPr>
      </p:pic>
      <p:pic>
        <p:nvPicPr>
          <p:cNvPr id="137222" name="Picture 6" descr="Bright-colored-luxury-bedroom">
            <a:hlinkClick r:id="rId4" tooltip="Bright-colored-luxury-bedroom"/>
          </p:cNvPr>
          <p:cNvPicPr>
            <a:picLocks noChangeAspect="1" noChangeArrowheads="1"/>
          </p:cNvPicPr>
          <p:nvPr/>
        </p:nvPicPr>
        <p:blipFill>
          <a:blip r:embed="rId5" cstate="print"/>
          <a:srcRect/>
          <a:stretch>
            <a:fillRect/>
          </a:stretch>
        </p:blipFill>
        <p:spPr bwMode="auto">
          <a:xfrm>
            <a:off x="6324600" y="3657600"/>
            <a:ext cx="2356295" cy="2438400"/>
          </a:xfrm>
          <a:prstGeom prst="rect">
            <a:avLst/>
          </a:prstGeom>
          <a:noFill/>
        </p:spPr>
      </p:pic>
      <p:sp>
        <p:nvSpPr>
          <p:cNvPr id="6" name="Flowchart: Collate 5"/>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3139321"/>
          </a:xfrm>
          <a:prstGeom prst="rect">
            <a:avLst/>
          </a:prstGeom>
          <a:noFill/>
        </p:spPr>
        <p:txBody>
          <a:bodyPr wrap="square" rtlCol="0">
            <a:spAutoFit/>
          </a:bodyPr>
          <a:lstStyle/>
          <a:p>
            <a:r>
              <a:rPr lang="en-US" sz="3600" b="1" dirty="0" smtClean="0"/>
              <a:t>Express…You! </a:t>
            </a:r>
            <a:r>
              <a:rPr lang="en-US" sz="3600" b="1" dirty="0" err="1" smtClean="0"/>
              <a:t>Sephora</a:t>
            </a:r>
            <a:r>
              <a:rPr lang="en-US" sz="3600" dirty="0" smtClean="0"/>
              <a:t/>
            </a:r>
            <a:br>
              <a:rPr lang="en-US" sz="3600" dirty="0" smtClean="0"/>
            </a:br>
            <a:r>
              <a:rPr lang="en-US" dirty="0" smtClean="0"/>
              <a:t/>
            </a:r>
            <a:br>
              <a:rPr lang="en-US" dirty="0" smtClean="0"/>
            </a:br>
            <a:r>
              <a:rPr lang="en-US" b="1" dirty="0" smtClean="0"/>
              <a:t>Where? </a:t>
            </a:r>
            <a:r>
              <a:rPr lang="en-US" dirty="0" smtClean="0"/>
              <a:t>Join us at </a:t>
            </a:r>
            <a:r>
              <a:rPr lang="en-US" dirty="0" err="1" smtClean="0"/>
              <a:t>Sephora@JCPenney</a:t>
            </a:r>
            <a:r>
              <a:rPr lang="en-US" dirty="0" smtClean="0"/>
              <a:t/>
            </a:r>
            <a:br>
              <a:rPr lang="en-US" dirty="0" smtClean="0"/>
            </a:br>
            <a:r>
              <a:rPr lang="en-US" dirty="0" smtClean="0"/>
              <a:t/>
            </a:r>
            <a:br>
              <a:rPr lang="en-US" dirty="0" smtClean="0"/>
            </a:br>
            <a:r>
              <a:rPr lang="en-US" b="1" dirty="0" smtClean="0"/>
              <a:t>What? </a:t>
            </a:r>
            <a:r>
              <a:rPr lang="en-US" dirty="0" smtClean="0"/>
              <a:t>Natural, Glam or Classic, make-up artists together with the </a:t>
            </a:r>
            <a:r>
              <a:rPr lang="en-US" dirty="0" err="1" smtClean="0"/>
              <a:t>JCPenney</a:t>
            </a:r>
            <a:r>
              <a:rPr lang="en-US" dirty="0" smtClean="0"/>
              <a:t> staff will help women Express...You! With make-up and beauty products being indispensable in women's daily routines, and also a great form of expression for our target audience, there is a need for them to be up to date with all of the new trends. In this charming event, we will present to our clients all of the </a:t>
            </a:r>
            <a:r>
              <a:rPr lang="en-US" dirty="0" err="1" smtClean="0"/>
              <a:t>Sephora's</a:t>
            </a:r>
            <a:r>
              <a:rPr lang="en-US" dirty="0" smtClean="0"/>
              <a:t> latest products, the opportunity to learn tips and tricks directly from our experts and also to get their make up done.</a:t>
            </a:r>
            <a:endParaRPr lang="en-US" dirty="0"/>
          </a:p>
        </p:txBody>
      </p:sp>
      <p:pic>
        <p:nvPicPr>
          <p:cNvPr id="136194" name="Picture 2" descr="http://images.smh.com.au/2009/04/03/448936/make_up_2008_gallery__407x400-420x0.jpg"/>
          <p:cNvPicPr>
            <a:picLocks noChangeAspect="1" noChangeArrowheads="1"/>
          </p:cNvPicPr>
          <p:nvPr/>
        </p:nvPicPr>
        <p:blipFill>
          <a:blip r:embed="rId2" cstate="print"/>
          <a:srcRect/>
          <a:stretch>
            <a:fillRect/>
          </a:stretch>
        </p:blipFill>
        <p:spPr bwMode="auto">
          <a:xfrm>
            <a:off x="5334000" y="3338196"/>
            <a:ext cx="3581400" cy="3519804"/>
          </a:xfrm>
          <a:prstGeom prst="rect">
            <a:avLst/>
          </a:prstGeom>
          <a:noFill/>
        </p:spPr>
      </p:pic>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A </a:t>
            </a:r>
            <a:r>
              <a:rPr lang="en-US" sz="1800" dirty="0"/>
              <a:t>new lower cost line from a </a:t>
            </a:r>
            <a:r>
              <a:rPr lang="en-US" sz="1800" dirty="0" smtClean="0"/>
              <a:t>celebrity (Victoria Beckham)</a:t>
            </a:r>
          </a:p>
          <a:p>
            <a:endParaRPr lang="en-US" sz="1800" dirty="0" smtClean="0"/>
          </a:p>
          <a:p>
            <a:r>
              <a:rPr lang="en-US" sz="1800" dirty="0" smtClean="0"/>
              <a:t>Victoria Beckham is recognized as an international style reference. Aside from having her own clothing lines, Victoria Beckham and Victoria Beckham </a:t>
            </a:r>
            <a:r>
              <a:rPr lang="en-US" sz="1800" dirty="0" err="1" smtClean="0"/>
              <a:t>Denin</a:t>
            </a:r>
            <a:r>
              <a:rPr lang="en-US" sz="1800" dirty="0" smtClean="0"/>
              <a:t> she has had a lot of experience in the fashion world, from collaborations with important brands and designers and to modeling for countless campaigns. Victoria Beckham has many facets, therefore she is an icon that inspires the target audience and the celebrity who will be the designer for a new collection, Victoria B by </a:t>
            </a:r>
            <a:r>
              <a:rPr lang="en-US" sz="1800" dirty="0" err="1" smtClean="0"/>
              <a:t>JCPenney</a:t>
            </a:r>
            <a:r>
              <a:rPr lang="en-US" sz="1800" dirty="0" smtClean="0"/>
              <a:t>.</a:t>
            </a:r>
          </a:p>
          <a:p>
            <a:endParaRPr lang="en-US" sz="1800" dirty="0" smtClean="0"/>
          </a:p>
          <a:p>
            <a:r>
              <a:rPr lang="en-US" sz="1800" dirty="0" smtClean="0"/>
              <a:t>We will launch a full lower cost Victoria Beckham line in all </a:t>
            </a:r>
            <a:r>
              <a:rPr lang="en-US" sz="1800" dirty="0" err="1" smtClean="0"/>
              <a:t>JCPenney</a:t>
            </a:r>
            <a:r>
              <a:rPr lang="en-US" sz="1800" dirty="0" smtClean="0"/>
              <a:t> stores. Based on primary research, Victoria was the celebrity that our target market most wanted a lower cost line from. </a:t>
            </a:r>
          </a:p>
          <a:p>
            <a:endParaRPr lang="en-US" sz="2400" dirty="0"/>
          </a:p>
          <a:p>
            <a:endParaRPr lang="en-US" dirty="0"/>
          </a:p>
        </p:txBody>
      </p:sp>
      <p:sp>
        <p:nvSpPr>
          <p:cNvPr id="2" name="Title 1"/>
          <p:cNvSpPr>
            <a:spLocks noGrp="1"/>
          </p:cNvSpPr>
          <p:nvPr>
            <p:ph type="title"/>
          </p:nvPr>
        </p:nvSpPr>
        <p:spPr/>
        <p:txBody>
          <a:bodyPr/>
          <a:lstStyle/>
          <a:p>
            <a:r>
              <a:rPr lang="en-US" dirty="0" smtClean="0">
                <a:solidFill>
                  <a:schemeClr val="tx1"/>
                </a:solidFill>
              </a:rPr>
              <a:t>New Idea for JC Penney </a:t>
            </a:r>
            <a:endParaRPr lang="en-US" dirty="0">
              <a:solidFill>
                <a:schemeClr val="tx1"/>
              </a:solidFill>
            </a:endParaRPr>
          </a:p>
        </p:txBody>
      </p:sp>
      <p:sp>
        <p:nvSpPr>
          <p:cNvPr id="9" name="Flowchart: Collate 8"/>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51015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362200"/>
            <a:ext cx="762000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9600" dirty="0" smtClean="0">
                <a:effectLst>
                  <a:outerShdw blurRad="50800" dist="50800" dir="5400000" sx="96000" sy="96000" algn="ctr" rotWithShape="0">
                    <a:srgbClr val="000000"/>
                  </a:outerShdw>
                </a:effectLst>
              </a:rPr>
              <a:t>SWOT</a:t>
            </a:r>
            <a:endParaRPr lang="en-US" sz="9600" dirty="0">
              <a:effectLst>
                <a:outerShdw blurRad="50800" dist="50800" dir="5400000" sx="96000" sy="96000" algn="ctr" rotWithShape="0">
                  <a:srgbClr val="000000"/>
                </a:outerShdw>
              </a:effectLst>
            </a:endParaRPr>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3"/>
          <p:cNvPicPr>
            <a:picLocks noChangeAspect="1" noChangeArrowheads="1"/>
          </p:cNvPicPr>
          <p:nvPr/>
        </p:nvPicPr>
        <p:blipFill>
          <a:blip r:embed="rId2" cstate="print"/>
          <a:srcRect/>
          <a:stretch>
            <a:fillRect/>
          </a:stretch>
        </p:blipFill>
        <p:spPr bwMode="auto">
          <a:xfrm>
            <a:off x="7753350" y="0"/>
            <a:ext cx="139065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Ads in </a:t>
            </a:r>
            <a:r>
              <a:rPr lang="en-US" sz="2000" dirty="0"/>
              <a:t>locations where the target audience would notice </a:t>
            </a:r>
            <a:r>
              <a:rPr lang="en-US" sz="2000" dirty="0" smtClean="0"/>
              <a:t>(Magazines, Gym, AMTRAK)</a:t>
            </a:r>
          </a:p>
          <a:p>
            <a:r>
              <a:rPr lang="en-US" sz="2000" dirty="0" smtClean="0"/>
              <a:t>Magazines:</a:t>
            </a:r>
          </a:p>
          <a:p>
            <a:pPr lvl="2"/>
            <a:r>
              <a:rPr lang="en-US" sz="1800" dirty="0" smtClean="0"/>
              <a:t>Our target demographic reads Cosmopolitan, Parents, Star, and US Weekly. We will pick the Ad from our campaign that best fits the magazine’s style. All of our ads will be a full page in magazine</a:t>
            </a:r>
            <a:r>
              <a:rPr lang="en-US" sz="1400" dirty="0" smtClean="0"/>
              <a:t>.</a:t>
            </a:r>
          </a:p>
          <a:p>
            <a:pPr marL="630936" lvl="2" indent="0">
              <a:buNone/>
            </a:pPr>
            <a:r>
              <a:rPr lang="en-US" sz="1400" dirty="0" smtClean="0"/>
              <a:t>  </a:t>
            </a:r>
          </a:p>
          <a:p>
            <a:pPr marL="109728" indent="0">
              <a:buNone/>
            </a:pPr>
            <a:r>
              <a:rPr lang="en-US" sz="2000" dirty="0" smtClean="0"/>
              <a:t>                                Age group 25-34 Index:</a:t>
            </a:r>
          </a:p>
          <a:p>
            <a:pPr marL="109728" indent="0">
              <a:buNone/>
            </a:pPr>
            <a:r>
              <a:rPr lang="en-US" sz="2000" dirty="0" smtClean="0"/>
              <a:t>Parents                                     544</a:t>
            </a:r>
          </a:p>
          <a:p>
            <a:pPr marL="109728" indent="0">
              <a:buNone/>
            </a:pPr>
            <a:r>
              <a:rPr lang="en-US" sz="2000" dirty="0" smtClean="0"/>
              <a:t>Cosmopolitan                           327</a:t>
            </a:r>
          </a:p>
          <a:p>
            <a:pPr marL="109728" indent="0">
              <a:buNone/>
            </a:pPr>
            <a:r>
              <a:rPr lang="en-US" sz="2000" dirty="0" smtClean="0"/>
              <a:t>US Weekly                               185</a:t>
            </a:r>
          </a:p>
          <a:p>
            <a:pPr marL="109728" indent="0">
              <a:buNone/>
            </a:pPr>
            <a:r>
              <a:rPr lang="en-US" sz="2000" dirty="0" smtClean="0"/>
              <a:t>Star                                           141</a:t>
            </a:r>
            <a:endParaRPr lang="en-US" sz="2000" dirty="0"/>
          </a:p>
          <a:p>
            <a:pPr marL="109728" indent="0">
              <a:buNone/>
            </a:pPr>
            <a:endParaRPr lang="en-US" sz="2000" dirty="0" smtClean="0"/>
          </a:p>
          <a:p>
            <a:pPr marL="109728" indent="0">
              <a:buNone/>
            </a:pPr>
            <a:endParaRPr lang="en-US" sz="2000" dirty="0"/>
          </a:p>
          <a:p>
            <a:endParaRPr lang="en-US" dirty="0"/>
          </a:p>
        </p:txBody>
      </p:sp>
      <p:sp>
        <p:nvSpPr>
          <p:cNvPr id="3" name="Title 2"/>
          <p:cNvSpPr>
            <a:spLocks noGrp="1"/>
          </p:cNvSpPr>
          <p:nvPr>
            <p:ph type="title"/>
          </p:nvPr>
        </p:nvSpPr>
        <p:spPr/>
        <p:txBody>
          <a:bodyPr/>
          <a:lstStyle/>
          <a:p>
            <a:r>
              <a:rPr lang="en-US" dirty="0" smtClean="0">
                <a:solidFill>
                  <a:schemeClr val="tx1"/>
                </a:solidFill>
              </a:rPr>
              <a:t>Advertisements (below the line)</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533400" y="3581400"/>
            <a:ext cx="4800600" cy="205740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41430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Gym:</a:t>
            </a:r>
          </a:p>
          <a:p>
            <a:pPr lvl="2"/>
            <a:r>
              <a:rPr lang="en-US" sz="1800" dirty="0" smtClean="0"/>
              <a:t>Research from Simmons showed that more people in the age group 24-34 answered “yes” to visiting a gym in the last 12 months than “no.” Therefore, a gym is a key locations for putting up a </a:t>
            </a:r>
            <a:r>
              <a:rPr lang="en-US" sz="1800" dirty="0" err="1" smtClean="0"/>
              <a:t>JCPenney</a:t>
            </a:r>
            <a:r>
              <a:rPr lang="en-US" sz="1800" dirty="0" smtClean="0"/>
              <a:t> Express…YOU ad.</a:t>
            </a:r>
            <a:r>
              <a:rPr lang="en-US" sz="1800" dirty="0"/>
              <a:t> </a:t>
            </a:r>
            <a:r>
              <a:rPr lang="en-US" sz="1800" dirty="0" smtClean="0"/>
              <a:t>Our ads will be placed near the exits of the gym, and in the kids zone (if the gym has one).</a:t>
            </a:r>
          </a:p>
          <a:p>
            <a:pPr lvl="2"/>
            <a:endParaRPr lang="en-US" dirty="0"/>
          </a:p>
          <a:p>
            <a:pPr marL="630936" lvl="2" indent="0">
              <a:buNone/>
            </a:pPr>
            <a:r>
              <a:rPr lang="en-US" dirty="0" smtClean="0"/>
              <a:t>Visited a gym in the last 12 months?</a:t>
            </a:r>
          </a:p>
          <a:p>
            <a:pPr marL="630936" lvl="2" indent="0">
              <a:buNone/>
            </a:pPr>
            <a:r>
              <a:rPr lang="en-US" dirty="0" smtClean="0"/>
              <a:t>    </a:t>
            </a:r>
            <a:endParaRPr lang="en-US" dirty="0"/>
          </a:p>
          <a:p>
            <a:pPr marL="630936" lvl="2" indent="0">
              <a:buNone/>
            </a:pPr>
            <a:r>
              <a:rPr lang="en-US" dirty="0" smtClean="0"/>
              <a:t>                   Age group 25-34 Index</a:t>
            </a:r>
          </a:p>
          <a:p>
            <a:pPr marL="630936" lvl="2" indent="0">
              <a:buNone/>
            </a:pPr>
            <a:r>
              <a:rPr lang="en-US" dirty="0" smtClean="0"/>
              <a:t>Yes                              125</a:t>
            </a:r>
          </a:p>
          <a:p>
            <a:pPr marL="630936" lvl="2" indent="0">
              <a:buNone/>
            </a:pPr>
            <a:r>
              <a:rPr lang="en-US" dirty="0" smtClean="0"/>
              <a:t>No                                77</a:t>
            </a:r>
          </a:p>
          <a:p>
            <a:pPr lvl="2"/>
            <a:endParaRPr lang="en-US" dirty="0"/>
          </a:p>
        </p:txBody>
      </p:sp>
      <p:sp>
        <p:nvSpPr>
          <p:cNvPr id="3" name="Title 2"/>
          <p:cNvSpPr>
            <a:spLocks noGrp="1"/>
          </p:cNvSpPr>
          <p:nvPr>
            <p:ph type="title"/>
          </p:nvPr>
        </p:nvSpPr>
        <p:spPr/>
        <p:txBody>
          <a:bodyPr/>
          <a:lstStyle/>
          <a:p>
            <a:endParaRPr lang="en-US"/>
          </a:p>
        </p:txBody>
      </p:sp>
      <p:sp>
        <p:nvSpPr>
          <p:cNvPr id="4" name="Rounded Rectangle 3"/>
          <p:cNvSpPr/>
          <p:nvPr/>
        </p:nvSpPr>
        <p:spPr>
          <a:xfrm>
            <a:off x="616527" y="3505200"/>
            <a:ext cx="5029200" cy="220980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8476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We will put our ads on AMTRAK. Simmons results show that age group 30-34 used public transportation in the last 6 months. Results for age group 25-29 were low. However, we fell that reaching the 30-34 age section is profitable regardless of have lower numbers for the other age section. </a:t>
            </a:r>
          </a:p>
          <a:p>
            <a:endParaRPr lang="en-US" sz="1800" dirty="0" smtClean="0"/>
          </a:p>
          <a:p>
            <a:pPr marL="109728" indent="0">
              <a:buNone/>
            </a:pPr>
            <a:r>
              <a:rPr lang="en-US" sz="1800" dirty="0" smtClean="0"/>
              <a:t>Used public transportation in last 6 months?</a:t>
            </a:r>
          </a:p>
          <a:p>
            <a:pPr marL="109728" indent="0">
              <a:buNone/>
            </a:pPr>
            <a:endParaRPr lang="en-US" sz="1800" dirty="0" smtClean="0"/>
          </a:p>
          <a:p>
            <a:pPr marL="109728" indent="0">
              <a:buNone/>
            </a:pPr>
            <a:r>
              <a:rPr lang="en-US" sz="1800" dirty="0" smtClean="0"/>
              <a:t>                Age group 25-29 Index       Age group 30-34</a:t>
            </a:r>
            <a:endParaRPr lang="en-US" sz="1800" dirty="0"/>
          </a:p>
          <a:p>
            <a:pPr marL="109728" indent="0">
              <a:buNone/>
            </a:pPr>
            <a:r>
              <a:rPr lang="en-US" sz="1800" dirty="0" smtClean="0"/>
              <a:t>Yes                                93                             118              </a:t>
            </a:r>
          </a:p>
          <a:p>
            <a:pPr marL="109728" indent="0">
              <a:buNone/>
            </a:pPr>
            <a:r>
              <a:rPr lang="en-US" sz="1800" dirty="0" smtClean="0"/>
              <a:t>No                                 25                              19</a:t>
            </a:r>
          </a:p>
          <a:p>
            <a:pPr marL="109728" indent="0">
              <a:buNone/>
            </a:pPr>
            <a:endParaRPr lang="en-US" dirty="0"/>
          </a:p>
        </p:txBody>
      </p:sp>
      <p:sp>
        <p:nvSpPr>
          <p:cNvPr id="3" name="Title 2"/>
          <p:cNvSpPr>
            <a:spLocks noGrp="1"/>
          </p:cNvSpPr>
          <p:nvPr>
            <p:ph type="title"/>
          </p:nvPr>
        </p:nvSpPr>
        <p:spPr/>
        <p:txBody>
          <a:bodyPr/>
          <a:lstStyle/>
          <a:p>
            <a:endParaRPr lang="en-US"/>
          </a:p>
        </p:txBody>
      </p:sp>
      <p:sp>
        <p:nvSpPr>
          <p:cNvPr id="4" name="Rounded Rectangle 3"/>
          <p:cNvSpPr/>
          <p:nvPr/>
        </p:nvSpPr>
        <p:spPr>
          <a:xfrm>
            <a:off x="457200" y="2819400"/>
            <a:ext cx="5486400" cy="2362200"/>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934217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llate 2"/>
          <p:cNvSpPr/>
          <p:nvPr/>
        </p:nvSpPr>
        <p:spPr>
          <a:xfrm>
            <a:off x="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final1pic.jpg"/>
          <p:cNvPicPr>
            <a:picLocks noChangeAspect="1"/>
          </p:cNvPicPr>
          <p:nvPr/>
        </p:nvPicPr>
        <p:blipFill>
          <a:blip r:embed="rId3" cstate="print"/>
          <a:stretch>
            <a:fillRect/>
          </a:stretch>
        </p:blipFill>
        <p:spPr>
          <a:xfrm>
            <a:off x="3774186" y="0"/>
            <a:ext cx="5369814" cy="6858000"/>
          </a:xfrm>
          <a:prstGeom prst="rect">
            <a:avLst/>
          </a:prstGeom>
        </p:spPr>
      </p:pic>
      <p:sp>
        <p:nvSpPr>
          <p:cNvPr id="6" name="Rectangle 5"/>
          <p:cNvSpPr/>
          <p:nvPr/>
        </p:nvSpPr>
        <p:spPr>
          <a:xfrm>
            <a:off x="381000" y="-304800"/>
            <a:ext cx="3276600" cy="6340197"/>
          </a:xfrm>
          <a:prstGeom prst="rect">
            <a:avLst/>
          </a:prstGeom>
        </p:spPr>
        <p:txBody>
          <a:bodyPr wrap="square">
            <a:spAutoFit/>
          </a:bodyPr>
          <a:lstStyle/>
          <a:p>
            <a:endParaRPr lang="en-US" sz="1400" dirty="0" smtClean="0"/>
          </a:p>
          <a:p>
            <a:endParaRPr lang="en-US" sz="1400" dirty="0" smtClean="0"/>
          </a:p>
          <a:p>
            <a:r>
              <a:rPr lang="en-US" sz="1400" dirty="0" smtClean="0"/>
              <a:t>This ad displays a women expressing her elegant style using JC Penney products:</a:t>
            </a:r>
          </a:p>
          <a:p>
            <a:pPr>
              <a:buFont typeface="Arial" pitchFamily="34" charset="0"/>
              <a:buChar char="•"/>
            </a:pPr>
            <a:endParaRPr lang="en-US" sz="1400" dirty="0" smtClean="0"/>
          </a:p>
          <a:p>
            <a:pPr>
              <a:buFont typeface="Arial" pitchFamily="34" charset="0"/>
              <a:buChar char="•"/>
            </a:pPr>
            <a:r>
              <a:rPr lang="en-US" sz="1400" dirty="0" smtClean="0"/>
              <a:t> </a:t>
            </a:r>
            <a:r>
              <a:rPr lang="en-US" sz="1400" dirty="0"/>
              <a:t>This Ad will appear in Cosmopolitan because it fits the magazines stylish tone.</a:t>
            </a:r>
          </a:p>
          <a:p>
            <a:pPr indent="-285750">
              <a:buFont typeface="Arial" pitchFamily="34" charset="0"/>
              <a:buChar char="•"/>
            </a:pPr>
            <a:r>
              <a:rPr lang="en-US" sz="1400" dirty="0" smtClean="0"/>
              <a:t>She is wearing a very elegant dress that is bright orange expresses her exuberant personality.</a:t>
            </a:r>
          </a:p>
          <a:p>
            <a:pPr>
              <a:buFont typeface="Arial" pitchFamily="34" charset="0"/>
              <a:buChar char="•"/>
            </a:pPr>
            <a:r>
              <a:rPr lang="en-US" sz="1400" dirty="0" smtClean="0"/>
              <a:t>There is a portrait on the wall that is orange as well, it emphasizes a consistent theme.  This portrait  also shows a lot of diversity and culture. </a:t>
            </a:r>
          </a:p>
          <a:p>
            <a:pPr>
              <a:buFont typeface="Arial" pitchFamily="34" charset="0"/>
              <a:buChar char="•"/>
            </a:pPr>
            <a:r>
              <a:rPr lang="en-US" sz="1400" dirty="0" smtClean="0"/>
              <a:t>There are white flowers, white bed sheets as a well as a classic lamp displayed in the </a:t>
            </a:r>
            <a:r>
              <a:rPr lang="en-US" sz="1400" dirty="0" err="1" smtClean="0"/>
              <a:t>ad.</a:t>
            </a:r>
            <a:r>
              <a:rPr lang="en-US" sz="1400" dirty="0" smtClean="0"/>
              <a:t> This contributes to the ethnic feel of the advertisement and most importantly these are items that are sold at JC Penney. </a:t>
            </a:r>
          </a:p>
          <a:p>
            <a:r>
              <a:rPr lang="en-US" sz="1400" dirty="0" smtClean="0"/>
              <a:t>In General:</a:t>
            </a:r>
          </a:p>
          <a:p>
            <a:pPr>
              <a:buFont typeface="Arial" pitchFamily="34" charset="0"/>
              <a:buChar char="•"/>
            </a:pPr>
            <a:r>
              <a:rPr lang="en-US" sz="1400" dirty="0" smtClean="0"/>
              <a:t>The model is reading a book, a common hobby of our target market.</a:t>
            </a:r>
          </a:p>
          <a:p>
            <a:pPr>
              <a:buFont typeface="Arial" pitchFamily="34" charset="0"/>
              <a:buChar char="•"/>
            </a:pPr>
            <a:r>
              <a:rPr lang="en-US" sz="1400" dirty="0" smtClean="0"/>
              <a:t>The race of the model in this ad is ambiguous. So women of many races can relate to this women</a:t>
            </a:r>
          </a:p>
          <a:p>
            <a:pPr>
              <a:buFont typeface="Arial" pitchFamily="34" charset="0"/>
              <a:buChar char="•"/>
            </a:pPr>
            <a:r>
              <a:rPr lang="en-US" sz="1400" dirty="0" smtClean="0"/>
              <a:t>The “express you” slogan is two shades of orange so it relates to this specifics advertisement.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llate 4"/>
          <p:cNvSpPr/>
          <p:nvPr/>
        </p:nvSpPr>
        <p:spPr>
          <a:xfrm>
            <a:off x="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final2pic.jpg"/>
          <p:cNvPicPr>
            <a:picLocks noChangeAspect="1"/>
          </p:cNvPicPr>
          <p:nvPr/>
        </p:nvPicPr>
        <p:blipFill>
          <a:blip r:embed="rId2" cstate="print"/>
          <a:stretch>
            <a:fillRect/>
          </a:stretch>
        </p:blipFill>
        <p:spPr>
          <a:xfrm>
            <a:off x="3733800" y="-1"/>
            <a:ext cx="5410200" cy="6909579"/>
          </a:xfrm>
          <a:prstGeom prst="rect">
            <a:avLst/>
          </a:prstGeom>
        </p:spPr>
      </p:pic>
      <p:sp>
        <p:nvSpPr>
          <p:cNvPr id="9" name="Rectangle 8"/>
          <p:cNvSpPr/>
          <p:nvPr/>
        </p:nvSpPr>
        <p:spPr>
          <a:xfrm>
            <a:off x="304800" y="152400"/>
            <a:ext cx="3352800" cy="4401205"/>
          </a:xfrm>
          <a:prstGeom prst="rect">
            <a:avLst/>
          </a:prstGeom>
        </p:spPr>
        <p:txBody>
          <a:bodyPr wrap="square">
            <a:spAutoFit/>
          </a:bodyPr>
          <a:lstStyle/>
          <a:p>
            <a:r>
              <a:rPr lang="en-US" sz="1400" dirty="0" smtClean="0"/>
              <a:t>This lady uses furniture and clothing from JC Penney to express her casual style in several ways:</a:t>
            </a:r>
          </a:p>
          <a:p>
            <a:pPr>
              <a:buFont typeface="Arial" pitchFamily="34" charset="0"/>
              <a:buChar char="•"/>
            </a:pPr>
            <a:endParaRPr lang="en-US" sz="1400" dirty="0" smtClean="0"/>
          </a:p>
          <a:p>
            <a:pPr>
              <a:buFont typeface="Arial" pitchFamily="34" charset="0"/>
              <a:buChar char="•"/>
            </a:pPr>
            <a:r>
              <a:rPr lang="en-US" sz="1400" dirty="0"/>
              <a:t>This causal laid back look will be used as Ads in Parent and US weekly</a:t>
            </a:r>
          </a:p>
          <a:p>
            <a:pPr>
              <a:buFont typeface="Arial" pitchFamily="34" charset="0"/>
              <a:buChar char="•"/>
            </a:pPr>
            <a:r>
              <a:rPr lang="en-US" sz="1400" dirty="0" smtClean="0"/>
              <a:t>The walls, dresser, bedpost, sheets, flowers and lamps are white. This color gives off a very relaxed ambience.</a:t>
            </a:r>
          </a:p>
          <a:p>
            <a:pPr>
              <a:buFont typeface="Arial" pitchFamily="34" charset="0"/>
              <a:buChar char="•"/>
            </a:pPr>
            <a:r>
              <a:rPr lang="en-US" sz="1400" dirty="0" smtClean="0"/>
              <a:t>The brown rug and the portrait of flowers in the background adds a stylish twist to the room. </a:t>
            </a:r>
          </a:p>
          <a:p>
            <a:pPr>
              <a:buFont typeface="Arial" pitchFamily="34" charset="0"/>
              <a:buChar char="•"/>
            </a:pPr>
            <a:r>
              <a:rPr lang="en-US" sz="1400" dirty="0" smtClean="0"/>
              <a:t>The model is wearing white lingerie. This contributes to the white color scheme in the </a:t>
            </a:r>
            <a:r>
              <a:rPr lang="en-US" sz="1400" dirty="0" err="1" smtClean="0"/>
              <a:t>ad.</a:t>
            </a:r>
            <a:r>
              <a:rPr lang="en-US" sz="1400" dirty="0" smtClean="0"/>
              <a:t> </a:t>
            </a:r>
          </a:p>
          <a:p>
            <a:r>
              <a:rPr lang="en-US" sz="1400" dirty="0" smtClean="0"/>
              <a:t>In General:</a:t>
            </a:r>
          </a:p>
          <a:p>
            <a:pPr>
              <a:buFont typeface="Arial" pitchFamily="34" charset="0"/>
              <a:buChar char="•"/>
            </a:pPr>
            <a:r>
              <a:rPr lang="en-US" sz="1400" dirty="0" smtClean="0"/>
              <a:t>The model appears to be Anglo Saxon which appeals to the target audience</a:t>
            </a:r>
          </a:p>
          <a:p>
            <a:pPr>
              <a:buFont typeface="Arial" pitchFamily="34" charset="0"/>
              <a:buChar char="•"/>
            </a:pPr>
            <a:r>
              <a:rPr lang="en-US" sz="1400" dirty="0" smtClean="0"/>
              <a:t>. The slogan “express you” is in ordinance with the style of the room and model.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llate 2"/>
          <p:cNvSpPr/>
          <p:nvPr/>
        </p:nvSpPr>
        <p:spPr>
          <a:xfrm>
            <a:off x="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final3.jpg"/>
          <p:cNvPicPr>
            <a:picLocks noChangeAspect="1"/>
          </p:cNvPicPr>
          <p:nvPr/>
        </p:nvPicPr>
        <p:blipFill>
          <a:blip r:embed="rId2" cstate="print"/>
          <a:stretch>
            <a:fillRect/>
          </a:stretch>
        </p:blipFill>
        <p:spPr>
          <a:xfrm>
            <a:off x="3774186" y="0"/>
            <a:ext cx="5369814" cy="6858000"/>
          </a:xfrm>
          <a:prstGeom prst="rect">
            <a:avLst/>
          </a:prstGeom>
        </p:spPr>
      </p:pic>
      <p:sp>
        <p:nvSpPr>
          <p:cNvPr id="5" name="Rectangle 4"/>
          <p:cNvSpPr/>
          <p:nvPr/>
        </p:nvSpPr>
        <p:spPr>
          <a:xfrm>
            <a:off x="381000" y="228600"/>
            <a:ext cx="2819400" cy="5909310"/>
          </a:xfrm>
          <a:prstGeom prst="rect">
            <a:avLst/>
          </a:prstGeom>
        </p:spPr>
        <p:txBody>
          <a:bodyPr wrap="square">
            <a:spAutoFit/>
          </a:bodyPr>
          <a:lstStyle/>
          <a:p>
            <a:r>
              <a:rPr lang="en-US" sz="1400" dirty="0" smtClean="0"/>
              <a:t>The model in the advisement has an classic style which is expressed through JC Penney merchandise:</a:t>
            </a:r>
          </a:p>
          <a:p>
            <a:pPr>
              <a:buFont typeface="Arial" pitchFamily="34" charset="0"/>
              <a:buChar char="•"/>
            </a:pPr>
            <a:endParaRPr lang="en-US" sz="1400" dirty="0" smtClean="0"/>
          </a:p>
          <a:p>
            <a:pPr>
              <a:buFont typeface="Arial" pitchFamily="34" charset="0"/>
              <a:buChar char="•"/>
            </a:pPr>
            <a:r>
              <a:rPr lang="en-US" sz="1400" dirty="0"/>
              <a:t>This Ad will be displayed in US weekly. This magazine is know for celebrity gossip and a fashion goes hand and hand with celebrities. </a:t>
            </a:r>
          </a:p>
          <a:p>
            <a:pPr indent="-285750">
              <a:buFont typeface="Arial" pitchFamily="34" charset="0"/>
              <a:buChar char="•"/>
            </a:pPr>
            <a:r>
              <a:rPr lang="en-US" sz="1400" dirty="0" smtClean="0"/>
              <a:t>The couch, bed sheets and bed post are black. Black furniture gives the room a stylish edge.</a:t>
            </a:r>
          </a:p>
          <a:p>
            <a:pPr>
              <a:buFont typeface="Arial" pitchFamily="34" charset="0"/>
              <a:buChar char="•"/>
            </a:pPr>
            <a:r>
              <a:rPr lang="en-US" sz="1400" dirty="0" smtClean="0"/>
              <a:t>The model is wearing a long white dress which is very chic.</a:t>
            </a:r>
          </a:p>
          <a:p>
            <a:pPr>
              <a:buFont typeface="Arial" pitchFamily="34" charset="0"/>
              <a:buChar char="•"/>
            </a:pPr>
            <a:r>
              <a:rPr lang="en-US" sz="1400" dirty="0" smtClean="0"/>
              <a:t>The model’s red lips, pale skin and hair pulled back, as well as her pose, emphasizes the model’s confident style</a:t>
            </a:r>
          </a:p>
          <a:p>
            <a:r>
              <a:rPr lang="en-US" sz="1400" dirty="0" smtClean="0"/>
              <a:t>In General:</a:t>
            </a:r>
          </a:p>
          <a:p>
            <a:pPr>
              <a:buFont typeface="Arial" pitchFamily="34" charset="0"/>
              <a:buChar char="•"/>
            </a:pPr>
            <a:r>
              <a:rPr lang="en-US" sz="1400" dirty="0" smtClean="0"/>
              <a:t>This ad displays a very fashionable  yet sophisticated women.</a:t>
            </a:r>
          </a:p>
          <a:p>
            <a:pPr>
              <a:buFont typeface="Arial" pitchFamily="34" charset="0"/>
              <a:buChar char="•"/>
            </a:pPr>
            <a:r>
              <a:rPr lang="en-US" sz="1400" dirty="0" err="1" smtClean="0"/>
              <a:t>Fashionistas</a:t>
            </a:r>
            <a:r>
              <a:rPr lang="en-US" sz="1400" dirty="0" smtClean="0"/>
              <a:t> can relate to the model and find interest in the furniture and clothes.</a:t>
            </a:r>
          </a:p>
          <a:p>
            <a:pPr>
              <a:buFont typeface="Arial" pitchFamily="34" charset="0"/>
              <a:buChar char="•"/>
            </a:pPr>
            <a:r>
              <a:rPr lang="en-US" sz="1400" dirty="0" smtClean="0"/>
              <a:t>The slogan “express you” matches the color scheme of the room and </a:t>
            </a:r>
            <a:r>
              <a:rPr lang="en-US" sz="1400" dirty="0" err="1" smtClean="0"/>
              <a:t>Ad.</a:t>
            </a:r>
            <a:endParaRPr lang="en-US" sz="14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spcBef>
                <a:spcPts val="0"/>
              </a:spcBef>
              <a:buNone/>
            </a:pPr>
            <a:r>
              <a:rPr lang="en-US" dirty="0" smtClean="0"/>
              <a:t>Our </a:t>
            </a:r>
            <a:r>
              <a:rPr lang="en-US" dirty="0"/>
              <a:t>insight that Women ages 25-34 are unaware of the many opportunities </a:t>
            </a:r>
            <a:r>
              <a:rPr lang="en-US" dirty="0" err="1"/>
              <a:t>JCPenney</a:t>
            </a:r>
            <a:r>
              <a:rPr lang="en-US" dirty="0"/>
              <a:t> provides to assist them in expressing </a:t>
            </a:r>
            <a:r>
              <a:rPr lang="en-US" dirty="0" smtClean="0"/>
              <a:t>themselves</a:t>
            </a:r>
            <a:r>
              <a:rPr lang="en-US" dirty="0"/>
              <a:t> </a:t>
            </a:r>
            <a:r>
              <a:rPr lang="en-US" dirty="0" smtClean="0"/>
              <a:t>is backed by strong primary and secondary research. Our ads clearly reveal how </a:t>
            </a:r>
            <a:r>
              <a:rPr lang="en-US" dirty="0" err="1" smtClean="0"/>
              <a:t>JCPenney</a:t>
            </a:r>
            <a:r>
              <a:rPr lang="en-US" dirty="0" smtClean="0"/>
              <a:t> can help woman express themselves through what they wear and through their furniture. The reason to believe are the woman in the ads and the environment that they are in, which assists in expressing who these woman are. </a:t>
            </a:r>
            <a:endParaRPr lang="en-US" dirty="0"/>
          </a:p>
        </p:txBody>
      </p:sp>
      <p:sp>
        <p:nvSpPr>
          <p:cNvPr id="3" name="Title 2"/>
          <p:cNvSpPr>
            <a:spLocks noGrp="1"/>
          </p:cNvSpPr>
          <p:nvPr>
            <p:ph type="title"/>
          </p:nvPr>
        </p:nvSpPr>
        <p:spPr/>
        <p:txBody>
          <a:bodyPr/>
          <a:lstStyle/>
          <a:p>
            <a:r>
              <a:rPr lang="en-US" dirty="0" smtClean="0">
                <a:solidFill>
                  <a:schemeClr val="tx1"/>
                </a:solidFill>
              </a:rPr>
              <a:t>Reason to believe….</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8980085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will create a loyalty of customers ages 25-34 by allowing them to easily express themselves in multiple ways. </a:t>
            </a:r>
            <a:endParaRPr lang="en-US" dirty="0"/>
          </a:p>
        </p:txBody>
      </p:sp>
      <p:sp>
        <p:nvSpPr>
          <p:cNvPr id="3" name="Title 2"/>
          <p:cNvSpPr>
            <a:spLocks noGrp="1"/>
          </p:cNvSpPr>
          <p:nvPr>
            <p:ph type="title"/>
          </p:nvPr>
        </p:nvSpPr>
        <p:spPr/>
        <p:txBody>
          <a:bodyPr/>
          <a:lstStyle/>
          <a:p>
            <a:r>
              <a:rPr lang="en-US" dirty="0" smtClean="0">
                <a:solidFill>
                  <a:schemeClr val="tx1"/>
                </a:solidFill>
              </a:rPr>
              <a:t>Our mission statement</a:t>
            </a:r>
            <a:endParaRPr lang="en-US" dirty="0">
              <a:solidFill>
                <a:schemeClr val="tx1"/>
              </a:solidFill>
            </a:endParaRPr>
          </a:p>
        </p:txBody>
      </p:sp>
      <p:sp>
        <p:nvSpPr>
          <p:cNvPr id="4" name="Flowchart: Collate 3"/>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880329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122993493"/>
              </p:ext>
            </p:extLst>
          </p:nvPr>
        </p:nvGraphicFramePr>
        <p:xfrm>
          <a:off x="228600" y="685800"/>
          <a:ext cx="8763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28600" y="152400"/>
            <a:ext cx="4114800" cy="646331"/>
          </a:xfrm>
          <a:prstGeom prst="rect">
            <a:avLst/>
          </a:prstGeom>
          <a:noFill/>
        </p:spPr>
        <p:txBody>
          <a:bodyPr wrap="square" rtlCol="0">
            <a:spAutoFit/>
          </a:bodyPr>
          <a:lstStyle/>
          <a:p>
            <a:r>
              <a:rPr lang="en-US" sz="3600" b="1" dirty="0"/>
              <a:t>Strengths</a:t>
            </a:r>
          </a:p>
        </p:txBody>
      </p:sp>
      <p:sp>
        <p:nvSpPr>
          <p:cNvPr id="5" name="Flowchart: Collate 4"/>
          <p:cNvSpPr/>
          <p:nvPr/>
        </p:nvSpPr>
        <p:spPr>
          <a:xfrm>
            <a:off x="8839200" y="0"/>
            <a:ext cx="304800" cy="6858000"/>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419600" y="6400800"/>
            <a:ext cx="4572000" cy="246221"/>
          </a:xfrm>
          <a:prstGeom prst="rect">
            <a:avLst/>
          </a:prstGeom>
        </p:spPr>
        <p:txBody>
          <a:bodyPr>
            <a:spAutoFit/>
          </a:bodyPr>
          <a:lstStyle/>
          <a:p>
            <a:r>
              <a:rPr lang="en-US" sz="1000" dirty="0" smtClean="0"/>
              <a:t>Source: http</a:t>
            </a:r>
            <a:r>
              <a:rPr lang="en-US" sz="1000" dirty="0"/>
              <a:t>://www.jcpenney.net/PDFs/EveryDayMatters-Eng.pdf</a:t>
            </a:r>
          </a:p>
        </p:txBody>
      </p:sp>
    </p:spTree>
    <p:extLst>
      <p:ext uri="{BB962C8B-B14F-4D97-AF65-F5344CB8AC3E}">
        <p14:creationId xmlns:p14="http://schemas.microsoft.com/office/powerpoint/2010/main" xmlns="" val="10717916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646B86"/>
      </a:dk2>
      <a:lt2>
        <a:srgbClr val="C5D1D7"/>
      </a:lt2>
      <a:accent1>
        <a:srgbClr val="C000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TotalTime>
  <Words>6299</Words>
  <Application>Microsoft Office PowerPoint</Application>
  <PresentationFormat>On-screen Show (4:3)</PresentationFormat>
  <Paragraphs>778</Paragraphs>
  <Slides>87</Slides>
  <Notes>8</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87</vt:i4>
      </vt:variant>
    </vt:vector>
  </HeadingPairs>
  <TitlesOfParts>
    <vt:vector size="90" baseType="lpstr">
      <vt:lpstr>Concourse</vt:lpstr>
      <vt:lpstr>Macintosh HD:Users:Camilla:Downloads:Jcpenney situation analysis.doc!OLE_LINK3</vt:lpstr>
      <vt:lpstr>Macintosh HD:Users:Camilla:Downloads:Jcpenney situation analysis.doc!OLE_LINK4</vt:lpstr>
      <vt:lpstr>Slide 1</vt:lpstr>
      <vt:lpstr>Situation Analysis</vt:lpstr>
      <vt:lpstr>Key Industry Trends Continued:  </vt:lpstr>
      <vt:lpstr>Key Industry Trends Continued:  </vt:lpstr>
      <vt:lpstr>Key Industry Trends at a narrower view….</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JCPenney and the Competitive Environment:</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Creative</vt:lpstr>
      <vt:lpstr>Slide 53</vt:lpstr>
      <vt:lpstr>Brand Personality </vt:lpstr>
      <vt:lpstr>The Tone of our Campaign is:</vt:lpstr>
      <vt:lpstr>What do we want the target to do? </vt:lpstr>
      <vt:lpstr>Positioning Statement </vt:lpstr>
      <vt:lpstr>Internet </vt:lpstr>
      <vt:lpstr>Slide 59</vt:lpstr>
      <vt:lpstr>Slide 60</vt:lpstr>
      <vt:lpstr>Slide 61</vt:lpstr>
      <vt:lpstr>Facebook and Twitter Fan Page:</vt:lpstr>
      <vt:lpstr>Slide 63</vt:lpstr>
      <vt:lpstr>Facebook “Express … YOU!!!”</vt:lpstr>
      <vt:lpstr>Slide 65</vt:lpstr>
      <vt:lpstr>Twitter “JCP Express … YOU”</vt:lpstr>
      <vt:lpstr>Improve JC Penney shopping experience…..</vt:lpstr>
      <vt:lpstr>Store Music                                                    </vt:lpstr>
      <vt:lpstr>Store Music Continued….</vt:lpstr>
      <vt:lpstr>Lighting</vt:lpstr>
      <vt:lpstr>Improving Lighting in JC Penney</vt:lpstr>
      <vt:lpstr>Seasonal Decorations</vt:lpstr>
      <vt:lpstr>Improve Brand Signs</vt:lpstr>
      <vt:lpstr>Improving Management </vt:lpstr>
      <vt:lpstr>Events</vt:lpstr>
      <vt:lpstr>Slide 76</vt:lpstr>
      <vt:lpstr>Slide 77</vt:lpstr>
      <vt:lpstr>Slide 78</vt:lpstr>
      <vt:lpstr>New Idea for JC Penney </vt:lpstr>
      <vt:lpstr>Advertisements (below the line)</vt:lpstr>
      <vt:lpstr>Slide 81</vt:lpstr>
      <vt:lpstr>Slide 82</vt:lpstr>
      <vt:lpstr>Slide 83</vt:lpstr>
      <vt:lpstr>Slide 84</vt:lpstr>
      <vt:lpstr>Slide 85</vt:lpstr>
      <vt:lpstr>Reason to believe….</vt:lpstr>
      <vt:lpstr>Our mission statement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dc:creator>
  <cp:lastModifiedBy>DoIT</cp:lastModifiedBy>
  <cp:revision>133</cp:revision>
  <dcterms:created xsi:type="dcterms:W3CDTF">2010-11-03T12:28:00Z</dcterms:created>
  <dcterms:modified xsi:type="dcterms:W3CDTF">2010-12-07T04:25:55Z</dcterms:modified>
</cp:coreProperties>
</file>