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9" r:id="rId1"/>
  </p:sldMasterIdLst>
  <p:notesMasterIdLst>
    <p:notesMasterId r:id="rId59"/>
  </p:notesMasterIdLst>
  <p:sldIdLst>
    <p:sldId id="256" r:id="rId2"/>
    <p:sldId id="263" r:id="rId3"/>
    <p:sldId id="265" r:id="rId4"/>
    <p:sldId id="267" r:id="rId5"/>
    <p:sldId id="266" r:id="rId6"/>
    <p:sldId id="268" r:id="rId7"/>
    <p:sldId id="269" r:id="rId8"/>
    <p:sldId id="261" r:id="rId9"/>
    <p:sldId id="270" r:id="rId10"/>
    <p:sldId id="271" r:id="rId11"/>
    <p:sldId id="272" r:id="rId12"/>
    <p:sldId id="274" r:id="rId13"/>
    <p:sldId id="273" r:id="rId14"/>
    <p:sldId id="317" r:id="rId15"/>
    <p:sldId id="318" r:id="rId16"/>
    <p:sldId id="319" r:id="rId17"/>
    <p:sldId id="320" r:id="rId18"/>
    <p:sldId id="321" r:id="rId19"/>
    <p:sldId id="275" r:id="rId20"/>
    <p:sldId id="276" r:id="rId21"/>
    <p:sldId id="277" r:id="rId22"/>
    <p:sldId id="259" r:id="rId23"/>
    <p:sldId id="260" r:id="rId24"/>
    <p:sldId id="278" r:id="rId25"/>
    <p:sldId id="279" r:id="rId26"/>
    <p:sldId id="262" r:id="rId27"/>
    <p:sldId id="281" r:id="rId28"/>
    <p:sldId id="282" r:id="rId29"/>
    <p:sldId id="280" r:id="rId30"/>
    <p:sldId id="258" r:id="rId31"/>
    <p:sldId id="288" r:id="rId32"/>
    <p:sldId id="283" r:id="rId33"/>
    <p:sldId id="257" r:id="rId34"/>
    <p:sldId id="284" r:id="rId35"/>
    <p:sldId id="285" r:id="rId36"/>
    <p:sldId id="287" r:id="rId37"/>
    <p:sldId id="297" r:id="rId38"/>
    <p:sldId id="290" r:id="rId39"/>
    <p:sldId id="291" r:id="rId40"/>
    <p:sldId id="298" r:id="rId41"/>
    <p:sldId id="299" r:id="rId42"/>
    <p:sldId id="301" r:id="rId43"/>
    <p:sldId id="294" r:id="rId44"/>
    <p:sldId id="295" r:id="rId45"/>
    <p:sldId id="296" r:id="rId46"/>
    <p:sldId id="308" r:id="rId47"/>
    <p:sldId id="307" r:id="rId48"/>
    <p:sldId id="309" r:id="rId49"/>
    <p:sldId id="322" r:id="rId50"/>
    <p:sldId id="292" r:id="rId51"/>
    <p:sldId id="310" r:id="rId52"/>
    <p:sldId id="311" r:id="rId53"/>
    <p:sldId id="312" r:id="rId54"/>
    <p:sldId id="313" r:id="rId55"/>
    <p:sldId id="314" r:id="rId56"/>
    <p:sldId id="315" r:id="rId57"/>
    <p:sldId id="31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varScale="1">
        <p:scale>
          <a:sx n="69" d="100"/>
          <a:sy n="69" d="100"/>
        </p:scale>
        <p:origin x="-14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E6AD7F-FE11-B24B-8B8B-574F4381691D}" type="datetimeFigureOut">
              <a:rPr lang="en-US" smtClean="0"/>
              <a:t>5/4/15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2E38A-9FBA-6F4D-8078-9EC8F5E8596A}" type="slidenum">
              <a:rPr lang="en-US" smtClean="0"/>
              <a:t>‹#›</a:t>
            </a:fld>
            <a:endParaRPr lang="en-US"/>
          </a:p>
        </p:txBody>
      </p:sp>
    </p:spTree>
    <p:extLst>
      <p:ext uri="{BB962C8B-B14F-4D97-AF65-F5344CB8AC3E}">
        <p14:creationId xmlns:p14="http://schemas.microsoft.com/office/powerpoint/2010/main" val="415609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2E38A-9FBA-6F4D-8078-9EC8F5E8596A}" type="slidenum">
              <a:rPr lang="en-US" smtClean="0"/>
              <a:t>29</a:t>
            </a:fld>
            <a:endParaRPr lang="en-US"/>
          </a:p>
        </p:txBody>
      </p:sp>
    </p:spTree>
    <p:extLst>
      <p:ext uri="{BB962C8B-B14F-4D97-AF65-F5344CB8AC3E}">
        <p14:creationId xmlns:p14="http://schemas.microsoft.com/office/powerpoint/2010/main" val="40576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B40300-E66D-544D-A3FE-FBC27418BBED}"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40300-E66D-544D-A3FE-FBC27418BBED}"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B40300-E66D-544D-A3FE-FBC27418BBED}"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B40300-E66D-544D-A3FE-FBC27418BBED}"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B40300-E66D-544D-A3FE-FBC27418BBED}" type="datetimeFigureOut">
              <a:rPr lang="en-US" smtClean="0"/>
              <a:t>5/4/15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A1EF9-5A78-1C46-A1FE-6F41FEFFD18A}"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8B40300-E66D-544D-A3FE-FBC27418BBED}" type="datetimeFigureOut">
              <a:rPr lang="en-US" smtClean="0"/>
              <a:t>5/4/15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B40300-E66D-544D-A3FE-FBC27418BBED}" type="datetimeFigureOut">
              <a:rPr lang="en-US" smtClean="0"/>
              <a:t>5/4/15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A1EF9-5A78-1C46-A1FE-6F41FEFFD18A}"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B40300-E66D-544D-A3FE-FBC27418BBED}" type="datetimeFigureOut">
              <a:rPr lang="en-US" smtClean="0"/>
              <a:t>5/4/15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40300-E66D-544D-A3FE-FBC27418BBED}" type="datetimeFigureOut">
              <a:rPr lang="en-US" smtClean="0"/>
              <a:t>5/4/15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40300-E66D-544D-A3FE-FBC27418BBED}" type="datetimeFigureOut">
              <a:rPr lang="en-US" smtClean="0"/>
              <a:t>5/4/15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B40300-E66D-544D-A3FE-FBC27418BBED}" type="datetimeFigureOut">
              <a:rPr lang="en-US" smtClean="0"/>
              <a:t>5/4/15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A1EF9-5A78-1C46-A1FE-6F41FEFFD1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B40300-E66D-544D-A3FE-FBC27418BBED}" type="datetimeFigureOut">
              <a:rPr lang="en-US" smtClean="0"/>
              <a:t>5/4/15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90BA1EF9-5A78-1C46-A1FE-6F41FEFFD1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uzzfeed.com/elliewoodward/the-most-wtf-celebrity-photoshop-fails-of-all-time%23.acmBVoaP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hyperlink" Target="http://www.more.com/news/womens-issues/jamie-lee-curtis-true-thighs" TargetMode="External"/><Relationship Id="rId4" Type="http://schemas.openxmlformats.org/officeDocument/2006/relationships/hyperlink" Target="http://time.com/3572400/keira-knightley-topless-celebrities-protest-photoshop/" TargetMode="External"/><Relationship Id="rId1" Type="http://schemas.openxmlformats.org/officeDocument/2006/relationships/slideLayout" Target="../slideLayouts/slideLayout2.xml"/><Relationship Id="rId2" Type="http://schemas.openxmlformats.org/officeDocument/2006/relationships/hyperlink" Target="http://www.interviewmagazine.com/fashion/keira-knightley-by-patrick-demarcheli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sa.org.uk/About-ASA.aspx"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hyperlink" Target="http://www.forbes.com/sites/aliciaadamczyk/2014/08/14/modcloth-is-first-retailer-to-sign-anti-photoshop-pledge/" TargetMode="External"/><Relationship Id="rId4" Type="http://schemas.openxmlformats.org/officeDocument/2006/relationships/hyperlink" Target="http://time.com/3572400/keira-knightley-topless-celebrities-protest-photoshop/"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ngress.gov/bill/113th-congress/house-bill/4341/tex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tc.gov/news-events/media-resources/truth-advertisin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3.mp4"/><Relationship Id="rId2" Type="http://schemas.openxmlformats.org/officeDocument/2006/relationships/video" Target="../media/media3.mp4"/></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odcloth.com" TargetMode="External"/><Relationship Id="rId3" Type="http://schemas.openxmlformats.org/officeDocument/2006/relationships/hyperlink" Target="http://www.bravegirlswant.com/advertisers-pledge-form.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media/media4.mp4"/><Relationship Id="rId2" Type="http://schemas.openxmlformats.org/officeDocument/2006/relationships/video" Target="../media/media4.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hyperlink" Target="https://www.ama.org/AboutAMA/Pages/Statement-of-Ethics.aspx" TargetMode="External"/><Relationship Id="rId4" Type="http://schemas.openxmlformats.org/officeDocument/2006/relationships/hyperlink" Target="https://www.youtube.com/watch?v=u8kty1SEqZQ" TargetMode="External"/><Relationship Id="rId5" Type="http://schemas.openxmlformats.org/officeDocument/2006/relationships/hyperlink" Target="http://jezebel.com/5848194/concerned-parents-look-to-pass-the-self-esteem-act" TargetMode="External"/><Relationship Id="rId6" Type="http://schemas.openxmlformats.org/officeDocument/2006/relationships/hyperlink" Target="https://www.youtube.com/watch?v=zRlpIkH3b5I" TargetMode="External"/><Relationship Id="rId1" Type="http://schemas.openxmlformats.org/officeDocument/2006/relationships/slideLayout" Target="../slideLayouts/slideLayout2.xml"/><Relationship Id="rId2" Type="http://schemas.openxmlformats.org/officeDocument/2006/relationships/hyperlink" Target="http://www.forbes.com/sites/aliciaadamczyk/2014/08/14/modcloth-is-first-retailer-to-sign-anti-photoshop-pledg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ethicist.blogs.nytimes.com/2009/10/20/should-photos-come-with-warning-labels/" TargetMode="External"/><Relationship Id="rId4" Type="http://schemas.openxmlformats.org/officeDocument/2006/relationships/hyperlink" Target="https://www.youtube.com/watch?v=YP31r70_QNM" TargetMode="External"/><Relationship Id="rId5" Type="http://schemas.openxmlformats.org/officeDocument/2006/relationships/hyperlink" Target="http://time.com/3572400/keira-knightley-topless-celebrities-protest-photoshop/" TargetMode="External"/><Relationship Id="rId6" Type="http://schemas.openxmlformats.org/officeDocument/2006/relationships/hyperlink" Target="http://scholarship.law.nd.edu/ndjlepp/vol26/iss2/9" TargetMode="External"/><Relationship Id="rId7" Type="http://schemas.openxmlformats.org/officeDocument/2006/relationships/hyperlink" Target="https://www.ftc.gov/news-events/media-resources/truth-advertising" TargetMode="External"/><Relationship Id="rId1" Type="http://schemas.openxmlformats.org/officeDocument/2006/relationships/slideLayout" Target="../slideLayouts/slideLayout7.xml"/><Relationship Id="rId2" Type="http://schemas.openxmlformats.org/officeDocument/2006/relationships/hyperlink" Target="http://www.abc.net.au/radionational/programs/lawreport/5225592"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nytimes.com/2011/11/29/technology/software-to-rate-how-drastically-photos-are-retouched.html?_r=0" TargetMode="External"/><Relationship Id="rId4" Type="http://schemas.openxmlformats.org/officeDocument/2006/relationships/hyperlink" Target="http://www.lawpublish.com/amend1.html" TargetMode="External"/><Relationship Id="rId5" Type="http://schemas.openxmlformats.org/officeDocument/2006/relationships/hyperlink" Target="http://www.eonline.com/news/629279/kim-kardashian-pays-an-assistant-100-000-a-year-to-photoshop-her-pictures" TargetMode="External"/><Relationship Id="rId1" Type="http://schemas.openxmlformats.org/officeDocument/2006/relationships/slideLayout" Target="../slideLayouts/slideLayout7.xml"/><Relationship Id="rId2" Type="http://schemas.openxmlformats.org/officeDocument/2006/relationships/hyperlink" Target="http://www.huffingtonpost.com/2014/01/17/aerie-unretouched-ads-photos_n_4618139.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abcnews.go.com/International/israeli-law-bans-skinny-bmi-challenged-models/story?id=18116291" TargetMode="External"/><Relationship Id="rId4" Type="http://schemas.openxmlformats.org/officeDocument/2006/relationships/hyperlink" Target="http://www.feelmorebetter.com/renaming-the-self-esteem-act/" TargetMode="External"/><Relationship Id="rId5" Type="http://schemas.openxmlformats.org/officeDocument/2006/relationships/hyperlink" Target="http://www.reuters.com/article/2015/04/03/us-france-anorexia-idUSKBN0MU0JK20150403" TargetMode="External"/><Relationship Id="rId6" Type="http://schemas.openxmlformats.org/officeDocument/2006/relationships/hyperlink" Target="https://www.youtube.com/watch?v=Ei6JvK0W60I" TargetMode="External"/><Relationship Id="rId1" Type="http://schemas.openxmlformats.org/officeDocument/2006/relationships/slideLayout" Target="../slideLayouts/slideLayout7.xml"/><Relationship Id="rId2" Type="http://schemas.openxmlformats.org/officeDocument/2006/relationships/hyperlink" Target="http://jezebel.com/5328736/british-lawmakers-take-stand-against-photoshop"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blackboard.pace.edu/bbcswebdav/pid-2582880-dt-content-rid-5628172_1/courses/MCA-696X-23418.201520/AdvertisingEthicsGrad.pptx" TargetMode="External"/><Relationship Id="rId4" Type="http://schemas.openxmlformats.org/officeDocument/2006/relationships/hyperlink" Target="http://time.com/48853/lobbyists-push-congress-to-curb-misleading-photoshopped-ads/" TargetMode="External"/><Relationship Id="rId5" Type="http://schemas.openxmlformats.org/officeDocument/2006/relationships/hyperlink" Target="http://www.ibtimes.com/supermodels-without-photoshop-israels-photoshop-law-puts-focus-digitally-altered-images-photos" TargetMode="External"/><Relationship Id="rId1" Type="http://schemas.openxmlformats.org/officeDocument/2006/relationships/slideLayout" Target="../slideLayouts/slideLayout7.xml"/><Relationship Id="rId2" Type="http://schemas.openxmlformats.org/officeDocument/2006/relationships/hyperlink" Target="https://blackboard.pace.edu/bbcswebdav/pid-2554933-dt-content-rid-5506378_1/courses/MCA-696X-23418.201520/EthicsOverview.pp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mydaily.co.uk" TargetMode="External"/><Relationship Id="rId4" Type="http://schemas.openxmlformats.org/officeDocument/2006/relationships/hyperlink" Target="http://www.buzzfeed.com/elliewoodward/there-is-yet-more-evidence-that-beyonce-is-photoshopping-her%23.afyDNzQ12" TargetMode="External"/><Relationship Id="rId5" Type="http://schemas.openxmlformats.org/officeDocument/2006/relationships/hyperlink" Target="http://www.buzzfeed.com/elliewoodward/the-most-wtf-celebrity-photoshop-fails-of-all-time%23.acmBVoaP8" TargetMode="External"/><Relationship Id="rId6" Type="http://schemas.openxmlformats.org/officeDocument/2006/relationships/hyperlink" Target="http://www.buzzfeed.com/elliewoodward/are-these-celebrities-photoshopping-their-instagram-photos%23.yqoedEbgm" TargetMode="External"/><Relationship Id="rId1" Type="http://schemas.openxmlformats.org/officeDocument/2006/relationships/slideLayout" Target="../slideLayouts/slideLayout7.xml"/><Relationship Id="rId2" Type="http://schemas.openxmlformats.org/officeDocument/2006/relationships/hyperlink" Target="http://www.huffingtonpost.com/lisa-wade/youd-be-shocked-at-what-these-fashion-editors-are-editing-out-of-their-photos_b_4542067.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btimes.com/truth-advertising-gains-support-photoshop-regulation-tall-order-160270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solidFill>
                  <a:srgbClr val="F7901E"/>
                </a:solidFill>
              </a:rPr>
              <a:t>Ethics of DIGITAL MANIPULATION IN ADVERTISING &amp; Fashion Magazines</a:t>
            </a:r>
            <a:endParaRPr lang="en-US" sz="4000" dirty="0">
              <a:solidFill>
                <a:srgbClr val="F7901E"/>
              </a:solidFill>
            </a:endParaRPr>
          </a:p>
        </p:txBody>
      </p:sp>
      <p:sp>
        <p:nvSpPr>
          <p:cNvPr id="3" name="Subtitle 2"/>
          <p:cNvSpPr>
            <a:spLocks noGrp="1"/>
          </p:cNvSpPr>
          <p:nvPr>
            <p:ph type="subTitle" idx="1"/>
          </p:nvPr>
        </p:nvSpPr>
        <p:spPr>
          <a:xfrm>
            <a:off x="685800" y="3505200"/>
            <a:ext cx="8458200" cy="1752600"/>
          </a:xfrm>
        </p:spPr>
        <p:txBody>
          <a:bodyPr>
            <a:normAutofit/>
          </a:bodyPr>
          <a:lstStyle/>
          <a:p>
            <a:r>
              <a:rPr lang="en-US" sz="2000" dirty="0" smtClean="0">
                <a:solidFill>
                  <a:schemeClr val="accent1"/>
                </a:solidFill>
              </a:rPr>
              <a:t>Amber Jones</a:t>
            </a:r>
          </a:p>
          <a:p>
            <a:r>
              <a:rPr lang="en-US" sz="2000" dirty="0" smtClean="0">
                <a:solidFill>
                  <a:schemeClr val="accent1"/>
                </a:solidFill>
              </a:rPr>
              <a:t>May 1, 2015</a:t>
            </a:r>
          </a:p>
          <a:p>
            <a:r>
              <a:rPr lang="en-US" sz="2000" dirty="0" smtClean="0">
                <a:solidFill>
                  <a:schemeClr val="accent1"/>
                </a:solidFill>
              </a:rPr>
              <a:t>MCA 696 – Ethics, Morality, and the Communications Industry</a:t>
            </a:r>
            <a:endParaRPr lang="en-US" sz="2000" dirty="0">
              <a:solidFill>
                <a:schemeClr val="accent1"/>
              </a:solidFill>
            </a:endParaRPr>
          </a:p>
        </p:txBody>
      </p:sp>
    </p:spTree>
    <p:extLst>
      <p:ext uri="{BB962C8B-B14F-4D97-AF65-F5344CB8AC3E}">
        <p14:creationId xmlns:p14="http://schemas.microsoft.com/office/powerpoint/2010/main" val="257027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338138"/>
            <a:ext cx="8588374" cy="1143000"/>
          </a:xfrm>
        </p:spPr>
        <p:txBody>
          <a:bodyPr>
            <a:normAutofit/>
          </a:bodyPr>
          <a:lstStyle/>
          <a:p>
            <a:r>
              <a:rPr lang="en-US" dirty="0" smtClean="0">
                <a:solidFill>
                  <a:srgbClr val="F7901E"/>
                </a:solidFill>
              </a:rPr>
              <a:t>PHOTOSHOPPED MODELS</a:t>
            </a:r>
            <a:endParaRPr lang="en-US" dirty="0">
              <a:solidFill>
                <a:srgbClr val="F7901E"/>
              </a:solidFill>
            </a:endParaRPr>
          </a:p>
        </p:txBody>
      </p:sp>
      <p:sp>
        <p:nvSpPr>
          <p:cNvPr id="3" name="Content Placeholder 2"/>
          <p:cNvSpPr>
            <a:spLocks noGrp="1"/>
          </p:cNvSpPr>
          <p:nvPr>
            <p:ph idx="1"/>
          </p:nvPr>
        </p:nvSpPr>
        <p:spPr>
          <a:xfrm>
            <a:off x="457200" y="2128828"/>
            <a:ext cx="8229600" cy="3641416"/>
          </a:xfrm>
          <a:solidFill>
            <a:srgbClr val="FFFFFF"/>
          </a:solidFill>
        </p:spPr>
        <p:txBody>
          <a:bodyPr>
            <a:normAutofit/>
          </a:bodyPr>
          <a:lstStyle/>
          <a:p>
            <a:r>
              <a:rPr lang="en-US" sz="2800" dirty="0" smtClean="0">
                <a:hlinkClick r:id="rId2"/>
              </a:rPr>
              <a:t>Here</a:t>
            </a:r>
            <a:r>
              <a:rPr lang="en-US" sz="2800" dirty="0" smtClean="0"/>
              <a:t> are m</a:t>
            </a:r>
            <a:r>
              <a:rPr lang="en-US" sz="2800" dirty="0" smtClean="0"/>
              <a:t>ore examples of celebrity </a:t>
            </a:r>
            <a:r>
              <a:rPr lang="en-US" sz="2800" dirty="0" err="1" smtClean="0"/>
              <a:t>Photoshopping</a:t>
            </a:r>
            <a:endParaRPr lang="en-US" sz="2800" dirty="0" smtClean="0"/>
          </a:p>
          <a:p>
            <a:pPr marL="0" indent="0">
              <a:buNone/>
            </a:pPr>
            <a:endParaRPr lang="en-US" sz="1200" dirty="0" smtClean="0"/>
          </a:p>
          <a:p>
            <a:r>
              <a:rPr lang="en-US" sz="2800" dirty="0" smtClean="0"/>
              <a:t>Excessive </a:t>
            </a:r>
            <a:r>
              <a:rPr lang="en-US" sz="2800" dirty="0" err="1" smtClean="0"/>
              <a:t>Photoshopping</a:t>
            </a:r>
            <a:r>
              <a:rPr lang="en-US" sz="2800" dirty="0" smtClean="0"/>
              <a:t> is not just for celebrities</a:t>
            </a:r>
            <a:r>
              <a:rPr lang="en-US" sz="2800" dirty="0" smtClean="0"/>
              <a:t>.</a:t>
            </a:r>
          </a:p>
          <a:p>
            <a:endParaRPr lang="en-US" sz="1200" dirty="0" smtClean="0"/>
          </a:p>
          <a:p>
            <a:r>
              <a:rPr lang="en-US" sz="2800" dirty="0" smtClean="0"/>
              <a:t>Many companies and magazines heavily </a:t>
            </a:r>
            <a:r>
              <a:rPr lang="en-US" sz="2800" dirty="0"/>
              <a:t>P</a:t>
            </a:r>
            <a:r>
              <a:rPr lang="en-US" sz="2800" dirty="0" smtClean="0"/>
              <a:t>hotoshop their models as well…</a:t>
            </a:r>
            <a:endParaRPr lang="en-US" sz="2800" dirty="0"/>
          </a:p>
        </p:txBody>
      </p:sp>
    </p:spTree>
    <p:extLst>
      <p:ext uri="{BB962C8B-B14F-4D97-AF65-F5344CB8AC3E}">
        <p14:creationId xmlns:p14="http://schemas.microsoft.com/office/powerpoint/2010/main" val="332869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333375"/>
            <a:ext cx="8588374" cy="1143000"/>
          </a:xfrm>
        </p:spPr>
        <p:txBody>
          <a:bodyPr>
            <a:normAutofit/>
          </a:bodyPr>
          <a:lstStyle/>
          <a:p>
            <a:r>
              <a:rPr lang="en-US" dirty="0" smtClean="0">
                <a:solidFill>
                  <a:srgbClr val="F7901E"/>
                </a:solidFill>
              </a:rPr>
              <a:t>PHOTOSHOPPED MODELS</a:t>
            </a:r>
            <a:endParaRPr lang="en-US" dirty="0">
              <a:solidFill>
                <a:srgbClr val="F7901E"/>
              </a:solidFill>
            </a:endParaRPr>
          </a:p>
        </p:txBody>
      </p:sp>
      <p:sp>
        <p:nvSpPr>
          <p:cNvPr id="4" name="Content Placeholder 3"/>
          <p:cNvSpPr>
            <a:spLocks noGrp="1"/>
          </p:cNvSpPr>
          <p:nvPr>
            <p:ph idx="1"/>
          </p:nvPr>
        </p:nvSpPr>
        <p:spPr>
          <a:xfrm>
            <a:off x="457200" y="1301754"/>
            <a:ext cx="8229600" cy="615754"/>
          </a:xfrm>
        </p:spPr>
        <p:txBody>
          <a:bodyPr/>
          <a:lstStyle/>
          <a:p>
            <a:pPr marL="0" indent="0">
              <a:buNone/>
            </a:pPr>
            <a:r>
              <a:rPr lang="en-US" dirty="0" smtClean="0"/>
              <a:t>To look thinner…</a:t>
            </a:r>
            <a:endParaRPr lang="en-US" dirty="0"/>
          </a:p>
        </p:txBody>
      </p:sp>
      <p:pic>
        <p:nvPicPr>
          <p:cNvPr id="5" name="Picture 4" descr="Screen Shot 2015-04-29 at 11.21.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50" y="1758754"/>
            <a:ext cx="6954722" cy="4527745"/>
          </a:xfrm>
          <a:prstGeom prst="rect">
            <a:avLst/>
          </a:prstGeom>
        </p:spPr>
      </p:pic>
      <p:sp>
        <p:nvSpPr>
          <p:cNvPr id="6" name="TextBox 5"/>
          <p:cNvSpPr txBox="1"/>
          <p:nvPr/>
        </p:nvSpPr>
        <p:spPr>
          <a:xfrm>
            <a:off x="6474298" y="6457890"/>
            <a:ext cx="2368077" cy="400110"/>
          </a:xfrm>
          <a:prstGeom prst="rect">
            <a:avLst/>
          </a:prstGeom>
          <a:noFill/>
        </p:spPr>
        <p:txBody>
          <a:bodyPr wrap="square" rtlCol="0">
            <a:spAutoFit/>
          </a:bodyPr>
          <a:lstStyle/>
          <a:p>
            <a:r>
              <a:rPr lang="en-US" sz="2000" dirty="0" smtClean="0"/>
              <a:t>(Zara, 2014)</a:t>
            </a:r>
            <a:endParaRPr lang="en-US" sz="2000" dirty="0"/>
          </a:p>
        </p:txBody>
      </p:sp>
    </p:spTree>
    <p:extLst>
      <p:ext uri="{BB962C8B-B14F-4D97-AF65-F5344CB8AC3E}">
        <p14:creationId xmlns:p14="http://schemas.microsoft.com/office/powerpoint/2010/main" val="22246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327026"/>
            <a:ext cx="8588374" cy="1143000"/>
          </a:xfrm>
        </p:spPr>
        <p:txBody>
          <a:bodyPr>
            <a:normAutofit/>
          </a:bodyPr>
          <a:lstStyle/>
          <a:p>
            <a:r>
              <a:rPr lang="en-US" dirty="0" smtClean="0">
                <a:solidFill>
                  <a:srgbClr val="F7901E"/>
                </a:solidFill>
              </a:rPr>
              <a:t>PHOTOSHOPPED MODELS</a:t>
            </a:r>
            <a:endParaRPr lang="en-US" dirty="0">
              <a:solidFill>
                <a:srgbClr val="F7901E"/>
              </a:solidFill>
            </a:endParaRPr>
          </a:p>
        </p:txBody>
      </p:sp>
      <p:sp>
        <p:nvSpPr>
          <p:cNvPr id="4" name="Content Placeholder 3"/>
          <p:cNvSpPr>
            <a:spLocks noGrp="1"/>
          </p:cNvSpPr>
          <p:nvPr>
            <p:ph idx="1"/>
          </p:nvPr>
        </p:nvSpPr>
        <p:spPr>
          <a:xfrm>
            <a:off x="457200" y="1340644"/>
            <a:ext cx="8229600" cy="503237"/>
          </a:xfrm>
        </p:spPr>
        <p:txBody>
          <a:bodyPr/>
          <a:lstStyle/>
          <a:p>
            <a:pPr marL="0" indent="0">
              <a:buNone/>
            </a:pPr>
            <a:r>
              <a:rPr lang="en-US" dirty="0" smtClean="0"/>
              <a:t>And heavier…</a:t>
            </a:r>
            <a:endParaRPr lang="en-US" dirty="0"/>
          </a:p>
        </p:txBody>
      </p:sp>
      <p:sp>
        <p:nvSpPr>
          <p:cNvPr id="6" name="TextBox 5"/>
          <p:cNvSpPr txBox="1"/>
          <p:nvPr/>
        </p:nvSpPr>
        <p:spPr>
          <a:xfrm>
            <a:off x="6474298" y="6457890"/>
            <a:ext cx="2368077" cy="400110"/>
          </a:xfrm>
          <a:prstGeom prst="rect">
            <a:avLst/>
          </a:prstGeom>
          <a:noFill/>
        </p:spPr>
        <p:txBody>
          <a:bodyPr wrap="square" rtlCol="0">
            <a:spAutoFit/>
          </a:bodyPr>
          <a:lstStyle/>
          <a:p>
            <a:r>
              <a:rPr lang="en-US" sz="2000" dirty="0" smtClean="0"/>
              <a:t>(Wade, 2014)</a:t>
            </a:r>
            <a:endParaRPr lang="en-US" sz="2000" dirty="0"/>
          </a:p>
        </p:txBody>
      </p:sp>
      <p:pic>
        <p:nvPicPr>
          <p:cNvPr id="3" name="Picture 2" descr="Screen Shot 2015-04-29 at 11.38.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375" y="1843881"/>
            <a:ext cx="6350000" cy="4650441"/>
          </a:xfrm>
          <a:prstGeom prst="rect">
            <a:avLst/>
          </a:prstGeom>
        </p:spPr>
      </p:pic>
    </p:spTree>
    <p:extLst>
      <p:ext uri="{BB962C8B-B14F-4D97-AF65-F5344CB8AC3E}">
        <p14:creationId xmlns:p14="http://schemas.microsoft.com/office/powerpoint/2010/main" val="300730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4" y="200027"/>
            <a:ext cx="8893176" cy="1143000"/>
          </a:xfrm>
        </p:spPr>
        <p:txBody>
          <a:bodyPr>
            <a:noAutofit/>
          </a:bodyPr>
          <a:lstStyle/>
          <a:p>
            <a:r>
              <a:rPr lang="en-US" sz="3600" dirty="0" smtClean="0">
                <a:solidFill>
                  <a:srgbClr val="F7901E"/>
                </a:solidFill>
              </a:rPr>
              <a:t>DIGITAL MANIPULATION IN ADVERTISING</a:t>
            </a:r>
            <a:endParaRPr lang="en-US" sz="3600" dirty="0">
              <a:solidFill>
                <a:srgbClr val="F7901E"/>
              </a:solidFill>
            </a:endParaRPr>
          </a:p>
        </p:txBody>
      </p:sp>
      <p:sp>
        <p:nvSpPr>
          <p:cNvPr id="3" name="Content Placeholder 2"/>
          <p:cNvSpPr>
            <a:spLocks noGrp="1"/>
          </p:cNvSpPr>
          <p:nvPr>
            <p:ph idx="1"/>
          </p:nvPr>
        </p:nvSpPr>
        <p:spPr>
          <a:xfrm>
            <a:off x="457200" y="1306514"/>
            <a:ext cx="8229600" cy="1344612"/>
          </a:xfrm>
        </p:spPr>
        <p:txBody>
          <a:bodyPr>
            <a:normAutofit/>
          </a:bodyPr>
          <a:lstStyle/>
          <a:p>
            <a:pPr marL="0" indent="0" algn="ctr">
              <a:buNone/>
            </a:pPr>
            <a:r>
              <a:rPr lang="en-US" dirty="0" smtClean="0"/>
              <a:t>Every part of </a:t>
            </a:r>
            <a:r>
              <a:rPr lang="en-US" dirty="0" smtClean="0"/>
              <a:t>a </a:t>
            </a:r>
            <a:r>
              <a:rPr lang="en-US" dirty="0" smtClean="0"/>
              <a:t>model can be altered </a:t>
            </a:r>
            <a:r>
              <a:rPr lang="en-US" dirty="0" smtClean="0"/>
              <a:t>in</a:t>
            </a:r>
            <a:r>
              <a:rPr lang="en-US" dirty="0" smtClean="0"/>
              <a:t> Photoshop, </a:t>
            </a:r>
            <a:r>
              <a:rPr lang="en-US" dirty="0"/>
              <a:t>c</a:t>
            </a:r>
            <a:r>
              <a:rPr lang="en-US" dirty="0" smtClean="0"/>
              <a:t>reating an image that </a:t>
            </a:r>
            <a:r>
              <a:rPr lang="en-US" dirty="0" smtClean="0"/>
              <a:t>looks</a:t>
            </a:r>
            <a:r>
              <a:rPr lang="en-US" dirty="0" smtClean="0"/>
              <a:t> </a:t>
            </a:r>
            <a:r>
              <a:rPr lang="en-US" dirty="0" smtClean="0"/>
              <a:t>nothing like the original</a:t>
            </a:r>
            <a:endParaRPr lang="en-US" dirty="0"/>
          </a:p>
        </p:txBody>
      </p:sp>
      <p:pic>
        <p:nvPicPr>
          <p:cNvPr id="4" name="Standard Of Beauty  Photoshop  Model Before and Af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5929" y="2540000"/>
            <a:ext cx="6660446" cy="3746501"/>
          </a:xfrm>
          <a:prstGeom prst="rect">
            <a:avLst/>
          </a:prstGeom>
        </p:spPr>
      </p:pic>
    </p:spTree>
    <p:extLst>
      <p:ext uri="{BB962C8B-B14F-4D97-AF65-F5344CB8AC3E}">
        <p14:creationId xmlns:p14="http://schemas.microsoft.com/office/powerpoint/2010/main" val="420224611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CELEBRITIES SPEAK OUT</a:t>
            </a:r>
            <a:endParaRPr lang="en-US" dirty="0">
              <a:solidFill>
                <a:schemeClr val="accent5"/>
              </a:solidFill>
            </a:endParaRPr>
          </a:p>
        </p:txBody>
      </p:sp>
      <p:sp>
        <p:nvSpPr>
          <p:cNvPr id="3" name="Content Placeholder 2"/>
          <p:cNvSpPr>
            <a:spLocks noGrp="1"/>
          </p:cNvSpPr>
          <p:nvPr>
            <p:ph idx="1"/>
          </p:nvPr>
        </p:nvSpPr>
        <p:spPr>
          <a:xfrm>
            <a:off x="457200" y="1796737"/>
            <a:ext cx="8229600" cy="4876800"/>
          </a:xfrm>
        </p:spPr>
        <p:txBody>
          <a:bodyPr>
            <a:normAutofit lnSpcReduction="10000"/>
          </a:bodyPr>
          <a:lstStyle/>
          <a:p>
            <a:r>
              <a:rPr lang="en-US" dirty="0" err="1" smtClean="0"/>
              <a:t>Keira</a:t>
            </a:r>
            <a:r>
              <a:rPr lang="en-US" dirty="0" smtClean="0"/>
              <a:t> Knightly posed </a:t>
            </a:r>
            <a:r>
              <a:rPr lang="en-US" dirty="0" smtClean="0">
                <a:hlinkClick r:id="rId2"/>
              </a:rPr>
              <a:t>topless </a:t>
            </a:r>
            <a:r>
              <a:rPr lang="en-US" dirty="0" smtClean="0"/>
              <a:t>and un-retouched for </a:t>
            </a:r>
            <a:r>
              <a:rPr lang="en-US" i="1" dirty="0" smtClean="0"/>
              <a:t>Interview Magazine</a:t>
            </a:r>
            <a:r>
              <a:rPr lang="en-US" dirty="0" smtClean="0"/>
              <a:t> to take a stand against publications always making her bust larger and her body curvier</a:t>
            </a:r>
          </a:p>
          <a:p>
            <a:pPr marL="0" indent="0">
              <a:buNone/>
            </a:pPr>
            <a:endParaRPr lang="en-US" dirty="0"/>
          </a:p>
          <a:p>
            <a:r>
              <a:rPr lang="en-US" dirty="0" smtClean="0"/>
              <a:t>Jamie Lee Curtis posed un-retouched in a sports bar and shorts for </a:t>
            </a:r>
            <a:r>
              <a:rPr lang="en-US" i="1" dirty="0" smtClean="0">
                <a:hlinkClick r:id="rId3"/>
              </a:rPr>
              <a:t>More’s</a:t>
            </a:r>
            <a:r>
              <a:rPr lang="en-US" i="1" dirty="0" smtClean="0"/>
              <a:t> </a:t>
            </a:r>
            <a:r>
              <a:rPr lang="en-US" dirty="0" smtClean="0"/>
              <a:t>September 2012 issue</a:t>
            </a:r>
          </a:p>
          <a:p>
            <a:endParaRPr lang="en-US" dirty="0"/>
          </a:p>
          <a:p>
            <a:r>
              <a:rPr lang="en-US" dirty="0" smtClean="0"/>
              <a:t>Singer, </a:t>
            </a:r>
            <a:r>
              <a:rPr lang="en-US" dirty="0" smtClean="0">
                <a:hlinkClick r:id="rId4"/>
              </a:rPr>
              <a:t>Lorde</a:t>
            </a:r>
            <a:r>
              <a:rPr lang="en-US" dirty="0" smtClean="0"/>
              <a:t>, posted </a:t>
            </a:r>
            <a:r>
              <a:rPr lang="en-US" dirty="0" smtClean="0"/>
              <a:t>an un</a:t>
            </a:r>
            <a:r>
              <a:rPr lang="en-US" dirty="0" smtClean="0"/>
              <a:t>-retouched </a:t>
            </a:r>
            <a:r>
              <a:rPr lang="en-US" dirty="0" smtClean="0"/>
              <a:t>photo </a:t>
            </a:r>
            <a:r>
              <a:rPr lang="en-US" dirty="0" smtClean="0"/>
              <a:t>on her </a:t>
            </a:r>
            <a:r>
              <a:rPr lang="en-US" dirty="0" smtClean="0"/>
              <a:t>Twitter </a:t>
            </a:r>
            <a:r>
              <a:rPr lang="en-US" dirty="0" smtClean="0"/>
              <a:t>account next to </a:t>
            </a:r>
            <a:r>
              <a:rPr lang="en-US" dirty="0" smtClean="0"/>
              <a:t>the </a:t>
            </a:r>
            <a:r>
              <a:rPr lang="en-US" dirty="0" err="1"/>
              <a:t>P</a:t>
            </a:r>
            <a:r>
              <a:rPr lang="en-US" dirty="0" err="1" smtClean="0"/>
              <a:t>hotoshopped</a:t>
            </a:r>
            <a:r>
              <a:rPr lang="en-US" dirty="0" smtClean="0"/>
              <a:t> </a:t>
            </a:r>
            <a:r>
              <a:rPr lang="en-US" dirty="0" smtClean="0"/>
              <a:t>version to show her skin imperfections stating: </a:t>
            </a:r>
            <a:r>
              <a:rPr lang="en-US" i="1" dirty="0" smtClean="0"/>
              <a:t>Remember flaws are ok </a:t>
            </a:r>
            <a:r>
              <a:rPr lang="en-US" i="1" dirty="0" smtClean="0">
                <a:sym typeface="Wingdings"/>
              </a:rPr>
              <a:t>:-)</a:t>
            </a:r>
            <a:endParaRPr lang="en-US" i="1" dirty="0" smtClean="0"/>
          </a:p>
          <a:p>
            <a:pPr marL="0" indent="0">
              <a:buNone/>
            </a:pPr>
            <a:r>
              <a:rPr lang="en-US" dirty="0"/>
              <a:t>	</a:t>
            </a:r>
            <a:endParaRPr lang="en-US" dirty="0" smtClean="0"/>
          </a:p>
          <a:p>
            <a:pPr marL="0" indent="0" algn="r">
              <a:buNone/>
            </a:pPr>
            <a:endParaRPr lang="en-US" sz="1800" dirty="0" smtClean="0"/>
          </a:p>
          <a:p>
            <a:pPr marL="0" indent="0" algn="r">
              <a:buNone/>
            </a:pPr>
            <a:r>
              <a:rPr lang="en-US" sz="1800" dirty="0" smtClean="0"/>
              <a:t>(</a:t>
            </a:r>
            <a:r>
              <a:rPr lang="en-US" sz="1800" dirty="0" err="1" smtClean="0"/>
              <a:t>Dockterman</a:t>
            </a:r>
            <a:r>
              <a:rPr lang="en-US" sz="1800" dirty="0" smtClean="0"/>
              <a:t>, 2014)</a:t>
            </a:r>
            <a:endParaRPr lang="en-US" sz="1800" dirty="0"/>
          </a:p>
        </p:txBody>
      </p:sp>
    </p:spTree>
    <p:extLst>
      <p:ext uri="{BB962C8B-B14F-4D97-AF65-F5344CB8AC3E}">
        <p14:creationId xmlns:p14="http://schemas.microsoft.com/office/powerpoint/2010/main" val="30416517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PHOTOSHOP ON SOCIAL MEDIA</a:t>
            </a:r>
            <a:endParaRPr lang="en-US" dirty="0">
              <a:solidFill>
                <a:srgbClr val="F7901E"/>
              </a:solidFill>
            </a:endParaRPr>
          </a:p>
        </p:txBody>
      </p:sp>
      <p:sp>
        <p:nvSpPr>
          <p:cNvPr id="3" name="Content Placeholder 2"/>
          <p:cNvSpPr>
            <a:spLocks noGrp="1"/>
          </p:cNvSpPr>
          <p:nvPr>
            <p:ph idx="1"/>
          </p:nvPr>
        </p:nvSpPr>
        <p:spPr>
          <a:xfrm>
            <a:off x="457200" y="1600199"/>
            <a:ext cx="8229600" cy="5090095"/>
          </a:xfrm>
        </p:spPr>
        <p:txBody>
          <a:bodyPr>
            <a:normAutofit/>
          </a:bodyPr>
          <a:lstStyle/>
          <a:p>
            <a:r>
              <a:rPr lang="en-US" dirty="0" smtClean="0"/>
              <a:t>However, not all celebrities feel this way and make </a:t>
            </a:r>
            <a:r>
              <a:rPr lang="en-US" dirty="0"/>
              <a:t>P</a:t>
            </a:r>
            <a:r>
              <a:rPr lang="en-US" dirty="0" smtClean="0"/>
              <a:t>hotoshop a part of their everyday life, not just in ads and magazines </a:t>
            </a:r>
          </a:p>
          <a:p>
            <a:endParaRPr lang="en-US" sz="800" dirty="0" smtClean="0"/>
          </a:p>
          <a:p>
            <a:r>
              <a:rPr lang="en-US" dirty="0" smtClean="0"/>
              <a:t>Celebrities like </a:t>
            </a:r>
            <a:r>
              <a:rPr lang="en-US" dirty="0" smtClean="0"/>
              <a:t>Beyoncé </a:t>
            </a:r>
            <a:r>
              <a:rPr lang="en-US" dirty="0" smtClean="0"/>
              <a:t>and Kim </a:t>
            </a:r>
            <a:r>
              <a:rPr lang="en-US" dirty="0" err="1" smtClean="0"/>
              <a:t>Kardashian</a:t>
            </a:r>
            <a:r>
              <a:rPr lang="en-US" dirty="0"/>
              <a:t> </a:t>
            </a:r>
            <a:r>
              <a:rPr lang="en-US" dirty="0" smtClean="0"/>
              <a:t>have been accused of using Photoshop in their </a:t>
            </a:r>
            <a:r>
              <a:rPr lang="en-US" dirty="0" err="1" smtClean="0"/>
              <a:t>Instagram</a:t>
            </a:r>
            <a:r>
              <a:rPr lang="en-US" dirty="0"/>
              <a:t> </a:t>
            </a:r>
            <a:r>
              <a:rPr lang="en-US" dirty="0" smtClean="0"/>
              <a:t>photos</a:t>
            </a:r>
          </a:p>
          <a:p>
            <a:endParaRPr lang="en-US" sz="800" dirty="0" smtClean="0"/>
          </a:p>
          <a:p>
            <a:r>
              <a:rPr lang="en-US" dirty="0" smtClean="0"/>
              <a:t>I think this is, potentially, more harmful than when done in ads, because the images posted are portrayed as ‘candid’ and ‘real’ photos</a:t>
            </a:r>
          </a:p>
          <a:p>
            <a:endParaRPr lang="en-US" sz="800" dirty="0" smtClean="0"/>
          </a:p>
          <a:p>
            <a:r>
              <a:rPr lang="en-US" dirty="0" smtClean="0"/>
              <a:t>This g</a:t>
            </a:r>
            <a:r>
              <a:rPr lang="en-US" dirty="0" smtClean="0"/>
              <a:t>ives </a:t>
            </a:r>
            <a:r>
              <a:rPr lang="en-US" dirty="0" smtClean="0"/>
              <a:t>their followers the impression that this is really what they look like</a:t>
            </a:r>
          </a:p>
          <a:p>
            <a:endParaRPr lang="en-US" sz="800" dirty="0" smtClean="0"/>
          </a:p>
          <a:p>
            <a:r>
              <a:rPr lang="en-US" dirty="0" smtClean="0"/>
              <a:t>This can be VERY harmful and is extremely misleading</a:t>
            </a:r>
          </a:p>
        </p:txBody>
      </p:sp>
    </p:spTree>
    <p:extLst>
      <p:ext uri="{BB962C8B-B14F-4D97-AF65-F5344CB8AC3E}">
        <p14:creationId xmlns:p14="http://schemas.microsoft.com/office/powerpoint/2010/main" val="70428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862"/>
            <a:ext cx="8229600" cy="990600"/>
          </a:xfrm>
        </p:spPr>
        <p:txBody>
          <a:bodyPr>
            <a:normAutofit/>
          </a:bodyPr>
          <a:lstStyle/>
          <a:p>
            <a:r>
              <a:rPr lang="en-US" dirty="0" smtClean="0">
                <a:solidFill>
                  <a:srgbClr val="F7901E"/>
                </a:solidFill>
              </a:rPr>
              <a:t>BEYONCE INSTAGRAM - #</a:t>
            </a:r>
            <a:r>
              <a:rPr lang="en-US" dirty="0" err="1" smtClean="0">
                <a:solidFill>
                  <a:srgbClr val="F7901E"/>
                </a:solidFill>
              </a:rPr>
              <a:t>nofilter</a:t>
            </a:r>
            <a:r>
              <a:rPr lang="en-US" dirty="0" smtClean="0">
                <a:solidFill>
                  <a:srgbClr val="F7901E"/>
                </a:solidFill>
              </a:rPr>
              <a:t> ?</a:t>
            </a:r>
            <a:endParaRPr lang="en-US" dirty="0">
              <a:solidFill>
                <a:srgbClr val="F7901E"/>
              </a:solidFill>
            </a:endParaRPr>
          </a:p>
        </p:txBody>
      </p:sp>
      <p:sp>
        <p:nvSpPr>
          <p:cNvPr id="4" name="Content Placeholder 3"/>
          <p:cNvSpPr>
            <a:spLocks noGrp="1"/>
          </p:cNvSpPr>
          <p:nvPr>
            <p:ph idx="1"/>
          </p:nvPr>
        </p:nvSpPr>
        <p:spPr>
          <a:xfrm>
            <a:off x="457200" y="1297462"/>
            <a:ext cx="8229600" cy="993631"/>
          </a:xfrm>
        </p:spPr>
        <p:txBody>
          <a:bodyPr/>
          <a:lstStyle/>
          <a:p>
            <a:pPr marL="0" indent="0" algn="ctr">
              <a:buNone/>
            </a:pPr>
            <a:r>
              <a:rPr lang="en-US" dirty="0" smtClean="0"/>
              <a:t>Visible distortions have </a:t>
            </a:r>
            <a:r>
              <a:rPr lang="en-US" dirty="0" smtClean="0"/>
              <a:t>caused </a:t>
            </a:r>
            <a:r>
              <a:rPr lang="en-US" dirty="0" smtClean="0"/>
              <a:t>accusations that Beyoncé is </a:t>
            </a:r>
            <a:r>
              <a:rPr lang="en-US" dirty="0" err="1" smtClean="0"/>
              <a:t>Photoshopping</a:t>
            </a:r>
            <a:r>
              <a:rPr lang="en-US" dirty="0" smtClean="0"/>
              <a:t> a “thigh gap” in her images</a:t>
            </a:r>
            <a:endParaRPr lang="en-US" dirty="0"/>
          </a:p>
        </p:txBody>
      </p:sp>
      <p:pic>
        <p:nvPicPr>
          <p:cNvPr id="6" name="Picture 5" descr="Screen Shot 2015-05-02 at 6.13.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970" y="2438400"/>
            <a:ext cx="1986524" cy="3905708"/>
          </a:xfrm>
          <a:prstGeom prst="rect">
            <a:avLst/>
          </a:prstGeom>
          <a:solidFill>
            <a:srgbClr val="FFFFFF">
              <a:shade val="85000"/>
            </a:srgbClr>
          </a:solidFill>
          <a:ln w="889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Shot 2015-05-02 at 6.13.11 PM.png"/>
          <p:cNvPicPr>
            <a:picLocks noChangeAspect="1"/>
          </p:cNvPicPr>
          <p:nvPr/>
        </p:nvPicPr>
        <p:blipFill rotWithShape="1">
          <a:blip r:embed="rId3">
            <a:extLst>
              <a:ext uri="{28A0092B-C50C-407E-A947-70E740481C1C}">
                <a14:useLocalDpi xmlns:a14="http://schemas.microsoft.com/office/drawing/2010/main" val="0"/>
              </a:ext>
            </a:extLst>
          </a:blip>
          <a:srcRect b="36702"/>
          <a:stretch/>
        </p:blipFill>
        <p:spPr>
          <a:xfrm>
            <a:off x="6836356" y="4299946"/>
            <a:ext cx="2135906" cy="230761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creen Shot 2015-05-02 at 6.16.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2" y="2259515"/>
            <a:ext cx="2390123" cy="3995842"/>
          </a:xfrm>
          <a:prstGeom prst="rect">
            <a:avLst/>
          </a:prstGeom>
          <a:solidFill>
            <a:srgbClr val="FFFFFF">
              <a:shade val="85000"/>
            </a:srgbClr>
          </a:solidFill>
          <a:ln w="88900" cap="sq">
            <a:solidFill>
              <a:srgbClr val="F7901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Screen Shot 2015-05-02 at 6.15.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149" y="3763076"/>
            <a:ext cx="3262585" cy="2659819"/>
          </a:xfrm>
          <a:prstGeom prst="rect">
            <a:avLst/>
          </a:prstGeom>
          <a:solidFill>
            <a:srgbClr val="FFFFFF">
              <a:shade val="85000"/>
            </a:srgbClr>
          </a:solidFill>
          <a:ln w="88900" cap="sq">
            <a:solidFill>
              <a:srgbClr val="6633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 y="6422895"/>
            <a:ext cx="2820004" cy="369332"/>
          </a:xfrm>
          <a:prstGeom prst="rect">
            <a:avLst/>
          </a:prstGeom>
          <a:noFill/>
        </p:spPr>
        <p:txBody>
          <a:bodyPr wrap="square" rtlCol="0">
            <a:spAutoFit/>
          </a:bodyPr>
          <a:lstStyle/>
          <a:p>
            <a:r>
              <a:rPr lang="en-US" dirty="0" smtClean="0"/>
              <a:t>(Woodward, May 2014)</a:t>
            </a:r>
            <a:endParaRPr lang="en-US" dirty="0"/>
          </a:p>
        </p:txBody>
      </p:sp>
    </p:spTree>
    <p:extLst>
      <p:ext uri="{BB962C8B-B14F-4D97-AF65-F5344CB8AC3E}">
        <p14:creationId xmlns:p14="http://schemas.microsoft.com/office/powerpoint/2010/main" val="1720666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862"/>
            <a:ext cx="8229600" cy="990600"/>
          </a:xfrm>
        </p:spPr>
        <p:txBody>
          <a:bodyPr>
            <a:normAutofit/>
          </a:bodyPr>
          <a:lstStyle/>
          <a:p>
            <a:r>
              <a:rPr lang="en-US" dirty="0" smtClean="0">
                <a:solidFill>
                  <a:srgbClr val="F7901E"/>
                </a:solidFill>
              </a:rPr>
              <a:t>KIM K. INSTAGRAM - #</a:t>
            </a:r>
            <a:r>
              <a:rPr lang="en-US" dirty="0" err="1" smtClean="0">
                <a:solidFill>
                  <a:srgbClr val="F7901E"/>
                </a:solidFill>
              </a:rPr>
              <a:t>nofilter</a:t>
            </a:r>
            <a:r>
              <a:rPr lang="en-US" dirty="0" smtClean="0">
                <a:solidFill>
                  <a:srgbClr val="F7901E"/>
                </a:solidFill>
              </a:rPr>
              <a:t> ?</a:t>
            </a:r>
            <a:endParaRPr lang="en-US" dirty="0">
              <a:solidFill>
                <a:srgbClr val="F7901E"/>
              </a:solidFill>
            </a:endParaRPr>
          </a:p>
        </p:txBody>
      </p:sp>
      <p:sp>
        <p:nvSpPr>
          <p:cNvPr id="4" name="Content Placeholder 3"/>
          <p:cNvSpPr>
            <a:spLocks noGrp="1"/>
          </p:cNvSpPr>
          <p:nvPr>
            <p:ph idx="1"/>
          </p:nvPr>
        </p:nvSpPr>
        <p:spPr>
          <a:xfrm>
            <a:off x="457200" y="1297462"/>
            <a:ext cx="8229600" cy="993631"/>
          </a:xfrm>
        </p:spPr>
        <p:txBody>
          <a:bodyPr>
            <a:normAutofit fontScale="92500" lnSpcReduction="20000"/>
          </a:bodyPr>
          <a:lstStyle/>
          <a:p>
            <a:pPr marL="0" indent="0" algn="ctr">
              <a:buNone/>
            </a:pPr>
            <a:r>
              <a:rPr lang="en-US" dirty="0" smtClean="0"/>
              <a:t>The same has been said of Kim </a:t>
            </a:r>
            <a:r>
              <a:rPr lang="en-US" dirty="0" err="1" smtClean="0"/>
              <a:t>Kardashian’s</a:t>
            </a:r>
            <a:r>
              <a:rPr lang="en-US" dirty="0" smtClean="0"/>
              <a:t> </a:t>
            </a:r>
            <a:r>
              <a:rPr lang="en-US" dirty="0" err="1" smtClean="0"/>
              <a:t>Instagram</a:t>
            </a:r>
            <a:r>
              <a:rPr lang="en-US" dirty="0" smtClean="0"/>
              <a:t> photos, </a:t>
            </a:r>
            <a:r>
              <a:rPr lang="en-US" dirty="0" smtClean="0"/>
              <a:t>who </a:t>
            </a:r>
            <a:r>
              <a:rPr lang="en-US" dirty="0" smtClean="0"/>
              <a:t>reportedly pays a Photoshop Assistant a yearly salary (</a:t>
            </a:r>
            <a:r>
              <a:rPr lang="en-US" dirty="0" err="1" smtClean="0"/>
              <a:t>Nessif</a:t>
            </a:r>
            <a:r>
              <a:rPr lang="en-US" dirty="0" smtClean="0"/>
              <a:t>, 2015)</a:t>
            </a:r>
            <a:endParaRPr lang="en-US" dirty="0"/>
          </a:p>
        </p:txBody>
      </p:sp>
      <p:sp>
        <p:nvSpPr>
          <p:cNvPr id="11" name="TextBox 10"/>
          <p:cNvSpPr txBox="1"/>
          <p:nvPr/>
        </p:nvSpPr>
        <p:spPr>
          <a:xfrm>
            <a:off x="-1" y="6344108"/>
            <a:ext cx="3040549" cy="369332"/>
          </a:xfrm>
          <a:prstGeom prst="rect">
            <a:avLst/>
          </a:prstGeom>
          <a:noFill/>
        </p:spPr>
        <p:txBody>
          <a:bodyPr wrap="square" rtlCol="0">
            <a:spAutoFit/>
          </a:bodyPr>
          <a:lstStyle/>
          <a:p>
            <a:r>
              <a:rPr lang="en-US" dirty="0" smtClean="0"/>
              <a:t>(Woodward, March 2014)</a:t>
            </a:r>
            <a:endParaRPr lang="en-US" dirty="0"/>
          </a:p>
        </p:txBody>
      </p:sp>
      <p:pic>
        <p:nvPicPr>
          <p:cNvPr id="3" name="Picture 2" descr="Screen Shot 2015-05-02 at 6.31.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357" y="2341940"/>
            <a:ext cx="4964443" cy="4371500"/>
          </a:xfrm>
          <a:prstGeom prst="rect">
            <a:avLst/>
          </a:prstGeom>
        </p:spPr>
      </p:pic>
      <p:sp>
        <p:nvSpPr>
          <p:cNvPr id="12" name="TextBox 11"/>
          <p:cNvSpPr txBox="1"/>
          <p:nvPr/>
        </p:nvSpPr>
        <p:spPr>
          <a:xfrm>
            <a:off x="457200" y="3045749"/>
            <a:ext cx="2772264" cy="1477328"/>
          </a:xfrm>
          <a:prstGeom prst="rect">
            <a:avLst/>
          </a:prstGeom>
          <a:noFill/>
        </p:spPr>
        <p:txBody>
          <a:bodyPr wrap="square" rtlCol="0">
            <a:spAutoFit/>
          </a:bodyPr>
          <a:lstStyle/>
          <a:p>
            <a:pPr algn="ctr"/>
            <a:r>
              <a:rPr lang="en-US" dirty="0" smtClean="0">
                <a:solidFill>
                  <a:schemeClr val="accent1"/>
                </a:solidFill>
              </a:rPr>
              <a:t>(Left) Image of Kim from </a:t>
            </a:r>
            <a:r>
              <a:rPr lang="en-US" dirty="0" err="1" smtClean="0">
                <a:solidFill>
                  <a:schemeClr val="accent1"/>
                </a:solidFill>
              </a:rPr>
              <a:t>Instagram</a:t>
            </a:r>
            <a:r>
              <a:rPr lang="en-US" dirty="0" smtClean="0">
                <a:solidFill>
                  <a:schemeClr val="accent1"/>
                </a:solidFill>
              </a:rPr>
              <a:t> account</a:t>
            </a:r>
          </a:p>
          <a:p>
            <a:pPr algn="ctr"/>
            <a:endParaRPr lang="en-US" dirty="0">
              <a:solidFill>
                <a:schemeClr val="accent1"/>
              </a:solidFill>
            </a:endParaRPr>
          </a:p>
          <a:p>
            <a:pPr algn="ctr"/>
            <a:r>
              <a:rPr lang="en-US" dirty="0" smtClean="0">
                <a:solidFill>
                  <a:schemeClr val="accent1"/>
                </a:solidFill>
              </a:rPr>
              <a:t>(Right) Paparazzi photo of Kim that same day</a:t>
            </a:r>
            <a:endParaRPr lang="en-US" dirty="0">
              <a:solidFill>
                <a:schemeClr val="accent1"/>
              </a:solidFill>
            </a:endParaRPr>
          </a:p>
        </p:txBody>
      </p:sp>
    </p:spTree>
    <p:extLst>
      <p:ext uri="{BB962C8B-B14F-4D97-AF65-F5344CB8AC3E}">
        <p14:creationId xmlns:p14="http://schemas.microsoft.com/office/powerpoint/2010/main" val="1353521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03"/>
            <a:ext cx="8229600" cy="990600"/>
          </a:xfrm>
        </p:spPr>
        <p:txBody>
          <a:bodyPr>
            <a:normAutofit/>
          </a:bodyPr>
          <a:lstStyle/>
          <a:p>
            <a:r>
              <a:rPr lang="en-US" dirty="0" smtClean="0">
                <a:solidFill>
                  <a:srgbClr val="F7901E"/>
                </a:solidFill>
              </a:rPr>
              <a:t>KIM K. INSTAGRAM - #</a:t>
            </a:r>
            <a:r>
              <a:rPr lang="en-US" dirty="0" err="1" smtClean="0">
                <a:solidFill>
                  <a:srgbClr val="F7901E"/>
                </a:solidFill>
              </a:rPr>
              <a:t>nofilter</a:t>
            </a:r>
            <a:r>
              <a:rPr lang="en-US" dirty="0">
                <a:solidFill>
                  <a:srgbClr val="F7901E"/>
                </a:solidFill>
              </a:rPr>
              <a:t> </a:t>
            </a:r>
            <a:r>
              <a:rPr lang="en-US" dirty="0" smtClean="0">
                <a:solidFill>
                  <a:srgbClr val="F7901E"/>
                </a:solidFill>
              </a:rPr>
              <a:t>?</a:t>
            </a:r>
            <a:endParaRPr lang="en-US" dirty="0">
              <a:solidFill>
                <a:srgbClr val="F7901E"/>
              </a:solidFill>
            </a:endParaRPr>
          </a:p>
        </p:txBody>
      </p:sp>
      <p:sp>
        <p:nvSpPr>
          <p:cNvPr id="4" name="Content Placeholder 3"/>
          <p:cNvSpPr>
            <a:spLocks noGrp="1"/>
          </p:cNvSpPr>
          <p:nvPr>
            <p:ph idx="1"/>
          </p:nvPr>
        </p:nvSpPr>
        <p:spPr>
          <a:xfrm>
            <a:off x="457200" y="1363003"/>
            <a:ext cx="8229600" cy="993631"/>
          </a:xfrm>
        </p:spPr>
        <p:txBody>
          <a:bodyPr>
            <a:normAutofit/>
          </a:bodyPr>
          <a:lstStyle/>
          <a:p>
            <a:pPr marL="0" indent="0" algn="ctr">
              <a:buNone/>
            </a:pPr>
            <a:r>
              <a:rPr lang="en-US" dirty="0" smtClean="0"/>
              <a:t>Images from Kim K’s </a:t>
            </a:r>
            <a:r>
              <a:rPr lang="en-US" dirty="0" err="1" smtClean="0"/>
              <a:t>Instagram</a:t>
            </a:r>
            <a:r>
              <a:rPr lang="en-US" dirty="0" smtClean="0"/>
              <a:t> account showing alterations in the background to prove </a:t>
            </a:r>
            <a:r>
              <a:rPr lang="en-US" dirty="0" err="1" smtClean="0"/>
              <a:t>Photoshopping</a:t>
            </a:r>
            <a:endParaRPr lang="en-US" dirty="0"/>
          </a:p>
        </p:txBody>
      </p:sp>
      <p:sp>
        <p:nvSpPr>
          <p:cNvPr id="11" name="TextBox 10"/>
          <p:cNvSpPr txBox="1"/>
          <p:nvPr/>
        </p:nvSpPr>
        <p:spPr>
          <a:xfrm>
            <a:off x="-1" y="6344108"/>
            <a:ext cx="3040549" cy="369332"/>
          </a:xfrm>
          <a:prstGeom prst="rect">
            <a:avLst/>
          </a:prstGeom>
          <a:noFill/>
        </p:spPr>
        <p:txBody>
          <a:bodyPr wrap="square" rtlCol="0">
            <a:spAutoFit/>
          </a:bodyPr>
          <a:lstStyle/>
          <a:p>
            <a:r>
              <a:rPr lang="en-US" dirty="0" smtClean="0"/>
              <a:t>(Woodward, March 2014)</a:t>
            </a:r>
            <a:endParaRPr lang="en-US" dirty="0"/>
          </a:p>
        </p:txBody>
      </p:sp>
      <p:pic>
        <p:nvPicPr>
          <p:cNvPr id="5" name="Picture 4" descr="Screen Shot 2015-05-02 at 6.32.05 PM.png"/>
          <p:cNvPicPr>
            <a:picLocks noChangeAspect="1"/>
          </p:cNvPicPr>
          <p:nvPr/>
        </p:nvPicPr>
        <p:blipFill rotWithShape="1">
          <a:blip r:embed="rId2">
            <a:extLst>
              <a:ext uri="{28A0092B-C50C-407E-A947-70E740481C1C}">
                <a14:useLocalDpi xmlns:a14="http://schemas.microsoft.com/office/drawing/2010/main" val="0"/>
              </a:ext>
            </a:extLst>
          </a:blip>
          <a:srcRect r="19755" b="8797"/>
          <a:stretch/>
        </p:blipFill>
        <p:spPr>
          <a:xfrm>
            <a:off x="35770" y="2406941"/>
            <a:ext cx="4748637" cy="3630976"/>
          </a:xfrm>
          <a:prstGeom prst="rect">
            <a:avLst/>
          </a:prstGeom>
        </p:spPr>
      </p:pic>
      <p:pic>
        <p:nvPicPr>
          <p:cNvPr id="7" name="Picture 6" descr="Screen Shot 2015-05-02 at 6.32.12 PM.png"/>
          <p:cNvPicPr>
            <a:picLocks noChangeAspect="1"/>
          </p:cNvPicPr>
          <p:nvPr/>
        </p:nvPicPr>
        <p:blipFill rotWithShape="1">
          <a:blip r:embed="rId3">
            <a:extLst>
              <a:ext uri="{28A0092B-C50C-407E-A947-70E740481C1C}">
                <a14:useLocalDpi xmlns:a14="http://schemas.microsoft.com/office/drawing/2010/main" val="0"/>
              </a:ext>
            </a:extLst>
          </a:blip>
          <a:srcRect r="11947" b="5384"/>
          <a:stretch/>
        </p:blipFill>
        <p:spPr>
          <a:xfrm>
            <a:off x="4882762" y="2406941"/>
            <a:ext cx="3988483" cy="3630977"/>
          </a:xfrm>
          <a:prstGeom prst="rect">
            <a:avLst/>
          </a:prstGeom>
        </p:spPr>
      </p:pic>
    </p:spTree>
    <p:extLst>
      <p:ext uri="{BB962C8B-B14F-4D97-AF65-F5344CB8AC3E}">
        <p14:creationId xmlns:p14="http://schemas.microsoft.com/office/powerpoint/2010/main" val="2200967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25" y="158750"/>
            <a:ext cx="8229600" cy="1143000"/>
          </a:xfrm>
        </p:spPr>
        <p:txBody>
          <a:bodyPr>
            <a:normAutofit/>
          </a:bodyPr>
          <a:lstStyle/>
          <a:p>
            <a:r>
              <a:rPr lang="en-US" sz="3600" dirty="0" smtClean="0">
                <a:solidFill>
                  <a:srgbClr val="F7901E"/>
                </a:solidFill>
              </a:rPr>
              <a:t>THE ‘IDEAL’ DOESN’T EXIST</a:t>
            </a:r>
            <a:endParaRPr lang="en-US" sz="3600" dirty="0">
              <a:solidFill>
                <a:srgbClr val="F7901E"/>
              </a:solidFill>
            </a:endParaRPr>
          </a:p>
        </p:txBody>
      </p:sp>
      <p:pic>
        <p:nvPicPr>
          <p:cNvPr id="4" name="Photoshopping Real Women Into Cover Model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2539" r="2539"/>
          <a:stretch>
            <a:fillRect/>
          </a:stretch>
        </p:blipFill>
        <p:spPr>
          <a:xfrm>
            <a:off x="984250" y="2325152"/>
            <a:ext cx="6861174" cy="3859410"/>
          </a:xfrm>
        </p:spPr>
      </p:pic>
      <p:sp>
        <p:nvSpPr>
          <p:cNvPr id="3" name="TextBox 2"/>
          <p:cNvSpPr txBox="1"/>
          <p:nvPr/>
        </p:nvSpPr>
        <p:spPr>
          <a:xfrm>
            <a:off x="457200" y="1341238"/>
            <a:ext cx="8229599" cy="830997"/>
          </a:xfrm>
          <a:prstGeom prst="rect">
            <a:avLst/>
          </a:prstGeom>
          <a:noFill/>
        </p:spPr>
        <p:txBody>
          <a:bodyPr wrap="square" rtlCol="0">
            <a:spAutoFit/>
          </a:bodyPr>
          <a:lstStyle/>
          <a:p>
            <a:pPr algn="ctr"/>
            <a:r>
              <a:rPr lang="en-US" sz="2400" dirty="0" smtClean="0"/>
              <a:t>When ‘real’ women see </a:t>
            </a:r>
            <a:r>
              <a:rPr lang="en-US" sz="2400" dirty="0" err="1"/>
              <a:t>P</a:t>
            </a:r>
            <a:r>
              <a:rPr lang="en-US" sz="2400" dirty="0" err="1" smtClean="0"/>
              <a:t>hotoshopped</a:t>
            </a:r>
            <a:r>
              <a:rPr lang="en-US" sz="2400" dirty="0" smtClean="0"/>
              <a:t> versions of themselves…</a:t>
            </a:r>
            <a:endParaRPr lang="en-US" sz="2400" dirty="0"/>
          </a:p>
        </p:txBody>
      </p:sp>
    </p:spTree>
    <p:extLst>
      <p:ext uri="{BB962C8B-B14F-4D97-AF65-F5344CB8AC3E}">
        <p14:creationId xmlns:p14="http://schemas.microsoft.com/office/powerpoint/2010/main" val="29181999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 y="533400"/>
            <a:ext cx="8794750" cy="990600"/>
          </a:xfrm>
        </p:spPr>
        <p:txBody>
          <a:bodyPr>
            <a:normAutofit fontScale="90000"/>
          </a:bodyPr>
          <a:lstStyle/>
          <a:p>
            <a:r>
              <a:rPr lang="en-US" dirty="0" smtClean="0">
                <a:solidFill>
                  <a:schemeClr val="accent5"/>
                </a:solidFill>
              </a:rPr>
              <a:t>DIGITAL MANIPULATION IN ADVERTISING</a:t>
            </a:r>
            <a:endParaRPr lang="en-US" dirty="0">
              <a:solidFill>
                <a:schemeClr val="accent5"/>
              </a:solidFill>
            </a:endParaRPr>
          </a:p>
        </p:txBody>
      </p:sp>
      <p:sp>
        <p:nvSpPr>
          <p:cNvPr id="3" name="Content Placeholder 2"/>
          <p:cNvSpPr>
            <a:spLocks noGrp="1"/>
          </p:cNvSpPr>
          <p:nvPr>
            <p:ph idx="1"/>
          </p:nvPr>
        </p:nvSpPr>
        <p:spPr>
          <a:xfrm>
            <a:off x="457200" y="1600200"/>
            <a:ext cx="8229600" cy="3876675"/>
          </a:xfrm>
        </p:spPr>
        <p:txBody>
          <a:bodyPr>
            <a:normAutofit/>
          </a:bodyPr>
          <a:lstStyle/>
          <a:p>
            <a:endParaRPr lang="en-US" dirty="0" smtClean="0"/>
          </a:p>
          <a:p>
            <a:r>
              <a:rPr lang="en-US" dirty="0" smtClean="0"/>
              <a:t>The photos of models and celebrities </a:t>
            </a:r>
            <a:r>
              <a:rPr lang="en-US" dirty="0" smtClean="0"/>
              <a:t>in advertisements and fashion magazines </a:t>
            </a:r>
            <a:r>
              <a:rPr lang="en-US" dirty="0" smtClean="0"/>
              <a:t>are often ‘retouched’ before being published</a:t>
            </a:r>
          </a:p>
          <a:p>
            <a:endParaRPr lang="en-US" dirty="0" smtClean="0"/>
          </a:p>
          <a:p>
            <a:r>
              <a:rPr lang="en-US" dirty="0" smtClean="0"/>
              <a:t>Retouching can be slight (colors brightened, stray hairs fixed) or extreme (adding height, erasing wrinkles, </a:t>
            </a:r>
            <a:r>
              <a:rPr lang="en-US" dirty="0" smtClean="0"/>
              <a:t>changing body shape</a:t>
            </a:r>
            <a:r>
              <a:rPr lang="en-US" dirty="0" smtClean="0"/>
              <a:t>) </a:t>
            </a:r>
            <a:r>
              <a:rPr lang="en-US" dirty="0" smtClean="0"/>
              <a:t>(</a:t>
            </a:r>
            <a:r>
              <a:rPr lang="en-US" dirty="0" err="1" smtClean="0"/>
              <a:t>Lohr</a:t>
            </a:r>
            <a:r>
              <a:rPr lang="en-US" dirty="0" smtClean="0"/>
              <a:t>, 2011)</a:t>
            </a:r>
          </a:p>
        </p:txBody>
      </p:sp>
    </p:spTree>
    <p:extLst>
      <p:ext uri="{BB962C8B-B14F-4D97-AF65-F5344CB8AC3E}">
        <p14:creationId xmlns:p14="http://schemas.microsoft.com/office/powerpoint/2010/main" val="1641440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Laws </a:t>
            </a:r>
            <a:endParaRPr lang="en-US" dirty="0"/>
          </a:p>
        </p:txBody>
      </p:sp>
    </p:spTree>
    <p:extLst>
      <p:ext uri="{BB962C8B-B14F-4D97-AF65-F5344CB8AC3E}">
        <p14:creationId xmlns:p14="http://schemas.microsoft.com/office/powerpoint/2010/main" val="317354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CURRENT LAWS</a:t>
            </a:r>
            <a:endParaRPr lang="en-US" dirty="0">
              <a:solidFill>
                <a:schemeClr val="accent5"/>
              </a:solidFill>
            </a:endParaRPr>
          </a:p>
        </p:txBody>
      </p:sp>
      <p:sp>
        <p:nvSpPr>
          <p:cNvPr id="3" name="Content Placeholder 2"/>
          <p:cNvSpPr>
            <a:spLocks noGrp="1"/>
          </p:cNvSpPr>
          <p:nvPr>
            <p:ph idx="1"/>
          </p:nvPr>
        </p:nvSpPr>
        <p:spPr>
          <a:solidFill>
            <a:srgbClr val="FFFFFF"/>
          </a:solidFill>
        </p:spPr>
        <p:txBody>
          <a:bodyPr/>
          <a:lstStyle/>
          <a:p>
            <a:pPr marL="0" indent="0">
              <a:buNone/>
            </a:pPr>
            <a:r>
              <a:rPr lang="en-US" dirty="0" smtClean="0"/>
              <a:t>Many countries are taking note of the excessive use of Photoshop and the harm it can cause</a:t>
            </a:r>
          </a:p>
          <a:p>
            <a:pPr marL="0" indent="0">
              <a:buNone/>
            </a:pPr>
            <a:endParaRPr lang="en-US" dirty="0"/>
          </a:p>
          <a:p>
            <a:pPr marL="0" indent="0">
              <a:buNone/>
            </a:pPr>
            <a:r>
              <a:rPr lang="en-US" b="1" dirty="0" smtClean="0">
                <a:solidFill>
                  <a:schemeClr val="accent1"/>
                </a:solidFill>
              </a:rPr>
              <a:t>Countries with digital manipulation laws:</a:t>
            </a:r>
          </a:p>
          <a:p>
            <a:r>
              <a:rPr lang="en-US" dirty="0" smtClean="0"/>
              <a:t>Israel</a:t>
            </a:r>
          </a:p>
          <a:p>
            <a:r>
              <a:rPr lang="en-US" dirty="0" smtClean="0"/>
              <a:t>France</a:t>
            </a:r>
          </a:p>
          <a:p>
            <a:pPr marL="0" indent="0">
              <a:buNone/>
            </a:pPr>
            <a:endParaRPr lang="en-US" dirty="0" smtClean="0"/>
          </a:p>
          <a:p>
            <a:pPr marL="0" indent="0">
              <a:buNone/>
            </a:pPr>
            <a:r>
              <a:rPr lang="en-US" b="1" dirty="0" smtClean="0">
                <a:solidFill>
                  <a:srgbClr val="663366"/>
                </a:solidFill>
              </a:rPr>
              <a:t>Countries trying to set up laws:</a:t>
            </a:r>
          </a:p>
          <a:p>
            <a:r>
              <a:rPr lang="en-US" dirty="0" smtClean="0"/>
              <a:t>Australia</a:t>
            </a:r>
          </a:p>
          <a:p>
            <a:r>
              <a:rPr lang="en-US" dirty="0" smtClean="0"/>
              <a:t>UK</a:t>
            </a:r>
          </a:p>
          <a:p>
            <a:r>
              <a:rPr lang="en-US" dirty="0" smtClean="0"/>
              <a:t>USA</a:t>
            </a:r>
          </a:p>
          <a:p>
            <a:endParaRPr lang="en-US" dirty="0"/>
          </a:p>
        </p:txBody>
      </p:sp>
    </p:spTree>
    <p:extLst>
      <p:ext uri="{BB962C8B-B14F-4D97-AF65-F5344CB8AC3E}">
        <p14:creationId xmlns:p14="http://schemas.microsoft.com/office/powerpoint/2010/main" val="4114671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ISRAEL</a:t>
            </a:r>
            <a:endParaRPr lang="en-US" dirty="0">
              <a:solidFill>
                <a:srgbClr val="F7901E"/>
              </a:solidFill>
            </a:endParaRPr>
          </a:p>
        </p:txBody>
      </p:sp>
      <p:sp>
        <p:nvSpPr>
          <p:cNvPr id="3" name="Content Placeholder 2"/>
          <p:cNvSpPr>
            <a:spLocks noGrp="1"/>
          </p:cNvSpPr>
          <p:nvPr>
            <p:ph idx="1"/>
          </p:nvPr>
        </p:nvSpPr>
        <p:spPr>
          <a:xfrm>
            <a:off x="457200" y="2074816"/>
            <a:ext cx="8020050" cy="3792609"/>
          </a:xfrm>
        </p:spPr>
        <p:txBody>
          <a:bodyPr>
            <a:normAutofit/>
          </a:bodyPr>
          <a:lstStyle/>
          <a:p>
            <a:r>
              <a:rPr lang="en-US" dirty="0" smtClean="0"/>
              <a:t>March 20, 2012 Israel announced legislation that includes BMI regulations for models as well as limitations on the digital alterations of advertisements (</a:t>
            </a:r>
            <a:r>
              <a:rPr lang="en-US" dirty="0" err="1" smtClean="0"/>
              <a:t>Sieczkowski</a:t>
            </a:r>
            <a:r>
              <a:rPr lang="en-US" dirty="0" smtClean="0"/>
              <a:t>, 2012)</a:t>
            </a:r>
          </a:p>
          <a:p>
            <a:endParaRPr lang="en-US" dirty="0" smtClean="0"/>
          </a:p>
          <a:p>
            <a:r>
              <a:rPr lang="en-US" dirty="0" smtClean="0"/>
              <a:t>Dubbed the “Photoshop Law” (</a:t>
            </a:r>
            <a:r>
              <a:rPr lang="en-US" dirty="0" err="1" smtClean="0"/>
              <a:t>Sieczkowski</a:t>
            </a:r>
            <a:r>
              <a:rPr lang="en-US" dirty="0" smtClean="0"/>
              <a:t>, 2012)</a:t>
            </a:r>
          </a:p>
          <a:p>
            <a:endParaRPr lang="en-US" dirty="0" smtClean="0"/>
          </a:p>
          <a:p>
            <a:r>
              <a:rPr lang="en-US" dirty="0" smtClean="0"/>
              <a:t>Law took effect on January 1, 2013 (Nota, 2013)</a:t>
            </a:r>
          </a:p>
          <a:p>
            <a:endParaRPr lang="en-US" dirty="0"/>
          </a:p>
        </p:txBody>
      </p:sp>
    </p:spTree>
    <p:extLst>
      <p:ext uri="{BB962C8B-B14F-4D97-AF65-F5344CB8AC3E}">
        <p14:creationId xmlns:p14="http://schemas.microsoft.com/office/powerpoint/2010/main" val="1777823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ISRAEL - “PHOTOSHOP LAW”</a:t>
            </a:r>
            <a:endParaRPr lang="en-US" dirty="0">
              <a:solidFill>
                <a:srgbClr val="F7901E"/>
              </a:solidFill>
            </a:endParaRPr>
          </a:p>
        </p:txBody>
      </p:sp>
      <p:sp>
        <p:nvSpPr>
          <p:cNvPr id="3" name="Content Placeholder 2"/>
          <p:cNvSpPr>
            <a:spLocks noGrp="1"/>
          </p:cNvSpPr>
          <p:nvPr>
            <p:ph idx="1"/>
          </p:nvPr>
        </p:nvSpPr>
        <p:spPr>
          <a:xfrm>
            <a:off x="457200" y="2076450"/>
            <a:ext cx="8229600" cy="3686175"/>
          </a:xfrm>
        </p:spPr>
        <p:txBody>
          <a:bodyPr>
            <a:normAutofit/>
          </a:bodyPr>
          <a:lstStyle/>
          <a:p>
            <a:r>
              <a:rPr lang="en-US" dirty="0" smtClean="0"/>
              <a:t>Fashion/commercial models should have a MBI of at least 18.5</a:t>
            </a:r>
          </a:p>
          <a:p>
            <a:pPr lvl="1"/>
            <a:r>
              <a:rPr lang="en-US" dirty="0" smtClean="0"/>
              <a:t>5’8” / 120lbs = BMI of 18.2 </a:t>
            </a:r>
          </a:p>
          <a:p>
            <a:pPr marL="457200" lvl="1" indent="0">
              <a:buNone/>
            </a:pPr>
            <a:endParaRPr lang="en-US" sz="1200" dirty="0" smtClean="0"/>
          </a:p>
          <a:p>
            <a:r>
              <a:rPr lang="en-US" dirty="0" smtClean="0"/>
              <a:t>Digitally altered Images making models appear thinner must be labeled (Nota, 2013)</a:t>
            </a:r>
          </a:p>
          <a:p>
            <a:endParaRPr lang="en-US" sz="1200" dirty="0" smtClean="0"/>
          </a:p>
          <a:p>
            <a:r>
              <a:rPr lang="en-US" dirty="0" smtClean="0"/>
              <a:t>Labels must cover at least 7% of the surface area of the image (Carrick, 2014)</a:t>
            </a:r>
          </a:p>
        </p:txBody>
      </p:sp>
    </p:spTree>
    <p:extLst>
      <p:ext uri="{BB962C8B-B14F-4D97-AF65-F5344CB8AC3E}">
        <p14:creationId xmlns:p14="http://schemas.microsoft.com/office/powerpoint/2010/main" val="3486866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FRANCE</a:t>
            </a:r>
            <a:endParaRPr lang="en-US" dirty="0">
              <a:solidFill>
                <a:srgbClr val="F7901E"/>
              </a:solidFill>
            </a:endParaRPr>
          </a:p>
        </p:txBody>
      </p:sp>
      <p:sp>
        <p:nvSpPr>
          <p:cNvPr id="3" name="Content Placeholder 2"/>
          <p:cNvSpPr>
            <a:spLocks noGrp="1"/>
          </p:cNvSpPr>
          <p:nvPr>
            <p:ph idx="1"/>
          </p:nvPr>
        </p:nvSpPr>
        <p:spPr>
          <a:xfrm>
            <a:off x="457200" y="1835150"/>
            <a:ext cx="8229600" cy="4321175"/>
          </a:xfrm>
        </p:spPr>
        <p:txBody>
          <a:bodyPr>
            <a:normAutofit/>
          </a:bodyPr>
          <a:lstStyle/>
          <a:p>
            <a:r>
              <a:rPr lang="en-US" dirty="0" smtClean="0"/>
              <a:t>Similar to Israel</a:t>
            </a:r>
          </a:p>
          <a:p>
            <a:endParaRPr lang="en-US" sz="1200" dirty="0" smtClean="0"/>
          </a:p>
          <a:p>
            <a:r>
              <a:rPr lang="en-US" dirty="0" smtClean="0"/>
              <a:t>Condoning anorexia is illegal.</a:t>
            </a:r>
          </a:p>
          <a:p>
            <a:endParaRPr lang="en-US" sz="1200" dirty="0" smtClean="0"/>
          </a:p>
          <a:p>
            <a:r>
              <a:rPr lang="en-US" dirty="0" smtClean="0"/>
              <a:t>Any re-touched images that “alter the bodily appearance of a model for commercial purposes” must carry a label stating it has been manipulated</a:t>
            </a:r>
          </a:p>
          <a:p>
            <a:endParaRPr lang="en-US" sz="1200" dirty="0" smtClean="0"/>
          </a:p>
          <a:p>
            <a:r>
              <a:rPr lang="en-US" dirty="0" smtClean="0"/>
              <a:t>Models must provide a medical certificate showing </a:t>
            </a:r>
            <a:r>
              <a:rPr lang="en-US" dirty="0" smtClean="0"/>
              <a:t>that they </a:t>
            </a:r>
            <a:r>
              <a:rPr lang="en-US" dirty="0" smtClean="0"/>
              <a:t>have a BMI of at least 18, both before being hired and for a few weeks after the job</a:t>
            </a:r>
          </a:p>
          <a:p>
            <a:pPr lvl="2"/>
            <a:r>
              <a:rPr lang="en-US" sz="2000" dirty="0" smtClean="0"/>
              <a:t>5’7” / 121 </a:t>
            </a:r>
            <a:r>
              <a:rPr lang="en-US" sz="2000" dirty="0" err="1" smtClean="0"/>
              <a:t>lb</a:t>
            </a:r>
            <a:r>
              <a:rPr lang="en-US" sz="2000" dirty="0" smtClean="0"/>
              <a:t> = BMI of 18</a:t>
            </a:r>
            <a:endParaRPr lang="en-US" sz="2000" dirty="0"/>
          </a:p>
        </p:txBody>
      </p:sp>
      <p:sp>
        <p:nvSpPr>
          <p:cNvPr id="4" name="TextBox 3"/>
          <p:cNvSpPr txBox="1"/>
          <p:nvPr/>
        </p:nvSpPr>
        <p:spPr>
          <a:xfrm>
            <a:off x="6892925" y="6127750"/>
            <a:ext cx="1793875" cy="400110"/>
          </a:xfrm>
          <a:prstGeom prst="rect">
            <a:avLst/>
          </a:prstGeom>
          <a:noFill/>
        </p:spPr>
        <p:txBody>
          <a:bodyPr wrap="square" rtlCol="0">
            <a:spAutoFit/>
          </a:bodyPr>
          <a:lstStyle/>
          <a:p>
            <a:r>
              <a:rPr lang="en-US" sz="2000" dirty="0" smtClean="0"/>
              <a:t>(</a:t>
            </a:r>
            <a:r>
              <a:rPr lang="en-US" sz="2000" dirty="0" err="1" smtClean="0"/>
              <a:t>Picey</a:t>
            </a:r>
            <a:r>
              <a:rPr lang="en-US" sz="2000" dirty="0" smtClean="0"/>
              <a:t>, 2015)</a:t>
            </a:r>
            <a:endParaRPr lang="en-US" sz="2000" dirty="0"/>
          </a:p>
        </p:txBody>
      </p:sp>
    </p:spTree>
    <p:extLst>
      <p:ext uri="{BB962C8B-B14F-4D97-AF65-F5344CB8AC3E}">
        <p14:creationId xmlns:p14="http://schemas.microsoft.com/office/powerpoint/2010/main" val="1065591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AUSTRALIA</a:t>
            </a:r>
            <a:endParaRPr lang="en-US" dirty="0">
              <a:solidFill>
                <a:srgbClr val="F7901E"/>
              </a:solidFill>
            </a:endParaRPr>
          </a:p>
        </p:txBody>
      </p:sp>
      <p:sp>
        <p:nvSpPr>
          <p:cNvPr id="3" name="Content Placeholder 2"/>
          <p:cNvSpPr>
            <a:spLocks noGrp="1"/>
          </p:cNvSpPr>
          <p:nvPr>
            <p:ph idx="1"/>
          </p:nvPr>
        </p:nvSpPr>
        <p:spPr>
          <a:xfrm>
            <a:off x="457200" y="1524000"/>
            <a:ext cx="8229600" cy="5127625"/>
          </a:xfrm>
        </p:spPr>
        <p:txBody>
          <a:bodyPr>
            <a:normAutofit/>
          </a:bodyPr>
          <a:lstStyle/>
          <a:p>
            <a:r>
              <a:rPr lang="en-US" dirty="0" smtClean="0"/>
              <a:t>Australian Federal Government set up National Advisory Group on Body Image in 2009, which </a:t>
            </a:r>
            <a:r>
              <a:rPr lang="en-US" dirty="0" smtClean="0"/>
              <a:t>set </a:t>
            </a:r>
            <a:r>
              <a:rPr lang="en-US" dirty="0" smtClean="0"/>
              <a:t>up initiatives to improve body image issues in Australia</a:t>
            </a:r>
          </a:p>
          <a:p>
            <a:pPr marL="0" indent="0">
              <a:buNone/>
            </a:pPr>
            <a:endParaRPr lang="en-US" sz="1200" dirty="0" smtClean="0"/>
          </a:p>
          <a:p>
            <a:r>
              <a:rPr lang="en-US" dirty="0" smtClean="0"/>
              <a:t>One of those initiatives was a Voluntary Industry Code of Conduct for media, fashion and advertising industries</a:t>
            </a:r>
          </a:p>
          <a:p>
            <a:endParaRPr lang="en-US" sz="1200" dirty="0" smtClean="0"/>
          </a:p>
          <a:p>
            <a:r>
              <a:rPr lang="en-US" dirty="0"/>
              <a:t>Code includes: </a:t>
            </a:r>
          </a:p>
          <a:p>
            <a:pPr lvl="1"/>
            <a:r>
              <a:rPr lang="en-US" dirty="0"/>
              <a:t>M</a:t>
            </a:r>
            <a:r>
              <a:rPr lang="en-US" dirty="0" smtClean="0"/>
              <a:t>ore </a:t>
            </a:r>
            <a:r>
              <a:rPr lang="en-US" dirty="0"/>
              <a:t>diversity </a:t>
            </a:r>
            <a:r>
              <a:rPr lang="en-US" dirty="0" smtClean="0"/>
              <a:t>in the </a:t>
            </a:r>
            <a:r>
              <a:rPr lang="en-US" dirty="0"/>
              <a:t>representation of women</a:t>
            </a:r>
          </a:p>
          <a:p>
            <a:pPr lvl="1"/>
            <a:r>
              <a:rPr lang="en-US" dirty="0" smtClean="0"/>
              <a:t>Re</a:t>
            </a:r>
            <a:r>
              <a:rPr lang="en-US" dirty="0" smtClean="0"/>
              <a:t>alistic </a:t>
            </a:r>
            <a:r>
              <a:rPr lang="en-US" dirty="0"/>
              <a:t>and natural images of people</a:t>
            </a:r>
          </a:p>
          <a:p>
            <a:pPr lvl="1"/>
            <a:r>
              <a:rPr lang="en-US" dirty="0"/>
              <a:t>H</a:t>
            </a:r>
            <a:r>
              <a:rPr lang="en-US" dirty="0" smtClean="0"/>
              <a:t>ealthy</a:t>
            </a:r>
            <a:r>
              <a:rPr lang="en-US" dirty="0"/>
              <a:t>-weight models</a:t>
            </a:r>
          </a:p>
          <a:p>
            <a:pPr lvl="1"/>
            <a:r>
              <a:rPr lang="en-US" dirty="0"/>
              <a:t>P</a:t>
            </a:r>
            <a:r>
              <a:rPr lang="en-US" dirty="0" smtClean="0"/>
              <a:t>ositive </a:t>
            </a:r>
            <a:r>
              <a:rPr lang="en-US" dirty="0"/>
              <a:t>content and </a:t>
            </a:r>
            <a:r>
              <a:rPr lang="en-US" dirty="0" smtClean="0"/>
              <a:t>messaging</a:t>
            </a:r>
          </a:p>
          <a:p>
            <a:pPr marL="274320" lvl="1" indent="0">
              <a:buNone/>
            </a:pPr>
            <a:endParaRPr lang="en-US" sz="1200" dirty="0" smtClean="0"/>
          </a:p>
          <a:p>
            <a:r>
              <a:rPr lang="en-US" dirty="0" smtClean="0"/>
              <a:t>So far the code has not worked</a:t>
            </a:r>
          </a:p>
          <a:p>
            <a:pPr lvl="1"/>
            <a:endParaRPr lang="en-US" dirty="0"/>
          </a:p>
          <a:p>
            <a:pPr lvl="1">
              <a:buFont typeface="Arial"/>
              <a:buChar char="•"/>
            </a:pPr>
            <a:endParaRPr lang="en-US" dirty="0"/>
          </a:p>
        </p:txBody>
      </p:sp>
      <p:sp>
        <p:nvSpPr>
          <p:cNvPr id="4" name="TextBox 3"/>
          <p:cNvSpPr txBox="1"/>
          <p:nvPr/>
        </p:nvSpPr>
        <p:spPr>
          <a:xfrm>
            <a:off x="6604000" y="6282293"/>
            <a:ext cx="1936750" cy="369332"/>
          </a:xfrm>
          <a:prstGeom prst="rect">
            <a:avLst/>
          </a:prstGeom>
          <a:noFill/>
        </p:spPr>
        <p:txBody>
          <a:bodyPr wrap="square" rtlCol="0">
            <a:spAutoFit/>
          </a:bodyPr>
          <a:lstStyle/>
          <a:p>
            <a:r>
              <a:rPr lang="en-US" dirty="0"/>
              <a:t>(Carrick, 2014)</a:t>
            </a:r>
          </a:p>
        </p:txBody>
      </p:sp>
    </p:spTree>
    <p:extLst>
      <p:ext uri="{BB962C8B-B14F-4D97-AF65-F5344CB8AC3E}">
        <p14:creationId xmlns:p14="http://schemas.microsoft.com/office/powerpoint/2010/main" val="67782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UK</a:t>
            </a:r>
            <a:endParaRPr lang="en-US" dirty="0">
              <a:solidFill>
                <a:srgbClr val="F7901E"/>
              </a:solidFill>
            </a:endParaRPr>
          </a:p>
        </p:txBody>
      </p:sp>
      <p:sp>
        <p:nvSpPr>
          <p:cNvPr id="3" name="Content Placeholder 2"/>
          <p:cNvSpPr>
            <a:spLocks noGrp="1"/>
          </p:cNvSpPr>
          <p:nvPr>
            <p:ph idx="1"/>
          </p:nvPr>
        </p:nvSpPr>
        <p:spPr>
          <a:xfrm>
            <a:off x="457200" y="1703388"/>
            <a:ext cx="4192839" cy="5083787"/>
          </a:xfrm>
        </p:spPr>
        <p:txBody>
          <a:bodyPr>
            <a:normAutofit lnSpcReduction="10000"/>
          </a:bodyPr>
          <a:lstStyle/>
          <a:p>
            <a:pPr marL="0" indent="0">
              <a:buNone/>
            </a:pPr>
            <a:r>
              <a:rPr lang="en-US" dirty="0" err="1" smtClean="0"/>
              <a:t>Twiggy’s</a:t>
            </a:r>
            <a:r>
              <a:rPr lang="en-US" dirty="0" smtClean="0"/>
              <a:t> OLAY ad campaign in 2009 sparks members of British Parliament to call for a ban on </a:t>
            </a:r>
            <a:r>
              <a:rPr lang="en-US" dirty="0" err="1" smtClean="0"/>
              <a:t>Photoshopping</a:t>
            </a:r>
            <a:r>
              <a:rPr lang="en-US" dirty="0" smtClean="0"/>
              <a:t> ads aimed at children and labels for </a:t>
            </a:r>
            <a:r>
              <a:rPr lang="en-US" dirty="0" err="1" smtClean="0"/>
              <a:t>photoshopped</a:t>
            </a:r>
            <a:r>
              <a:rPr lang="en-US" dirty="0" smtClean="0"/>
              <a:t> ads aimed at adults</a:t>
            </a:r>
          </a:p>
          <a:p>
            <a:pPr marL="0" indent="0">
              <a:buNone/>
            </a:pPr>
            <a:r>
              <a:rPr lang="en-US" dirty="0" smtClean="0"/>
              <a:t>(North, 2009)</a:t>
            </a:r>
          </a:p>
          <a:p>
            <a:pPr marL="0" indent="0">
              <a:buNone/>
            </a:pPr>
            <a:endParaRPr lang="en-US" dirty="0"/>
          </a:p>
          <a:p>
            <a:pPr marL="0" indent="0">
              <a:buNone/>
            </a:pPr>
            <a:r>
              <a:rPr lang="en-US" b="1" i="1" dirty="0" smtClean="0">
                <a:solidFill>
                  <a:schemeClr val="accent1"/>
                </a:solidFill>
              </a:rPr>
              <a:t>FYI – this ad was for an anti-aging cream…so should OLAY be allowed to digitally ‘anti-age’ its model??</a:t>
            </a:r>
            <a:endParaRPr lang="en-US" b="1" i="1" dirty="0">
              <a:solidFill>
                <a:schemeClr val="accent1"/>
              </a:solidFill>
            </a:endParaRPr>
          </a:p>
        </p:txBody>
      </p:sp>
      <p:pic>
        <p:nvPicPr>
          <p:cNvPr id="4" name="Picture 3" descr="Screen Shot 2015-04-28 at 11.17.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381" y="1703388"/>
            <a:ext cx="4356619" cy="3973820"/>
          </a:xfrm>
          <a:prstGeom prst="rect">
            <a:avLst/>
          </a:prstGeom>
        </p:spPr>
      </p:pic>
    </p:spTree>
    <p:extLst>
      <p:ext uri="{BB962C8B-B14F-4D97-AF65-F5344CB8AC3E}">
        <p14:creationId xmlns:p14="http://schemas.microsoft.com/office/powerpoint/2010/main" val="2694517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UK</a:t>
            </a:r>
            <a:endParaRPr lang="en-US" dirty="0">
              <a:solidFill>
                <a:srgbClr val="F7901E"/>
              </a:solidFill>
            </a:endParaRPr>
          </a:p>
        </p:txBody>
      </p:sp>
      <p:sp>
        <p:nvSpPr>
          <p:cNvPr id="3" name="Content Placeholder 2"/>
          <p:cNvSpPr>
            <a:spLocks noGrp="1"/>
          </p:cNvSpPr>
          <p:nvPr>
            <p:ph idx="1"/>
          </p:nvPr>
        </p:nvSpPr>
        <p:spPr>
          <a:xfrm>
            <a:off x="457200" y="1978025"/>
            <a:ext cx="8229600" cy="3752850"/>
          </a:xfrm>
        </p:spPr>
        <p:txBody>
          <a:bodyPr/>
          <a:lstStyle/>
          <a:p>
            <a:r>
              <a:rPr lang="en-US" dirty="0" smtClean="0"/>
              <a:t>Proposal called for rating system for warning labels</a:t>
            </a:r>
          </a:p>
          <a:p>
            <a:pPr marL="0" indent="0">
              <a:buNone/>
            </a:pPr>
            <a:endParaRPr lang="en-US" sz="1200" dirty="0"/>
          </a:p>
          <a:p>
            <a:r>
              <a:rPr lang="en-US" dirty="0" smtClean="0"/>
              <a:t>All ad images would be rated on a scale, based on the degree of retouching.</a:t>
            </a:r>
          </a:p>
          <a:p>
            <a:pPr lvl="1"/>
            <a:r>
              <a:rPr lang="en-US" dirty="0" smtClean="0"/>
              <a:t>Highest rating = cosmetic changes from Photoshop</a:t>
            </a:r>
          </a:p>
          <a:p>
            <a:pPr lvl="1"/>
            <a:r>
              <a:rPr lang="en-US" dirty="0" smtClean="0"/>
              <a:t>Lowest rating = less severe changes (altered lighting)</a:t>
            </a:r>
          </a:p>
          <a:p>
            <a:pPr marL="274320" lvl="1" indent="0">
              <a:buNone/>
            </a:pPr>
            <a:endParaRPr lang="en-US" sz="1200" dirty="0" smtClean="0"/>
          </a:p>
          <a:p>
            <a:r>
              <a:rPr lang="en-US" dirty="0" smtClean="0"/>
              <a:t>No law in place, but ads are heavily monitored by </a:t>
            </a:r>
            <a:r>
              <a:rPr lang="en-US" dirty="0" smtClean="0">
                <a:hlinkClick r:id="rId2"/>
              </a:rPr>
              <a:t>Advertising Standards Authority</a:t>
            </a:r>
            <a:endParaRPr lang="en-US" dirty="0"/>
          </a:p>
        </p:txBody>
      </p:sp>
      <p:sp>
        <p:nvSpPr>
          <p:cNvPr id="4" name="TextBox 3"/>
          <p:cNvSpPr txBox="1"/>
          <p:nvPr/>
        </p:nvSpPr>
        <p:spPr>
          <a:xfrm>
            <a:off x="5861050" y="6064249"/>
            <a:ext cx="2825750" cy="400110"/>
          </a:xfrm>
          <a:prstGeom prst="rect">
            <a:avLst/>
          </a:prstGeom>
          <a:noFill/>
        </p:spPr>
        <p:txBody>
          <a:bodyPr wrap="square" rtlCol="0">
            <a:spAutoFit/>
          </a:bodyPr>
          <a:lstStyle/>
          <a:p>
            <a:r>
              <a:rPr lang="en-US" sz="2000" dirty="0" smtClean="0"/>
              <a:t>(Donovan, 2012)</a:t>
            </a:r>
            <a:endParaRPr lang="en-US" sz="2000" dirty="0"/>
          </a:p>
        </p:txBody>
      </p:sp>
    </p:spTree>
    <p:extLst>
      <p:ext uri="{BB962C8B-B14F-4D97-AF65-F5344CB8AC3E}">
        <p14:creationId xmlns:p14="http://schemas.microsoft.com/office/powerpoint/2010/main" val="3348405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UK</a:t>
            </a:r>
            <a:endParaRPr lang="en-US" dirty="0">
              <a:solidFill>
                <a:schemeClr val="accent5"/>
              </a:solidFill>
            </a:endParaRPr>
          </a:p>
        </p:txBody>
      </p:sp>
      <p:sp>
        <p:nvSpPr>
          <p:cNvPr id="3" name="Content Placeholder 2"/>
          <p:cNvSpPr>
            <a:spLocks noGrp="1"/>
          </p:cNvSpPr>
          <p:nvPr>
            <p:ph idx="1"/>
          </p:nvPr>
        </p:nvSpPr>
        <p:spPr/>
        <p:txBody>
          <a:bodyPr/>
          <a:lstStyle/>
          <a:p>
            <a:r>
              <a:rPr lang="en-US" dirty="0"/>
              <a:t>ASA has banned many ads due to overuse of Photoshop, </a:t>
            </a:r>
            <a:r>
              <a:rPr lang="en-US" dirty="0" smtClean="0"/>
              <a:t>including </a:t>
            </a:r>
            <a:r>
              <a:rPr lang="en-US" dirty="0" smtClean="0"/>
              <a:t>Lancôme </a:t>
            </a:r>
            <a:r>
              <a:rPr lang="en-US" dirty="0" smtClean="0"/>
              <a:t>and L’Oreal ads featuring Julia Roberts and Christy </a:t>
            </a:r>
            <a:r>
              <a:rPr lang="en-US" dirty="0" err="1" smtClean="0"/>
              <a:t>Turlington</a:t>
            </a:r>
            <a:r>
              <a:rPr lang="en-US" dirty="0" smtClean="0"/>
              <a:t> (</a:t>
            </a:r>
            <a:r>
              <a:rPr lang="en-US" dirty="0" err="1" smtClean="0"/>
              <a:t>Warr</a:t>
            </a:r>
            <a:r>
              <a:rPr lang="en-US" dirty="0" smtClean="0"/>
              <a:t>, 2011)</a:t>
            </a:r>
            <a:endParaRPr lang="en-US" dirty="0"/>
          </a:p>
          <a:p>
            <a:pPr marL="0" indent="0">
              <a:buNone/>
            </a:pPr>
            <a:endParaRPr lang="en-US" dirty="0"/>
          </a:p>
        </p:txBody>
      </p:sp>
      <p:pic>
        <p:nvPicPr>
          <p:cNvPr id="4" name="Picture 3" descr="Screen Shot 2015-05-01 at 11.36.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375" y="2984501"/>
            <a:ext cx="5874315" cy="3873500"/>
          </a:xfrm>
          <a:prstGeom prst="rect">
            <a:avLst/>
          </a:prstGeom>
        </p:spPr>
      </p:pic>
      <p:sp>
        <p:nvSpPr>
          <p:cNvPr id="5" name="TextBox 4"/>
          <p:cNvSpPr txBox="1"/>
          <p:nvPr/>
        </p:nvSpPr>
        <p:spPr>
          <a:xfrm rot="20101518">
            <a:off x="1143001" y="3247736"/>
            <a:ext cx="2381250" cy="707886"/>
          </a:xfrm>
          <a:prstGeom prst="rect">
            <a:avLst/>
          </a:prstGeom>
          <a:solidFill>
            <a:schemeClr val="accent5"/>
          </a:solidFill>
        </p:spPr>
        <p:txBody>
          <a:bodyPr wrap="square" rtlCol="0">
            <a:spAutoFit/>
          </a:bodyPr>
          <a:lstStyle/>
          <a:p>
            <a:r>
              <a:rPr lang="en-US" sz="4000" b="1" dirty="0" smtClean="0">
                <a:solidFill>
                  <a:schemeClr val="bg1"/>
                </a:solidFill>
              </a:rPr>
              <a:t>BANNED</a:t>
            </a:r>
            <a:endParaRPr lang="en-US" sz="4000" b="1" dirty="0">
              <a:solidFill>
                <a:schemeClr val="bg1"/>
              </a:solidFill>
            </a:endParaRPr>
          </a:p>
        </p:txBody>
      </p:sp>
    </p:spTree>
    <p:extLst>
      <p:ext uri="{BB962C8B-B14F-4D97-AF65-F5344CB8AC3E}">
        <p14:creationId xmlns:p14="http://schemas.microsoft.com/office/powerpoint/2010/main" val="3693971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U.S.</a:t>
            </a:r>
            <a:endParaRPr lang="en-US" dirty="0">
              <a:solidFill>
                <a:schemeClr val="accent5"/>
              </a:solidFill>
            </a:endParaRPr>
          </a:p>
        </p:txBody>
      </p:sp>
      <p:sp>
        <p:nvSpPr>
          <p:cNvPr id="3" name="Content Placeholder 2"/>
          <p:cNvSpPr>
            <a:spLocks noGrp="1"/>
          </p:cNvSpPr>
          <p:nvPr>
            <p:ph idx="1"/>
          </p:nvPr>
        </p:nvSpPr>
        <p:spPr/>
        <p:txBody>
          <a:bodyPr/>
          <a:lstStyle/>
          <a:p>
            <a:r>
              <a:rPr lang="en-US" dirty="0" smtClean="0"/>
              <a:t>No laws in place, however anti-Photoshop sentiments are growing </a:t>
            </a:r>
            <a:r>
              <a:rPr lang="en-US" dirty="0" smtClean="0"/>
              <a:t>among </a:t>
            </a:r>
            <a:r>
              <a:rPr lang="en-US" dirty="0" smtClean="0"/>
              <a:t>the general public, </a:t>
            </a:r>
            <a:r>
              <a:rPr lang="en-US" dirty="0" smtClean="0">
                <a:hlinkClick r:id="rId3"/>
              </a:rPr>
              <a:t>companies</a:t>
            </a:r>
            <a:r>
              <a:rPr lang="en-US" dirty="0" smtClean="0"/>
              <a:t>, and </a:t>
            </a:r>
            <a:r>
              <a:rPr lang="en-US" dirty="0" smtClean="0">
                <a:hlinkClick r:id="rId4"/>
              </a:rPr>
              <a:t>celebrities</a:t>
            </a:r>
            <a:r>
              <a:rPr lang="en-US" dirty="0" smtClean="0"/>
              <a:t>. </a:t>
            </a:r>
          </a:p>
          <a:p>
            <a:r>
              <a:rPr lang="en-US" dirty="0" smtClean="0"/>
              <a:t>Bills have been proposed to put an end to excessive Photoshop use including:</a:t>
            </a:r>
          </a:p>
          <a:p>
            <a:pPr marL="0" indent="0">
              <a:buNone/>
            </a:pPr>
            <a:endParaRPr lang="en-US" dirty="0" smtClean="0"/>
          </a:p>
          <a:p>
            <a:pPr lvl="2">
              <a:buFont typeface="Lucida Grande"/>
              <a:buChar char="-"/>
            </a:pPr>
            <a:r>
              <a:rPr lang="en-US" sz="2400" b="1" dirty="0" smtClean="0"/>
              <a:t>Truth in Advertising Act of 2014</a:t>
            </a:r>
          </a:p>
          <a:p>
            <a:endParaRPr lang="en-US" dirty="0"/>
          </a:p>
          <a:p>
            <a:pPr lvl="2">
              <a:buFont typeface="Lucida Grande"/>
              <a:buChar char="-"/>
            </a:pPr>
            <a:r>
              <a:rPr lang="en-US" sz="2400" b="1" dirty="0" smtClean="0"/>
              <a:t>Media and Public Health Act </a:t>
            </a:r>
            <a:r>
              <a:rPr lang="en-US" sz="2400" dirty="0" smtClean="0"/>
              <a:t>(formerly called the Self Esteem Act)</a:t>
            </a:r>
          </a:p>
          <a:p>
            <a:endParaRPr lang="en-US" dirty="0"/>
          </a:p>
        </p:txBody>
      </p:sp>
    </p:spTree>
    <p:extLst>
      <p:ext uri="{BB962C8B-B14F-4D97-AF65-F5344CB8AC3E}">
        <p14:creationId xmlns:p14="http://schemas.microsoft.com/office/powerpoint/2010/main" val="216992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533400"/>
            <a:ext cx="8905875" cy="990600"/>
          </a:xfrm>
        </p:spPr>
        <p:txBody>
          <a:bodyPr>
            <a:normAutofit fontScale="90000"/>
          </a:bodyPr>
          <a:lstStyle/>
          <a:p>
            <a:r>
              <a:rPr lang="en-US" dirty="0" smtClean="0">
                <a:solidFill>
                  <a:srgbClr val="F7901E"/>
                </a:solidFill>
              </a:rPr>
              <a:t>DIGITAL MANIPULATION IN ADVERTISING</a:t>
            </a:r>
            <a:endParaRPr lang="en-US" dirty="0">
              <a:solidFill>
                <a:srgbClr val="F7901E"/>
              </a:solidFill>
            </a:endParaRPr>
          </a:p>
        </p:txBody>
      </p:sp>
      <p:sp>
        <p:nvSpPr>
          <p:cNvPr id="3" name="Content Placeholder 2"/>
          <p:cNvSpPr>
            <a:spLocks noGrp="1"/>
          </p:cNvSpPr>
          <p:nvPr>
            <p:ph idx="1"/>
          </p:nvPr>
        </p:nvSpPr>
        <p:spPr>
          <a:xfrm>
            <a:off x="457200" y="1751381"/>
            <a:ext cx="8229600" cy="4794805"/>
          </a:xfrm>
        </p:spPr>
        <p:txBody>
          <a:bodyPr>
            <a:normAutofit/>
          </a:bodyPr>
          <a:lstStyle/>
          <a:p>
            <a:endParaRPr lang="en-US" dirty="0" smtClean="0"/>
          </a:p>
          <a:p>
            <a:r>
              <a:rPr lang="en-US" dirty="0" smtClean="0"/>
              <a:t>More and more it seems that companies are </a:t>
            </a:r>
            <a:r>
              <a:rPr lang="en-US" dirty="0" err="1" smtClean="0"/>
              <a:t>ta</a:t>
            </a:r>
            <a:r>
              <a:rPr lang="en-US" dirty="0" err="1" smtClean="0"/>
              <a:t>ing</a:t>
            </a:r>
            <a:r>
              <a:rPr lang="en-US" dirty="0" smtClean="0"/>
              <a:t> </a:t>
            </a:r>
            <a:r>
              <a:rPr lang="en-US" dirty="0" smtClean="0"/>
              <a:t>the </a:t>
            </a:r>
            <a:r>
              <a:rPr lang="en-US" dirty="0" smtClean="0"/>
              <a:t>extreme </a:t>
            </a:r>
            <a:r>
              <a:rPr lang="en-US" dirty="0" smtClean="0"/>
              <a:t>route and getting a little heavy handed with their Photoshop tools</a:t>
            </a:r>
            <a:r>
              <a:rPr lang="en-US" dirty="0" smtClean="0"/>
              <a:t>.</a:t>
            </a:r>
            <a:endParaRPr lang="en-US" dirty="0" smtClean="0"/>
          </a:p>
          <a:p>
            <a:pPr marL="0" indent="0">
              <a:buNone/>
            </a:pPr>
            <a:endParaRPr lang="en-US" dirty="0" smtClean="0"/>
          </a:p>
          <a:p>
            <a:r>
              <a:rPr lang="en-US" dirty="0" smtClean="0"/>
              <a:t>Final </a:t>
            </a:r>
            <a:r>
              <a:rPr lang="en-US" dirty="0"/>
              <a:t>images may have little or no resemblance to the original (Jones, 2012)</a:t>
            </a:r>
          </a:p>
          <a:p>
            <a:pPr marL="0" indent="0" algn="r">
              <a:buNone/>
            </a:pPr>
            <a:endParaRPr lang="en-US" sz="4000" i="1" dirty="0" smtClean="0">
              <a:solidFill>
                <a:schemeClr val="accent1"/>
              </a:solidFill>
            </a:endParaRPr>
          </a:p>
          <a:p>
            <a:pPr marL="0" indent="0" algn="r">
              <a:buNone/>
            </a:pPr>
            <a:r>
              <a:rPr lang="en-US" sz="4000" i="1" dirty="0" smtClean="0">
                <a:solidFill>
                  <a:schemeClr val="accent1"/>
                </a:solidFill>
              </a:rPr>
              <a:t>For example…</a:t>
            </a:r>
            <a:endParaRPr lang="en-US" sz="4000" i="1" dirty="0">
              <a:solidFill>
                <a:schemeClr val="accent1"/>
              </a:solidFill>
            </a:endParaRPr>
          </a:p>
        </p:txBody>
      </p:sp>
    </p:spTree>
    <p:extLst>
      <p:ext uri="{BB962C8B-B14F-4D97-AF65-F5344CB8AC3E}">
        <p14:creationId xmlns:p14="http://schemas.microsoft.com/office/powerpoint/2010/main" val="3881199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16926" cy="990600"/>
          </a:xfrm>
        </p:spPr>
        <p:txBody>
          <a:bodyPr>
            <a:noAutofit/>
          </a:bodyPr>
          <a:lstStyle/>
          <a:p>
            <a:r>
              <a:rPr lang="en-US" sz="3600" dirty="0" smtClean="0">
                <a:solidFill>
                  <a:srgbClr val="F7901E"/>
                </a:solidFill>
              </a:rPr>
              <a:t>TRUTH IN ADVERTISING ACT OF 2014</a:t>
            </a:r>
            <a:endParaRPr lang="en-US" sz="3600" dirty="0">
              <a:solidFill>
                <a:srgbClr val="F7901E"/>
              </a:solidFill>
            </a:endParaRPr>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t>Bipartisan bill </a:t>
            </a:r>
            <a:r>
              <a:rPr lang="en-US" dirty="0"/>
              <a:t>i</a:t>
            </a:r>
            <a:r>
              <a:rPr lang="en-US" dirty="0" smtClean="0"/>
              <a:t>ntroduced on March </a:t>
            </a:r>
            <a:r>
              <a:rPr lang="en-US" dirty="0" smtClean="0"/>
              <a:t>27,</a:t>
            </a:r>
            <a:r>
              <a:rPr lang="en-US" baseline="30000" dirty="0" smtClean="0"/>
              <a:t>,</a:t>
            </a:r>
            <a:r>
              <a:rPr lang="en-US" dirty="0" smtClean="0"/>
              <a:t> </a:t>
            </a:r>
            <a:r>
              <a:rPr lang="en-US" dirty="0" smtClean="0"/>
              <a:t>2014</a:t>
            </a:r>
          </a:p>
          <a:p>
            <a:endParaRPr lang="en-US" sz="1000" dirty="0" smtClean="0"/>
          </a:p>
          <a:p>
            <a:r>
              <a:rPr lang="en-US" dirty="0" smtClean="0"/>
              <a:t>Also known as the “Anti-Photoshop Act” </a:t>
            </a:r>
          </a:p>
          <a:p>
            <a:endParaRPr lang="en-US" sz="1000" dirty="0" smtClean="0"/>
          </a:p>
          <a:p>
            <a:r>
              <a:rPr lang="en-US" dirty="0" smtClean="0">
                <a:hlinkClick r:id="rId2"/>
              </a:rPr>
              <a:t>Bill</a:t>
            </a:r>
            <a:r>
              <a:rPr lang="en-US" dirty="0" smtClean="0"/>
              <a:t> asks Federal Trade Commission to:</a:t>
            </a:r>
          </a:p>
          <a:p>
            <a:endParaRPr lang="en-US" sz="800" dirty="0" smtClean="0"/>
          </a:p>
          <a:p>
            <a:pPr lvl="1"/>
            <a:r>
              <a:rPr lang="en-US" dirty="0" smtClean="0"/>
              <a:t>Come up with a strategy to reduce Photoshop use in advertisements</a:t>
            </a:r>
          </a:p>
          <a:p>
            <a:pPr lvl="1"/>
            <a:endParaRPr lang="en-US" sz="800" dirty="0" smtClean="0"/>
          </a:p>
          <a:p>
            <a:pPr lvl="1"/>
            <a:r>
              <a:rPr lang="en-US" dirty="0" smtClean="0"/>
              <a:t>Submit a report to Congress on the amount of images that have been “altered to change the physical characteristics of bodies and faces” in commercial</a:t>
            </a:r>
            <a:r>
              <a:rPr lang="en-US" dirty="0" smtClean="0">
                <a:solidFill>
                  <a:schemeClr val="accent2">
                    <a:lumMod val="50000"/>
                    <a:lumOff val="50000"/>
                  </a:schemeClr>
                </a:solidFill>
              </a:rPr>
              <a:t>*</a:t>
            </a:r>
            <a:r>
              <a:rPr lang="en-US" dirty="0" smtClean="0"/>
              <a:t> media and advertisements </a:t>
            </a:r>
          </a:p>
          <a:p>
            <a:pPr lvl="1"/>
            <a:endParaRPr lang="en-US" dirty="0" smtClean="0"/>
          </a:p>
          <a:p>
            <a:pPr marL="274320" lvl="1" indent="0">
              <a:buNone/>
            </a:pPr>
            <a:endParaRPr lang="en-US" dirty="0"/>
          </a:p>
          <a:p>
            <a:pPr marL="274320" lvl="1" indent="0">
              <a:buNone/>
            </a:pPr>
            <a:r>
              <a:rPr lang="en-US" dirty="0" smtClean="0">
                <a:solidFill>
                  <a:srgbClr val="B050D7"/>
                </a:solidFill>
              </a:rPr>
              <a:t>*</a:t>
            </a:r>
            <a:r>
              <a:rPr lang="en-US" sz="1800" dirty="0" smtClean="0"/>
              <a:t>Editorial images are covered more strongly under the First Amendment and would not be affected by this bill</a:t>
            </a:r>
            <a:endParaRPr lang="en-US" sz="1800" dirty="0"/>
          </a:p>
          <a:p>
            <a:pPr marL="274320" lvl="1" indent="0" algn="r">
              <a:buNone/>
            </a:pPr>
            <a:endParaRPr lang="en-US" sz="1800" dirty="0" smtClean="0"/>
          </a:p>
          <a:p>
            <a:pPr marL="274320" lvl="1" indent="0" algn="r">
              <a:buNone/>
            </a:pPr>
            <a:r>
              <a:rPr lang="en-US" sz="1800" dirty="0" smtClean="0"/>
              <a:t>(</a:t>
            </a:r>
            <a:r>
              <a:rPr lang="en-US" sz="1800" dirty="0"/>
              <a:t>Zara, 2014)</a:t>
            </a:r>
          </a:p>
          <a:p>
            <a:pPr marL="274320" lvl="1" indent="0">
              <a:buNone/>
            </a:pPr>
            <a:endParaRPr lang="en-US" dirty="0"/>
          </a:p>
        </p:txBody>
      </p:sp>
    </p:spTree>
    <p:extLst>
      <p:ext uri="{BB962C8B-B14F-4D97-AF65-F5344CB8AC3E}">
        <p14:creationId xmlns:p14="http://schemas.microsoft.com/office/powerpoint/2010/main" val="2995342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7901E"/>
                </a:solidFill>
              </a:rPr>
              <a:t>MEDIA AND PUBLIC HEALTH ACT</a:t>
            </a:r>
            <a:endParaRPr lang="en-US" dirty="0">
              <a:solidFill>
                <a:srgbClr val="F7901E"/>
              </a:solidFill>
            </a:endParaRPr>
          </a:p>
        </p:txBody>
      </p:sp>
      <p:sp>
        <p:nvSpPr>
          <p:cNvPr id="3" name="Content Placeholder 2"/>
          <p:cNvSpPr>
            <a:spLocks noGrp="1"/>
          </p:cNvSpPr>
          <p:nvPr>
            <p:ph idx="1"/>
          </p:nvPr>
        </p:nvSpPr>
        <p:spPr>
          <a:xfrm>
            <a:off x="457200" y="1600200"/>
            <a:ext cx="8229600" cy="4870396"/>
          </a:xfrm>
        </p:spPr>
        <p:txBody>
          <a:bodyPr>
            <a:normAutofit/>
          </a:bodyPr>
          <a:lstStyle/>
          <a:p>
            <a:r>
              <a:rPr lang="en-US" sz="2000" dirty="0" smtClean="0"/>
              <a:t>First announced in August of 2011 under the name of the Self Esteem Act</a:t>
            </a:r>
          </a:p>
          <a:p>
            <a:pPr marL="0" indent="0">
              <a:buNone/>
            </a:pPr>
            <a:endParaRPr lang="en-US" sz="800" dirty="0" smtClean="0"/>
          </a:p>
          <a:p>
            <a:r>
              <a:rPr lang="en-US" sz="2000" dirty="0" smtClean="0"/>
              <a:t>Created by former Creative Artists Agency executive, Seth </a:t>
            </a:r>
            <a:r>
              <a:rPr lang="en-US" sz="2000" dirty="0" err="1" smtClean="0"/>
              <a:t>Matlins</a:t>
            </a:r>
            <a:r>
              <a:rPr lang="en-US" sz="2000" dirty="0" smtClean="0"/>
              <a:t>, and his wife Eva </a:t>
            </a:r>
            <a:r>
              <a:rPr lang="en-US" sz="2000" dirty="0" err="1" smtClean="0"/>
              <a:t>Matlins</a:t>
            </a:r>
            <a:r>
              <a:rPr lang="en-US" sz="2000" dirty="0" smtClean="0"/>
              <a:t>.</a:t>
            </a:r>
          </a:p>
          <a:p>
            <a:endParaRPr lang="en-US" sz="800" dirty="0" smtClean="0"/>
          </a:p>
          <a:p>
            <a:r>
              <a:rPr lang="en-US" sz="2000" dirty="0" smtClean="0"/>
              <a:t>Would force ads and editorials to place disclaimers on an image of the “human form” that was significantly digitally altered</a:t>
            </a:r>
          </a:p>
          <a:p>
            <a:endParaRPr lang="en-US" sz="800" dirty="0" smtClean="0"/>
          </a:p>
          <a:p>
            <a:endParaRPr lang="en-US" sz="800" dirty="0" smtClean="0"/>
          </a:p>
          <a:p>
            <a:endParaRPr lang="en-US" sz="800" dirty="0" smtClean="0"/>
          </a:p>
          <a:p>
            <a:r>
              <a:rPr lang="en-US" sz="2000" dirty="0" smtClean="0"/>
              <a:t>Joined with National Eating Disorder Association in 2012 and renamed the Media and Public Health Act</a:t>
            </a:r>
          </a:p>
          <a:p>
            <a:endParaRPr lang="en-US" sz="800" dirty="0" smtClean="0"/>
          </a:p>
          <a:p>
            <a:r>
              <a:rPr lang="en-US" sz="2000" dirty="0" smtClean="0"/>
              <a:t>Why the name change?</a:t>
            </a:r>
          </a:p>
          <a:p>
            <a:pPr lvl="1">
              <a:buFont typeface="Lucida Grande"/>
              <a:buChar char="-"/>
            </a:pPr>
            <a:r>
              <a:rPr lang="en-US" i="1" dirty="0" smtClean="0">
                <a:solidFill>
                  <a:srgbClr val="663366"/>
                </a:solidFill>
              </a:rPr>
              <a:t>“to make crystal clear the cause and effect relationship between the media (and media industries) and public health”</a:t>
            </a:r>
          </a:p>
          <a:p>
            <a:pPr marL="274320" lvl="1" indent="0">
              <a:buNone/>
            </a:pPr>
            <a:endParaRPr lang="en-US" i="1" dirty="0" smtClean="0">
              <a:solidFill>
                <a:srgbClr val="663366"/>
              </a:solidFill>
            </a:endParaRPr>
          </a:p>
        </p:txBody>
      </p:sp>
      <p:sp>
        <p:nvSpPr>
          <p:cNvPr id="4" name="TextBox 3"/>
          <p:cNvSpPr txBox="1"/>
          <p:nvPr/>
        </p:nvSpPr>
        <p:spPr>
          <a:xfrm>
            <a:off x="6108599" y="6285930"/>
            <a:ext cx="2857737" cy="369332"/>
          </a:xfrm>
          <a:prstGeom prst="rect">
            <a:avLst/>
          </a:prstGeom>
          <a:noFill/>
        </p:spPr>
        <p:txBody>
          <a:bodyPr wrap="square" rtlCol="0">
            <a:spAutoFit/>
          </a:bodyPr>
          <a:lstStyle/>
          <a:p>
            <a:r>
              <a:rPr lang="en-US" dirty="0" smtClean="0"/>
              <a:t>(Off Our Chests, 2012)</a:t>
            </a:r>
            <a:endParaRPr lang="en-US" dirty="0"/>
          </a:p>
        </p:txBody>
      </p:sp>
      <p:sp>
        <p:nvSpPr>
          <p:cNvPr id="5" name="TextBox 4"/>
          <p:cNvSpPr txBox="1"/>
          <p:nvPr/>
        </p:nvSpPr>
        <p:spPr>
          <a:xfrm>
            <a:off x="7114288" y="3936111"/>
            <a:ext cx="1572512" cy="369332"/>
          </a:xfrm>
          <a:prstGeom prst="rect">
            <a:avLst/>
          </a:prstGeom>
          <a:noFill/>
        </p:spPr>
        <p:txBody>
          <a:bodyPr wrap="square" rtlCol="0">
            <a:spAutoFit/>
          </a:bodyPr>
          <a:lstStyle/>
          <a:p>
            <a:r>
              <a:rPr lang="en-US" dirty="0" smtClean="0"/>
              <a:t>(Barry, 2011)</a:t>
            </a:r>
            <a:endParaRPr lang="en-US" dirty="0"/>
          </a:p>
        </p:txBody>
      </p:sp>
    </p:spTree>
    <p:extLst>
      <p:ext uri="{BB962C8B-B14F-4D97-AF65-F5344CB8AC3E}">
        <p14:creationId xmlns:p14="http://schemas.microsoft.com/office/powerpoint/2010/main" val="1418640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ETHICAL ISSUES</a:t>
            </a:r>
            <a:endParaRPr lang="en-US" dirty="0"/>
          </a:p>
        </p:txBody>
      </p:sp>
    </p:spTree>
    <p:extLst>
      <p:ext uri="{BB962C8B-B14F-4D97-AF65-F5344CB8AC3E}">
        <p14:creationId xmlns:p14="http://schemas.microsoft.com/office/powerpoint/2010/main" val="34697531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7901E"/>
                </a:solidFill>
              </a:rPr>
              <a:t>ETHICAL ISSUES</a:t>
            </a:r>
            <a:endParaRPr lang="en-US" dirty="0">
              <a:solidFill>
                <a:srgbClr val="F7901E"/>
              </a:solidFill>
            </a:endParaRPr>
          </a:p>
        </p:txBody>
      </p:sp>
      <p:sp>
        <p:nvSpPr>
          <p:cNvPr id="3" name="Content Placeholder 2"/>
          <p:cNvSpPr>
            <a:spLocks noGrp="1"/>
          </p:cNvSpPr>
          <p:nvPr>
            <p:ph idx="1"/>
          </p:nvPr>
        </p:nvSpPr>
        <p:spPr>
          <a:xfrm>
            <a:off x="1092200" y="2266950"/>
            <a:ext cx="7594600" cy="3707095"/>
          </a:xfrm>
          <a:noFill/>
        </p:spPr>
        <p:txBody>
          <a:bodyPr>
            <a:noAutofit/>
          </a:bodyPr>
          <a:lstStyle/>
          <a:p>
            <a:r>
              <a:rPr lang="en-US" sz="3600" dirty="0" smtClean="0"/>
              <a:t>Truthfulness and Accuracy</a:t>
            </a:r>
          </a:p>
          <a:p>
            <a:r>
              <a:rPr lang="en-US" sz="3600" dirty="0" smtClean="0"/>
              <a:t>Responsibility</a:t>
            </a:r>
          </a:p>
          <a:p>
            <a:r>
              <a:rPr lang="en-US" sz="3600" dirty="0" smtClean="0"/>
              <a:t>Disclosure / Transparency</a:t>
            </a:r>
          </a:p>
          <a:p>
            <a:r>
              <a:rPr lang="en-US" sz="3600" dirty="0" smtClean="0"/>
              <a:t>First Amendment</a:t>
            </a:r>
            <a:endParaRPr lang="en-US" sz="3600" dirty="0"/>
          </a:p>
        </p:txBody>
      </p:sp>
    </p:spTree>
    <p:extLst>
      <p:ext uri="{BB962C8B-B14F-4D97-AF65-F5344CB8AC3E}">
        <p14:creationId xmlns:p14="http://schemas.microsoft.com/office/powerpoint/2010/main" val="295413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TRUTHFULNESS / ACCURACY</a:t>
            </a:r>
            <a:endParaRPr lang="en-US" dirty="0">
              <a:solidFill>
                <a:schemeClr val="accent5"/>
              </a:solidFill>
            </a:endParaRPr>
          </a:p>
        </p:txBody>
      </p:sp>
      <p:sp>
        <p:nvSpPr>
          <p:cNvPr id="3" name="Content Placeholder 2"/>
          <p:cNvSpPr>
            <a:spLocks noGrp="1"/>
          </p:cNvSpPr>
          <p:nvPr>
            <p:ph idx="1"/>
          </p:nvPr>
        </p:nvSpPr>
        <p:spPr>
          <a:xfrm>
            <a:off x="457199" y="1600199"/>
            <a:ext cx="8400683" cy="5095121"/>
          </a:xfrm>
        </p:spPr>
        <p:txBody>
          <a:bodyPr>
            <a:normAutofit/>
          </a:bodyPr>
          <a:lstStyle/>
          <a:p>
            <a:r>
              <a:rPr lang="en-US" sz="2000" dirty="0"/>
              <a:t>According to Patterson and Wilkins (2013), accuracy is “using the correct facts and the right words and putting things in context” (p. 35). </a:t>
            </a:r>
            <a:endParaRPr lang="en-US" sz="2000" dirty="0" smtClean="0"/>
          </a:p>
          <a:p>
            <a:r>
              <a:rPr lang="en-US" sz="2000" dirty="0" smtClean="0">
                <a:hlinkClick r:id="rId2"/>
              </a:rPr>
              <a:t>FTC </a:t>
            </a:r>
            <a:r>
              <a:rPr lang="en-US" sz="2000" dirty="0" smtClean="0"/>
              <a:t>and Federal Law state: “When consumers see or hear an advertisement…that ad must be truthful, not misleading…” 								       </a:t>
            </a:r>
            <a:r>
              <a:rPr lang="en-US" sz="1800" dirty="0" smtClean="0"/>
              <a:t>(FTC, </a:t>
            </a:r>
            <a:r>
              <a:rPr lang="en-US" sz="1800" dirty="0" err="1" smtClean="0"/>
              <a:t>n.d.</a:t>
            </a:r>
            <a:r>
              <a:rPr lang="en-US" sz="1800" dirty="0" smtClean="0"/>
              <a:t>)</a:t>
            </a:r>
          </a:p>
          <a:p>
            <a:endParaRPr lang="en-US" sz="800" dirty="0" smtClean="0"/>
          </a:p>
          <a:p>
            <a:r>
              <a:rPr lang="en-US" sz="2000" dirty="0" smtClean="0"/>
              <a:t>Advertisements promoting the benefits of an anti-aging cream that digitally remove the wrinkles of the model are very misleading and inaccurate</a:t>
            </a:r>
          </a:p>
          <a:p>
            <a:pPr marL="0" indent="0">
              <a:buNone/>
            </a:pPr>
            <a:endParaRPr lang="en-US" sz="800" dirty="0" smtClean="0"/>
          </a:p>
          <a:p>
            <a:r>
              <a:rPr lang="en-US" sz="2000" dirty="0" smtClean="0"/>
              <a:t>NYT Ethicist, Randy Cohen considers </a:t>
            </a:r>
            <a:r>
              <a:rPr lang="en-US" sz="2000" dirty="0" err="1" smtClean="0"/>
              <a:t>Photoshopping</a:t>
            </a:r>
            <a:r>
              <a:rPr lang="en-US" sz="2000" dirty="0" smtClean="0"/>
              <a:t> False </a:t>
            </a:r>
            <a:r>
              <a:rPr lang="en-US" sz="2000" dirty="0" err="1" smtClean="0"/>
              <a:t>Advertisment</a:t>
            </a:r>
            <a:endParaRPr lang="en-US" sz="2000" dirty="0" smtClean="0"/>
          </a:p>
          <a:p>
            <a:pPr marL="0" indent="0">
              <a:buNone/>
            </a:pPr>
            <a:endParaRPr lang="en-US" sz="500" dirty="0" smtClean="0"/>
          </a:p>
          <a:p>
            <a:pPr marL="0" indent="0" algn="ctr">
              <a:buNone/>
            </a:pPr>
            <a:r>
              <a:rPr lang="en-US" sz="2000" dirty="0" smtClean="0"/>
              <a:t>“…we already accept labels that list a product’s ingredients or assess its nutritional value or warn of dangers in its use. Similar transparency should apply to phony-baloney advertising photographs”</a:t>
            </a:r>
          </a:p>
          <a:p>
            <a:pPr marL="0" indent="0" algn="r">
              <a:buNone/>
            </a:pPr>
            <a:r>
              <a:rPr lang="en-US" sz="2000" dirty="0" smtClean="0"/>
              <a:t>(Cohen, 2009)</a:t>
            </a:r>
            <a:endParaRPr lang="en-US" sz="2000" dirty="0"/>
          </a:p>
        </p:txBody>
      </p:sp>
    </p:spTree>
    <p:extLst>
      <p:ext uri="{BB962C8B-B14F-4D97-AF65-F5344CB8AC3E}">
        <p14:creationId xmlns:p14="http://schemas.microsoft.com/office/powerpoint/2010/main" val="135314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RESPONSIBILITY</a:t>
            </a:r>
            <a:endParaRPr lang="en-US" dirty="0">
              <a:solidFill>
                <a:srgbClr val="F7901E"/>
              </a:solidFill>
            </a:endParaRPr>
          </a:p>
        </p:txBody>
      </p:sp>
      <p:sp>
        <p:nvSpPr>
          <p:cNvPr id="3" name="Content Placeholder 2"/>
          <p:cNvSpPr>
            <a:spLocks noGrp="1"/>
          </p:cNvSpPr>
          <p:nvPr>
            <p:ph idx="1"/>
          </p:nvPr>
        </p:nvSpPr>
        <p:spPr>
          <a:xfrm>
            <a:off x="457200" y="1913799"/>
            <a:ext cx="8229600" cy="4170006"/>
          </a:xfrm>
        </p:spPr>
        <p:txBody>
          <a:bodyPr/>
          <a:lstStyle/>
          <a:p>
            <a:r>
              <a:rPr lang="en-US" dirty="0"/>
              <a:t>According to the American Marketing Association (AMA), organizations have the responsibility to accept the consequences of their marketing strategies and acknowledge the social obligations that come with “increased marketing and economic power” (About AMA, 2014). </a:t>
            </a:r>
            <a:endParaRPr lang="en-US" dirty="0" smtClean="0"/>
          </a:p>
          <a:p>
            <a:pPr marL="0" indent="0">
              <a:buNone/>
            </a:pPr>
            <a:endParaRPr lang="en-US" dirty="0" smtClean="0"/>
          </a:p>
          <a:p>
            <a:r>
              <a:rPr lang="en-US" dirty="0" smtClean="0"/>
              <a:t>Media professionals should take responsibility for inaccurate information (Pulaski-</a:t>
            </a:r>
            <a:r>
              <a:rPr lang="en-US" dirty="0" err="1" smtClean="0"/>
              <a:t>Behling</a:t>
            </a:r>
            <a:r>
              <a:rPr lang="en-US" dirty="0" smtClean="0"/>
              <a:t>, 2015)</a:t>
            </a:r>
          </a:p>
        </p:txBody>
      </p:sp>
    </p:spTree>
    <p:extLst>
      <p:ext uri="{BB962C8B-B14F-4D97-AF65-F5344CB8AC3E}">
        <p14:creationId xmlns:p14="http://schemas.microsoft.com/office/powerpoint/2010/main" val="3937264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DISCLOSURE / TRANSPARANCY</a:t>
            </a:r>
            <a:endParaRPr lang="en-US" dirty="0">
              <a:solidFill>
                <a:srgbClr val="F7901E"/>
              </a:solidFill>
            </a:endParaRPr>
          </a:p>
        </p:txBody>
      </p:sp>
      <p:sp>
        <p:nvSpPr>
          <p:cNvPr id="3" name="Content Placeholder 2"/>
          <p:cNvSpPr>
            <a:spLocks noGrp="1"/>
          </p:cNvSpPr>
          <p:nvPr>
            <p:ph idx="1"/>
          </p:nvPr>
        </p:nvSpPr>
        <p:spPr>
          <a:xfrm>
            <a:off x="457199" y="1835399"/>
            <a:ext cx="8369327" cy="4891282"/>
          </a:xfrm>
        </p:spPr>
        <p:txBody>
          <a:bodyPr>
            <a:normAutofit/>
          </a:bodyPr>
          <a:lstStyle/>
          <a:p>
            <a:r>
              <a:rPr lang="en-US" dirty="0"/>
              <a:t>According to the American Marketing Association (AMA), </a:t>
            </a:r>
            <a:r>
              <a:rPr lang="en-US" dirty="0" smtClean="0"/>
              <a:t>marketers must “create a spirit of openness in marketing operations,” and should explain significant product or service risks that could affect consumers and their perceptions</a:t>
            </a:r>
          </a:p>
          <a:p>
            <a:pPr marL="0" indent="0">
              <a:buNone/>
            </a:pPr>
            <a:endParaRPr lang="en-US" dirty="0"/>
          </a:p>
          <a:p>
            <a:r>
              <a:rPr lang="en-US" dirty="0" smtClean="0"/>
              <a:t>AMA also states that marketers should strive to communicate clearly with their consumers and avoid omissions that can be harmful to the consumer</a:t>
            </a:r>
          </a:p>
          <a:p>
            <a:pPr marL="0" indent="0">
              <a:buNone/>
            </a:pPr>
            <a:endParaRPr lang="en-US" dirty="0"/>
          </a:p>
          <a:p>
            <a:pPr marL="0" indent="0" algn="r">
              <a:buNone/>
            </a:pPr>
            <a:endParaRPr lang="en-US" dirty="0" smtClean="0"/>
          </a:p>
          <a:p>
            <a:pPr marL="0" indent="0" algn="r">
              <a:buNone/>
            </a:pPr>
            <a:r>
              <a:rPr lang="en-US" sz="2000" dirty="0" smtClean="0"/>
              <a:t>(</a:t>
            </a:r>
            <a:r>
              <a:rPr lang="en-US" sz="2000" dirty="0"/>
              <a:t>About AMA, 2014</a:t>
            </a:r>
            <a:r>
              <a:rPr lang="en-US" sz="2000" dirty="0" smtClean="0"/>
              <a:t>) </a:t>
            </a:r>
            <a:endParaRPr lang="en-US" sz="2000" dirty="0"/>
          </a:p>
          <a:p>
            <a:pPr marL="0" indent="0" algn="r">
              <a:buNone/>
            </a:pPr>
            <a:endParaRPr lang="en-US" sz="2000" dirty="0" smtClean="0"/>
          </a:p>
          <a:p>
            <a:endParaRPr lang="en-US" dirty="0"/>
          </a:p>
          <a:p>
            <a:endParaRPr lang="en-US" dirty="0"/>
          </a:p>
        </p:txBody>
      </p:sp>
    </p:spTree>
    <p:extLst>
      <p:ext uri="{BB962C8B-B14F-4D97-AF65-F5344CB8AC3E}">
        <p14:creationId xmlns:p14="http://schemas.microsoft.com/office/powerpoint/2010/main" val="1415543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FIRST AMENDMENT</a:t>
            </a:r>
            <a:endParaRPr lang="en-US" dirty="0">
              <a:solidFill>
                <a:srgbClr val="F7901E"/>
              </a:solidFill>
            </a:endParaRPr>
          </a:p>
        </p:txBody>
      </p:sp>
      <p:sp>
        <p:nvSpPr>
          <p:cNvPr id="3" name="Content Placeholder 2"/>
          <p:cNvSpPr>
            <a:spLocks noGrp="1"/>
          </p:cNvSpPr>
          <p:nvPr>
            <p:ph idx="1"/>
          </p:nvPr>
        </p:nvSpPr>
        <p:spPr>
          <a:xfrm>
            <a:off x="457200" y="1600200"/>
            <a:ext cx="8360064" cy="5062252"/>
          </a:xfrm>
        </p:spPr>
        <p:txBody>
          <a:bodyPr>
            <a:normAutofit/>
          </a:bodyPr>
          <a:lstStyle/>
          <a:p>
            <a:r>
              <a:rPr lang="en-US" dirty="0" smtClean="0"/>
              <a:t>Commercial Speech = speech that advertises a product or service, was not always protected under First Amendment</a:t>
            </a:r>
          </a:p>
          <a:p>
            <a:pPr marL="0" indent="0" algn="r">
              <a:buNone/>
            </a:pPr>
            <a:r>
              <a:rPr lang="en-US" sz="2000" dirty="0"/>
              <a:t>(Advertising is protected, 2015</a:t>
            </a:r>
            <a:r>
              <a:rPr lang="en-US" sz="2000" dirty="0" smtClean="0"/>
              <a:t>)</a:t>
            </a:r>
          </a:p>
          <a:p>
            <a:pPr marL="0" indent="0" algn="r">
              <a:buNone/>
            </a:pPr>
            <a:endParaRPr lang="en-US" sz="800" dirty="0" smtClean="0"/>
          </a:p>
          <a:p>
            <a:r>
              <a:rPr lang="en-US" dirty="0" smtClean="0"/>
              <a:t>Commercial Speech Doctrine – truthful advertisements are protected under the First Amendment</a:t>
            </a:r>
          </a:p>
          <a:p>
            <a:pPr marL="0" indent="0" algn="r">
              <a:buNone/>
            </a:pPr>
            <a:r>
              <a:rPr lang="en-US" sz="2000" dirty="0" smtClean="0"/>
              <a:t>(Pulaski-</a:t>
            </a:r>
            <a:r>
              <a:rPr lang="en-US" sz="2000" dirty="0" err="1" smtClean="0"/>
              <a:t>Behling</a:t>
            </a:r>
            <a:r>
              <a:rPr lang="en-US" sz="2000" dirty="0" smtClean="0"/>
              <a:t>, 2015)</a:t>
            </a:r>
          </a:p>
          <a:p>
            <a:pPr marL="0" indent="0" algn="r">
              <a:buNone/>
            </a:pPr>
            <a:endParaRPr lang="en-US" sz="800" dirty="0" smtClean="0"/>
          </a:p>
          <a:p>
            <a:r>
              <a:rPr lang="en-US" dirty="0" smtClean="0"/>
              <a:t>Commercial speech carries less protection than other types of speech (</a:t>
            </a:r>
            <a:r>
              <a:rPr lang="en-US" dirty="0" err="1" smtClean="0"/>
              <a:t>ie</a:t>
            </a:r>
            <a:r>
              <a:rPr lang="en-US" dirty="0" smtClean="0"/>
              <a:t> editorial)</a:t>
            </a:r>
          </a:p>
          <a:p>
            <a:endParaRPr lang="en-US" sz="800" dirty="0" smtClean="0"/>
          </a:p>
          <a:p>
            <a:endParaRPr lang="en-US" sz="800" dirty="0" smtClean="0"/>
          </a:p>
          <a:p>
            <a:r>
              <a:rPr lang="en-US" dirty="0" smtClean="0"/>
              <a:t>FTC can regulate “deceptive” speech</a:t>
            </a:r>
          </a:p>
          <a:p>
            <a:pPr marL="0" indent="0" algn="r">
              <a:buNone/>
            </a:pPr>
            <a:r>
              <a:rPr lang="en-US" sz="2000" dirty="0" smtClean="0"/>
              <a:t>(Advertising is protected, 2015)</a:t>
            </a:r>
          </a:p>
          <a:p>
            <a:pPr marL="0" indent="0">
              <a:buNone/>
            </a:pPr>
            <a:endParaRPr lang="en-US" dirty="0"/>
          </a:p>
          <a:p>
            <a:endParaRPr lang="en-US" dirty="0" smtClean="0"/>
          </a:p>
          <a:p>
            <a:endParaRPr lang="en-US" dirty="0"/>
          </a:p>
        </p:txBody>
      </p:sp>
    </p:spTree>
    <p:extLst>
      <p:ext uri="{BB962C8B-B14F-4D97-AF65-F5344CB8AC3E}">
        <p14:creationId xmlns:p14="http://schemas.microsoft.com/office/powerpoint/2010/main" val="3088720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MANIPULATION IN ADVERTISING…</a:t>
            </a:r>
            <a:endParaRPr lang="en-US" dirty="0"/>
          </a:p>
        </p:txBody>
      </p:sp>
      <p:sp>
        <p:nvSpPr>
          <p:cNvPr id="3" name="Text Placeholder 2"/>
          <p:cNvSpPr>
            <a:spLocks noGrp="1"/>
          </p:cNvSpPr>
          <p:nvPr>
            <p:ph type="body" idx="1"/>
          </p:nvPr>
        </p:nvSpPr>
        <p:spPr>
          <a:xfrm>
            <a:off x="722313" y="4893119"/>
            <a:ext cx="7772400" cy="532511"/>
          </a:xfrm>
        </p:spPr>
        <p:txBody>
          <a:bodyPr/>
          <a:lstStyle/>
          <a:p>
            <a:r>
              <a:rPr lang="en-US" dirty="0" smtClean="0"/>
              <a:t>ETHICAL OR UNETHICAL?</a:t>
            </a:r>
            <a:endParaRPr lang="en-US" dirty="0"/>
          </a:p>
        </p:txBody>
      </p:sp>
    </p:spTree>
    <p:extLst>
      <p:ext uri="{BB962C8B-B14F-4D97-AF65-F5344CB8AC3E}">
        <p14:creationId xmlns:p14="http://schemas.microsoft.com/office/powerpoint/2010/main" val="3914628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7901E"/>
                </a:solidFill>
              </a:rPr>
              <a:t>UNETHICAL!!!</a:t>
            </a:r>
            <a:endParaRPr lang="en-US" dirty="0">
              <a:solidFill>
                <a:srgbClr val="F7901E"/>
              </a:solidFill>
            </a:endParaRPr>
          </a:p>
        </p:txBody>
      </p:sp>
      <p:sp>
        <p:nvSpPr>
          <p:cNvPr id="5" name="Content Placeholder 4"/>
          <p:cNvSpPr>
            <a:spLocks noGrp="1"/>
          </p:cNvSpPr>
          <p:nvPr>
            <p:ph idx="1"/>
          </p:nvPr>
        </p:nvSpPr>
        <p:spPr>
          <a:xfrm>
            <a:off x="457200" y="1948901"/>
            <a:ext cx="8229600" cy="4876800"/>
          </a:xfrm>
        </p:spPr>
        <p:txBody>
          <a:bodyPr>
            <a:normAutofit/>
          </a:bodyPr>
          <a:lstStyle/>
          <a:p>
            <a:r>
              <a:rPr lang="en-US" dirty="0"/>
              <a:t>Many Advertisers and magazine editors believe a warning label only tells people what they already know</a:t>
            </a:r>
          </a:p>
          <a:p>
            <a:pPr marL="0" indent="0">
              <a:buNone/>
            </a:pPr>
            <a:endParaRPr lang="en-US" sz="800" dirty="0" smtClean="0"/>
          </a:p>
          <a:p>
            <a:r>
              <a:rPr lang="en-US" dirty="0" smtClean="0"/>
              <a:t>Chief Editor at </a:t>
            </a:r>
            <a:r>
              <a:rPr lang="en-US" i="1" dirty="0" smtClean="0"/>
              <a:t>Marie Claire</a:t>
            </a:r>
            <a:r>
              <a:rPr lang="en-US" dirty="0" smtClean="0"/>
              <a:t>, </a:t>
            </a:r>
            <a:r>
              <a:rPr lang="en-US" dirty="0" err="1" smtClean="0"/>
              <a:t>Christin</a:t>
            </a:r>
            <a:r>
              <a:rPr lang="en-US" dirty="0" smtClean="0"/>
              <a:t> </a:t>
            </a:r>
            <a:r>
              <a:rPr lang="en-US" dirty="0" err="1" smtClean="0"/>
              <a:t>Leiritze</a:t>
            </a:r>
            <a:r>
              <a:rPr lang="en-US" dirty="0" smtClean="0"/>
              <a:t>, says “fashion provides a dream that is important for women” and that her “readers aren’t idiots”</a:t>
            </a:r>
          </a:p>
          <a:p>
            <a:pPr marL="0" indent="0" algn="r">
              <a:buNone/>
            </a:pPr>
            <a:r>
              <a:rPr lang="en-US" sz="1800" dirty="0"/>
              <a:t>(Donovan, 2012</a:t>
            </a:r>
            <a:r>
              <a:rPr lang="en-US" sz="1800" dirty="0" smtClean="0"/>
              <a:t>)</a:t>
            </a:r>
            <a:endParaRPr lang="en-US" dirty="0" smtClean="0"/>
          </a:p>
          <a:p>
            <a:r>
              <a:rPr lang="en-US" dirty="0" smtClean="0"/>
              <a:t>However,  just because readers know they are </a:t>
            </a:r>
            <a:r>
              <a:rPr lang="en-US" dirty="0" err="1" smtClean="0"/>
              <a:t>Photoshopped</a:t>
            </a:r>
            <a:r>
              <a:rPr lang="en-US" dirty="0" smtClean="0"/>
              <a:t>, doesn’t mean it doesn’t negatively affect them</a:t>
            </a:r>
          </a:p>
          <a:p>
            <a:pPr marL="0" indent="0">
              <a:buNone/>
            </a:pPr>
            <a:endParaRPr lang="en-US" sz="800" dirty="0" smtClean="0"/>
          </a:p>
          <a:p>
            <a:r>
              <a:rPr lang="en-US" dirty="0" smtClean="0"/>
              <a:t>“Seeing is believing” </a:t>
            </a:r>
          </a:p>
          <a:p>
            <a:pPr marL="0" indent="0" algn="r">
              <a:buNone/>
            </a:pPr>
            <a:r>
              <a:rPr lang="en-US" sz="1800" dirty="0" smtClean="0"/>
              <a:t>(Patterson &amp; Wilkins, 2014, p.196)</a:t>
            </a:r>
          </a:p>
        </p:txBody>
      </p:sp>
    </p:spTree>
    <p:extLst>
      <p:ext uri="{BB962C8B-B14F-4D97-AF65-F5344CB8AC3E}">
        <p14:creationId xmlns:p14="http://schemas.microsoft.com/office/powerpoint/2010/main" val="1602830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CANDIES </a:t>
            </a:r>
            <a:r>
              <a:rPr lang="en-US" dirty="0">
                <a:solidFill>
                  <a:srgbClr val="F7901E"/>
                </a:solidFill>
              </a:rPr>
              <a:t>/ </a:t>
            </a:r>
            <a:r>
              <a:rPr lang="en-US" dirty="0" smtClean="0">
                <a:solidFill>
                  <a:srgbClr val="F7901E"/>
                </a:solidFill>
              </a:rPr>
              <a:t>BRITNEY SPEARS</a:t>
            </a:r>
            <a:endParaRPr lang="en-US" dirty="0">
              <a:solidFill>
                <a:srgbClr val="F7901E"/>
              </a:solidFill>
            </a:endParaRPr>
          </a:p>
        </p:txBody>
      </p:sp>
      <p:sp>
        <p:nvSpPr>
          <p:cNvPr id="3" name="Content Placeholder 2"/>
          <p:cNvSpPr>
            <a:spLocks noGrp="1"/>
          </p:cNvSpPr>
          <p:nvPr>
            <p:ph idx="1"/>
          </p:nvPr>
        </p:nvSpPr>
        <p:spPr>
          <a:xfrm>
            <a:off x="457200" y="1981200"/>
            <a:ext cx="8229600" cy="4716169"/>
          </a:xfrm>
        </p:spPr>
        <p:txBody>
          <a:bodyPr/>
          <a:lstStyle/>
          <a:p>
            <a:r>
              <a:rPr lang="en-US" dirty="0" smtClean="0"/>
              <a:t>Britney Spears allowed original photos </a:t>
            </a:r>
            <a:r>
              <a:rPr lang="en-US" dirty="0" smtClean="0"/>
              <a:t>of a Candies ad </a:t>
            </a:r>
            <a:r>
              <a:rPr lang="en-US" dirty="0" smtClean="0"/>
              <a:t>to </a:t>
            </a:r>
            <a:r>
              <a:rPr lang="en-US" dirty="0" smtClean="0"/>
              <a:t>be released with the </a:t>
            </a:r>
            <a:r>
              <a:rPr lang="en-US" dirty="0" err="1"/>
              <a:t>P</a:t>
            </a:r>
            <a:r>
              <a:rPr lang="en-US" dirty="0" err="1" smtClean="0"/>
              <a:t>hotoshopped</a:t>
            </a:r>
            <a:r>
              <a:rPr lang="en-US" dirty="0" smtClean="0"/>
              <a:t> ones so people could see the differences. </a:t>
            </a:r>
          </a:p>
          <a:p>
            <a:pPr marL="0" indent="0">
              <a:buNone/>
            </a:pPr>
            <a:endParaRPr lang="en-US" dirty="0" smtClean="0"/>
          </a:p>
          <a:p>
            <a:r>
              <a:rPr lang="en-US" b="1" dirty="0" smtClean="0"/>
              <a:t>Minor changes</a:t>
            </a:r>
            <a:r>
              <a:rPr lang="en-US" dirty="0" smtClean="0"/>
              <a:t>: removal of blemishes and skin toned evened out</a:t>
            </a:r>
          </a:p>
          <a:p>
            <a:pPr marL="0" indent="0">
              <a:buNone/>
            </a:pPr>
            <a:endParaRPr lang="en-US" sz="1200" dirty="0"/>
          </a:p>
          <a:p>
            <a:r>
              <a:rPr lang="en-US" b="1" dirty="0" smtClean="0"/>
              <a:t>Major changes</a:t>
            </a:r>
            <a:r>
              <a:rPr lang="en-US" dirty="0" smtClean="0"/>
              <a:t>: Cellulite was removed, her waist and legs were slimmed, her butt was slimmed and lifted</a:t>
            </a:r>
          </a:p>
          <a:p>
            <a:pPr marL="0" indent="0">
              <a:buNone/>
            </a:pPr>
            <a:endParaRPr lang="en-US" dirty="0"/>
          </a:p>
        </p:txBody>
      </p:sp>
      <p:sp>
        <p:nvSpPr>
          <p:cNvPr id="5" name="TextBox 4"/>
          <p:cNvSpPr txBox="1"/>
          <p:nvPr/>
        </p:nvSpPr>
        <p:spPr>
          <a:xfrm>
            <a:off x="5782500" y="6126163"/>
            <a:ext cx="2904300" cy="400110"/>
          </a:xfrm>
          <a:prstGeom prst="rect">
            <a:avLst/>
          </a:prstGeom>
          <a:noFill/>
        </p:spPr>
        <p:txBody>
          <a:bodyPr wrap="square" rtlCol="0">
            <a:spAutoFit/>
          </a:bodyPr>
          <a:lstStyle/>
          <a:p>
            <a:r>
              <a:rPr lang="en-US" sz="2000" dirty="0" smtClean="0"/>
              <a:t>(Woodward</a:t>
            </a:r>
            <a:r>
              <a:rPr lang="en-US" sz="2000" dirty="0" smtClean="0"/>
              <a:t>, May </a:t>
            </a:r>
            <a:r>
              <a:rPr lang="en-US" sz="2000" dirty="0" smtClean="0"/>
              <a:t>2014)</a:t>
            </a:r>
            <a:endParaRPr lang="en-US" sz="2000" dirty="0"/>
          </a:p>
        </p:txBody>
      </p:sp>
    </p:spTree>
    <p:extLst>
      <p:ext uri="{BB962C8B-B14F-4D97-AF65-F5344CB8AC3E}">
        <p14:creationId xmlns:p14="http://schemas.microsoft.com/office/powerpoint/2010/main" val="1975885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257"/>
            <a:ext cx="9193185" cy="990600"/>
          </a:xfrm>
        </p:spPr>
        <p:txBody>
          <a:bodyPr>
            <a:noAutofit/>
          </a:bodyPr>
          <a:lstStyle/>
          <a:p>
            <a:r>
              <a:rPr lang="en-US" sz="3200" dirty="0" smtClean="0">
                <a:solidFill>
                  <a:schemeClr val="accent5"/>
                </a:solidFill>
              </a:rPr>
              <a:t>NEGATIVE AFFECTS OF DIGITAL MANIPULATION</a:t>
            </a:r>
            <a:endParaRPr lang="en-US" sz="3200" dirty="0">
              <a:solidFill>
                <a:schemeClr val="accent5"/>
              </a:solidFill>
            </a:endParaRPr>
          </a:p>
        </p:txBody>
      </p:sp>
      <p:sp>
        <p:nvSpPr>
          <p:cNvPr id="3" name="Content Placeholder 2"/>
          <p:cNvSpPr>
            <a:spLocks noGrp="1"/>
          </p:cNvSpPr>
          <p:nvPr>
            <p:ph idx="1"/>
          </p:nvPr>
        </p:nvSpPr>
        <p:spPr>
          <a:xfrm>
            <a:off x="457200" y="1878290"/>
            <a:ext cx="8229600" cy="4598709"/>
          </a:xfrm>
        </p:spPr>
        <p:txBody>
          <a:bodyPr>
            <a:normAutofit lnSpcReduction="10000"/>
          </a:bodyPr>
          <a:lstStyle/>
          <a:p>
            <a:r>
              <a:rPr lang="en-US" dirty="0" err="1" smtClean="0"/>
              <a:t>Photoshopped</a:t>
            </a:r>
            <a:r>
              <a:rPr lang="en-US" dirty="0" smtClean="0"/>
              <a:t> images portray an unrealistic idea of beauty that is impossible to attain </a:t>
            </a:r>
          </a:p>
          <a:p>
            <a:pPr marL="0" indent="0">
              <a:buNone/>
            </a:pPr>
            <a:endParaRPr lang="en-US" sz="1000" dirty="0" smtClean="0"/>
          </a:p>
          <a:p>
            <a:r>
              <a:rPr lang="en-US" dirty="0" err="1" smtClean="0"/>
              <a:t>Photoshopped</a:t>
            </a:r>
            <a:r>
              <a:rPr lang="en-US" dirty="0" smtClean="0"/>
              <a:t> images in magazines and advertisements have contributed to depression, anorexia, bulimia, and other health issues among young women</a:t>
            </a:r>
          </a:p>
          <a:p>
            <a:pPr marL="0" indent="0">
              <a:buNone/>
            </a:pPr>
            <a:endParaRPr lang="en-US" sz="1000" dirty="0" smtClean="0"/>
          </a:p>
          <a:p>
            <a:r>
              <a:rPr lang="en-US" dirty="0" smtClean="0"/>
              <a:t>10 million women in US women suffer from eating disorders </a:t>
            </a:r>
          </a:p>
          <a:p>
            <a:pPr marL="0" indent="0">
              <a:buNone/>
            </a:pPr>
            <a:endParaRPr lang="en-US" sz="1000" dirty="0"/>
          </a:p>
          <a:p>
            <a:r>
              <a:rPr lang="en-US" dirty="0" smtClean="0"/>
              <a:t>More than 80% of women report being dissatisfied with their appearance </a:t>
            </a:r>
          </a:p>
          <a:p>
            <a:endParaRPr lang="en-US" dirty="0" smtClean="0"/>
          </a:p>
          <a:p>
            <a:pPr marL="0" indent="0" algn="r">
              <a:buNone/>
            </a:pPr>
            <a:r>
              <a:rPr lang="en-US" sz="2000" dirty="0" smtClean="0"/>
              <a:t>(Donovan, 2012)</a:t>
            </a:r>
            <a:endParaRPr lang="en-US" sz="2000" dirty="0"/>
          </a:p>
        </p:txBody>
      </p:sp>
    </p:spTree>
    <p:extLst>
      <p:ext uri="{BB962C8B-B14F-4D97-AF65-F5344CB8AC3E}">
        <p14:creationId xmlns:p14="http://schemas.microsoft.com/office/powerpoint/2010/main" val="2481510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4368"/>
            <a:ext cx="9144000" cy="990600"/>
          </a:xfrm>
        </p:spPr>
        <p:txBody>
          <a:bodyPr>
            <a:noAutofit/>
          </a:bodyPr>
          <a:lstStyle/>
          <a:p>
            <a:r>
              <a:rPr lang="en-US" sz="3200" dirty="0">
                <a:solidFill>
                  <a:schemeClr val="accent5"/>
                </a:solidFill>
              </a:rPr>
              <a:t>NEGATIVE AFFECTS OF DIGITAL MANIPULATION</a:t>
            </a:r>
            <a:endParaRPr lang="en-US" sz="3200" dirty="0"/>
          </a:p>
        </p:txBody>
      </p:sp>
      <p:sp>
        <p:nvSpPr>
          <p:cNvPr id="3" name="Content Placeholder 2"/>
          <p:cNvSpPr>
            <a:spLocks noGrp="1"/>
          </p:cNvSpPr>
          <p:nvPr>
            <p:ph idx="1"/>
          </p:nvPr>
        </p:nvSpPr>
        <p:spPr>
          <a:xfrm>
            <a:off x="457199" y="1693220"/>
            <a:ext cx="8433695" cy="5024445"/>
          </a:xfrm>
        </p:spPr>
        <p:txBody>
          <a:bodyPr>
            <a:normAutofit fontScale="92500" lnSpcReduction="20000"/>
          </a:bodyPr>
          <a:lstStyle/>
          <a:p>
            <a:r>
              <a:rPr lang="en-US" dirty="0" smtClean="0"/>
              <a:t>While I don’t believe that digital manipulation in the media </a:t>
            </a:r>
            <a:r>
              <a:rPr lang="en-US" i="1" dirty="0" smtClean="0"/>
              <a:t>causes </a:t>
            </a:r>
            <a:r>
              <a:rPr lang="en-US" dirty="0" smtClean="0"/>
              <a:t>eating disorders – which are very complex and are developed based on a number of factors – I do believe they create unrealistic ideas of beauty and cause body image issues and</a:t>
            </a:r>
            <a:r>
              <a:rPr lang="en-US" dirty="0" smtClean="0"/>
              <a:t> unhealthy eating habits and behaviors</a:t>
            </a:r>
            <a:endParaRPr lang="en-US" dirty="0" smtClean="0"/>
          </a:p>
          <a:p>
            <a:pPr marL="0" indent="0">
              <a:buNone/>
            </a:pPr>
            <a:endParaRPr lang="en-US" dirty="0" smtClean="0"/>
          </a:p>
          <a:p>
            <a:r>
              <a:rPr lang="en-US" dirty="0" smtClean="0"/>
              <a:t>Higher </a:t>
            </a:r>
            <a:r>
              <a:rPr lang="en-US" dirty="0" smtClean="0"/>
              <a:t>exposure to beauty and fashion magazines increases the likelihood that young girls will develop negative body image and eating disorders</a:t>
            </a:r>
          </a:p>
          <a:p>
            <a:endParaRPr lang="en-US" dirty="0" smtClean="0"/>
          </a:p>
          <a:p>
            <a:r>
              <a:rPr lang="en-US" dirty="0" smtClean="0"/>
              <a:t>Girls in Fiji begun to develop eating disorders and body image issues only </a:t>
            </a:r>
            <a:r>
              <a:rPr lang="en-US" b="1" dirty="0" smtClean="0"/>
              <a:t>3 years after western TV was introduced!!!</a:t>
            </a:r>
          </a:p>
          <a:p>
            <a:pPr marL="0" indent="0">
              <a:buNone/>
            </a:pPr>
            <a:endParaRPr lang="en-US" b="1" dirty="0"/>
          </a:p>
          <a:p>
            <a:pPr marL="0" indent="0">
              <a:buNone/>
            </a:pPr>
            <a:endParaRPr lang="en-US" b="1" dirty="0" smtClean="0"/>
          </a:p>
          <a:p>
            <a:pPr marL="0" indent="0" algn="r">
              <a:buNone/>
            </a:pPr>
            <a:r>
              <a:rPr lang="en-US" sz="2000" dirty="0" smtClean="0"/>
              <a:t>(</a:t>
            </a:r>
            <a:r>
              <a:rPr lang="en-US" sz="2000" dirty="0" err="1" smtClean="0"/>
              <a:t>Rhodan</a:t>
            </a:r>
            <a:r>
              <a:rPr lang="en-US" sz="2000" dirty="0" smtClean="0"/>
              <a:t>, 2014)</a:t>
            </a:r>
          </a:p>
        </p:txBody>
      </p:sp>
    </p:spTree>
    <p:extLst>
      <p:ext uri="{BB962C8B-B14F-4D97-AF65-F5344CB8AC3E}">
        <p14:creationId xmlns:p14="http://schemas.microsoft.com/office/powerpoint/2010/main" val="3866078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4368"/>
            <a:ext cx="9144000" cy="990600"/>
          </a:xfrm>
        </p:spPr>
        <p:txBody>
          <a:bodyPr>
            <a:noAutofit/>
          </a:bodyPr>
          <a:lstStyle/>
          <a:p>
            <a:r>
              <a:rPr lang="en-US" sz="3200" dirty="0">
                <a:solidFill>
                  <a:schemeClr val="accent5"/>
                </a:solidFill>
              </a:rPr>
              <a:t>NEGATIVE AFFECTS OF DIGITAL MANIPULATION</a:t>
            </a:r>
            <a:endParaRPr lang="en-US" sz="3200" dirty="0"/>
          </a:p>
        </p:txBody>
      </p:sp>
      <p:sp>
        <p:nvSpPr>
          <p:cNvPr id="4" name="Content Placeholder 3"/>
          <p:cNvSpPr>
            <a:spLocks noGrp="1"/>
          </p:cNvSpPr>
          <p:nvPr>
            <p:ph idx="1"/>
          </p:nvPr>
        </p:nvSpPr>
        <p:spPr>
          <a:xfrm>
            <a:off x="5830697" y="1959556"/>
            <a:ext cx="3313304" cy="3138664"/>
          </a:xfrm>
        </p:spPr>
        <p:txBody>
          <a:bodyPr>
            <a:noAutofit/>
          </a:bodyPr>
          <a:lstStyle/>
          <a:p>
            <a:pPr marL="0" indent="0" algn="ctr">
              <a:buNone/>
            </a:pPr>
            <a:r>
              <a:rPr lang="en-US" sz="2800" dirty="0" smtClean="0"/>
              <a:t>Being constantly bombarded with images of perfection can subliminally affect a persons views – </a:t>
            </a:r>
            <a:r>
              <a:rPr lang="en-US" sz="2800" dirty="0" smtClean="0"/>
              <a:t>especially young impressionable minds</a:t>
            </a:r>
            <a:endParaRPr lang="en-US" sz="2800" dirty="0"/>
          </a:p>
        </p:txBody>
      </p:sp>
      <p:pic>
        <p:nvPicPr>
          <p:cNvPr id="5" name="Dove - Onslaugh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494" y="1762784"/>
            <a:ext cx="5449004" cy="4086753"/>
          </a:xfrm>
          <a:prstGeom prst="rect">
            <a:avLst/>
          </a:prstGeom>
        </p:spPr>
      </p:pic>
      <p:sp>
        <p:nvSpPr>
          <p:cNvPr id="6" name="TextBox 5"/>
          <p:cNvSpPr txBox="1"/>
          <p:nvPr/>
        </p:nvSpPr>
        <p:spPr>
          <a:xfrm>
            <a:off x="7409099" y="6304002"/>
            <a:ext cx="1734901" cy="369332"/>
          </a:xfrm>
          <a:prstGeom prst="rect">
            <a:avLst/>
          </a:prstGeom>
          <a:noFill/>
        </p:spPr>
        <p:txBody>
          <a:bodyPr wrap="square" rtlCol="0">
            <a:spAutoFit/>
          </a:bodyPr>
          <a:lstStyle/>
          <a:p>
            <a:r>
              <a:rPr lang="en-US" dirty="0" smtClean="0"/>
              <a:t>(Piper, 2007)</a:t>
            </a:r>
            <a:endParaRPr lang="en-US" dirty="0"/>
          </a:p>
        </p:txBody>
      </p:sp>
    </p:spTree>
    <p:extLst>
      <p:ext uri="{BB962C8B-B14F-4D97-AF65-F5344CB8AC3E}">
        <p14:creationId xmlns:p14="http://schemas.microsoft.com/office/powerpoint/2010/main" val="19325685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01E"/>
                </a:solidFill>
              </a:rPr>
              <a:t>COMPANIES SPEAK OUT - AERIE</a:t>
            </a:r>
            <a:endParaRPr lang="en-US" dirty="0">
              <a:solidFill>
                <a:srgbClr val="F7901E"/>
              </a:solidFill>
            </a:endParaRPr>
          </a:p>
        </p:txBody>
      </p:sp>
      <p:sp>
        <p:nvSpPr>
          <p:cNvPr id="3" name="Content Placeholder 2"/>
          <p:cNvSpPr>
            <a:spLocks noGrp="1"/>
          </p:cNvSpPr>
          <p:nvPr>
            <p:ph idx="1"/>
          </p:nvPr>
        </p:nvSpPr>
        <p:spPr>
          <a:xfrm>
            <a:off x="457200" y="1358794"/>
            <a:ext cx="8229600" cy="1105960"/>
          </a:xfrm>
        </p:spPr>
        <p:txBody>
          <a:bodyPr>
            <a:normAutofit/>
          </a:bodyPr>
          <a:lstStyle/>
          <a:p>
            <a:pPr marL="0" indent="0" algn="ctr">
              <a:buNone/>
            </a:pPr>
            <a:r>
              <a:rPr lang="en-US" sz="2000" dirty="0" smtClean="0"/>
              <a:t>American Eagle’s lingerie store aerie launched Spring 2014 campaign called aerie Real, featuring un-retouched models in their latest collection of lingerie</a:t>
            </a:r>
            <a:endParaRPr lang="en-US" sz="2000" dirty="0"/>
          </a:p>
        </p:txBody>
      </p:sp>
      <p:pic>
        <p:nvPicPr>
          <p:cNvPr id="4" name="Picture 3" descr="Screen Shot 2015-05-02 at 1.1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35" y="2706160"/>
            <a:ext cx="3936075" cy="3970421"/>
          </a:xfrm>
          <a:prstGeom prst="rect">
            <a:avLst/>
          </a:prstGeom>
          <a:solidFill>
            <a:srgbClr val="FFFFFF">
              <a:shade val="85000"/>
            </a:srgbClr>
          </a:solidFill>
          <a:ln w="889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 Shot 2015-05-02 at 1.17.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6020">
            <a:off x="3784773" y="2969529"/>
            <a:ext cx="5086333" cy="3115379"/>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12355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990600"/>
          </a:xfrm>
        </p:spPr>
        <p:txBody>
          <a:bodyPr>
            <a:normAutofit/>
          </a:bodyPr>
          <a:lstStyle/>
          <a:p>
            <a:r>
              <a:rPr lang="en-US" sz="3600" dirty="0" smtClean="0">
                <a:solidFill>
                  <a:srgbClr val="F7901E"/>
                </a:solidFill>
              </a:rPr>
              <a:t>COMPANIES SPEAK OUT – MODCLOTH</a:t>
            </a:r>
            <a:endParaRPr lang="en-US" sz="3600" dirty="0">
              <a:solidFill>
                <a:srgbClr val="F7901E"/>
              </a:solidFill>
            </a:endParaRPr>
          </a:p>
        </p:txBody>
      </p:sp>
      <p:sp>
        <p:nvSpPr>
          <p:cNvPr id="3" name="Content Placeholder 2"/>
          <p:cNvSpPr>
            <a:spLocks noGrp="1"/>
          </p:cNvSpPr>
          <p:nvPr>
            <p:ph idx="1"/>
          </p:nvPr>
        </p:nvSpPr>
        <p:spPr>
          <a:xfrm>
            <a:off x="457200" y="2195187"/>
            <a:ext cx="8229600" cy="4453093"/>
          </a:xfrm>
        </p:spPr>
        <p:txBody>
          <a:bodyPr>
            <a:normAutofit/>
          </a:bodyPr>
          <a:lstStyle/>
          <a:p>
            <a:r>
              <a:rPr lang="en-US" dirty="0" smtClean="0"/>
              <a:t>Online clothing retailer </a:t>
            </a:r>
            <a:r>
              <a:rPr lang="en-US" dirty="0" smtClean="0">
                <a:hlinkClick r:id="rId2"/>
              </a:rPr>
              <a:t>ModCloth</a:t>
            </a:r>
            <a:r>
              <a:rPr lang="en-US" dirty="0" smtClean="0"/>
              <a:t> is the first to sign </a:t>
            </a:r>
            <a:r>
              <a:rPr lang="en-US" dirty="0" smtClean="0">
                <a:hlinkClick r:id="rId3"/>
              </a:rPr>
              <a:t>Anti-Photoshop pledge</a:t>
            </a:r>
            <a:r>
              <a:rPr lang="en-US" dirty="0" smtClean="0"/>
              <a:t>, promising not to “change the shape, size, proportion, color and/or remove/enhance the physical features of models in advertisements post-production”</a:t>
            </a:r>
          </a:p>
          <a:p>
            <a:endParaRPr lang="en-US" dirty="0" smtClean="0"/>
          </a:p>
          <a:p>
            <a:r>
              <a:rPr lang="en-US" dirty="0" smtClean="0"/>
              <a:t>Signed pledge in August of 2014</a:t>
            </a:r>
          </a:p>
          <a:p>
            <a:pPr marL="0" indent="0" algn="r">
              <a:buNone/>
            </a:pPr>
            <a:endParaRPr lang="en-US" sz="1800" dirty="0" smtClean="0"/>
          </a:p>
          <a:p>
            <a:pPr marL="0" indent="0" algn="r">
              <a:buNone/>
            </a:pPr>
            <a:endParaRPr lang="en-US" sz="1800" dirty="0"/>
          </a:p>
          <a:p>
            <a:pPr marL="0" indent="0" algn="r">
              <a:buNone/>
            </a:pPr>
            <a:r>
              <a:rPr lang="en-US" sz="1800" dirty="0" smtClean="0"/>
              <a:t>(</a:t>
            </a:r>
            <a:r>
              <a:rPr lang="en-US" sz="1800" dirty="0" err="1"/>
              <a:t>Adamczyk</a:t>
            </a:r>
            <a:r>
              <a:rPr lang="en-US" sz="1800" dirty="0"/>
              <a:t>, 2014</a:t>
            </a:r>
            <a:r>
              <a:rPr lang="en-US" sz="1800" dirty="0" smtClean="0"/>
              <a:t>)</a:t>
            </a:r>
            <a:endParaRPr lang="en-US" sz="1800" dirty="0"/>
          </a:p>
        </p:txBody>
      </p:sp>
    </p:spTree>
    <p:extLst>
      <p:ext uri="{BB962C8B-B14F-4D97-AF65-F5344CB8AC3E}">
        <p14:creationId xmlns:p14="http://schemas.microsoft.com/office/powerpoint/2010/main" val="3024915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990600"/>
          </a:xfrm>
        </p:spPr>
        <p:txBody>
          <a:bodyPr>
            <a:normAutofit/>
          </a:bodyPr>
          <a:lstStyle/>
          <a:p>
            <a:r>
              <a:rPr lang="en-US" sz="3600" dirty="0" smtClean="0">
                <a:solidFill>
                  <a:srgbClr val="F7901E"/>
                </a:solidFill>
              </a:rPr>
              <a:t>COMPANIES SPEAK OUT – MODCLOTH</a:t>
            </a:r>
            <a:endParaRPr lang="en-US" sz="3600" dirty="0">
              <a:solidFill>
                <a:srgbClr val="F7901E"/>
              </a:solidFill>
            </a:endParaRPr>
          </a:p>
        </p:txBody>
      </p:sp>
      <p:sp>
        <p:nvSpPr>
          <p:cNvPr id="3" name="Content Placeholder 2"/>
          <p:cNvSpPr>
            <a:spLocks noGrp="1"/>
          </p:cNvSpPr>
          <p:nvPr>
            <p:ph idx="1"/>
          </p:nvPr>
        </p:nvSpPr>
        <p:spPr>
          <a:xfrm>
            <a:off x="457200" y="1524000"/>
            <a:ext cx="8229600" cy="1650825"/>
          </a:xfrm>
        </p:spPr>
        <p:txBody>
          <a:bodyPr>
            <a:normAutofit/>
          </a:bodyPr>
          <a:lstStyle/>
          <a:p>
            <a:pPr marL="0" indent="0" algn="r">
              <a:buNone/>
            </a:pPr>
            <a:endParaRPr lang="en-US" sz="1500" dirty="0"/>
          </a:p>
          <a:p>
            <a:pPr marL="0" indent="0">
              <a:buNone/>
            </a:pPr>
            <a:endParaRPr lang="en-US" sz="2000" dirty="0"/>
          </a:p>
        </p:txBody>
      </p:sp>
      <p:pic>
        <p:nvPicPr>
          <p:cNvPr id="6" name="Picture 5" descr="Screen Shot 2015-05-02 at 1.30.44 PM.png"/>
          <p:cNvPicPr>
            <a:picLocks noChangeAspect="1"/>
          </p:cNvPicPr>
          <p:nvPr/>
        </p:nvPicPr>
        <p:blipFill rotWithShape="1">
          <a:blip r:embed="rId2">
            <a:extLst>
              <a:ext uri="{28A0092B-C50C-407E-A947-70E740481C1C}">
                <a14:useLocalDpi xmlns:a14="http://schemas.microsoft.com/office/drawing/2010/main" val="0"/>
              </a:ext>
            </a:extLst>
          </a:blip>
          <a:srcRect l="48408"/>
          <a:stretch/>
        </p:blipFill>
        <p:spPr>
          <a:xfrm rot="476234">
            <a:off x="6419793" y="4288777"/>
            <a:ext cx="2469563" cy="2259888"/>
          </a:xfrm>
          <a:prstGeom prst="rect">
            <a:avLst/>
          </a:prstGeom>
          <a:solidFill>
            <a:srgbClr val="FFFFFF">
              <a:shade val="85000"/>
            </a:srgbClr>
          </a:solidFill>
          <a:ln w="889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05129" y="1653728"/>
            <a:ext cx="8181671" cy="707886"/>
          </a:xfrm>
          <a:prstGeom prst="rect">
            <a:avLst/>
          </a:prstGeom>
          <a:noFill/>
        </p:spPr>
        <p:txBody>
          <a:bodyPr wrap="square" rtlCol="0">
            <a:spAutoFit/>
          </a:bodyPr>
          <a:lstStyle/>
          <a:p>
            <a:pPr algn="ctr"/>
            <a:r>
              <a:rPr lang="en-US" sz="2000" dirty="0" err="1"/>
              <a:t>ModCloth</a:t>
            </a:r>
            <a:r>
              <a:rPr lang="en-US" sz="2000" dirty="0"/>
              <a:t> also uses models of all shapes and sizes in its advertising – and </a:t>
            </a:r>
            <a:r>
              <a:rPr lang="en-US" sz="2000" dirty="0" err="1"/>
              <a:t>trangender</a:t>
            </a:r>
            <a:r>
              <a:rPr lang="en-US" sz="2000" dirty="0"/>
              <a:t> model Rye </a:t>
            </a:r>
            <a:r>
              <a:rPr lang="en-US" sz="2000" dirty="0" err="1"/>
              <a:t>Sliverman</a:t>
            </a:r>
            <a:r>
              <a:rPr lang="en-US" sz="2000" dirty="0"/>
              <a:t>! Bravo </a:t>
            </a:r>
            <a:r>
              <a:rPr lang="en-US" sz="2000" dirty="0" err="1"/>
              <a:t>ModCloth</a:t>
            </a:r>
            <a:r>
              <a:rPr lang="en-US" sz="2000" dirty="0"/>
              <a:t>!</a:t>
            </a:r>
          </a:p>
        </p:txBody>
      </p:sp>
      <p:pic>
        <p:nvPicPr>
          <p:cNvPr id="4" name="Picture 3" descr="Screen Shot 2015-05-02 at 1.32.13 PM.png"/>
          <p:cNvPicPr>
            <a:picLocks noChangeAspect="1"/>
          </p:cNvPicPr>
          <p:nvPr/>
        </p:nvPicPr>
        <p:blipFill rotWithShape="1">
          <a:blip r:embed="rId3">
            <a:extLst>
              <a:ext uri="{28A0092B-C50C-407E-A947-70E740481C1C}">
                <a14:useLocalDpi xmlns:a14="http://schemas.microsoft.com/office/drawing/2010/main" val="0"/>
              </a:ext>
            </a:extLst>
          </a:blip>
          <a:srcRect r="11149"/>
          <a:stretch/>
        </p:blipFill>
        <p:spPr>
          <a:xfrm rot="21135991">
            <a:off x="186151" y="3425436"/>
            <a:ext cx="3929685" cy="3032304"/>
          </a:xfrm>
          <a:prstGeom prst="rect">
            <a:avLst/>
          </a:prstGeom>
          <a:solidFill>
            <a:srgbClr val="FFFFFF">
              <a:shade val="85000"/>
            </a:srgbClr>
          </a:solidFill>
          <a:ln w="88900" cap="sq">
            <a:solidFill>
              <a:srgbClr val="F7901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Shot 2015-05-02 at 1.30.44 PM.png"/>
          <p:cNvPicPr>
            <a:picLocks noChangeAspect="1"/>
          </p:cNvPicPr>
          <p:nvPr/>
        </p:nvPicPr>
        <p:blipFill rotWithShape="1">
          <a:blip r:embed="rId2">
            <a:extLst>
              <a:ext uri="{28A0092B-C50C-407E-A947-70E740481C1C}">
                <a14:useLocalDpi xmlns:a14="http://schemas.microsoft.com/office/drawing/2010/main" val="0"/>
              </a:ext>
            </a:extLst>
          </a:blip>
          <a:srcRect r="65207"/>
          <a:stretch/>
        </p:blipFill>
        <p:spPr>
          <a:xfrm>
            <a:off x="4135505" y="2571506"/>
            <a:ext cx="2291472" cy="3109415"/>
          </a:xfrm>
          <a:prstGeom prst="rect">
            <a:avLst/>
          </a:prstGeom>
          <a:solidFill>
            <a:srgbClr val="FFFFFF">
              <a:shade val="85000"/>
            </a:srgbClr>
          </a:solidFill>
          <a:ln w="88900" cap="sq">
            <a:solidFill>
              <a:srgbClr val="6633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16371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Tree>
    <p:extLst>
      <p:ext uri="{BB962C8B-B14F-4D97-AF65-F5344CB8AC3E}">
        <p14:creationId xmlns:p14="http://schemas.microsoft.com/office/powerpoint/2010/main" val="4010882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rPr>
              <a:t>PHOTOSHOP NEEDS TO STOP</a:t>
            </a:r>
            <a:endParaRPr lang="en-US" dirty="0">
              <a:solidFill>
                <a:schemeClr val="accent5"/>
              </a:solidFill>
            </a:endParaRPr>
          </a:p>
        </p:txBody>
      </p:sp>
      <p:sp>
        <p:nvSpPr>
          <p:cNvPr id="3" name="Content Placeholder 2"/>
          <p:cNvSpPr>
            <a:spLocks noGrp="1"/>
          </p:cNvSpPr>
          <p:nvPr>
            <p:ph idx="1"/>
          </p:nvPr>
        </p:nvSpPr>
        <p:spPr>
          <a:xfrm>
            <a:off x="457200" y="2101076"/>
            <a:ext cx="8229600" cy="4392445"/>
          </a:xfrm>
        </p:spPr>
        <p:txBody>
          <a:bodyPr>
            <a:normAutofit/>
          </a:bodyPr>
          <a:lstStyle/>
          <a:p>
            <a:r>
              <a:rPr lang="en-US" dirty="0" smtClean="0"/>
              <a:t>The public has become very obsessed with exposing </a:t>
            </a:r>
            <a:r>
              <a:rPr lang="en-US" dirty="0" err="1" smtClean="0"/>
              <a:t>Photoshopped</a:t>
            </a:r>
            <a:r>
              <a:rPr lang="en-US" dirty="0" smtClean="0"/>
              <a:t> images of celebrities and models</a:t>
            </a:r>
          </a:p>
          <a:p>
            <a:pPr marL="0" indent="0">
              <a:buNone/>
            </a:pPr>
            <a:endParaRPr lang="en-US" sz="900" dirty="0" smtClean="0"/>
          </a:p>
          <a:p>
            <a:r>
              <a:rPr lang="en-US" dirty="0" smtClean="0"/>
              <a:t>It can seem like a bit of an attack on these women (and men), but I do think that it’s important to expose</a:t>
            </a:r>
          </a:p>
          <a:p>
            <a:pPr marL="0" indent="0">
              <a:buNone/>
            </a:pPr>
            <a:endParaRPr lang="en-US" sz="800" dirty="0" smtClean="0"/>
          </a:p>
          <a:p>
            <a:r>
              <a:rPr lang="en-US" dirty="0" smtClean="0"/>
              <a:t>Digitally altering images is really damaging to children and adults</a:t>
            </a:r>
          </a:p>
          <a:p>
            <a:endParaRPr lang="en-US" sz="800" dirty="0"/>
          </a:p>
          <a:p>
            <a:r>
              <a:rPr lang="en-US" dirty="0" smtClean="0"/>
              <a:t>Even if you </a:t>
            </a:r>
            <a:r>
              <a:rPr lang="en-US" i="1" dirty="0" smtClean="0"/>
              <a:t>know</a:t>
            </a:r>
            <a:r>
              <a:rPr lang="en-US" dirty="0" smtClean="0"/>
              <a:t> an image is </a:t>
            </a:r>
            <a:r>
              <a:rPr lang="en-US" dirty="0" err="1" smtClean="0"/>
              <a:t>Photoshopped</a:t>
            </a:r>
            <a:r>
              <a:rPr lang="en-US" dirty="0" smtClean="0"/>
              <a:t>, its still discouraging and damaging to see an image of beauty and perfection that is </a:t>
            </a:r>
            <a:r>
              <a:rPr lang="en-US" b="1" i="1" dirty="0" smtClean="0"/>
              <a:t>IMPOSSIBLE</a:t>
            </a:r>
            <a:r>
              <a:rPr lang="en-US" dirty="0" smtClean="0"/>
              <a:t> to attain</a:t>
            </a:r>
          </a:p>
          <a:p>
            <a:pPr marL="0" indent="0">
              <a:buNone/>
            </a:pPr>
            <a:endParaRPr lang="en-US" dirty="0"/>
          </a:p>
        </p:txBody>
      </p:sp>
    </p:spTree>
    <p:extLst>
      <p:ext uri="{BB962C8B-B14F-4D97-AF65-F5344CB8AC3E}">
        <p14:creationId xmlns:p14="http://schemas.microsoft.com/office/powerpoint/2010/main" val="1061388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19"/>
            <a:ext cx="8229600" cy="990600"/>
          </a:xfrm>
        </p:spPr>
        <p:txBody>
          <a:bodyPr/>
          <a:lstStyle/>
          <a:p>
            <a:r>
              <a:rPr lang="en-US" dirty="0" smtClean="0">
                <a:solidFill>
                  <a:schemeClr val="accent5"/>
                </a:solidFill>
              </a:rPr>
              <a:t>PHOTOSHOP HAS TO STOP</a:t>
            </a:r>
            <a:endParaRPr lang="en-US" dirty="0">
              <a:solidFill>
                <a:schemeClr val="accent5"/>
              </a:solidFill>
            </a:endParaRPr>
          </a:p>
        </p:txBody>
      </p:sp>
      <p:sp>
        <p:nvSpPr>
          <p:cNvPr id="3" name="Content Placeholder 2"/>
          <p:cNvSpPr>
            <a:spLocks noGrp="1"/>
          </p:cNvSpPr>
          <p:nvPr>
            <p:ph idx="1"/>
          </p:nvPr>
        </p:nvSpPr>
        <p:spPr>
          <a:xfrm>
            <a:off x="457200" y="1260319"/>
            <a:ext cx="8229600" cy="1601840"/>
          </a:xfrm>
        </p:spPr>
        <p:txBody>
          <a:bodyPr/>
          <a:lstStyle/>
          <a:p>
            <a:pPr marL="0" indent="0" algn="ctr">
              <a:buNone/>
            </a:pPr>
            <a:r>
              <a:rPr lang="en-US" sz="2000" b="1" dirty="0" smtClean="0">
                <a:solidFill>
                  <a:schemeClr val="accent2"/>
                </a:solidFill>
              </a:rPr>
              <a:t>“I don’t think women and girls know the extent to which photos are retouched…and even if they do know I’m not sure it penetrates”</a:t>
            </a:r>
          </a:p>
          <a:p>
            <a:pPr marL="0" indent="0" algn="ctr">
              <a:buNone/>
            </a:pPr>
            <a:r>
              <a:rPr lang="en-US" sz="1800" dirty="0" smtClean="0"/>
              <a:t>- Alexis Beck, Clinical Nutritionist</a:t>
            </a:r>
            <a:endParaRPr lang="en-US" sz="1800" dirty="0"/>
          </a:p>
        </p:txBody>
      </p:sp>
      <p:pic>
        <p:nvPicPr>
          <p:cNvPr id="4" name="The Photoshop Eff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621443"/>
            <a:ext cx="5337726" cy="4003295"/>
          </a:xfrm>
          <a:prstGeom prst="rect">
            <a:avLst/>
          </a:prstGeom>
        </p:spPr>
      </p:pic>
      <p:sp>
        <p:nvSpPr>
          <p:cNvPr id="5" name="TextBox 4"/>
          <p:cNvSpPr txBox="1"/>
          <p:nvPr/>
        </p:nvSpPr>
        <p:spPr>
          <a:xfrm>
            <a:off x="5920125" y="2889771"/>
            <a:ext cx="2969005" cy="2677656"/>
          </a:xfrm>
          <a:prstGeom prst="rect">
            <a:avLst/>
          </a:prstGeom>
          <a:noFill/>
        </p:spPr>
        <p:txBody>
          <a:bodyPr wrap="square" rtlCol="0">
            <a:spAutoFit/>
          </a:bodyPr>
          <a:lstStyle/>
          <a:p>
            <a:pPr algn="ctr"/>
            <a:r>
              <a:rPr lang="en-US" sz="2400" dirty="0" smtClean="0">
                <a:solidFill>
                  <a:schemeClr val="accent1"/>
                </a:solidFill>
              </a:rPr>
              <a:t>This video discusses the extent to which Photoshop is a part of our media, and the affect it has on society</a:t>
            </a:r>
            <a:endParaRPr lang="en-US" sz="2400" dirty="0">
              <a:solidFill>
                <a:schemeClr val="accent1"/>
              </a:solidFill>
            </a:endParaRPr>
          </a:p>
        </p:txBody>
      </p:sp>
      <p:sp>
        <p:nvSpPr>
          <p:cNvPr id="6" name="TextBox 5"/>
          <p:cNvSpPr txBox="1"/>
          <p:nvPr/>
        </p:nvSpPr>
        <p:spPr>
          <a:xfrm>
            <a:off x="6428746" y="6243082"/>
            <a:ext cx="2258054" cy="381655"/>
          </a:xfrm>
          <a:prstGeom prst="rect">
            <a:avLst/>
          </a:prstGeom>
          <a:noFill/>
        </p:spPr>
        <p:txBody>
          <a:bodyPr wrap="square" rtlCol="0">
            <a:spAutoFit/>
          </a:bodyPr>
          <a:lstStyle/>
          <a:p>
            <a:r>
              <a:rPr lang="en-US" dirty="0" smtClean="0"/>
              <a:t>(</a:t>
            </a:r>
            <a:r>
              <a:rPr lang="en-US" dirty="0" err="1" smtClean="0"/>
              <a:t>Diethealth</a:t>
            </a:r>
            <a:r>
              <a:rPr lang="en-US" dirty="0" smtClean="0"/>
              <a:t>, 2008)</a:t>
            </a:r>
            <a:endParaRPr lang="en-US" dirty="0"/>
          </a:p>
        </p:txBody>
      </p:sp>
    </p:spTree>
    <p:extLst>
      <p:ext uri="{BB962C8B-B14F-4D97-AF65-F5344CB8AC3E}">
        <p14:creationId xmlns:p14="http://schemas.microsoft.com/office/powerpoint/2010/main" val="30329280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rPr>
              <a:t>PHOTOSHOP HAS TO STOP</a:t>
            </a:r>
            <a:endParaRPr lang="en-US" dirty="0"/>
          </a:p>
        </p:txBody>
      </p:sp>
      <p:sp>
        <p:nvSpPr>
          <p:cNvPr id="3" name="Content Placeholder 2"/>
          <p:cNvSpPr>
            <a:spLocks noGrp="1"/>
          </p:cNvSpPr>
          <p:nvPr>
            <p:ph idx="1"/>
          </p:nvPr>
        </p:nvSpPr>
        <p:spPr>
          <a:xfrm>
            <a:off x="457199" y="1618605"/>
            <a:ext cx="8415287" cy="5062252"/>
          </a:xfrm>
        </p:spPr>
        <p:txBody>
          <a:bodyPr>
            <a:normAutofit/>
          </a:bodyPr>
          <a:lstStyle/>
          <a:p>
            <a:r>
              <a:rPr lang="en-US" dirty="0" smtClean="0"/>
              <a:t>Media companies need to be more responsible with the images they release, and take note of the damage it is causing to society. </a:t>
            </a:r>
          </a:p>
          <a:p>
            <a:r>
              <a:rPr lang="en-US" dirty="0" smtClean="0"/>
              <a:t>Celebrities should be more responsible to their fans as well. Whether or not they like it, they are role models and their actions do leave an impression on their fans. </a:t>
            </a:r>
          </a:p>
          <a:p>
            <a:r>
              <a:rPr lang="en-US" dirty="0" smtClean="0"/>
              <a:t>Whether or not someone believes that heavily </a:t>
            </a:r>
            <a:r>
              <a:rPr lang="en-US" dirty="0" err="1" smtClean="0"/>
              <a:t>Photoshopped</a:t>
            </a:r>
            <a:r>
              <a:rPr lang="en-US" dirty="0" smtClean="0"/>
              <a:t> images cause eating disorders, the fact that so many people in our country have issues with their body, should be enough </a:t>
            </a:r>
          </a:p>
          <a:p>
            <a:r>
              <a:rPr lang="en-US" dirty="0" smtClean="0"/>
              <a:t>The more we see ‘normal’ looking people in the media, the more people will start to let go of these unrealistic ideals</a:t>
            </a:r>
            <a:endParaRPr lang="en-US" dirty="0"/>
          </a:p>
        </p:txBody>
      </p:sp>
    </p:spTree>
    <p:extLst>
      <p:ext uri="{BB962C8B-B14F-4D97-AF65-F5344CB8AC3E}">
        <p14:creationId xmlns:p14="http://schemas.microsoft.com/office/powerpoint/2010/main" val="280581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601664"/>
            <a:ext cx="8382000" cy="788987"/>
          </a:xfrm>
        </p:spPr>
        <p:txBody>
          <a:bodyPr>
            <a:normAutofit/>
          </a:bodyPr>
          <a:lstStyle/>
          <a:p>
            <a:r>
              <a:rPr lang="en-US" dirty="0" smtClean="0">
                <a:solidFill>
                  <a:srgbClr val="F7901E"/>
                </a:solidFill>
              </a:rPr>
              <a:t>CANDIES / BRITNEY SPEARS</a:t>
            </a:r>
            <a:endParaRPr lang="en-US" dirty="0">
              <a:solidFill>
                <a:srgbClr val="F7901E"/>
              </a:solidFill>
            </a:endParaRPr>
          </a:p>
        </p:txBody>
      </p:sp>
      <p:pic>
        <p:nvPicPr>
          <p:cNvPr id="4" name="Picture 3" descr="Screen Shot 2015-04-29 at 9.59.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4025"/>
            <a:ext cx="5229665" cy="4804286"/>
          </a:xfrm>
          <a:prstGeom prst="rect">
            <a:avLst/>
          </a:prstGeom>
        </p:spPr>
      </p:pic>
      <p:pic>
        <p:nvPicPr>
          <p:cNvPr id="5" name="Picture 4" descr="Screen Shot 2015-04-29 at 10.00.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818" y="1514025"/>
            <a:ext cx="4102182" cy="4804286"/>
          </a:xfrm>
          <a:prstGeom prst="rect">
            <a:avLst/>
          </a:prstGeom>
        </p:spPr>
      </p:pic>
      <p:sp>
        <p:nvSpPr>
          <p:cNvPr id="6" name="TextBox 5"/>
          <p:cNvSpPr txBox="1"/>
          <p:nvPr/>
        </p:nvSpPr>
        <p:spPr>
          <a:xfrm>
            <a:off x="5853681" y="6318311"/>
            <a:ext cx="2988694" cy="400110"/>
          </a:xfrm>
          <a:prstGeom prst="rect">
            <a:avLst/>
          </a:prstGeom>
          <a:noFill/>
        </p:spPr>
        <p:txBody>
          <a:bodyPr wrap="square" rtlCol="0">
            <a:spAutoFit/>
          </a:bodyPr>
          <a:lstStyle/>
          <a:p>
            <a:r>
              <a:rPr lang="en-US" sz="2000" dirty="0" smtClean="0"/>
              <a:t>(Woodward, </a:t>
            </a:r>
            <a:r>
              <a:rPr lang="en-US" sz="2000" dirty="0" smtClean="0"/>
              <a:t>May 2014</a:t>
            </a:r>
            <a:r>
              <a:rPr lang="en-US" sz="2000" dirty="0" smtClean="0"/>
              <a:t>)</a:t>
            </a:r>
            <a:endParaRPr lang="en-US" sz="2000" dirty="0"/>
          </a:p>
        </p:txBody>
      </p:sp>
    </p:spTree>
    <p:extLst>
      <p:ext uri="{BB962C8B-B14F-4D97-AF65-F5344CB8AC3E}">
        <p14:creationId xmlns:p14="http://schemas.microsoft.com/office/powerpoint/2010/main" val="1971927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7901E"/>
                </a:solidFill>
              </a:rPr>
              <a:t>PHOTOSHOP HAS TO STOP</a:t>
            </a:r>
            <a:endParaRPr lang="en-US" dirty="0">
              <a:solidFill>
                <a:srgbClr val="F7901E"/>
              </a:solidFill>
            </a:endParaRPr>
          </a:p>
        </p:txBody>
      </p:sp>
      <p:sp>
        <p:nvSpPr>
          <p:cNvPr id="3" name="Content Placeholder 2"/>
          <p:cNvSpPr>
            <a:spLocks noGrp="1"/>
          </p:cNvSpPr>
          <p:nvPr>
            <p:ph idx="1"/>
          </p:nvPr>
        </p:nvSpPr>
        <p:spPr>
          <a:xfrm>
            <a:off x="457200" y="1376912"/>
            <a:ext cx="8229600" cy="2034759"/>
          </a:xfrm>
        </p:spPr>
        <p:txBody>
          <a:bodyPr/>
          <a:lstStyle/>
          <a:p>
            <a:pPr marL="0" indent="0" algn="ctr">
              <a:buNone/>
            </a:pPr>
            <a:r>
              <a:rPr lang="en-US" sz="2000" b="1" i="1" dirty="0" smtClean="0">
                <a:solidFill>
                  <a:schemeClr val="accent1"/>
                </a:solidFill>
              </a:rPr>
              <a:t>“When generations of women compare themselves to images and standards that are unattainable, when generations of men are taught to believe that’s what people should look like, the evidence for action and change is morally incontrovertible.”</a:t>
            </a:r>
          </a:p>
          <a:p>
            <a:pPr marL="0" indent="0" algn="ctr">
              <a:buNone/>
            </a:pPr>
            <a:r>
              <a:rPr lang="en-US" b="1" i="1" dirty="0" smtClean="0">
                <a:solidFill>
                  <a:schemeClr val="accent1"/>
                </a:solidFill>
              </a:rPr>
              <a:t>- </a:t>
            </a:r>
            <a:r>
              <a:rPr lang="en-US" sz="1800" b="1" i="1" dirty="0" smtClean="0">
                <a:solidFill>
                  <a:schemeClr val="accent1"/>
                </a:solidFill>
              </a:rPr>
              <a:t>Seth </a:t>
            </a:r>
            <a:r>
              <a:rPr lang="en-US" sz="1800" b="1" i="1" dirty="0" err="1" smtClean="0">
                <a:solidFill>
                  <a:schemeClr val="accent1"/>
                </a:solidFill>
              </a:rPr>
              <a:t>Matlin</a:t>
            </a:r>
            <a:endParaRPr lang="en-US" sz="1800" b="1" i="1" dirty="0">
              <a:solidFill>
                <a:schemeClr val="accent1"/>
              </a:solidFill>
            </a:endParaRPr>
          </a:p>
        </p:txBody>
      </p:sp>
      <p:sp>
        <p:nvSpPr>
          <p:cNvPr id="4" name="TextBox 3"/>
          <p:cNvSpPr txBox="1"/>
          <p:nvPr/>
        </p:nvSpPr>
        <p:spPr>
          <a:xfrm>
            <a:off x="7390044" y="2708289"/>
            <a:ext cx="1572512" cy="369332"/>
          </a:xfrm>
          <a:prstGeom prst="rect">
            <a:avLst/>
          </a:prstGeom>
          <a:noFill/>
        </p:spPr>
        <p:txBody>
          <a:bodyPr wrap="square" rtlCol="0">
            <a:spAutoFit/>
          </a:bodyPr>
          <a:lstStyle/>
          <a:p>
            <a:r>
              <a:rPr lang="en-US" dirty="0" smtClean="0"/>
              <a:t>(Barry, 2011)</a:t>
            </a:r>
            <a:endParaRPr lang="en-US" dirty="0"/>
          </a:p>
        </p:txBody>
      </p:sp>
      <p:pic>
        <p:nvPicPr>
          <p:cNvPr id="5" name="Picture 4" descr="Screen Shot 2015-05-01 at 10.4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941" y="3165229"/>
            <a:ext cx="5381103" cy="3597652"/>
          </a:xfrm>
          <a:prstGeom prst="rect">
            <a:avLst/>
          </a:prstGeom>
        </p:spPr>
      </p:pic>
      <p:sp>
        <p:nvSpPr>
          <p:cNvPr id="6" name="TextBox 5"/>
          <p:cNvSpPr txBox="1"/>
          <p:nvPr/>
        </p:nvSpPr>
        <p:spPr>
          <a:xfrm>
            <a:off x="7390044" y="6393549"/>
            <a:ext cx="1855271" cy="369332"/>
          </a:xfrm>
          <a:prstGeom prst="rect">
            <a:avLst/>
          </a:prstGeom>
          <a:noFill/>
        </p:spPr>
        <p:txBody>
          <a:bodyPr wrap="square" rtlCol="0">
            <a:spAutoFit/>
          </a:bodyPr>
          <a:lstStyle/>
          <a:p>
            <a:r>
              <a:rPr lang="en-US" dirty="0" smtClean="0"/>
              <a:t>(Carrick, 2014)</a:t>
            </a:r>
            <a:endParaRPr lang="en-US" dirty="0"/>
          </a:p>
        </p:txBody>
      </p:sp>
    </p:spTree>
    <p:extLst>
      <p:ext uri="{BB962C8B-B14F-4D97-AF65-F5344CB8AC3E}">
        <p14:creationId xmlns:p14="http://schemas.microsoft.com/office/powerpoint/2010/main" val="1590016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86" y="505300"/>
            <a:ext cx="8229600" cy="561276"/>
          </a:xfrm>
        </p:spPr>
        <p:txBody>
          <a:bodyPr>
            <a:normAutofit/>
          </a:bodyPr>
          <a:lstStyle/>
          <a:p>
            <a:r>
              <a:rPr lang="en-US" sz="3000" dirty="0" smtClean="0">
                <a:solidFill>
                  <a:schemeClr val="accent5"/>
                </a:solidFill>
              </a:rPr>
              <a:t>REFERENCES</a:t>
            </a:r>
            <a:endParaRPr lang="en-US" sz="3000" dirty="0">
              <a:solidFill>
                <a:schemeClr val="accent5"/>
              </a:solidFill>
            </a:endParaRPr>
          </a:p>
        </p:txBody>
      </p:sp>
      <p:sp>
        <p:nvSpPr>
          <p:cNvPr id="5" name="Rectangle 4"/>
          <p:cNvSpPr/>
          <p:nvPr/>
        </p:nvSpPr>
        <p:spPr>
          <a:xfrm>
            <a:off x="17886" y="1225688"/>
            <a:ext cx="8978558" cy="5632312"/>
          </a:xfrm>
          <a:prstGeom prst="rect">
            <a:avLst/>
          </a:prstGeom>
        </p:spPr>
        <p:txBody>
          <a:bodyPr wrap="square">
            <a:spAutoFit/>
          </a:bodyPr>
          <a:lstStyle/>
          <a:p>
            <a:r>
              <a:rPr lang="en-US" dirty="0" err="1"/>
              <a:t>Adamczyk</a:t>
            </a:r>
            <a:r>
              <a:rPr lang="en-US" dirty="0"/>
              <a:t>, A. (2014, August 14). </a:t>
            </a:r>
            <a:r>
              <a:rPr lang="en-US" dirty="0" err="1"/>
              <a:t>ModCloth</a:t>
            </a:r>
            <a:r>
              <a:rPr lang="en-US" dirty="0"/>
              <a:t> is first retailer to sign anti-</a:t>
            </a:r>
          </a:p>
          <a:p>
            <a:r>
              <a:rPr lang="en-US" dirty="0" smtClean="0"/>
              <a:t>Photoshop </a:t>
            </a:r>
            <a:r>
              <a:rPr lang="en-US" dirty="0"/>
              <a:t>pledge. </a:t>
            </a:r>
            <a:r>
              <a:rPr lang="en-US" i="1" dirty="0"/>
              <a:t>Forbes.</a:t>
            </a:r>
            <a:r>
              <a:rPr lang="en-US" dirty="0"/>
              <a:t> Retrieved from </a:t>
            </a:r>
            <a:r>
              <a:rPr lang="en-US" dirty="0" smtClean="0"/>
              <a:t>		    </a:t>
            </a:r>
          </a:p>
          <a:p>
            <a:r>
              <a:rPr lang="en-US" u="sng" dirty="0" smtClean="0">
                <a:hlinkClick r:id="rId2"/>
              </a:rPr>
              <a:t>http</a:t>
            </a:r>
            <a:r>
              <a:rPr lang="en-US" u="sng" dirty="0">
                <a:hlinkClick r:id="rId2"/>
              </a:rPr>
              <a:t>://www.forbes.com/sites/aliciaadamczyk/2014/08/14/modcloth-is-first-retailer-to-sign-anti-photoshop-pledge/</a:t>
            </a:r>
            <a:r>
              <a:rPr lang="en-US" dirty="0"/>
              <a:t> </a:t>
            </a:r>
          </a:p>
          <a:p>
            <a:r>
              <a:rPr lang="en-US" dirty="0"/>
              <a:t> </a:t>
            </a:r>
          </a:p>
          <a:p>
            <a:r>
              <a:rPr lang="en-US" dirty="0"/>
              <a:t>About AMA (2014) Statement of Ethics. Retrieved February 27, 2015 from </a:t>
            </a:r>
          </a:p>
          <a:p>
            <a:r>
              <a:rPr lang="en-US" u="sng" dirty="0" smtClean="0">
                <a:hlinkClick r:id="rId3"/>
              </a:rPr>
              <a:t>https</a:t>
            </a:r>
            <a:r>
              <a:rPr lang="en-US" u="sng" dirty="0">
                <a:hlinkClick r:id="rId3"/>
              </a:rPr>
              <a:t>://www.ama.org/AboutAMA/Pages/Statement-of-Ethics.aspx</a:t>
            </a:r>
            <a:r>
              <a:rPr lang="en-US" dirty="0"/>
              <a:t> </a:t>
            </a:r>
          </a:p>
          <a:p>
            <a:r>
              <a:rPr lang="en-US" dirty="0"/>
              <a:t> </a:t>
            </a:r>
          </a:p>
          <a:p>
            <a:r>
              <a:rPr lang="en-US" dirty="0" err="1"/>
              <a:t>ArtFido.com</a:t>
            </a:r>
            <a:r>
              <a:rPr lang="en-US" dirty="0"/>
              <a:t>. (2013, October 31). Video shows how quickly a model can be </a:t>
            </a:r>
          </a:p>
          <a:p>
            <a:r>
              <a:rPr lang="en-US" dirty="0" smtClean="0"/>
              <a:t>manipulated </a:t>
            </a:r>
            <a:r>
              <a:rPr lang="en-US" dirty="0"/>
              <a:t>using Photoshop [Video File]. Retrieved </a:t>
            </a:r>
            <a:r>
              <a:rPr lang="en-US" dirty="0" smtClean="0"/>
              <a:t>from 		</a:t>
            </a:r>
          </a:p>
          <a:p>
            <a:r>
              <a:rPr lang="en-US" u="sng" dirty="0" smtClean="0">
                <a:hlinkClick r:id="rId4"/>
              </a:rPr>
              <a:t>https</a:t>
            </a:r>
            <a:r>
              <a:rPr lang="en-US" u="sng" dirty="0">
                <a:hlinkClick r:id="rId4"/>
              </a:rPr>
              <a:t>://www.youtube.com/watch?v=u8kty1SEqZQ</a:t>
            </a:r>
            <a:r>
              <a:rPr lang="en-US" dirty="0"/>
              <a:t> </a:t>
            </a:r>
          </a:p>
          <a:p>
            <a:r>
              <a:rPr lang="en-US" dirty="0"/>
              <a:t> </a:t>
            </a:r>
          </a:p>
          <a:p>
            <a:r>
              <a:rPr lang="en-US" dirty="0"/>
              <a:t>Barry, D. (2011, October 10). Concerned parents look to pass the ‘Self-Esteem </a:t>
            </a:r>
          </a:p>
          <a:p>
            <a:r>
              <a:rPr lang="en-US" dirty="0" smtClean="0"/>
              <a:t>Act</a:t>
            </a:r>
            <a:r>
              <a:rPr lang="en-US" dirty="0"/>
              <a:t>.’ </a:t>
            </a:r>
            <a:r>
              <a:rPr lang="en-US" i="1" dirty="0"/>
              <a:t>Jezebel. </a:t>
            </a:r>
            <a:r>
              <a:rPr lang="en-US" dirty="0"/>
              <a:t>Retrieved from </a:t>
            </a:r>
            <a:endParaRPr lang="en-US" dirty="0" smtClean="0"/>
          </a:p>
          <a:p>
            <a:r>
              <a:rPr lang="en-US" u="sng" dirty="0" smtClean="0">
                <a:hlinkClick r:id="rId5"/>
              </a:rPr>
              <a:t>http</a:t>
            </a:r>
            <a:r>
              <a:rPr lang="en-US" u="sng" dirty="0">
                <a:hlinkClick r:id="rId5"/>
              </a:rPr>
              <a:t>://jezebel.com/5848194/concerned-parents-look-to-pass-the-self-esteem-act</a:t>
            </a:r>
            <a:r>
              <a:rPr lang="en-US" dirty="0"/>
              <a:t> </a:t>
            </a:r>
            <a:endParaRPr lang="en-US" dirty="0" smtClean="0"/>
          </a:p>
          <a:p>
            <a:endParaRPr lang="en-US" dirty="0"/>
          </a:p>
          <a:p>
            <a:r>
              <a:rPr lang="en-US" dirty="0" err="1"/>
              <a:t>BuzzFeedVideo</a:t>
            </a:r>
            <a:r>
              <a:rPr lang="en-US" dirty="0"/>
              <a:t>. (2014, February 13). </a:t>
            </a:r>
            <a:r>
              <a:rPr lang="en-US" dirty="0" err="1"/>
              <a:t>Photoshopping</a:t>
            </a:r>
            <a:r>
              <a:rPr lang="en-US" dirty="0"/>
              <a:t> real women into cover </a:t>
            </a:r>
          </a:p>
          <a:p>
            <a:r>
              <a:rPr lang="en-US" dirty="0" smtClean="0"/>
              <a:t>models </a:t>
            </a:r>
            <a:r>
              <a:rPr lang="en-US" dirty="0"/>
              <a:t>[Video File]. Retrieved from </a:t>
            </a:r>
            <a:r>
              <a:rPr lang="en-US" dirty="0" smtClean="0"/>
              <a:t>	</a:t>
            </a:r>
          </a:p>
          <a:p>
            <a:r>
              <a:rPr lang="en-US" u="sng" dirty="0" smtClean="0">
                <a:hlinkClick r:id="rId6"/>
              </a:rPr>
              <a:t>https</a:t>
            </a:r>
            <a:r>
              <a:rPr lang="en-US" u="sng" dirty="0">
                <a:hlinkClick r:id="rId6"/>
              </a:rPr>
              <a:t>://www.youtube.com/watch?v=zRlpIkH3b5I</a:t>
            </a:r>
            <a:r>
              <a:rPr lang="en-US" dirty="0"/>
              <a:t> </a:t>
            </a:r>
          </a:p>
          <a:p>
            <a:endParaRPr lang="en-US" dirty="0"/>
          </a:p>
        </p:txBody>
      </p:sp>
    </p:spTree>
    <p:extLst>
      <p:ext uri="{BB962C8B-B14F-4D97-AF65-F5344CB8AC3E}">
        <p14:creationId xmlns:p14="http://schemas.microsoft.com/office/powerpoint/2010/main" val="3850976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24026"/>
            <a:ext cx="8678752" cy="6463309"/>
          </a:xfrm>
          <a:prstGeom prst="rect">
            <a:avLst/>
          </a:prstGeom>
          <a:noFill/>
        </p:spPr>
        <p:txBody>
          <a:bodyPr wrap="square" rtlCol="0">
            <a:spAutoFit/>
          </a:bodyPr>
          <a:lstStyle/>
          <a:p>
            <a:r>
              <a:rPr lang="en-US" dirty="0"/>
              <a:t>Carrick, D. (2014, February 1). Body Image and the law. </a:t>
            </a:r>
            <a:r>
              <a:rPr lang="en-US" i="1" dirty="0"/>
              <a:t>ABC RN: Law Report. </a:t>
            </a:r>
            <a:endParaRPr lang="en-US" dirty="0"/>
          </a:p>
          <a:p>
            <a:r>
              <a:rPr lang="en-US" dirty="0" smtClean="0"/>
              <a:t>Retrieved </a:t>
            </a:r>
            <a:r>
              <a:rPr lang="en-US" dirty="0"/>
              <a:t>from </a:t>
            </a:r>
            <a:endParaRPr lang="en-US" dirty="0" smtClean="0"/>
          </a:p>
          <a:p>
            <a:r>
              <a:rPr lang="en-US" u="sng" dirty="0" smtClean="0">
                <a:hlinkClick r:id="rId2"/>
              </a:rPr>
              <a:t>http</a:t>
            </a:r>
            <a:r>
              <a:rPr lang="en-US" u="sng" dirty="0">
                <a:hlinkClick r:id="rId2"/>
              </a:rPr>
              <a:t>://www.abc.net.au/radionational/programs/lawreport/5225592</a:t>
            </a:r>
            <a:endParaRPr lang="en-US" dirty="0"/>
          </a:p>
          <a:p>
            <a:r>
              <a:rPr lang="en-US" dirty="0"/>
              <a:t> </a:t>
            </a:r>
          </a:p>
          <a:p>
            <a:r>
              <a:rPr lang="en-US" dirty="0"/>
              <a:t>Cohen, R. (2009, October 20). Should photos come with warning labels? </a:t>
            </a:r>
            <a:r>
              <a:rPr lang="en-US" i="1" dirty="0"/>
              <a:t>New York </a:t>
            </a:r>
            <a:endParaRPr lang="en-US" dirty="0"/>
          </a:p>
          <a:p>
            <a:r>
              <a:rPr lang="en-US" i="1" dirty="0" smtClean="0"/>
              <a:t>Times</a:t>
            </a:r>
            <a:r>
              <a:rPr lang="en-US" i="1" dirty="0"/>
              <a:t>. </a:t>
            </a:r>
            <a:r>
              <a:rPr lang="en-US" dirty="0"/>
              <a:t>Retrieved from </a:t>
            </a:r>
            <a:endParaRPr lang="en-US" dirty="0" smtClean="0"/>
          </a:p>
          <a:p>
            <a:r>
              <a:rPr lang="en-US" u="sng" dirty="0" smtClean="0">
                <a:hlinkClick r:id="rId3"/>
              </a:rPr>
              <a:t>http</a:t>
            </a:r>
            <a:r>
              <a:rPr lang="en-US" u="sng" dirty="0">
                <a:hlinkClick r:id="rId3"/>
              </a:rPr>
              <a:t>://ethicist.blogs.nytimes.com/2009/10/20/should-photos-come-with</a:t>
            </a:r>
            <a:r>
              <a:rPr lang="en-US" u="sng" dirty="0" smtClean="0">
                <a:hlinkClick r:id="rId3"/>
              </a:rPr>
              <a:t>-	warning</a:t>
            </a:r>
            <a:r>
              <a:rPr lang="en-US" u="sng" dirty="0">
                <a:hlinkClick r:id="rId3"/>
              </a:rPr>
              <a:t>-labels/</a:t>
            </a:r>
            <a:r>
              <a:rPr lang="en-US" dirty="0"/>
              <a:t> </a:t>
            </a:r>
          </a:p>
          <a:p>
            <a:r>
              <a:rPr lang="en-US" dirty="0"/>
              <a:t> </a:t>
            </a:r>
          </a:p>
          <a:p>
            <a:r>
              <a:rPr lang="en-US" dirty="0" err="1"/>
              <a:t>Diethealth</a:t>
            </a:r>
            <a:r>
              <a:rPr lang="en-US" dirty="0"/>
              <a:t>. (2008, June 16). The Photoshop effect [Video File]. Retrieved from </a:t>
            </a:r>
          </a:p>
          <a:p>
            <a:r>
              <a:rPr lang="en-US" u="sng" dirty="0" smtClean="0">
                <a:hlinkClick r:id="rId4"/>
              </a:rPr>
              <a:t>https</a:t>
            </a:r>
            <a:r>
              <a:rPr lang="en-US" u="sng" dirty="0">
                <a:hlinkClick r:id="rId4"/>
              </a:rPr>
              <a:t>://www.youtube.com/watch?v=YP31r70_QNM</a:t>
            </a:r>
            <a:r>
              <a:rPr lang="en-US" dirty="0"/>
              <a:t> </a:t>
            </a:r>
          </a:p>
          <a:p>
            <a:r>
              <a:rPr lang="en-US" dirty="0"/>
              <a:t> </a:t>
            </a:r>
          </a:p>
          <a:p>
            <a:r>
              <a:rPr lang="en-US" dirty="0" err="1"/>
              <a:t>Dockterman</a:t>
            </a:r>
            <a:r>
              <a:rPr lang="en-US" dirty="0"/>
              <a:t>, E. (2014, </a:t>
            </a:r>
            <a:r>
              <a:rPr lang="en-US" dirty="0" err="1"/>
              <a:t>Novebmer</a:t>
            </a:r>
            <a:r>
              <a:rPr lang="en-US" dirty="0"/>
              <a:t> 7). </a:t>
            </a:r>
            <a:r>
              <a:rPr lang="en-US" dirty="0" err="1"/>
              <a:t>Keira</a:t>
            </a:r>
            <a:r>
              <a:rPr lang="en-US" dirty="0"/>
              <a:t> Knightley and 7 other celebs protest </a:t>
            </a:r>
          </a:p>
          <a:p>
            <a:r>
              <a:rPr lang="en-US" dirty="0" smtClean="0"/>
              <a:t>Photoshop </a:t>
            </a:r>
            <a:r>
              <a:rPr lang="en-US" dirty="0"/>
              <a:t>and won. </a:t>
            </a:r>
            <a:r>
              <a:rPr lang="en-US" i="1" dirty="0"/>
              <a:t>TIME</a:t>
            </a:r>
            <a:r>
              <a:rPr lang="en-US" dirty="0"/>
              <a:t>. Retrieved from </a:t>
            </a:r>
            <a:r>
              <a:rPr lang="en-US" dirty="0" smtClean="0"/>
              <a:t>		</a:t>
            </a:r>
          </a:p>
          <a:p>
            <a:r>
              <a:rPr lang="en-US" u="sng" dirty="0" smtClean="0">
                <a:hlinkClick r:id="rId5"/>
              </a:rPr>
              <a:t>http</a:t>
            </a:r>
            <a:r>
              <a:rPr lang="en-US" u="sng" dirty="0">
                <a:hlinkClick r:id="rId5"/>
              </a:rPr>
              <a:t>://time.com/3572400/keira-knightley-topless-celebrities-protest-photoshop/</a:t>
            </a:r>
            <a:r>
              <a:rPr lang="en-US" dirty="0"/>
              <a:t> </a:t>
            </a:r>
          </a:p>
          <a:p>
            <a:r>
              <a:rPr lang="en-US" dirty="0"/>
              <a:t> </a:t>
            </a:r>
          </a:p>
          <a:p>
            <a:r>
              <a:rPr lang="en-US" dirty="0"/>
              <a:t>Donovan, K. C. (2012). Vanity fare: The cost, controversy, and art of fashion </a:t>
            </a:r>
          </a:p>
          <a:p>
            <a:r>
              <a:rPr lang="en-US" dirty="0" smtClean="0"/>
              <a:t>advertising </a:t>
            </a:r>
            <a:r>
              <a:rPr lang="en-US" dirty="0"/>
              <a:t>retouching. </a:t>
            </a:r>
            <a:r>
              <a:rPr lang="en-US" i="1" dirty="0"/>
              <a:t>Notre Dame Journal of Law, Ethics, &amp; Public Policy </a:t>
            </a:r>
            <a:r>
              <a:rPr lang="en-US" i="1" dirty="0" smtClean="0"/>
              <a:t>26</a:t>
            </a:r>
            <a:r>
              <a:rPr lang="en-US" dirty="0"/>
              <a:t>(2), 580-620. </a:t>
            </a:r>
            <a:r>
              <a:rPr lang="en-US" u="sng" dirty="0">
                <a:hlinkClick r:id="rId6"/>
              </a:rPr>
              <a:t>http://scholarship.law.nd.edu/ndjlepp/vol26/iss2/9</a:t>
            </a:r>
            <a:r>
              <a:rPr lang="en-US" dirty="0"/>
              <a:t>   </a:t>
            </a:r>
          </a:p>
          <a:p>
            <a:r>
              <a:rPr lang="en-US" dirty="0"/>
              <a:t> </a:t>
            </a:r>
          </a:p>
          <a:p>
            <a:r>
              <a:rPr lang="en-US" dirty="0"/>
              <a:t>Federal Trade Commission. (</a:t>
            </a:r>
            <a:r>
              <a:rPr lang="en-US" dirty="0" err="1"/>
              <a:t>n.d.</a:t>
            </a:r>
            <a:r>
              <a:rPr lang="en-US" dirty="0"/>
              <a:t>). Truth in advertising. Retrieved from </a:t>
            </a:r>
          </a:p>
          <a:p>
            <a:r>
              <a:rPr lang="en-US" u="sng" dirty="0" smtClean="0">
                <a:hlinkClick r:id="rId7"/>
              </a:rPr>
              <a:t>https</a:t>
            </a:r>
            <a:r>
              <a:rPr lang="en-US" u="sng" dirty="0">
                <a:hlinkClick r:id="rId7"/>
              </a:rPr>
              <a:t>://www.ftc.gov/news-events/media-resources/truth-advertising</a:t>
            </a:r>
            <a:r>
              <a:rPr lang="en-US" dirty="0"/>
              <a:t> </a:t>
            </a:r>
          </a:p>
          <a:p>
            <a:endParaRPr lang="en-US" dirty="0"/>
          </a:p>
        </p:txBody>
      </p:sp>
    </p:spTree>
    <p:extLst>
      <p:ext uri="{BB962C8B-B14F-4D97-AF65-F5344CB8AC3E}">
        <p14:creationId xmlns:p14="http://schemas.microsoft.com/office/powerpoint/2010/main" val="3823696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60" y="534389"/>
            <a:ext cx="9073440" cy="6323611"/>
          </a:xfrm>
          <a:prstGeom prst="rect">
            <a:avLst/>
          </a:prstGeom>
        </p:spPr>
        <p:txBody>
          <a:bodyPr wrap="square">
            <a:spAutoFit/>
          </a:bodyPr>
          <a:lstStyle/>
          <a:p>
            <a:r>
              <a:rPr lang="en-US" dirty="0"/>
              <a:t>Jones, M. (2012). Media-bodies and Photoshop. In Attwood, F., Campbell, V., </a:t>
            </a:r>
          </a:p>
          <a:p>
            <a:r>
              <a:rPr lang="en-US" dirty="0" smtClean="0"/>
              <a:t>Hunter</a:t>
            </a:r>
            <a:r>
              <a:rPr lang="en-US" dirty="0"/>
              <a:t>, I.Q., &amp; </a:t>
            </a:r>
            <a:r>
              <a:rPr lang="en-US" dirty="0" err="1"/>
              <a:t>Lockyer</a:t>
            </a:r>
            <a:r>
              <a:rPr lang="en-US" dirty="0"/>
              <a:t>, S. (Eds.), Controversial images: Media representation </a:t>
            </a:r>
            <a:r>
              <a:rPr lang="en-US" dirty="0" smtClean="0"/>
              <a:t>on </a:t>
            </a:r>
            <a:r>
              <a:rPr lang="en-US" dirty="0"/>
              <a:t>the edge (pp. 19-35). New York, </a:t>
            </a:r>
            <a:r>
              <a:rPr lang="en-US" dirty="0" err="1"/>
              <a:t>NY:Palgrave</a:t>
            </a:r>
            <a:r>
              <a:rPr lang="en-US" dirty="0"/>
              <a:t> Macmillan</a:t>
            </a:r>
          </a:p>
          <a:p>
            <a:r>
              <a:rPr lang="en-US" dirty="0"/>
              <a:t> </a:t>
            </a:r>
          </a:p>
          <a:p>
            <a:r>
              <a:rPr lang="en-US" dirty="0" err="1"/>
              <a:t>Krupnick</a:t>
            </a:r>
            <a:r>
              <a:rPr lang="en-US" dirty="0"/>
              <a:t>, E. (2014, January 17). Aerie’s </a:t>
            </a:r>
            <a:r>
              <a:rPr lang="en-US" dirty="0" err="1"/>
              <a:t>unretouched</a:t>
            </a:r>
            <a:r>
              <a:rPr lang="en-US" dirty="0"/>
              <a:t> ads ‘challenge supermodel </a:t>
            </a:r>
          </a:p>
          <a:p>
            <a:r>
              <a:rPr lang="en-US" dirty="0" smtClean="0"/>
              <a:t>standards</a:t>
            </a:r>
            <a:r>
              <a:rPr lang="en-US" dirty="0"/>
              <a:t>’ for young women [Blog Post]. Huffington Post. Retrieved from	 </a:t>
            </a:r>
            <a:endParaRPr lang="en-US" dirty="0" smtClean="0"/>
          </a:p>
          <a:p>
            <a:r>
              <a:rPr lang="en-US" u="sng" dirty="0" smtClean="0">
                <a:hlinkClick r:id="rId2"/>
              </a:rPr>
              <a:t>http</a:t>
            </a:r>
            <a:r>
              <a:rPr lang="en-US" u="sng" dirty="0">
                <a:hlinkClick r:id="rId2"/>
              </a:rPr>
              <a:t>://www.huffingtonpost.com/2014/01/17/aerie-unretouched-ads-photos_n_4618139.html</a:t>
            </a:r>
            <a:r>
              <a:rPr lang="en-US" dirty="0"/>
              <a:t> </a:t>
            </a:r>
          </a:p>
          <a:p>
            <a:r>
              <a:rPr lang="en-US" dirty="0"/>
              <a:t> </a:t>
            </a:r>
          </a:p>
          <a:p>
            <a:r>
              <a:rPr lang="en-US" dirty="0" err="1"/>
              <a:t>Lohr</a:t>
            </a:r>
            <a:r>
              <a:rPr lang="en-US" dirty="0"/>
              <a:t>, S. (2011, November 28). </a:t>
            </a:r>
            <a:r>
              <a:rPr lang="en-US" dirty="0" err="1"/>
              <a:t>Photoshopped</a:t>
            </a:r>
            <a:r>
              <a:rPr lang="en-US" dirty="0"/>
              <a:t> or not? A tool to tell. </a:t>
            </a:r>
            <a:r>
              <a:rPr lang="en-US" i="1" dirty="0"/>
              <a:t>New York </a:t>
            </a:r>
            <a:endParaRPr lang="en-US" dirty="0"/>
          </a:p>
          <a:p>
            <a:r>
              <a:rPr lang="en-US" i="1" dirty="0" smtClean="0"/>
              <a:t>Times</a:t>
            </a:r>
            <a:r>
              <a:rPr lang="en-US" i="1" dirty="0"/>
              <a:t>. </a:t>
            </a:r>
            <a:r>
              <a:rPr lang="en-US" dirty="0"/>
              <a:t>Retrieved from </a:t>
            </a:r>
            <a:r>
              <a:rPr lang="en-US" u="sng" dirty="0" smtClean="0">
                <a:hlinkClick r:id="rId3"/>
              </a:rPr>
              <a:t>http</a:t>
            </a:r>
            <a:r>
              <a:rPr lang="en-US" u="sng" dirty="0">
                <a:hlinkClick r:id="rId3"/>
              </a:rPr>
              <a:t>://www.nytimes.com/2011/11/29/technology/software-to-rate-how-drastically-photos-are-retouched.html?_r=0</a:t>
            </a:r>
            <a:r>
              <a:rPr lang="en-US" dirty="0"/>
              <a:t> </a:t>
            </a:r>
          </a:p>
          <a:p>
            <a:r>
              <a:rPr lang="en-US" dirty="0"/>
              <a:t> </a:t>
            </a:r>
          </a:p>
          <a:p>
            <a:r>
              <a:rPr lang="en-US" dirty="0" err="1"/>
              <a:t>n.a</a:t>
            </a:r>
            <a:r>
              <a:rPr lang="en-US" dirty="0"/>
              <a:t>. (2015). Advertising is protected by the first amendment. Advertising Compliance </a:t>
            </a:r>
          </a:p>
          <a:p>
            <a:r>
              <a:rPr lang="en-US" dirty="0"/>
              <a:t>Service. Retrieved from </a:t>
            </a:r>
            <a:r>
              <a:rPr lang="en-US" u="sng" dirty="0">
                <a:hlinkClick r:id="rId4"/>
              </a:rPr>
              <a:t>http://www.lawpublish.com/amend1.html</a:t>
            </a:r>
            <a:r>
              <a:rPr lang="en-US" dirty="0"/>
              <a:t> </a:t>
            </a:r>
          </a:p>
          <a:p>
            <a:endParaRPr lang="en-US" dirty="0" smtClean="0"/>
          </a:p>
          <a:p>
            <a:r>
              <a:rPr lang="en-US" dirty="0" err="1"/>
              <a:t>Nessif</a:t>
            </a:r>
            <a:r>
              <a:rPr lang="en-US" dirty="0"/>
              <a:t>, B. (2015, February 24). Kim </a:t>
            </a:r>
            <a:r>
              <a:rPr lang="en-US" dirty="0" err="1"/>
              <a:t>Kardashian</a:t>
            </a:r>
            <a:r>
              <a:rPr lang="en-US" dirty="0"/>
              <a:t> pays an assistant $100,000 a year to </a:t>
            </a:r>
          </a:p>
          <a:p>
            <a:r>
              <a:rPr lang="en-US" dirty="0"/>
              <a:t>Photoshop her pictures? </a:t>
            </a:r>
            <a:r>
              <a:rPr lang="en-US" i="1" dirty="0" err="1"/>
              <a:t>E!Online</a:t>
            </a:r>
            <a:r>
              <a:rPr lang="en-US" dirty="0"/>
              <a:t>. Retrieved from </a:t>
            </a:r>
            <a:r>
              <a:rPr lang="en-US" u="sng" dirty="0">
                <a:hlinkClick r:id="rId5"/>
              </a:rPr>
              <a:t>http://www.eonline.com/news/629279/kim-kardashian-pays-an-assistant-100-000-a-year-to-photoshop-her-pictures</a:t>
            </a:r>
            <a:r>
              <a:rPr lang="en-US" dirty="0"/>
              <a:t>  </a:t>
            </a:r>
          </a:p>
          <a:p>
            <a:endParaRPr lang="en-US" dirty="0"/>
          </a:p>
        </p:txBody>
      </p:sp>
    </p:spTree>
    <p:extLst>
      <p:ext uri="{BB962C8B-B14F-4D97-AF65-F5344CB8AC3E}">
        <p14:creationId xmlns:p14="http://schemas.microsoft.com/office/powerpoint/2010/main" val="2463586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6876"/>
            <a:ext cx="9225033" cy="6186310"/>
          </a:xfrm>
          <a:prstGeom prst="rect">
            <a:avLst/>
          </a:prstGeom>
        </p:spPr>
        <p:txBody>
          <a:bodyPr wrap="square">
            <a:spAutoFit/>
          </a:bodyPr>
          <a:lstStyle/>
          <a:p>
            <a:r>
              <a:rPr lang="en-US" dirty="0"/>
              <a:t>North, A. (2009, August 3). British lawmakers take stand against Photoshop [Blog </a:t>
            </a:r>
          </a:p>
          <a:p>
            <a:r>
              <a:rPr lang="en-US" dirty="0"/>
              <a:t>Post]. </a:t>
            </a:r>
            <a:r>
              <a:rPr lang="en-US" i="1" dirty="0"/>
              <a:t>Jezebel. </a:t>
            </a:r>
            <a:r>
              <a:rPr lang="en-US" dirty="0"/>
              <a:t>Retrieved from </a:t>
            </a:r>
            <a:r>
              <a:rPr lang="en-US" u="sng" dirty="0">
                <a:hlinkClick r:id="rId2"/>
              </a:rPr>
              <a:t>http://jezebel.com/5328736/british-lawmakers-take-stand-against-photoshop</a:t>
            </a:r>
            <a:r>
              <a:rPr lang="en-US" dirty="0"/>
              <a:t> </a:t>
            </a:r>
          </a:p>
          <a:p>
            <a:r>
              <a:rPr lang="en-US" dirty="0"/>
              <a:t> </a:t>
            </a:r>
          </a:p>
          <a:p>
            <a:r>
              <a:rPr lang="en-US" dirty="0"/>
              <a:t>Nota, B. (2013, January 3). Israeli law bans Skinny, BMI-challenged models. </a:t>
            </a:r>
          </a:p>
          <a:p>
            <a:r>
              <a:rPr lang="en-US" i="1" dirty="0"/>
              <a:t>ABC News.</a:t>
            </a:r>
            <a:r>
              <a:rPr lang="en-US" dirty="0"/>
              <a:t> Retrieved from </a:t>
            </a:r>
            <a:r>
              <a:rPr lang="en-US" u="sng" dirty="0">
                <a:hlinkClick r:id="rId3"/>
              </a:rPr>
              <a:t>http://abcnews.go.com/International/israeli-law-bans-skinny-bmi-challenged-models/story?id=18116291</a:t>
            </a:r>
            <a:r>
              <a:rPr lang="en-US" dirty="0"/>
              <a:t> </a:t>
            </a:r>
          </a:p>
          <a:p>
            <a:r>
              <a:rPr lang="en-US" dirty="0"/>
              <a:t> </a:t>
            </a:r>
          </a:p>
          <a:p>
            <a:r>
              <a:rPr lang="en-US" dirty="0"/>
              <a:t>Off Our Chests. (2012, February 1). Renaming the Self-Esteem Act. </a:t>
            </a:r>
            <a:r>
              <a:rPr lang="en-US" i="1" dirty="0"/>
              <a:t>Feel More </a:t>
            </a:r>
            <a:endParaRPr lang="en-US" dirty="0"/>
          </a:p>
          <a:p>
            <a:r>
              <a:rPr lang="en-US" i="1" dirty="0"/>
              <a:t>Better. </a:t>
            </a:r>
            <a:r>
              <a:rPr lang="en-US" dirty="0"/>
              <a:t>Retrieved from </a:t>
            </a:r>
            <a:r>
              <a:rPr lang="en-US" u="sng" dirty="0">
                <a:hlinkClick r:id="rId4"/>
              </a:rPr>
              <a:t>http://www.feelmorebetter.com/renaming-the-self-esteem-act/</a:t>
            </a:r>
            <a:r>
              <a:rPr lang="en-US" dirty="0"/>
              <a:t> </a:t>
            </a:r>
          </a:p>
          <a:p>
            <a:r>
              <a:rPr lang="en-US" dirty="0"/>
              <a:t> </a:t>
            </a:r>
          </a:p>
          <a:p>
            <a:r>
              <a:rPr lang="en-US" dirty="0"/>
              <a:t>Patterson, P. &amp; Wilkins, L. (2014). </a:t>
            </a:r>
            <a:r>
              <a:rPr lang="en-US" i="1" dirty="0"/>
              <a:t>Media ethics: Issues &amp; cases (</a:t>
            </a:r>
            <a:r>
              <a:rPr lang="en-US" dirty="0"/>
              <a:t>8th ed.). New York, </a:t>
            </a:r>
          </a:p>
          <a:p>
            <a:r>
              <a:rPr lang="en-US" dirty="0"/>
              <a:t>NY: McGraw-Hill.</a:t>
            </a:r>
          </a:p>
          <a:p>
            <a:r>
              <a:rPr lang="en-US" dirty="0"/>
              <a:t> </a:t>
            </a:r>
          </a:p>
          <a:p>
            <a:r>
              <a:rPr lang="en-US" dirty="0" err="1"/>
              <a:t>Picy</a:t>
            </a:r>
            <a:r>
              <a:rPr lang="en-US" dirty="0"/>
              <a:t>, E. (2015, April 3). France bans super-skinny models in anorexia clampdown. </a:t>
            </a:r>
          </a:p>
          <a:p>
            <a:r>
              <a:rPr lang="en-US" i="1" dirty="0"/>
              <a:t>Reuters.</a:t>
            </a:r>
            <a:r>
              <a:rPr lang="en-US" dirty="0"/>
              <a:t> Retrieved from </a:t>
            </a:r>
            <a:r>
              <a:rPr lang="en-US" u="sng" dirty="0">
                <a:hlinkClick r:id="rId5"/>
              </a:rPr>
              <a:t>http://www.reuters.com/article/2015/04/03/us-france-anorexia-idUSKBN0MU0JK20150403</a:t>
            </a:r>
            <a:r>
              <a:rPr lang="en-US" dirty="0"/>
              <a:t> </a:t>
            </a:r>
          </a:p>
          <a:p>
            <a:r>
              <a:rPr lang="en-US" dirty="0"/>
              <a:t> </a:t>
            </a:r>
          </a:p>
          <a:p>
            <a:r>
              <a:rPr lang="en-US" dirty="0"/>
              <a:t>Piper, T. (2007, October 2). Beauty Pressure [Video File]. Retrieved from </a:t>
            </a:r>
          </a:p>
          <a:p>
            <a:r>
              <a:rPr lang="en-US" u="sng" dirty="0">
                <a:hlinkClick r:id="rId6"/>
              </a:rPr>
              <a:t>https://www.youtube.com/watch?v=Ei6JvK0W60I</a:t>
            </a:r>
            <a:r>
              <a:rPr lang="en-US" dirty="0"/>
              <a:t> </a:t>
            </a:r>
          </a:p>
        </p:txBody>
      </p:sp>
    </p:spTree>
    <p:extLst>
      <p:ext uri="{BB962C8B-B14F-4D97-AF65-F5344CB8AC3E}">
        <p14:creationId xmlns:p14="http://schemas.microsoft.com/office/powerpoint/2010/main" val="4161381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1714"/>
            <a:ext cx="8762041" cy="5909311"/>
          </a:xfrm>
          <a:prstGeom prst="rect">
            <a:avLst/>
          </a:prstGeom>
        </p:spPr>
        <p:txBody>
          <a:bodyPr wrap="square">
            <a:spAutoFit/>
          </a:bodyPr>
          <a:lstStyle/>
          <a:p>
            <a:r>
              <a:rPr lang="en-US" dirty="0"/>
              <a:t>Pulaski-</a:t>
            </a:r>
            <a:r>
              <a:rPr lang="en-US" dirty="0" err="1"/>
              <a:t>Behling</a:t>
            </a:r>
            <a:r>
              <a:rPr lang="en-US" dirty="0"/>
              <a:t>, M. (2015). </a:t>
            </a:r>
            <a:r>
              <a:rPr lang="en-US" i="1" dirty="0"/>
              <a:t>Ethics, morality and the communications industry. </a:t>
            </a:r>
            <a:endParaRPr lang="en-US" dirty="0"/>
          </a:p>
          <a:p>
            <a:r>
              <a:rPr lang="en-US" dirty="0"/>
              <a:t>[PowerPoint Slides]. Retrieved from </a:t>
            </a:r>
            <a:r>
              <a:rPr lang="en-US" u="sng" dirty="0">
                <a:hlinkClick r:id="rId2"/>
              </a:rPr>
              <a:t>https://blackboard.pace.edu/bbcswebdav/pid-2554933-dt-content-rid-5506378_1/courses/MCA-696X-23418.201520/EthicsOverview.ppt</a:t>
            </a:r>
            <a:endParaRPr lang="en-US" dirty="0"/>
          </a:p>
          <a:p>
            <a:r>
              <a:rPr lang="en-US" dirty="0"/>
              <a:t> </a:t>
            </a:r>
          </a:p>
          <a:p>
            <a:r>
              <a:rPr lang="en-US" dirty="0"/>
              <a:t>Pulaski-</a:t>
            </a:r>
            <a:r>
              <a:rPr lang="en-US" dirty="0" err="1"/>
              <a:t>Behling</a:t>
            </a:r>
            <a:r>
              <a:rPr lang="en-US" dirty="0"/>
              <a:t>, M. (2015). </a:t>
            </a:r>
            <a:r>
              <a:rPr lang="en-US" i="1" dirty="0"/>
              <a:t>Advertising and Ethics </a:t>
            </a:r>
            <a:r>
              <a:rPr lang="en-US" dirty="0"/>
              <a:t>[PowerPoint Slides]. </a:t>
            </a:r>
            <a:r>
              <a:rPr lang="en-US" dirty="0" err="1"/>
              <a:t>Retreived</a:t>
            </a:r>
            <a:r>
              <a:rPr lang="en-US" dirty="0"/>
              <a:t> from </a:t>
            </a:r>
          </a:p>
          <a:p>
            <a:r>
              <a:rPr lang="en-US" u="sng" dirty="0">
                <a:hlinkClick r:id="rId3"/>
              </a:rPr>
              <a:t>http://blackboard.pace.edu/bbcswebdav/pid-2582880-dt-content-rid-5628172_1/courses/MCA-696X-23418.201520/AdvertisingEthicsGrad.pptx</a:t>
            </a:r>
            <a:r>
              <a:rPr lang="en-US" dirty="0"/>
              <a:t> </a:t>
            </a:r>
          </a:p>
          <a:p>
            <a:r>
              <a:rPr lang="en-US" b="1" dirty="0"/>
              <a:t> </a:t>
            </a:r>
            <a:endParaRPr lang="en-US" dirty="0"/>
          </a:p>
          <a:p>
            <a:r>
              <a:rPr lang="en-US" dirty="0" err="1"/>
              <a:t>Rhodan</a:t>
            </a:r>
            <a:r>
              <a:rPr lang="en-US" dirty="0"/>
              <a:t>, M. (2014, April 3). Lobbyists push congress to curb misleading </a:t>
            </a:r>
            <a:r>
              <a:rPr lang="en-US" dirty="0" err="1"/>
              <a:t>Photoshopped</a:t>
            </a:r>
            <a:r>
              <a:rPr lang="en-US" dirty="0"/>
              <a:t> </a:t>
            </a:r>
          </a:p>
          <a:p>
            <a:r>
              <a:rPr lang="en-US" dirty="0"/>
              <a:t>ads. </a:t>
            </a:r>
            <a:r>
              <a:rPr lang="en-US" i="1" dirty="0"/>
              <a:t>TIME</a:t>
            </a:r>
            <a:r>
              <a:rPr lang="en-US" dirty="0"/>
              <a:t>. Retrieved from </a:t>
            </a:r>
            <a:r>
              <a:rPr lang="en-US" u="sng" dirty="0">
                <a:hlinkClick r:id="rId4"/>
              </a:rPr>
              <a:t>http://time.com/48853/lobbyists-push-congress-to-curb-misleading-photoshopped-ads/</a:t>
            </a:r>
            <a:endParaRPr lang="en-US" dirty="0"/>
          </a:p>
          <a:p>
            <a:r>
              <a:rPr lang="en-US" dirty="0"/>
              <a:t> </a:t>
            </a:r>
          </a:p>
          <a:p>
            <a:r>
              <a:rPr lang="en-US" dirty="0" err="1"/>
              <a:t>Sieczkowski</a:t>
            </a:r>
            <a:r>
              <a:rPr lang="en-US" dirty="0"/>
              <a:t>, C. (2012, April 11). Supermodels without Photoshop: Israel’s </a:t>
            </a:r>
          </a:p>
          <a:p>
            <a:r>
              <a:rPr lang="en-US" dirty="0"/>
              <a:t>‘Photoshop law’ puts focus on digitally altered images. </a:t>
            </a:r>
            <a:r>
              <a:rPr lang="en-US" i="1" dirty="0"/>
              <a:t>International Business Times. </a:t>
            </a:r>
            <a:r>
              <a:rPr lang="en-US" dirty="0"/>
              <a:t>Retrieved from </a:t>
            </a:r>
            <a:r>
              <a:rPr lang="en-US" u="sng" dirty="0">
                <a:hlinkClick r:id="rId5"/>
              </a:rPr>
              <a:t>http://www.ibtimes.com/supermodels-without-photoshop-israels-photoshop-law-puts-focus-digitally-altered-images-photos</a:t>
            </a:r>
            <a:r>
              <a:rPr lang="en-US" dirty="0"/>
              <a:t> </a:t>
            </a:r>
          </a:p>
        </p:txBody>
      </p:sp>
    </p:spTree>
    <p:extLst>
      <p:ext uri="{BB962C8B-B14F-4D97-AF65-F5344CB8AC3E}">
        <p14:creationId xmlns:p14="http://schemas.microsoft.com/office/powerpoint/2010/main" val="3738528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2331"/>
            <a:ext cx="9144000" cy="6186310"/>
          </a:xfrm>
          <a:prstGeom prst="rect">
            <a:avLst/>
          </a:prstGeom>
        </p:spPr>
        <p:txBody>
          <a:bodyPr wrap="square">
            <a:spAutoFit/>
          </a:bodyPr>
          <a:lstStyle/>
          <a:p>
            <a:r>
              <a:rPr lang="en-US" dirty="0"/>
              <a:t>Wade, L. (2014, January 6). You’d be shocked at what these fashion editors are </a:t>
            </a:r>
          </a:p>
          <a:p>
            <a:r>
              <a:rPr lang="en-US" dirty="0"/>
              <a:t>editing out of their photos [blog post]. </a:t>
            </a:r>
            <a:r>
              <a:rPr lang="en-US" i="1" dirty="0"/>
              <a:t>Huffington Post.</a:t>
            </a:r>
            <a:r>
              <a:rPr lang="en-US" dirty="0"/>
              <a:t> Retrieved from </a:t>
            </a:r>
            <a:r>
              <a:rPr lang="en-US" u="sng" dirty="0">
                <a:hlinkClick r:id="rId2"/>
              </a:rPr>
              <a:t>http://www.huffingtonpost.com/lisa-wade/youd-be-shocked-at-what-these-fashion-editors-are-editing-out-of-their-photos_b_4542067.html</a:t>
            </a:r>
            <a:r>
              <a:rPr lang="en-US" dirty="0"/>
              <a:t> </a:t>
            </a:r>
          </a:p>
          <a:p>
            <a:r>
              <a:rPr lang="en-US" dirty="0"/>
              <a:t> </a:t>
            </a:r>
          </a:p>
          <a:p>
            <a:r>
              <a:rPr lang="en-US" dirty="0" err="1"/>
              <a:t>Warr</a:t>
            </a:r>
            <a:r>
              <a:rPr lang="en-US" dirty="0"/>
              <a:t>, P. (2011, July 27). L’Oreal and </a:t>
            </a:r>
            <a:r>
              <a:rPr lang="en-US" dirty="0" err="1"/>
              <a:t>Lancome</a:t>
            </a:r>
            <a:r>
              <a:rPr lang="en-US" dirty="0"/>
              <a:t> rapped over airbrushed ads. </a:t>
            </a:r>
            <a:r>
              <a:rPr lang="en-US" i="1" dirty="0"/>
              <a:t>My </a:t>
            </a:r>
            <a:endParaRPr lang="en-US" dirty="0"/>
          </a:p>
          <a:p>
            <a:r>
              <a:rPr lang="en-US" i="1" dirty="0"/>
              <a:t>Daily UK. </a:t>
            </a:r>
            <a:r>
              <a:rPr lang="en-US" dirty="0"/>
              <a:t>Retrieved from </a:t>
            </a:r>
            <a:r>
              <a:rPr lang="en-US" u="sng" dirty="0">
                <a:hlinkClick r:id="rId3"/>
              </a:rPr>
              <a:t>http://www.mydaily.co.uk</a:t>
            </a:r>
            <a:r>
              <a:rPr lang="en-US" dirty="0"/>
              <a:t> </a:t>
            </a:r>
          </a:p>
          <a:p>
            <a:r>
              <a:rPr lang="en-US" dirty="0"/>
              <a:t> </a:t>
            </a:r>
          </a:p>
          <a:p>
            <a:r>
              <a:rPr lang="en-US" dirty="0"/>
              <a:t>Woodward, E. (2014, September 17). Here is more evidence that </a:t>
            </a:r>
            <a:r>
              <a:rPr lang="en-US" dirty="0" err="1"/>
              <a:t>Beyonce</a:t>
            </a:r>
            <a:r>
              <a:rPr lang="en-US" dirty="0"/>
              <a:t> is </a:t>
            </a:r>
          </a:p>
          <a:p>
            <a:r>
              <a:rPr lang="en-US" dirty="0" err="1"/>
              <a:t>Photoshopping</a:t>
            </a:r>
            <a:r>
              <a:rPr lang="en-US" dirty="0"/>
              <a:t> her </a:t>
            </a:r>
            <a:r>
              <a:rPr lang="en-US" dirty="0" err="1"/>
              <a:t>Instagram</a:t>
            </a:r>
            <a:r>
              <a:rPr lang="en-US" dirty="0"/>
              <a:t> photos [Blog Post]. </a:t>
            </a:r>
            <a:r>
              <a:rPr lang="en-US" i="1" dirty="0"/>
              <a:t>Huffington Post.</a:t>
            </a:r>
            <a:r>
              <a:rPr lang="en-US" dirty="0"/>
              <a:t> Retrieved from </a:t>
            </a:r>
            <a:r>
              <a:rPr lang="en-US" u="sng" dirty="0">
                <a:hlinkClick r:id="rId4"/>
              </a:rPr>
              <a:t>http://www.buzzfeed.com/elliewoodward/there-is-yet-more-evidence-that-beyonce-is-photoshopping-her#.afyDNzQ12</a:t>
            </a:r>
            <a:endParaRPr lang="en-US" dirty="0"/>
          </a:p>
          <a:p>
            <a:r>
              <a:rPr lang="en-US" dirty="0"/>
              <a:t> </a:t>
            </a:r>
          </a:p>
          <a:p>
            <a:r>
              <a:rPr lang="en-US" dirty="0"/>
              <a:t>Woodward, E. (2014, May 21). The most </a:t>
            </a:r>
            <a:r>
              <a:rPr lang="en-US" dirty="0" err="1"/>
              <a:t>wtf</a:t>
            </a:r>
            <a:r>
              <a:rPr lang="en-US" dirty="0"/>
              <a:t> celebrity Photoshop fails of all time </a:t>
            </a:r>
          </a:p>
          <a:p>
            <a:r>
              <a:rPr lang="en-US" dirty="0"/>
              <a:t>[Blog Post]. </a:t>
            </a:r>
            <a:r>
              <a:rPr lang="en-US" i="1" dirty="0" err="1"/>
              <a:t>Buzzfeed</a:t>
            </a:r>
            <a:r>
              <a:rPr lang="en-US" dirty="0"/>
              <a:t>. Retrieved from </a:t>
            </a:r>
            <a:r>
              <a:rPr lang="en-US" u="sng" dirty="0">
                <a:hlinkClick r:id="rId5"/>
              </a:rPr>
              <a:t>http://www.buzzfeed.com/elliewoodward/the-most-wtf-celebrity-photoshop-fails-of-all-time#.acmBVoaP8</a:t>
            </a:r>
            <a:endParaRPr lang="en-US" dirty="0"/>
          </a:p>
          <a:p>
            <a:r>
              <a:rPr lang="en-US" dirty="0"/>
              <a:t> </a:t>
            </a:r>
          </a:p>
          <a:p>
            <a:r>
              <a:rPr lang="en-US" dirty="0"/>
              <a:t>Woodward, E. (2014, March 21). Are these celebrities </a:t>
            </a:r>
            <a:r>
              <a:rPr lang="en-US" dirty="0" err="1"/>
              <a:t>Photoshopping</a:t>
            </a:r>
            <a:r>
              <a:rPr lang="en-US" dirty="0"/>
              <a:t> their </a:t>
            </a:r>
            <a:r>
              <a:rPr lang="en-US" dirty="0" err="1"/>
              <a:t>Instagram</a:t>
            </a:r>
            <a:r>
              <a:rPr lang="en-US" dirty="0"/>
              <a:t> </a:t>
            </a:r>
          </a:p>
          <a:p>
            <a:r>
              <a:rPr lang="en-US" dirty="0"/>
              <a:t>Photos? [Blog Post]. </a:t>
            </a:r>
            <a:r>
              <a:rPr lang="en-US" i="1" dirty="0" err="1"/>
              <a:t>Huffinton</a:t>
            </a:r>
            <a:r>
              <a:rPr lang="en-US" i="1" dirty="0"/>
              <a:t> Post.</a:t>
            </a:r>
            <a:r>
              <a:rPr lang="en-US" dirty="0"/>
              <a:t> Retrieved from </a:t>
            </a:r>
            <a:r>
              <a:rPr lang="en-US" u="sng" dirty="0">
                <a:hlinkClick r:id="rId6"/>
              </a:rPr>
              <a:t>http://www.buzzfeed.com/elliewoodward/are-these-celebrities-photoshopping-their-instagram-photos#.yqoedEbgm</a:t>
            </a:r>
            <a:r>
              <a:rPr lang="en-US" dirty="0"/>
              <a:t> </a:t>
            </a:r>
          </a:p>
        </p:txBody>
      </p:sp>
    </p:spTree>
    <p:extLst>
      <p:ext uri="{BB962C8B-B14F-4D97-AF65-F5344CB8AC3E}">
        <p14:creationId xmlns:p14="http://schemas.microsoft.com/office/powerpoint/2010/main" val="2475534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094" y="563789"/>
            <a:ext cx="8742696" cy="1200329"/>
          </a:xfrm>
          <a:prstGeom prst="rect">
            <a:avLst/>
          </a:prstGeom>
        </p:spPr>
        <p:txBody>
          <a:bodyPr wrap="square">
            <a:spAutoFit/>
          </a:bodyPr>
          <a:lstStyle/>
          <a:p>
            <a:r>
              <a:rPr lang="en-US" dirty="0"/>
              <a:t>Zara, C. (2014, June 16). Truth in advertising gains support, but Photoshop </a:t>
            </a:r>
          </a:p>
          <a:p>
            <a:r>
              <a:rPr lang="en-US" dirty="0"/>
              <a:t>regulation is a tall order. </a:t>
            </a:r>
            <a:r>
              <a:rPr lang="en-US" i="1" dirty="0"/>
              <a:t>International Business Times. </a:t>
            </a:r>
            <a:r>
              <a:rPr lang="en-US" dirty="0"/>
              <a:t>Retrieved from </a:t>
            </a:r>
            <a:r>
              <a:rPr lang="en-US" u="sng" dirty="0">
                <a:hlinkClick r:id="rId2"/>
              </a:rPr>
              <a:t>http://www.ibtimes.com/truth-advertising-gains-support-photoshop-regulation-tall-order-1602702</a:t>
            </a:r>
            <a:r>
              <a:rPr lang="en-US" dirty="0"/>
              <a:t> </a:t>
            </a:r>
          </a:p>
        </p:txBody>
      </p:sp>
    </p:spTree>
    <p:extLst>
      <p:ext uri="{BB962C8B-B14F-4D97-AF65-F5344CB8AC3E}">
        <p14:creationId xmlns:p14="http://schemas.microsoft.com/office/powerpoint/2010/main" val="2544426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7901E"/>
                </a:solidFill>
              </a:rPr>
              <a:t>COMPLEX</a:t>
            </a:r>
            <a:r>
              <a:rPr lang="en-US" dirty="0" smtClean="0">
                <a:solidFill>
                  <a:srgbClr val="F7901E"/>
                </a:solidFill>
              </a:rPr>
              <a:t> / KIM KARDASHIAN</a:t>
            </a:r>
            <a:endParaRPr lang="en-US" dirty="0">
              <a:solidFill>
                <a:srgbClr val="F7901E"/>
              </a:solidFill>
            </a:endParaRPr>
          </a:p>
        </p:txBody>
      </p:sp>
      <p:sp>
        <p:nvSpPr>
          <p:cNvPr id="3" name="Content Placeholder 2"/>
          <p:cNvSpPr>
            <a:spLocks noGrp="1"/>
          </p:cNvSpPr>
          <p:nvPr>
            <p:ph idx="1"/>
          </p:nvPr>
        </p:nvSpPr>
        <p:spPr>
          <a:xfrm>
            <a:off x="457200" y="1524001"/>
            <a:ext cx="8229600" cy="4787788"/>
          </a:xfrm>
        </p:spPr>
        <p:txBody>
          <a:bodyPr>
            <a:normAutofit/>
          </a:bodyPr>
          <a:lstStyle/>
          <a:p>
            <a:r>
              <a:rPr lang="en-US" i="1" dirty="0" smtClean="0"/>
              <a:t>Complex</a:t>
            </a:r>
            <a:r>
              <a:rPr lang="en-US" dirty="0" smtClean="0"/>
              <a:t> </a:t>
            </a:r>
            <a:r>
              <a:rPr lang="en-US" dirty="0" smtClean="0"/>
              <a:t>Magazine accidentally posted </a:t>
            </a:r>
            <a:r>
              <a:rPr lang="en-US" dirty="0" smtClean="0"/>
              <a:t>the original </a:t>
            </a:r>
            <a:r>
              <a:rPr lang="en-US" dirty="0" smtClean="0"/>
              <a:t>photos </a:t>
            </a:r>
            <a:r>
              <a:rPr lang="en-US" dirty="0" smtClean="0"/>
              <a:t>of a photo shoot with </a:t>
            </a:r>
            <a:r>
              <a:rPr lang="en-US" dirty="0" smtClean="0"/>
              <a:t>Kim </a:t>
            </a:r>
            <a:r>
              <a:rPr lang="en-US" dirty="0" err="1" smtClean="0"/>
              <a:t>Kardashian</a:t>
            </a:r>
            <a:r>
              <a:rPr lang="en-US" dirty="0" smtClean="0"/>
              <a:t> on its website</a:t>
            </a:r>
          </a:p>
          <a:p>
            <a:pPr marL="0" indent="0">
              <a:buNone/>
            </a:pPr>
            <a:endParaRPr lang="en-US" sz="1200" dirty="0" smtClean="0"/>
          </a:p>
          <a:p>
            <a:r>
              <a:rPr lang="en-US" b="1" dirty="0" smtClean="0"/>
              <a:t>Minor Changes</a:t>
            </a:r>
            <a:r>
              <a:rPr lang="en-US" dirty="0" smtClean="0"/>
              <a:t>: skin tone evened out</a:t>
            </a:r>
          </a:p>
          <a:p>
            <a:endParaRPr lang="en-US" sz="1200" dirty="0" smtClean="0"/>
          </a:p>
          <a:p>
            <a:r>
              <a:rPr lang="en-US" b="1" dirty="0" smtClean="0"/>
              <a:t>Major Changes</a:t>
            </a:r>
            <a:r>
              <a:rPr lang="en-US" dirty="0" smtClean="0"/>
              <a:t>: cellulite removed, waist slimmed, tummy slimmed, legs slimmed, arms slimmed, face slimmed, breasts lifted/sculpted </a:t>
            </a:r>
            <a:endParaRPr lang="en-US" dirty="0" smtClean="0"/>
          </a:p>
          <a:p>
            <a:endParaRPr lang="en-US" sz="1200" dirty="0"/>
          </a:p>
          <a:p>
            <a:r>
              <a:rPr lang="en-US" dirty="0" smtClean="0"/>
              <a:t>In response to all the negative comments about the photos, Kim said “So what: I have a little cellulite. What girl doesn’t? How many people do you think are </a:t>
            </a:r>
            <a:r>
              <a:rPr lang="en-US" dirty="0" err="1" smtClean="0"/>
              <a:t>Photoshopped</a:t>
            </a:r>
            <a:r>
              <a:rPr lang="en-US" dirty="0" smtClean="0"/>
              <a:t>, it happens all the time”</a:t>
            </a:r>
            <a:endParaRPr lang="en-US" dirty="0"/>
          </a:p>
        </p:txBody>
      </p:sp>
      <p:sp>
        <p:nvSpPr>
          <p:cNvPr id="5" name="TextBox 4"/>
          <p:cNvSpPr txBox="1"/>
          <p:nvPr/>
        </p:nvSpPr>
        <p:spPr>
          <a:xfrm>
            <a:off x="5586664" y="6311789"/>
            <a:ext cx="3100136" cy="400110"/>
          </a:xfrm>
          <a:prstGeom prst="rect">
            <a:avLst/>
          </a:prstGeom>
          <a:noFill/>
        </p:spPr>
        <p:txBody>
          <a:bodyPr wrap="square" rtlCol="0">
            <a:spAutoFit/>
          </a:bodyPr>
          <a:lstStyle/>
          <a:p>
            <a:r>
              <a:rPr lang="en-US" sz="2000" dirty="0" smtClean="0"/>
              <a:t>(Woodward, </a:t>
            </a:r>
            <a:r>
              <a:rPr lang="en-US" sz="2000" dirty="0" smtClean="0"/>
              <a:t>May 2014</a:t>
            </a:r>
            <a:r>
              <a:rPr lang="en-US" sz="2000" dirty="0" smtClean="0"/>
              <a:t>)</a:t>
            </a:r>
            <a:endParaRPr lang="en-US" sz="2000" dirty="0"/>
          </a:p>
        </p:txBody>
      </p:sp>
    </p:spTree>
    <p:extLst>
      <p:ext uri="{BB962C8B-B14F-4D97-AF65-F5344CB8AC3E}">
        <p14:creationId xmlns:p14="http://schemas.microsoft.com/office/powerpoint/2010/main" val="381298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7901E"/>
                </a:solidFill>
              </a:rPr>
              <a:t>COMPLEX </a:t>
            </a:r>
            <a:r>
              <a:rPr lang="en-US" dirty="0" smtClean="0">
                <a:solidFill>
                  <a:srgbClr val="F7901E"/>
                </a:solidFill>
              </a:rPr>
              <a:t>/ KIM KARDASHIAN </a:t>
            </a:r>
            <a:endParaRPr lang="en-US" dirty="0">
              <a:solidFill>
                <a:srgbClr val="F7901E"/>
              </a:solidFill>
            </a:endParaRPr>
          </a:p>
        </p:txBody>
      </p:sp>
      <p:sp>
        <p:nvSpPr>
          <p:cNvPr id="5" name="TextBox 4"/>
          <p:cNvSpPr txBox="1"/>
          <p:nvPr/>
        </p:nvSpPr>
        <p:spPr>
          <a:xfrm>
            <a:off x="5782500" y="6126163"/>
            <a:ext cx="2368077" cy="400110"/>
          </a:xfrm>
          <a:prstGeom prst="rect">
            <a:avLst/>
          </a:prstGeom>
          <a:noFill/>
        </p:spPr>
        <p:txBody>
          <a:bodyPr wrap="square" rtlCol="0">
            <a:spAutoFit/>
          </a:bodyPr>
          <a:lstStyle/>
          <a:p>
            <a:r>
              <a:rPr lang="en-US" sz="2000" dirty="0" smtClean="0"/>
              <a:t>(Woodward, 2014)</a:t>
            </a:r>
            <a:endParaRPr lang="en-US" sz="2000" dirty="0"/>
          </a:p>
        </p:txBody>
      </p:sp>
      <p:pic>
        <p:nvPicPr>
          <p:cNvPr id="6" name="Picture 5" descr="Screen Shot 2015-04-29 at 10.00.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4" y="1297236"/>
            <a:ext cx="7762875" cy="4825970"/>
          </a:xfrm>
          <a:prstGeom prst="rect">
            <a:avLst/>
          </a:prstGeom>
        </p:spPr>
      </p:pic>
    </p:spTree>
    <p:extLst>
      <p:ext uri="{BB962C8B-B14F-4D97-AF65-F5344CB8AC3E}">
        <p14:creationId xmlns:p14="http://schemas.microsoft.com/office/powerpoint/2010/main" val="119957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2276"/>
            <a:ext cx="9159874" cy="1143000"/>
          </a:xfrm>
        </p:spPr>
        <p:txBody>
          <a:bodyPr>
            <a:normAutofit fontScale="90000"/>
          </a:bodyPr>
          <a:lstStyle/>
          <a:p>
            <a:r>
              <a:rPr lang="en-US" i="1" dirty="0">
                <a:solidFill>
                  <a:srgbClr val="F7901E"/>
                </a:solidFill>
              </a:rPr>
              <a:t>OK! </a:t>
            </a:r>
            <a:r>
              <a:rPr lang="en-US" dirty="0">
                <a:solidFill>
                  <a:srgbClr val="F7901E"/>
                </a:solidFill>
              </a:rPr>
              <a:t>MAGAZINE / KOURTNEY KARDASHIAN</a:t>
            </a:r>
          </a:p>
        </p:txBody>
      </p:sp>
      <p:sp>
        <p:nvSpPr>
          <p:cNvPr id="3" name="Content Placeholder 2"/>
          <p:cNvSpPr>
            <a:spLocks noGrp="1"/>
          </p:cNvSpPr>
          <p:nvPr>
            <p:ph idx="1"/>
          </p:nvPr>
        </p:nvSpPr>
        <p:spPr>
          <a:xfrm>
            <a:off x="457200" y="1831092"/>
            <a:ext cx="8229600" cy="4327584"/>
          </a:xfrm>
        </p:spPr>
        <p:txBody>
          <a:bodyPr>
            <a:normAutofit/>
          </a:bodyPr>
          <a:lstStyle/>
          <a:p>
            <a:r>
              <a:rPr lang="en-US" dirty="0" err="1" smtClean="0"/>
              <a:t>Kourtney</a:t>
            </a:r>
            <a:r>
              <a:rPr lang="en-US" dirty="0" smtClean="0"/>
              <a:t> posed for a picture for </a:t>
            </a:r>
            <a:r>
              <a:rPr lang="en-US" i="1" dirty="0" smtClean="0"/>
              <a:t>Life and Style</a:t>
            </a:r>
            <a:r>
              <a:rPr lang="en-US" dirty="0" smtClean="0"/>
              <a:t> magazine 7 days after giving birth. The imaged was published on the cover of OK! Magazine …but looked a little different.</a:t>
            </a:r>
          </a:p>
          <a:p>
            <a:endParaRPr lang="en-US" sz="1200" dirty="0" smtClean="0"/>
          </a:p>
          <a:p>
            <a:r>
              <a:rPr lang="en-US" dirty="0" smtClean="0"/>
              <a:t>The colors of </a:t>
            </a:r>
            <a:r>
              <a:rPr lang="en-US" dirty="0" err="1" smtClean="0"/>
              <a:t>Kourtney</a:t>
            </a:r>
            <a:r>
              <a:rPr lang="en-US" dirty="0" smtClean="0"/>
              <a:t> and Baby Mason’s clothing were changed, giving the impression of a new photo shoot.</a:t>
            </a:r>
          </a:p>
          <a:p>
            <a:endParaRPr lang="en-US" sz="1200" dirty="0" smtClean="0"/>
          </a:p>
          <a:p>
            <a:r>
              <a:rPr lang="en-US" dirty="0" smtClean="0"/>
              <a:t>Baby weight/belly </a:t>
            </a:r>
            <a:r>
              <a:rPr lang="en-US" dirty="0" smtClean="0"/>
              <a:t>removed</a:t>
            </a:r>
          </a:p>
          <a:p>
            <a:endParaRPr lang="en-US" sz="1200" dirty="0" smtClean="0"/>
          </a:p>
          <a:p>
            <a:r>
              <a:rPr lang="en-US" dirty="0" err="1" smtClean="0"/>
              <a:t>Kourtney</a:t>
            </a:r>
            <a:r>
              <a:rPr lang="en-US" dirty="0" smtClean="0"/>
              <a:t> spoke out to let everyone know that the image was </a:t>
            </a:r>
            <a:r>
              <a:rPr lang="en-US" dirty="0" err="1"/>
              <a:t>P</a:t>
            </a:r>
            <a:r>
              <a:rPr lang="en-US" dirty="0" err="1" smtClean="0"/>
              <a:t>hotoshopped</a:t>
            </a:r>
            <a:r>
              <a:rPr lang="en-US" dirty="0" smtClean="0"/>
              <a:t> and that she had not, in fact, lost the baby weight that quickly.</a:t>
            </a:r>
            <a:endParaRPr lang="en-US" dirty="0"/>
          </a:p>
        </p:txBody>
      </p:sp>
      <p:sp>
        <p:nvSpPr>
          <p:cNvPr id="4" name="TextBox 3"/>
          <p:cNvSpPr txBox="1"/>
          <p:nvPr/>
        </p:nvSpPr>
        <p:spPr>
          <a:xfrm>
            <a:off x="5782500" y="6326218"/>
            <a:ext cx="2368077" cy="400110"/>
          </a:xfrm>
          <a:prstGeom prst="rect">
            <a:avLst/>
          </a:prstGeom>
          <a:noFill/>
        </p:spPr>
        <p:txBody>
          <a:bodyPr wrap="square" rtlCol="0">
            <a:spAutoFit/>
          </a:bodyPr>
          <a:lstStyle/>
          <a:p>
            <a:r>
              <a:rPr lang="en-US" sz="2000" dirty="0" smtClean="0"/>
              <a:t>(Woodward, 2014)</a:t>
            </a:r>
            <a:endParaRPr lang="en-US" sz="2000" dirty="0"/>
          </a:p>
        </p:txBody>
      </p:sp>
    </p:spTree>
    <p:extLst>
      <p:ext uri="{BB962C8B-B14F-4D97-AF65-F5344CB8AC3E}">
        <p14:creationId xmlns:p14="http://schemas.microsoft.com/office/powerpoint/2010/main" val="266468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90500"/>
            <a:ext cx="8889999" cy="952500"/>
          </a:xfrm>
        </p:spPr>
        <p:txBody>
          <a:bodyPr>
            <a:normAutofit/>
          </a:bodyPr>
          <a:lstStyle/>
          <a:p>
            <a:r>
              <a:rPr lang="en-US" sz="3500" i="1" dirty="0" smtClean="0">
                <a:solidFill>
                  <a:srgbClr val="F7901E"/>
                </a:solidFill>
              </a:rPr>
              <a:t>OK! </a:t>
            </a:r>
            <a:r>
              <a:rPr lang="en-US" sz="3500" dirty="0" smtClean="0">
                <a:solidFill>
                  <a:srgbClr val="F7901E"/>
                </a:solidFill>
              </a:rPr>
              <a:t>MAGAZINE / KOURTNEY KARDASHIAN</a:t>
            </a:r>
            <a:endParaRPr lang="en-US" sz="3500" dirty="0">
              <a:solidFill>
                <a:srgbClr val="F7901E"/>
              </a:solidFill>
            </a:endParaRPr>
          </a:p>
        </p:txBody>
      </p:sp>
      <p:sp>
        <p:nvSpPr>
          <p:cNvPr id="4" name="TextBox 3"/>
          <p:cNvSpPr txBox="1"/>
          <p:nvPr/>
        </p:nvSpPr>
        <p:spPr>
          <a:xfrm>
            <a:off x="6585423" y="6426231"/>
            <a:ext cx="2368077" cy="400110"/>
          </a:xfrm>
          <a:prstGeom prst="rect">
            <a:avLst/>
          </a:prstGeom>
          <a:noFill/>
        </p:spPr>
        <p:txBody>
          <a:bodyPr wrap="square" rtlCol="0">
            <a:spAutoFit/>
          </a:bodyPr>
          <a:lstStyle/>
          <a:p>
            <a:r>
              <a:rPr lang="en-US" sz="2000" dirty="0" smtClean="0"/>
              <a:t>(Woodward, 2014)</a:t>
            </a:r>
            <a:endParaRPr lang="en-US" sz="2000" dirty="0"/>
          </a:p>
        </p:txBody>
      </p:sp>
      <p:pic>
        <p:nvPicPr>
          <p:cNvPr id="5" name="Picture 4" descr="Screen Shot 2015-04-29 at 11.02.51 PM.pn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08063" y="1004593"/>
            <a:ext cx="6715125" cy="5421638"/>
          </a:xfrm>
          <a:prstGeom prst="rect">
            <a:avLst/>
          </a:prstGeom>
        </p:spPr>
      </p:pic>
    </p:spTree>
    <p:extLst>
      <p:ext uri="{BB962C8B-B14F-4D97-AF65-F5344CB8AC3E}">
        <p14:creationId xmlns:p14="http://schemas.microsoft.com/office/powerpoint/2010/main" val="12769687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924</TotalTime>
  <Words>2898</Words>
  <Application>Microsoft Macintosh PowerPoint</Application>
  <PresentationFormat>On-screen Show (4:3)</PresentationFormat>
  <Paragraphs>404</Paragraphs>
  <Slides>57</Slides>
  <Notes>1</Notes>
  <HiddenSlides>0</HiddenSlides>
  <MMClips>4</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Clarity</vt:lpstr>
      <vt:lpstr>Ethics of DIGITAL MANIPULATION IN ADVERTISING &amp; Fashion Magazines</vt:lpstr>
      <vt:lpstr>DIGITAL MANIPULATION IN ADVERTISING</vt:lpstr>
      <vt:lpstr>DIGITAL MANIPULATION IN ADVERTISING</vt:lpstr>
      <vt:lpstr>CANDIES / BRITNEY SPEARS</vt:lpstr>
      <vt:lpstr>CANDIES / BRITNEY SPEARS</vt:lpstr>
      <vt:lpstr>COMPLEX / KIM KARDASHIAN</vt:lpstr>
      <vt:lpstr>COMPLEX / KIM KARDASHIAN </vt:lpstr>
      <vt:lpstr>OK! MAGAZINE / KOURTNEY KARDASHIAN</vt:lpstr>
      <vt:lpstr>OK! MAGAZINE / KOURTNEY KARDASHIAN</vt:lpstr>
      <vt:lpstr>PHOTOSHOPPED MODELS</vt:lpstr>
      <vt:lpstr>PHOTOSHOPPED MODELS</vt:lpstr>
      <vt:lpstr>PHOTOSHOPPED MODELS</vt:lpstr>
      <vt:lpstr>DIGITAL MANIPULATION IN ADVERTISING</vt:lpstr>
      <vt:lpstr>CELEBRITIES SPEAK OUT</vt:lpstr>
      <vt:lpstr>PHOTOSHOP ON SOCIAL MEDIA</vt:lpstr>
      <vt:lpstr>BEYONCE INSTAGRAM - #nofilter ?</vt:lpstr>
      <vt:lpstr>KIM K. INSTAGRAM - #nofilter ?</vt:lpstr>
      <vt:lpstr>KIM K. INSTAGRAM - #nofilter ?</vt:lpstr>
      <vt:lpstr>THE ‘IDEAL’ DOESN’T EXIST</vt:lpstr>
      <vt:lpstr>Current Laws </vt:lpstr>
      <vt:lpstr>CURRENT LAWS</vt:lpstr>
      <vt:lpstr>ISRAEL</vt:lpstr>
      <vt:lpstr>ISRAEL - “PHOTOSHOP LAW”</vt:lpstr>
      <vt:lpstr>FRANCE</vt:lpstr>
      <vt:lpstr>AUSTRALIA</vt:lpstr>
      <vt:lpstr>UK</vt:lpstr>
      <vt:lpstr>UK</vt:lpstr>
      <vt:lpstr>UK</vt:lpstr>
      <vt:lpstr>U.S.</vt:lpstr>
      <vt:lpstr>TRUTH IN ADVERTISING ACT OF 2014</vt:lpstr>
      <vt:lpstr>MEDIA AND PUBLIC HEALTH ACT</vt:lpstr>
      <vt:lpstr>ETHICAL ISSUES</vt:lpstr>
      <vt:lpstr>ETHICAL ISSUES</vt:lpstr>
      <vt:lpstr>TRUTHFULNESS / ACCURACY</vt:lpstr>
      <vt:lpstr>RESPONSIBILITY</vt:lpstr>
      <vt:lpstr>DISCLOSURE / TRANSPARANCY</vt:lpstr>
      <vt:lpstr>FIRST AMENDMENT</vt:lpstr>
      <vt:lpstr>DIGITAL MANIPULATION IN ADVERTISING…</vt:lpstr>
      <vt:lpstr>UNETHICAL!!!</vt:lpstr>
      <vt:lpstr>NEGATIVE AFFECTS OF DIGITAL MANIPULATION</vt:lpstr>
      <vt:lpstr>NEGATIVE AFFECTS OF DIGITAL MANIPULATION</vt:lpstr>
      <vt:lpstr>NEGATIVE AFFECTS OF DIGITAL MANIPULATION</vt:lpstr>
      <vt:lpstr>COMPANIES SPEAK OUT - AERIE</vt:lpstr>
      <vt:lpstr>COMPANIES SPEAK OUT – MODCLOTH</vt:lpstr>
      <vt:lpstr>COMPANIES SPEAK OUT – MODCLOTH</vt:lpstr>
      <vt:lpstr>FINAL THOUGHTS</vt:lpstr>
      <vt:lpstr>PHOTOSHOP NEEDS TO STOP</vt:lpstr>
      <vt:lpstr>PHOTOSHOP HAS TO STOP</vt:lpstr>
      <vt:lpstr>PHOTOSHOP HAS TO STOP</vt:lpstr>
      <vt:lpstr>PHOTOSHOP HAS TO STOP</vt:lpstr>
      <vt:lpstr>REFERENCES</vt:lpstr>
      <vt:lpstr>PowerPoint Presentation</vt:lpstr>
      <vt:lpstr>PowerPoint Presentation</vt:lpstr>
      <vt:lpstr>PowerPoint Presentation</vt:lpstr>
      <vt:lpstr>PowerPoint Presentation</vt:lpstr>
      <vt:lpstr>PowerPoint Presentation</vt:lpstr>
      <vt:lpstr>PowerPoint Presentation</vt:lpstr>
    </vt:vector>
  </TitlesOfParts>
  <Company>TV 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Jones</dc:creator>
  <cp:lastModifiedBy>Amber Jones</cp:lastModifiedBy>
  <cp:revision>95</cp:revision>
  <dcterms:created xsi:type="dcterms:W3CDTF">2015-04-29T02:22:29Z</dcterms:created>
  <dcterms:modified xsi:type="dcterms:W3CDTF">2015-05-05T00:23:38Z</dcterms:modified>
</cp:coreProperties>
</file>