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9" r:id="rId8"/>
    <p:sldId id="270" r:id="rId9"/>
    <p:sldId id="271" r:id="rId10"/>
    <p:sldId id="272" r:id="rId11"/>
    <p:sldId id="267" r:id="rId12"/>
    <p:sldId id="279" r:id="rId13"/>
    <p:sldId id="263" r:id="rId14"/>
    <p:sldId id="268" r:id="rId15"/>
    <p:sldId id="264" r:id="rId16"/>
    <p:sldId id="265" r:id="rId17"/>
    <p:sldId id="280" r:id="rId18"/>
    <p:sldId id="273" r:id="rId19"/>
    <p:sldId id="274" r:id="rId20"/>
    <p:sldId id="276" r:id="rId21"/>
    <p:sldId id="277" r:id="rId22"/>
    <p:sldId id="261" r:id="rId23"/>
    <p:sldId id="275" r:id="rId24"/>
    <p:sldId id="278" r:id="rId2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579" autoAdjust="0"/>
  </p:normalViewPr>
  <p:slideViewPr>
    <p:cSldViewPr snapToGrid="0" snapToObjects="1">
      <p:cViewPr>
        <p:scale>
          <a:sx n="48" d="100"/>
          <a:sy n="48" d="100"/>
        </p:scale>
        <p:origin x="-1140" y="-5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9B42B3D4-D56F-4902-86C7-9905919C0F43}" type="datetimeFigureOut">
              <a:rPr lang="en-US"/>
              <a:pPr/>
              <a:t>1/27/2014</a:t>
            </a:fld>
            <a:endParaRPr lang="en-US" dirty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437993E5-5B57-4FB1-8E6E-4F8585E578E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3052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21CFC-178D-42BF-9A0D-41196CF4AC95}" type="datetimeFigureOut">
              <a:rPr lang="en-US"/>
              <a:pPr>
                <a:defRPr/>
              </a:pPr>
              <a:t>1/27/2014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0B89C-0156-420A-8AF5-EE913183D1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/>
              </a:defRPr>
            </a:lvl1pPr>
            <a:lvl2pPr>
              <a:defRPr>
                <a:latin typeface="Arial"/>
              </a:defRPr>
            </a:lvl2pPr>
            <a:lvl3pPr>
              <a:defRPr>
                <a:latin typeface="Arial"/>
              </a:defRPr>
            </a:lvl3pPr>
            <a:lvl4pPr>
              <a:defRPr>
                <a:latin typeface="Arial"/>
              </a:defRPr>
            </a:lvl4pPr>
            <a:lvl5pPr>
              <a:defRPr>
                <a:latin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6F499-155E-4A62-85EB-D392F0317649}" type="datetimeFigureOut">
              <a:rPr lang="en-US"/>
              <a:pPr>
                <a:defRPr/>
              </a:pPr>
              <a:t>1/27/2014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E8B2A-472E-46D0-9401-D387FA04DC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/>
              </a:defRPr>
            </a:lvl1pPr>
            <a:lvl2pPr>
              <a:defRPr>
                <a:latin typeface="Arial"/>
              </a:defRPr>
            </a:lvl2pPr>
            <a:lvl3pPr>
              <a:defRPr>
                <a:latin typeface="Arial"/>
              </a:defRPr>
            </a:lvl3pPr>
            <a:lvl4pPr>
              <a:defRPr>
                <a:latin typeface="Arial"/>
              </a:defRPr>
            </a:lvl4pPr>
            <a:lvl5pPr>
              <a:defRPr>
                <a:latin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162A8-B6B6-457B-8854-CE0B90D9267B}" type="datetimeFigureOut">
              <a:rPr lang="en-US"/>
              <a:pPr>
                <a:defRPr/>
              </a:pPr>
              <a:t>1/27/2014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0153F-E61B-4750-A277-55CA2A2AFE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  <a:lvl2pPr>
              <a:defRPr>
                <a:latin typeface="Arial"/>
              </a:defRPr>
            </a:lvl2pPr>
            <a:lvl3pPr>
              <a:defRPr>
                <a:latin typeface="Arial"/>
              </a:defRPr>
            </a:lvl3pPr>
            <a:lvl4pPr>
              <a:defRPr>
                <a:latin typeface="Arial"/>
              </a:defRPr>
            </a:lvl4pPr>
            <a:lvl5pPr>
              <a:defRPr>
                <a:latin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35ADA-418F-4BC9-9F5E-FA14C9BCD382}" type="datetimeFigureOut">
              <a:rPr lang="en-US"/>
              <a:pPr>
                <a:defRPr/>
              </a:pPr>
              <a:t>1/27/2014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06E71-CFAE-4E61-AEE8-5923116407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E8AFD-52ED-4765-A576-54CBA0190365}" type="datetimeFigureOut">
              <a:rPr lang="en-US"/>
              <a:pPr>
                <a:defRPr/>
              </a:pPr>
              <a:t>1/27/2014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618BD-8E97-4C7F-B1D9-9B74BE7927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/>
              </a:defRPr>
            </a:lvl1pPr>
            <a:lvl2pPr>
              <a:defRPr sz="2400">
                <a:latin typeface="Arial"/>
              </a:defRPr>
            </a:lvl2pPr>
            <a:lvl3pPr>
              <a:defRPr sz="2000">
                <a:latin typeface="Arial"/>
              </a:defRPr>
            </a:lvl3pPr>
            <a:lvl4pPr>
              <a:defRPr sz="1800">
                <a:latin typeface="Arial"/>
              </a:defRPr>
            </a:lvl4pPr>
            <a:lvl5pPr>
              <a:defRPr sz="1800">
                <a:latin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/>
              </a:defRPr>
            </a:lvl1pPr>
            <a:lvl2pPr>
              <a:defRPr sz="2400">
                <a:latin typeface="Arial"/>
              </a:defRPr>
            </a:lvl2pPr>
            <a:lvl3pPr>
              <a:defRPr sz="2000">
                <a:latin typeface="Arial"/>
              </a:defRPr>
            </a:lvl3pPr>
            <a:lvl4pPr>
              <a:defRPr sz="1800">
                <a:latin typeface="Arial"/>
              </a:defRPr>
            </a:lvl4pPr>
            <a:lvl5pPr>
              <a:defRPr sz="1800">
                <a:latin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4BECC-D6F7-41EA-82C1-B8E66E6498B5}" type="datetimeFigureOut">
              <a:rPr lang="en-US"/>
              <a:pPr>
                <a:defRPr/>
              </a:pPr>
              <a:t>1/27/2014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BFA42-1975-4FB2-9434-70DEB7852A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/>
              </a:defRPr>
            </a:lvl1pPr>
            <a:lvl2pPr>
              <a:defRPr sz="2000">
                <a:latin typeface="Arial"/>
              </a:defRPr>
            </a:lvl2pPr>
            <a:lvl3pPr>
              <a:defRPr sz="1800">
                <a:latin typeface="Arial"/>
              </a:defRPr>
            </a:lvl3pPr>
            <a:lvl4pPr>
              <a:defRPr sz="1600">
                <a:latin typeface="Arial"/>
              </a:defRPr>
            </a:lvl4pPr>
            <a:lvl5pPr>
              <a:defRPr sz="1600">
                <a:latin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/>
              </a:defRPr>
            </a:lvl1pPr>
            <a:lvl2pPr>
              <a:defRPr sz="2000">
                <a:latin typeface="Arial"/>
              </a:defRPr>
            </a:lvl2pPr>
            <a:lvl3pPr>
              <a:defRPr sz="1800">
                <a:latin typeface="Arial"/>
              </a:defRPr>
            </a:lvl3pPr>
            <a:lvl4pPr>
              <a:defRPr sz="1600">
                <a:latin typeface="Arial"/>
              </a:defRPr>
            </a:lvl4pPr>
            <a:lvl5pPr>
              <a:defRPr sz="1600">
                <a:latin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9DD30-2184-4C7B-980B-C261997D7041}" type="datetimeFigureOut">
              <a:rPr lang="en-US"/>
              <a:pPr>
                <a:defRPr/>
              </a:pPr>
              <a:t>1/27/2014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CF925-4D8D-488F-8B3F-D8023E17B4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7246F-F34F-4649-86C5-167C103D6C14}" type="datetimeFigureOut">
              <a:rPr lang="en-US"/>
              <a:pPr>
                <a:defRPr/>
              </a:pPr>
              <a:t>1/27/2014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9A66C-0CD8-4D87-A2FB-78A893C3F9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49C31-8253-46F1-9F1F-988C71F1F8EF}" type="datetimeFigureOut">
              <a:rPr lang="en-US"/>
              <a:pPr>
                <a:defRPr/>
              </a:pPr>
              <a:t>1/27/2014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60433-73C7-4925-AD6C-E9B4E90697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/>
              </a:defRPr>
            </a:lvl1pPr>
            <a:lvl2pPr>
              <a:defRPr sz="2800">
                <a:latin typeface="Arial"/>
              </a:defRPr>
            </a:lvl2pPr>
            <a:lvl3pPr>
              <a:defRPr sz="2400">
                <a:latin typeface="Arial"/>
              </a:defRPr>
            </a:lvl3pPr>
            <a:lvl4pPr>
              <a:defRPr sz="2000">
                <a:latin typeface="Arial"/>
              </a:defRPr>
            </a:lvl4pPr>
            <a:lvl5pPr>
              <a:defRPr sz="2000">
                <a:latin typeface="Arial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4AB8D-D3CC-487F-9252-5FAFD8964D3F}" type="datetimeFigureOut">
              <a:rPr lang="en-US"/>
              <a:pPr>
                <a:defRPr/>
              </a:pPr>
              <a:t>1/27/2014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B3FED-737C-4ED7-AF6C-7F78DD5B3F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Arial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6F3C7-5385-40BA-A824-2C636607C405}" type="datetimeFigureOut">
              <a:rPr lang="en-US"/>
              <a:pPr>
                <a:defRPr/>
              </a:pPr>
              <a:t>1/27/2014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2A1F9-BFE1-43F4-AEB2-E8B9DE282C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pPr>
              <a:defRPr/>
            </a:pPr>
            <a:fld id="{EC16C809-F754-49B5-BF2E-E03FCCFA014D}" type="datetimeFigureOut">
              <a:rPr lang="en-US"/>
              <a:pPr>
                <a:defRPr/>
              </a:pPr>
              <a:t>1/27/2014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pPr>
              <a:defRPr/>
            </a:pPr>
            <a:fld id="{D49A6BC5-CA53-451F-B30F-43B79B0A17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steven.bookman@yahoo.com" TargetMode="External"/><Relationship Id="rId2" Type="http://schemas.openxmlformats.org/officeDocument/2006/relationships/hyperlink" Target="mailto:steven.bookman@bcc.cuny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cc-cuny.digication.com/the_theory_and_practice_for_improving_writing_skills_an_alternative_perspective/hom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511629" y="1979386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Arial" charset="0"/>
              </a:rPr>
              <a:t>Rethinking the Writing Process: Using a Procedural Method to Writing </a:t>
            </a:r>
            <a:br>
              <a:rPr lang="en-US" dirty="0" smtClean="0">
                <a:latin typeface="Arial" charset="0"/>
              </a:rPr>
            </a:br>
            <a:r>
              <a:rPr lang="en-US" dirty="0" smtClean="0">
                <a:latin typeface="Arial" charset="0"/>
              </a:rPr>
              <a:t/>
            </a:r>
            <a:br>
              <a:rPr lang="en-US" dirty="0" smtClean="0">
                <a:latin typeface="Arial" charset="0"/>
              </a:rPr>
            </a:br>
            <a:r>
              <a:rPr lang="en-US" dirty="0" smtClean="0">
                <a:latin typeface="Arial" charset="0"/>
              </a:rPr>
              <a:t>Steven Bookman</a:t>
            </a:r>
            <a:br>
              <a:rPr lang="en-US" dirty="0" smtClean="0">
                <a:latin typeface="Arial" charset="0"/>
              </a:rPr>
            </a:br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Proofreading Phase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0408" y="1601369"/>
            <a:ext cx="4243184" cy="4523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193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In-class work</a:t>
            </a:r>
          </a:p>
          <a:p>
            <a:r>
              <a:rPr lang="en-US" dirty="0" smtClean="0"/>
              <a:t>Homework</a:t>
            </a:r>
          </a:p>
          <a:p>
            <a:r>
              <a:rPr lang="en-US" dirty="0" smtClean="0"/>
              <a:t>Midterm exam</a:t>
            </a:r>
          </a:p>
          <a:p>
            <a:r>
              <a:rPr lang="en-US" dirty="0" smtClean="0"/>
              <a:t>Final exam</a:t>
            </a:r>
          </a:p>
          <a:p>
            <a:r>
              <a:rPr lang="en-US" dirty="0" smtClean="0"/>
              <a:t>One-to-one individual conferences</a:t>
            </a:r>
          </a:p>
          <a:p>
            <a:r>
              <a:rPr lang="en-US" dirty="0" smtClean="0"/>
              <a:t>Group project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99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Quantitative Results of Grant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Likert scale result</a:t>
            </a:r>
          </a:p>
          <a:p>
            <a:pPr lvl="1"/>
            <a:r>
              <a:rPr lang="en-US" dirty="0" smtClean="0"/>
              <a:t>The students felt more confident about their writing.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Although the students felt that they were too many steps in the beginning, they would not change anything about it after they completed my method.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99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Quantitative Results of Grant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Midterm and final exams</a:t>
            </a:r>
          </a:p>
          <a:p>
            <a:pPr lvl="1"/>
            <a:r>
              <a:rPr lang="en-US" dirty="0" smtClean="0"/>
              <a:t>Eight </a:t>
            </a:r>
            <a:r>
              <a:rPr lang="en-US" dirty="0"/>
              <a:t>out of 13, or 62%, passed midterm and/or final exams. </a:t>
            </a:r>
            <a:r>
              <a:rPr lang="en-US" dirty="0" smtClean="0"/>
              <a:t>Out of the five students who did not pass the midterm and/or final, two of them did not take the final exam.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6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Qualitative Results of Grant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322" y="1600200"/>
            <a:ext cx="8229600" cy="4525963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students felt they were more focused and organized in the writing, especially in their brainstorming. 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students were able to come up with more ideas in their brainstorming process</a:t>
            </a:r>
            <a:r>
              <a:rPr lang="en-US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students were able to monitor where they were in the writing process at all </a:t>
            </a:r>
            <a:r>
              <a:rPr lang="en-US" dirty="0" smtClean="0"/>
              <a:t>times.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77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to Using a Procedural Method to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are more focused.</a:t>
            </a:r>
          </a:p>
          <a:p>
            <a:r>
              <a:rPr lang="en-US" dirty="0" smtClean="0"/>
              <a:t>Students know exactly where they are in the writing process at all times.</a:t>
            </a:r>
          </a:p>
          <a:p>
            <a:r>
              <a:rPr lang="en-US" dirty="0" smtClean="0"/>
              <a:t>Students can envision the essay before it is written in paragraph form.</a:t>
            </a:r>
          </a:p>
          <a:p>
            <a:r>
              <a:rPr lang="en-US" dirty="0" smtClean="0"/>
              <a:t>Students are able to brainstorm more ideas and develop an outline much quicker.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85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 </a:t>
            </a:r>
            <a:r>
              <a:rPr lang="en-US" dirty="0"/>
              <a:t>to Using a Procedural Method to 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44143"/>
          </a:xfrm>
        </p:spPr>
        <p:txBody>
          <a:bodyPr/>
          <a:lstStyle/>
          <a:p>
            <a:r>
              <a:rPr lang="en-US" dirty="0"/>
              <a:t>Teaching students to create complete outlines takes a long time.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Some students will resist wanting to generate a complete outline the first time it is introduced to them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Some </a:t>
            </a:r>
            <a:r>
              <a:rPr lang="en-US" dirty="0"/>
              <a:t>students do not work well with </a:t>
            </a:r>
            <a:r>
              <a:rPr lang="en-US" dirty="0" smtClean="0"/>
              <a:t>outlines.</a:t>
            </a:r>
          </a:p>
        </p:txBody>
      </p:sp>
    </p:spTree>
    <p:extLst>
      <p:ext uri="{BB962C8B-B14F-4D97-AF65-F5344CB8AC3E}">
        <p14:creationId xmlns:p14="http://schemas.microsoft.com/office/powerpoint/2010/main" val="297603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My Research Fulfill the Grant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outlining is a skill that reading (RDL) classes test on their final exams, students get extra practice and instruction.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Socratic method is one way of teaching analytical reading skills.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0150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Ferris, D. R., &amp; Hedgcock, J. S. (2009). </a:t>
            </a:r>
            <a:r>
              <a:rPr lang="en-US" i="1" dirty="0"/>
              <a:t>Teaching ESL Composition: Purpose, process, and practice</a:t>
            </a:r>
            <a:r>
              <a:rPr lang="en-US" dirty="0"/>
              <a:t> (2</a:t>
            </a:r>
            <a:r>
              <a:rPr lang="en-US" baseline="30000" dirty="0"/>
              <a:t>nd</a:t>
            </a:r>
            <a:r>
              <a:rPr lang="en-US" dirty="0"/>
              <a:t> ed.). New York: Routledge</a:t>
            </a:r>
            <a:r>
              <a:rPr lang="en-US" dirty="0" smtClean="0"/>
              <a:t>.</a:t>
            </a:r>
          </a:p>
          <a:p>
            <a:r>
              <a:rPr lang="en-US" dirty="0" smtClean="0"/>
              <a:t>Flavell, J. H. (1976). Metacognitive </a:t>
            </a:r>
            <a:r>
              <a:rPr lang="en-US" dirty="0"/>
              <a:t>a</a:t>
            </a:r>
            <a:r>
              <a:rPr lang="en-US" dirty="0" smtClean="0"/>
              <a:t>spects of problem solving. In L. Resnick, </a:t>
            </a:r>
            <a:r>
              <a:rPr lang="en-US" i="1" dirty="0" smtClean="0"/>
              <a:t>The nature of intelligence </a:t>
            </a:r>
            <a:r>
              <a:rPr lang="en-US" dirty="0" smtClean="0"/>
              <a:t>(pp. 231-235). Hillsdale, NJ: Lawrence Erlbaum Associates Publishers.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9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9383"/>
          </a:xfrm>
        </p:spPr>
        <p:txBody>
          <a:bodyPr/>
          <a:lstStyle/>
          <a:p>
            <a:r>
              <a:rPr lang="en-US" dirty="0" smtClean="0"/>
              <a:t>Flavell, J. H. (1979, October). Metacognition and monitoring: A new area of cognitive-developmental inquiry. </a:t>
            </a:r>
            <a:r>
              <a:rPr lang="en-US" i="1" dirty="0" smtClean="0"/>
              <a:t>American Psychologist, 34</a:t>
            </a:r>
            <a:r>
              <a:rPr lang="en-US" dirty="0" smtClean="0"/>
              <a:t>(10), 906-911. doi: 10.1037/0003-066X.34.10.906</a:t>
            </a:r>
            <a:endParaRPr lang="en-US" i="1" u="sng" dirty="0"/>
          </a:p>
          <a:p>
            <a:r>
              <a:rPr lang="en-US" dirty="0"/>
              <a:t>Flower, L., &amp; Hayes, J. R. (1981, December). A cognitive process theory of writing. </a:t>
            </a:r>
            <a:r>
              <a:rPr lang="en-US" i="1" dirty="0"/>
              <a:t>College Composition and Communication, 32</a:t>
            </a:r>
            <a:r>
              <a:rPr lang="en-US" dirty="0"/>
              <a:t>(4), 365-387. doi: </a:t>
            </a:r>
            <a:r>
              <a:rPr lang="en-US" i="1" dirty="0"/>
              <a:t>10.2307/356600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93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Purpose of Grant   </a:t>
            </a:r>
          </a:p>
        </p:txBody>
      </p:sp>
      <p:sp>
        <p:nvSpPr>
          <p:cNvPr id="1433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" charset="0"/>
              </a:rPr>
              <a:t>The purpose of this grant is to study whether English Language Learners write better essays and pass the exit examinations easier if they followed a procedural or carefully-scaffolded method to writing.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1087"/>
          </a:xfrm>
        </p:spPr>
        <p:txBody>
          <a:bodyPr/>
          <a:lstStyle/>
          <a:p>
            <a:r>
              <a:rPr lang="en-US" dirty="0"/>
              <a:t>Masuda, P. K. (2003). Process and post-process: A discursive history. </a:t>
            </a:r>
            <a:r>
              <a:rPr lang="en-US" i="1" dirty="0"/>
              <a:t>Journal of Second Language Writing, 12,</a:t>
            </a:r>
            <a:r>
              <a:rPr lang="en-US" dirty="0"/>
              <a:t> 65-83. doi: </a:t>
            </a:r>
            <a:r>
              <a:rPr lang="en-US" dirty="0" smtClean="0"/>
              <a:t>10.1016/s1060-3743(02)00127-3</a:t>
            </a:r>
          </a:p>
          <a:p>
            <a:r>
              <a:rPr lang="en-US" dirty="0" smtClean="0"/>
              <a:t>Reid</a:t>
            </a:r>
            <a:r>
              <a:rPr lang="en-US" dirty="0"/>
              <a:t>, J. (1984, September). The radical outliner and the radical brainstormer: A perspective on composing processes. </a:t>
            </a:r>
            <a:r>
              <a:rPr lang="en-US" i="1" dirty="0"/>
              <a:t>TESOL Quarterly, 18</a:t>
            </a:r>
            <a:r>
              <a:rPr lang="en-US" dirty="0"/>
              <a:t>(3), 529-534. doi: </a:t>
            </a:r>
            <a:r>
              <a:rPr lang="en-US" dirty="0" smtClean="0"/>
              <a:t>10.2307/3586722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47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Reid, J. (1985, June). Comments on Joy Reid's "The Radical Outliner and the Radical Brainstormer: A Perspective on Composing Processes." The Author Responds. </a:t>
            </a:r>
            <a:r>
              <a:rPr lang="en-US" i="1" dirty="0"/>
              <a:t>TESOL Quarterly, 19</a:t>
            </a:r>
            <a:r>
              <a:rPr lang="en-US" dirty="0"/>
              <a:t>(2), 398-400. doi: </a:t>
            </a:r>
            <a:r>
              <a:rPr lang="en-US" dirty="0" smtClean="0"/>
              <a:t>10.2307/3586842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1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(5)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Van Merriënboer, Jeroen J. G. (1997). </a:t>
            </a:r>
            <a:r>
              <a:rPr lang="en-US" i="1" dirty="0" smtClean="0"/>
              <a:t>Training complete cognitive skills: A four-component instructional design model for technical training. </a:t>
            </a:r>
            <a:r>
              <a:rPr lang="en-US" dirty="0" smtClean="0"/>
              <a:t>Englewood Cliffs, NJ: Educational Technology Publications.</a:t>
            </a:r>
          </a:p>
          <a:p>
            <a:r>
              <a:rPr lang="en-US" dirty="0"/>
              <a:t>Van Merriënboer, Jeroen J. G</a:t>
            </a:r>
            <a:r>
              <a:rPr lang="en-US" dirty="0" smtClean="0"/>
              <a:t>., &amp; Kirschner, P. A. (2013). </a:t>
            </a:r>
            <a:r>
              <a:rPr lang="en-US" i="1" dirty="0" smtClean="0"/>
              <a:t>Ten steps to complex learning: A systemic approach to four-component instructional design </a:t>
            </a:r>
            <a:r>
              <a:rPr lang="en-US" dirty="0" smtClean="0"/>
              <a:t>(2</a:t>
            </a:r>
            <a:r>
              <a:rPr lang="en-US" baseline="30000" dirty="0" smtClean="0"/>
              <a:t>nd</a:t>
            </a:r>
            <a:r>
              <a:rPr lang="en-US" dirty="0" smtClean="0"/>
              <a:t> ed.). New York: Routledge.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60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(6)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6543"/>
          </a:xfrm>
        </p:spPr>
        <p:txBody>
          <a:bodyPr/>
          <a:lstStyle/>
          <a:p>
            <a:r>
              <a:rPr lang="en-US" dirty="0"/>
              <a:t>Zamel, V. (1983, June). The composing processes of advanced ESL students: Six case studies. </a:t>
            </a:r>
            <a:r>
              <a:rPr lang="en-US" i="1" dirty="0"/>
              <a:t>TESOL Quarterly, 17</a:t>
            </a:r>
            <a:r>
              <a:rPr lang="en-US" dirty="0"/>
              <a:t>(2), 165-187. doi: </a:t>
            </a:r>
            <a:r>
              <a:rPr lang="en-US" dirty="0" smtClean="0"/>
              <a:t>10.2307/3586647</a:t>
            </a:r>
          </a:p>
          <a:p>
            <a:r>
              <a:rPr lang="en-US" dirty="0" smtClean="0"/>
              <a:t>Zamel</a:t>
            </a:r>
            <a:r>
              <a:rPr lang="en-US" dirty="0"/>
              <a:t>, V. (1984, March). Comments on Vivian    Zamel’s “the composing processes of advanced ESL students: Six case studies.” The author responds. </a:t>
            </a:r>
            <a:r>
              <a:rPr lang="en-US" i="1" dirty="0"/>
              <a:t>TESOL Quarterly, 18</a:t>
            </a:r>
            <a:r>
              <a:rPr lang="en-US" dirty="0"/>
              <a:t>(1), 154-158. doi: 10.2307/3586345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5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Email: </a:t>
            </a:r>
            <a:r>
              <a:rPr lang="en-US" dirty="0" smtClean="0">
                <a:hlinkClick r:id="rId2"/>
              </a:rPr>
              <a:t>steven.bookman@bcc.cuny.edu</a:t>
            </a:r>
            <a:r>
              <a:rPr lang="en-US" dirty="0" smtClean="0"/>
              <a:t> or </a:t>
            </a:r>
            <a:r>
              <a:rPr lang="en-US" dirty="0" smtClean="0">
                <a:hlinkClick r:id="rId3"/>
              </a:rPr>
              <a:t>steven.bookman@yahoo.com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Eportfolio</a:t>
            </a:r>
            <a:r>
              <a:rPr lang="en-US" dirty="0"/>
              <a:t>: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bcc-cuny.digication.com/the_theory_and_practice_for_improving_writing_skills_an_alternative_perspective/home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37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2867"/>
            <a:ext cx="8229600" cy="1143000"/>
          </a:xfrm>
        </p:spPr>
        <p:txBody>
          <a:bodyPr/>
          <a:lstStyle/>
          <a:p>
            <a:r>
              <a:rPr lang="en-US" dirty="0" smtClean="0"/>
              <a:t>Linear vs. Recursive Writing Methods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Linear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 product-oriented approach treats writing as a procedure (Ferris &amp; Hedgcock, 2009; Reid, 1984).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Writing can be viewed as a mathematical formula (Reid, 1982).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Recursive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4683126"/>
          </a:xfrm>
        </p:spPr>
        <p:txBody>
          <a:bodyPr/>
          <a:lstStyle/>
          <a:p>
            <a:r>
              <a:rPr lang="en-US" dirty="0"/>
              <a:t>A process-oriented approach treats writing </a:t>
            </a:r>
            <a:r>
              <a:rPr lang="en-US" dirty="0" smtClean="0"/>
              <a:t>with </a:t>
            </a:r>
            <a:r>
              <a:rPr lang="en-US" dirty="0"/>
              <a:t>no plan of action (Ferris &amp; Hedgcock, 2009; Masuda, 2003; Zamel, 1983, 1984). </a:t>
            </a:r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/>
              <a:t>are hierarchical processes that are not fixed in a rigid order (Flower &amp; Hayes, 1981).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8464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Rationale for a Carefully-Scaffolded Method to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can envision the whole essay before they write it in paragraph form.</a:t>
            </a:r>
          </a:p>
          <a:p>
            <a:endParaRPr lang="en-US" dirty="0" smtClean="0"/>
          </a:p>
          <a:p>
            <a:r>
              <a:rPr lang="en-US" dirty="0" smtClean="0"/>
              <a:t>The brainstorming process is more complete and focused.</a:t>
            </a:r>
          </a:p>
          <a:p>
            <a:endParaRPr lang="en-US" dirty="0"/>
          </a:p>
          <a:p>
            <a:r>
              <a:rPr lang="en-US" dirty="0" smtClean="0"/>
              <a:t>The focus is on the outline.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69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Theoretical Framework for a Procedural Method to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Four-component instructional design model (Van Merriënboer, 1997; </a:t>
            </a:r>
            <a:r>
              <a:rPr lang="en-US" dirty="0"/>
              <a:t>Van </a:t>
            </a:r>
            <a:r>
              <a:rPr lang="en-US" dirty="0" smtClean="0"/>
              <a:t>Merriënboer </a:t>
            </a:r>
            <a:r>
              <a:rPr lang="en-US" dirty="0"/>
              <a:t>&amp; Kirschner, </a:t>
            </a:r>
            <a:r>
              <a:rPr lang="en-US" dirty="0" smtClean="0"/>
              <a:t>2013)</a:t>
            </a:r>
            <a:endParaRPr lang="en-US" dirty="0"/>
          </a:p>
          <a:p>
            <a:pPr lvl="1"/>
            <a:r>
              <a:rPr lang="en-US" dirty="0" smtClean="0"/>
              <a:t>Model where each component of a real-world task is worked on individually until it becomes proficient while the tasks are completed in its entirety</a:t>
            </a:r>
          </a:p>
          <a:p>
            <a:r>
              <a:rPr lang="en-US" dirty="0" smtClean="0"/>
              <a:t>Metacognition (Flavell, 1976, 1979)</a:t>
            </a:r>
            <a:endParaRPr lang="en-US" dirty="0"/>
          </a:p>
          <a:p>
            <a:pPr lvl="1"/>
            <a:r>
              <a:rPr lang="en-US" dirty="0" smtClean="0"/>
              <a:t>The awareness and control of one’s own knowledge</a:t>
            </a:r>
          </a:p>
        </p:txBody>
      </p:sp>
    </p:spTree>
    <p:extLst>
      <p:ext uri="{BB962C8B-B14F-4D97-AF65-F5344CB8AC3E}">
        <p14:creationId xmlns:p14="http://schemas.microsoft.com/office/powerpoint/2010/main" val="99456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 for Grant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were introduced to each step of the writing process individually while writing whole essays from the beginning of the semester. </a:t>
            </a:r>
          </a:p>
          <a:p>
            <a:r>
              <a:rPr lang="en-US" dirty="0" smtClean="0"/>
              <a:t>Each step was thoroughly explained then practiced until it was performed  proficiently and effectively before moving to the next step.</a:t>
            </a:r>
          </a:p>
        </p:txBody>
      </p:sp>
    </p:spTree>
    <p:extLst>
      <p:ext uri="{BB962C8B-B14F-4D97-AF65-F5344CB8AC3E}">
        <p14:creationId xmlns:p14="http://schemas.microsoft.com/office/powerpoint/2010/main" val="422398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a Linear Method to Writing Look?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There are three phases to a linear method to writing.</a:t>
            </a:r>
          </a:p>
          <a:p>
            <a:pPr lvl="1"/>
            <a:r>
              <a:rPr lang="en-US" dirty="0"/>
              <a:t>Brainstorming Phase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Outlining Phase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Proofreading Phase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84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Brainstorming Phase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0408" y="1601369"/>
            <a:ext cx="4243184" cy="4523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749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Outlining Phase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2559" y="1601369"/>
            <a:ext cx="3718882" cy="4523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767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710</TotalTime>
  <Words>1044</Words>
  <Application>Microsoft Office PowerPoint</Application>
  <PresentationFormat>On-screen Show (4:3)</PresentationFormat>
  <Paragraphs>92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Rethinking the Writing Process: Using a Procedural Method to Writing   Steven Bookman </vt:lpstr>
      <vt:lpstr>Purpose of Grant   </vt:lpstr>
      <vt:lpstr>Linear vs. Recursive Writing Methods</vt:lpstr>
      <vt:lpstr>Rationale for a Carefully-Scaffolded Method to Writing</vt:lpstr>
      <vt:lpstr>Theoretical Framework for a Procedural Method to Writing</vt:lpstr>
      <vt:lpstr>Procedure for Grant</vt:lpstr>
      <vt:lpstr>How Does a Linear Method to Writing Look?</vt:lpstr>
      <vt:lpstr>Brainstorming Phase</vt:lpstr>
      <vt:lpstr>Outlining Phase</vt:lpstr>
      <vt:lpstr>Proofreading Phase</vt:lpstr>
      <vt:lpstr>Assessment</vt:lpstr>
      <vt:lpstr>Quantitative Results of Grant (1)</vt:lpstr>
      <vt:lpstr>Quantitative Results of Grant (2)</vt:lpstr>
      <vt:lpstr>Qualitative Results of Grant</vt:lpstr>
      <vt:lpstr>Advantages to Using a Procedural Method to Writing</vt:lpstr>
      <vt:lpstr>Disadvantages to Using a Procedural Method to Writing</vt:lpstr>
      <vt:lpstr>How Does My Research Fulfill the Grant</vt:lpstr>
      <vt:lpstr>References (1)</vt:lpstr>
      <vt:lpstr>References (2)</vt:lpstr>
      <vt:lpstr>References (3)</vt:lpstr>
      <vt:lpstr>References (4)</vt:lpstr>
      <vt:lpstr>References (5)</vt:lpstr>
      <vt:lpstr>References (6)</vt:lpstr>
      <vt:lpstr>Contact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Place title Here</dc:title>
  <dc:creator>Deivid Valdez</dc:creator>
  <cp:lastModifiedBy>Administrator</cp:lastModifiedBy>
  <cp:revision>153</cp:revision>
  <cp:lastPrinted>2012-03-07T20:42:10Z</cp:lastPrinted>
  <dcterms:created xsi:type="dcterms:W3CDTF">2012-03-19T19:52:56Z</dcterms:created>
  <dcterms:modified xsi:type="dcterms:W3CDTF">2014-01-28T01:06:06Z</dcterms:modified>
</cp:coreProperties>
</file>