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9" r:id="rId3"/>
    <p:sldId id="263" r:id="rId4"/>
    <p:sldId id="260" r:id="rId5"/>
    <p:sldId id="264"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0675" autoAdjust="0"/>
    <p:restoredTop sz="86348" autoAdjust="0"/>
  </p:normalViewPr>
  <p:slideViewPr>
    <p:cSldViewPr>
      <p:cViewPr>
        <p:scale>
          <a:sx n="60" d="100"/>
          <a:sy n="60" d="100"/>
        </p:scale>
        <p:origin x="-942" y="-40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809F70D-535C-4EF1-8829-AE514DB6E1F5}" type="datetimeFigureOut">
              <a:rPr lang="en-US" smtClean="0"/>
              <a:pPr/>
              <a:t>8/19/2011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310E73-585D-4E06-A968-5EE5CA9F26CC}" type="slidenum">
              <a:rPr lang="en-US" smtClean="0"/>
              <a:pPr/>
              <a:t>‹#›</a:t>
            </a:fld>
            <a:endParaRPr lang="en-US"/>
          </a:p>
        </p:txBody>
      </p:sp>
    </p:spTree>
    <p:extLst>
      <p:ext uri="{BB962C8B-B14F-4D97-AF65-F5344CB8AC3E}">
        <p14:creationId xmlns:p14="http://schemas.microsoft.com/office/powerpoint/2010/main" xmlns="" val="14728638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6310E73-585D-4E06-A968-5EE5CA9F26CC}"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6310E73-585D-4E06-A968-5EE5CA9F26CC}"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6310E73-585D-4E06-A968-5EE5CA9F26CC}"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6310E73-585D-4E06-A968-5EE5CA9F26CC}"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6310E73-585D-4E06-A968-5EE5CA9F26CC}"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6310E73-585D-4E06-A968-5EE5CA9F26CC}"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6310E73-585D-4E06-A968-5EE5CA9F26CC}"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9B4DE14-9F1D-47B3-83BE-D701E95E95B9}" type="datetimeFigureOut">
              <a:rPr lang="en-US" smtClean="0"/>
              <a:pPr/>
              <a:t>8/19/2011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ACF163-7F8C-4E02-A53B-A5AF78294356}" type="slidenum">
              <a:rPr lang="en-US" smtClean="0"/>
              <a:pPr/>
              <a:t>‹#›</a:t>
            </a:fld>
            <a:endParaRPr lang="en-US"/>
          </a:p>
        </p:txBody>
      </p:sp>
    </p:spTree>
    <p:extLst>
      <p:ext uri="{BB962C8B-B14F-4D97-AF65-F5344CB8AC3E}">
        <p14:creationId xmlns:p14="http://schemas.microsoft.com/office/powerpoint/2010/main" xmlns="" val="419243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B4DE14-9F1D-47B3-83BE-D701E95E95B9}" type="datetimeFigureOut">
              <a:rPr lang="en-US" smtClean="0"/>
              <a:pPr/>
              <a:t>8/19/2011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ACF163-7F8C-4E02-A53B-A5AF78294356}" type="slidenum">
              <a:rPr lang="en-US" smtClean="0"/>
              <a:pPr/>
              <a:t>‹#›</a:t>
            </a:fld>
            <a:endParaRPr lang="en-US"/>
          </a:p>
        </p:txBody>
      </p:sp>
    </p:spTree>
    <p:extLst>
      <p:ext uri="{BB962C8B-B14F-4D97-AF65-F5344CB8AC3E}">
        <p14:creationId xmlns:p14="http://schemas.microsoft.com/office/powerpoint/2010/main" xmlns="" val="11491490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B4DE14-9F1D-47B3-83BE-D701E95E95B9}" type="datetimeFigureOut">
              <a:rPr lang="en-US" smtClean="0"/>
              <a:pPr/>
              <a:t>8/19/2011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ACF163-7F8C-4E02-A53B-A5AF78294356}" type="slidenum">
              <a:rPr lang="en-US" smtClean="0"/>
              <a:pPr/>
              <a:t>‹#›</a:t>
            </a:fld>
            <a:endParaRPr lang="en-US"/>
          </a:p>
        </p:txBody>
      </p:sp>
    </p:spTree>
    <p:extLst>
      <p:ext uri="{BB962C8B-B14F-4D97-AF65-F5344CB8AC3E}">
        <p14:creationId xmlns:p14="http://schemas.microsoft.com/office/powerpoint/2010/main" xmlns="" val="26402691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B4DE14-9F1D-47B3-83BE-D701E95E95B9}" type="datetimeFigureOut">
              <a:rPr lang="en-US" smtClean="0"/>
              <a:pPr/>
              <a:t>8/19/2011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ACF163-7F8C-4E02-A53B-A5AF78294356}" type="slidenum">
              <a:rPr lang="en-US" smtClean="0"/>
              <a:pPr/>
              <a:t>‹#›</a:t>
            </a:fld>
            <a:endParaRPr lang="en-US"/>
          </a:p>
        </p:txBody>
      </p:sp>
    </p:spTree>
    <p:extLst>
      <p:ext uri="{BB962C8B-B14F-4D97-AF65-F5344CB8AC3E}">
        <p14:creationId xmlns:p14="http://schemas.microsoft.com/office/powerpoint/2010/main" xmlns="" val="40063330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9B4DE14-9F1D-47B3-83BE-D701E95E95B9}" type="datetimeFigureOut">
              <a:rPr lang="en-US" smtClean="0"/>
              <a:pPr/>
              <a:t>8/19/2011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ACF163-7F8C-4E02-A53B-A5AF78294356}" type="slidenum">
              <a:rPr lang="en-US" smtClean="0"/>
              <a:pPr/>
              <a:t>‹#›</a:t>
            </a:fld>
            <a:endParaRPr lang="en-US"/>
          </a:p>
        </p:txBody>
      </p:sp>
    </p:spTree>
    <p:extLst>
      <p:ext uri="{BB962C8B-B14F-4D97-AF65-F5344CB8AC3E}">
        <p14:creationId xmlns:p14="http://schemas.microsoft.com/office/powerpoint/2010/main" xmlns="" val="3718554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9B4DE14-9F1D-47B3-83BE-D701E95E95B9}" type="datetimeFigureOut">
              <a:rPr lang="en-US" smtClean="0"/>
              <a:pPr/>
              <a:t>8/19/2011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ACF163-7F8C-4E02-A53B-A5AF78294356}" type="slidenum">
              <a:rPr lang="en-US" smtClean="0"/>
              <a:pPr/>
              <a:t>‹#›</a:t>
            </a:fld>
            <a:endParaRPr lang="en-US"/>
          </a:p>
        </p:txBody>
      </p:sp>
    </p:spTree>
    <p:extLst>
      <p:ext uri="{BB962C8B-B14F-4D97-AF65-F5344CB8AC3E}">
        <p14:creationId xmlns:p14="http://schemas.microsoft.com/office/powerpoint/2010/main" xmlns="" val="4970890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9B4DE14-9F1D-47B3-83BE-D701E95E95B9}" type="datetimeFigureOut">
              <a:rPr lang="en-US" smtClean="0"/>
              <a:pPr/>
              <a:t>8/19/2011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3ACF163-7F8C-4E02-A53B-A5AF78294356}" type="slidenum">
              <a:rPr lang="en-US" smtClean="0"/>
              <a:pPr/>
              <a:t>‹#›</a:t>
            </a:fld>
            <a:endParaRPr lang="en-US"/>
          </a:p>
        </p:txBody>
      </p:sp>
    </p:spTree>
    <p:extLst>
      <p:ext uri="{BB962C8B-B14F-4D97-AF65-F5344CB8AC3E}">
        <p14:creationId xmlns:p14="http://schemas.microsoft.com/office/powerpoint/2010/main" xmlns="" val="17452497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9B4DE14-9F1D-47B3-83BE-D701E95E95B9}" type="datetimeFigureOut">
              <a:rPr lang="en-US" smtClean="0"/>
              <a:pPr/>
              <a:t>8/19/2011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3ACF163-7F8C-4E02-A53B-A5AF78294356}" type="slidenum">
              <a:rPr lang="en-US" smtClean="0"/>
              <a:pPr/>
              <a:t>‹#›</a:t>
            </a:fld>
            <a:endParaRPr lang="en-US"/>
          </a:p>
        </p:txBody>
      </p:sp>
    </p:spTree>
    <p:extLst>
      <p:ext uri="{BB962C8B-B14F-4D97-AF65-F5344CB8AC3E}">
        <p14:creationId xmlns:p14="http://schemas.microsoft.com/office/powerpoint/2010/main" xmlns="" val="42374431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B4DE14-9F1D-47B3-83BE-D701E95E95B9}" type="datetimeFigureOut">
              <a:rPr lang="en-US" smtClean="0"/>
              <a:pPr/>
              <a:t>8/19/2011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3ACF163-7F8C-4E02-A53B-A5AF78294356}" type="slidenum">
              <a:rPr lang="en-US" smtClean="0"/>
              <a:pPr/>
              <a:t>‹#›</a:t>
            </a:fld>
            <a:endParaRPr lang="en-US"/>
          </a:p>
        </p:txBody>
      </p:sp>
    </p:spTree>
    <p:extLst>
      <p:ext uri="{BB962C8B-B14F-4D97-AF65-F5344CB8AC3E}">
        <p14:creationId xmlns:p14="http://schemas.microsoft.com/office/powerpoint/2010/main" xmlns="" val="91210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B4DE14-9F1D-47B3-83BE-D701E95E95B9}" type="datetimeFigureOut">
              <a:rPr lang="en-US" smtClean="0"/>
              <a:pPr/>
              <a:t>8/19/2011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ACF163-7F8C-4E02-A53B-A5AF78294356}" type="slidenum">
              <a:rPr lang="en-US" smtClean="0"/>
              <a:pPr/>
              <a:t>‹#›</a:t>
            </a:fld>
            <a:endParaRPr lang="en-US"/>
          </a:p>
        </p:txBody>
      </p:sp>
    </p:spTree>
    <p:extLst>
      <p:ext uri="{BB962C8B-B14F-4D97-AF65-F5344CB8AC3E}">
        <p14:creationId xmlns:p14="http://schemas.microsoft.com/office/powerpoint/2010/main" xmlns="" val="542853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B4DE14-9F1D-47B3-83BE-D701E95E95B9}" type="datetimeFigureOut">
              <a:rPr lang="en-US" smtClean="0"/>
              <a:pPr/>
              <a:t>8/19/2011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ACF163-7F8C-4E02-A53B-A5AF78294356}" type="slidenum">
              <a:rPr lang="en-US" smtClean="0"/>
              <a:pPr/>
              <a:t>‹#›</a:t>
            </a:fld>
            <a:endParaRPr lang="en-US"/>
          </a:p>
        </p:txBody>
      </p:sp>
    </p:spTree>
    <p:extLst>
      <p:ext uri="{BB962C8B-B14F-4D97-AF65-F5344CB8AC3E}">
        <p14:creationId xmlns:p14="http://schemas.microsoft.com/office/powerpoint/2010/main" xmlns="" val="29768368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B4DE14-9F1D-47B3-83BE-D701E95E95B9}" type="datetimeFigureOut">
              <a:rPr lang="en-US" smtClean="0"/>
              <a:pPr/>
              <a:t>8/19/2011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ACF163-7F8C-4E02-A53B-A5AF78294356}" type="slidenum">
              <a:rPr lang="en-US" smtClean="0"/>
              <a:pPr/>
              <a:t>‹#›</a:t>
            </a:fld>
            <a:endParaRPr lang="en-US"/>
          </a:p>
        </p:txBody>
      </p:sp>
    </p:spTree>
    <p:extLst>
      <p:ext uri="{BB962C8B-B14F-4D97-AF65-F5344CB8AC3E}">
        <p14:creationId xmlns:p14="http://schemas.microsoft.com/office/powerpoint/2010/main" xmlns="" val="5292786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www.youtube.com/watch?v=ep-o7z-SE1w"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hyperlink" Target="http://www.youtube.com/watch?v=tJdjSD8CluM" TargetMode="External"/><Relationship Id="rId4" Type="http://schemas.openxmlformats.org/officeDocument/2006/relationships/hyperlink" Target="http://www.youtube.com/watch?v=_cXEdScgRw0&amp;feature=related"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hyperlink" Target="http://www.aef.com/exhibits/awards/gbu/2006"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www.awny.org/AboutAWNY.html" TargetMode="External"/><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solidFill>
                  <a:schemeClr val="bg2"/>
                </a:solidFill>
                <a:effectLst>
                  <a:outerShdw blurRad="38100" dist="38100" dir="2700000" algn="tl">
                    <a:srgbClr val="000000">
                      <a:alpha val="43137"/>
                    </a:srgbClr>
                  </a:outerShdw>
                </a:effectLst>
              </a:rPr>
              <a:t>Women in Advertising</a:t>
            </a:r>
            <a:endParaRPr lang="en-US" b="1" dirty="0">
              <a:solidFill>
                <a:schemeClr val="bg2"/>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p:txBody>
          <a:bodyPr/>
          <a:lstStyle/>
          <a:p>
            <a:r>
              <a:rPr lang="en-US" i="1" dirty="0" smtClean="0">
                <a:solidFill>
                  <a:schemeClr val="bg2"/>
                </a:solidFill>
                <a:effectLst>
                  <a:outerShdw blurRad="38100" dist="38100" dir="2700000" algn="tl">
                    <a:srgbClr val="000000">
                      <a:alpha val="43137"/>
                    </a:srgbClr>
                  </a:outerShdw>
                </a:effectLst>
              </a:rPr>
              <a:t>Colleen Murray </a:t>
            </a:r>
            <a:endParaRPr lang="en-US" i="1" dirty="0">
              <a:solidFill>
                <a:schemeClr val="bg2"/>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934906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81400" y="228600"/>
            <a:ext cx="5334000" cy="707886"/>
          </a:xfrm>
          <a:prstGeom prst="rect">
            <a:avLst/>
          </a:prstGeom>
          <a:noFill/>
        </p:spPr>
        <p:txBody>
          <a:bodyPr wrap="square" rtlCol="0">
            <a:spAutoFit/>
          </a:bodyPr>
          <a:lstStyle/>
          <a:p>
            <a:r>
              <a:rPr lang="en-US" sz="4000" dirty="0" smtClean="0">
                <a:latin typeface="Arial Black" pitchFamily="34" charset="0"/>
              </a:rPr>
              <a:t>A Bit of History </a:t>
            </a:r>
            <a:endParaRPr lang="en-US" sz="4000" dirty="0">
              <a:latin typeface="Arial Black" pitchFamily="34" charset="0"/>
            </a:endParaRPr>
          </a:p>
        </p:txBody>
      </p:sp>
      <p:sp>
        <p:nvSpPr>
          <p:cNvPr id="8" name="TextBox 7"/>
          <p:cNvSpPr txBox="1"/>
          <p:nvPr/>
        </p:nvSpPr>
        <p:spPr>
          <a:xfrm>
            <a:off x="2209800" y="3276600"/>
            <a:ext cx="184731" cy="369332"/>
          </a:xfrm>
          <a:prstGeom prst="rect">
            <a:avLst/>
          </a:prstGeom>
          <a:noFill/>
        </p:spPr>
        <p:txBody>
          <a:bodyPr wrap="none" rtlCol="0">
            <a:spAutoFit/>
          </a:bodyPr>
          <a:lstStyle/>
          <a:p>
            <a:endParaRPr lang="en-US"/>
          </a:p>
        </p:txBody>
      </p:sp>
      <p:sp>
        <p:nvSpPr>
          <p:cNvPr id="5" name="TextBox 4"/>
          <p:cNvSpPr txBox="1"/>
          <p:nvPr/>
        </p:nvSpPr>
        <p:spPr>
          <a:xfrm>
            <a:off x="533400" y="990600"/>
            <a:ext cx="8077200" cy="5078313"/>
          </a:xfrm>
          <a:prstGeom prst="rect">
            <a:avLst/>
          </a:prstGeom>
          <a:noFill/>
        </p:spPr>
        <p:txBody>
          <a:bodyPr wrap="square" rtlCol="0">
            <a:spAutoFit/>
          </a:bodyPr>
          <a:lstStyle/>
          <a:p>
            <a:r>
              <a:rPr lang="en-US" dirty="0" smtClean="0"/>
              <a:t>In the 1960s, advertising and the world changed.</a:t>
            </a:r>
          </a:p>
          <a:p>
            <a:pPr lvl="1">
              <a:buFont typeface="Arial" pitchFamily="34" charset="0"/>
              <a:buChar char="•"/>
            </a:pPr>
            <a:r>
              <a:rPr lang="en-US" dirty="0" smtClean="0"/>
              <a:t>Creative Revolution</a:t>
            </a:r>
          </a:p>
          <a:p>
            <a:pPr lvl="1">
              <a:buFont typeface="Arial" pitchFamily="34" charset="0"/>
              <a:buChar char="•"/>
            </a:pPr>
            <a:r>
              <a:rPr lang="en-US" dirty="0" smtClean="0"/>
              <a:t>Copy writer and art director started working together</a:t>
            </a:r>
          </a:p>
          <a:p>
            <a:pPr lvl="1">
              <a:buFont typeface="Arial" pitchFamily="34" charset="0"/>
              <a:buChar char="•"/>
            </a:pPr>
            <a:r>
              <a:rPr lang="en-US" dirty="0" smtClean="0"/>
              <a:t>Diversity-women and various ethnic groups </a:t>
            </a:r>
          </a:p>
          <a:p>
            <a:endParaRPr lang="en-US" dirty="0" smtClean="0"/>
          </a:p>
          <a:p>
            <a:r>
              <a:rPr lang="en-US" dirty="0" smtClean="0"/>
              <a:t>In the 1970s, things changed again.</a:t>
            </a:r>
          </a:p>
          <a:p>
            <a:pPr lvl="1">
              <a:buFont typeface="Arial" pitchFamily="34" charset="0"/>
              <a:buChar char="•"/>
            </a:pPr>
            <a:r>
              <a:rPr lang="en-US" dirty="0" smtClean="0"/>
              <a:t>Recession-smaller budgets</a:t>
            </a:r>
          </a:p>
          <a:p>
            <a:pPr lvl="1">
              <a:buFont typeface="Arial" pitchFamily="34" charset="0"/>
              <a:buChar char="•"/>
            </a:pPr>
            <a:r>
              <a:rPr lang="en-US" dirty="0" smtClean="0"/>
              <a:t>“global integration replaced creativity as advertising's new mantra”</a:t>
            </a:r>
          </a:p>
          <a:p>
            <a:pPr lvl="1"/>
            <a:endParaRPr lang="en-US" dirty="0" smtClean="0"/>
          </a:p>
          <a:p>
            <a:r>
              <a:rPr lang="en-US" dirty="0" smtClean="0"/>
              <a:t>Things continued to change. 1980s:</a:t>
            </a:r>
          </a:p>
          <a:p>
            <a:pPr lvl="1">
              <a:buFont typeface="Arial" pitchFamily="34" charset="0"/>
              <a:buChar char="•"/>
            </a:pPr>
            <a:r>
              <a:rPr lang="en-US" dirty="0" smtClean="0"/>
              <a:t>Mergers</a:t>
            </a:r>
          </a:p>
          <a:p>
            <a:pPr lvl="1">
              <a:buFont typeface="Arial" pitchFamily="34" charset="0"/>
              <a:buChar char="•"/>
            </a:pPr>
            <a:r>
              <a:rPr lang="en-US" dirty="0" smtClean="0"/>
              <a:t>Competition</a:t>
            </a:r>
          </a:p>
          <a:p>
            <a:pPr lvl="1">
              <a:buFont typeface="Arial" pitchFamily="34" charset="0"/>
              <a:buChar char="•"/>
            </a:pPr>
            <a:r>
              <a:rPr lang="en-US" dirty="0" smtClean="0"/>
              <a:t>Globalization </a:t>
            </a:r>
          </a:p>
          <a:p>
            <a:pPr marL="800100" lvl="1" indent="-342900"/>
            <a:endParaRPr lang="en-US" dirty="0" smtClean="0"/>
          </a:p>
          <a:p>
            <a:pPr marL="800100" lvl="1" indent="-342900"/>
            <a:endParaRPr lang="en-US" dirty="0" smtClean="0"/>
          </a:p>
          <a:p>
            <a:pPr marL="800100" lvl="1" indent="-342900"/>
            <a:endParaRPr lang="en-US" dirty="0" smtClean="0"/>
          </a:p>
          <a:p>
            <a:pPr marL="800100" lvl="1" indent="-342900"/>
            <a:r>
              <a:rPr lang="en-US" dirty="0" smtClean="0"/>
              <a:t> </a:t>
            </a:r>
          </a:p>
          <a:p>
            <a:endParaRPr lang="en-US" dirty="0"/>
          </a:p>
        </p:txBody>
      </p:sp>
      <p:sp>
        <p:nvSpPr>
          <p:cNvPr id="7" name="TextBox 6"/>
          <p:cNvSpPr txBox="1"/>
          <p:nvPr/>
        </p:nvSpPr>
        <p:spPr>
          <a:xfrm>
            <a:off x="457200" y="4800600"/>
            <a:ext cx="7924800" cy="1754326"/>
          </a:xfrm>
          <a:prstGeom prst="rect">
            <a:avLst/>
          </a:prstGeom>
          <a:noFill/>
        </p:spPr>
        <p:txBody>
          <a:bodyPr wrap="square" rtlCol="0">
            <a:spAutoFit/>
          </a:bodyPr>
          <a:lstStyle/>
          <a:p>
            <a:r>
              <a:rPr lang="en-US" dirty="0" smtClean="0"/>
              <a:t>Such issues continued throughout the 1990s and today.  The Internet poses new challenges and opportunities. </a:t>
            </a:r>
            <a:r>
              <a:rPr lang="en-US" b="1" dirty="0" smtClean="0">
                <a:effectLst>
                  <a:outerShdw blurRad="38100" dist="38100" dir="2700000" algn="tl">
                    <a:srgbClr val="000000">
                      <a:alpha val="43137"/>
                    </a:srgbClr>
                  </a:outerShdw>
                </a:effectLst>
              </a:rPr>
              <a:t>Women face large challenges in the “boy’s club” of advertising.  </a:t>
            </a:r>
          </a:p>
          <a:p>
            <a:endParaRPr lang="en-US" dirty="0" smtClean="0"/>
          </a:p>
          <a:p>
            <a:r>
              <a:rPr lang="en-US" dirty="0" smtClean="0"/>
              <a:t> There is a conflict between “business” and “creativity” or “art.”</a:t>
            </a:r>
          </a:p>
          <a:p>
            <a:r>
              <a:rPr lang="en-US" dirty="0" smtClean="0"/>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plus(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2"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1+#ppt_w/2"/>
                                          </p:val>
                                        </p:tav>
                                        <p:tav tm="100000">
                                          <p:val>
                                            <p:strVal val="#ppt_x"/>
                                          </p:val>
                                        </p:tav>
                                      </p:tavLst>
                                    </p:anim>
                                    <p:anim calcmode="lin" valueType="num">
                                      <p:cBhvr additive="base">
                                        <p:cTn id="13"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12"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 calcmode="lin" valueType="num">
                                      <p:cBhvr additive="base">
                                        <p:cTn id="18" dur="500" fill="hold"/>
                                        <p:tgtEl>
                                          <p:spTgt spid="7"/>
                                        </p:tgtEl>
                                        <p:attrNameLst>
                                          <p:attrName>ppt_x</p:attrName>
                                        </p:attrNameLst>
                                      </p:cBhvr>
                                      <p:tavLst>
                                        <p:tav tm="0">
                                          <p:val>
                                            <p:strVal val="0-#ppt_w/2"/>
                                          </p:val>
                                        </p:tav>
                                        <p:tav tm="100000">
                                          <p:val>
                                            <p:strVal val="#ppt_x"/>
                                          </p:val>
                                        </p:tav>
                                      </p:tavLst>
                                    </p:anim>
                                    <p:anim calcmode="lin" valueType="num">
                                      <p:cBhvr additive="base">
                                        <p:cTn id="19"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0600" y="685800"/>
            <a:ext cx="5867400" cy="523220"/>
          </a:xfrm>
          <a:prstGeom prst="rect">
            <a:avLst/>
          </a:prstGeom>
          <a:noFill/>
        </p:spPr>
        <p:txBody>
          <a:bodyPr wrap="square" rtlCol="0">
            <a:spAutoFit/>
          </a:bodyPr>
          <a:lstStyle/>
          <a:p>
            <a:r>
              <a:rPr lang="en-US" sz="2800" dirty="0" smtClean="0">
                <a:latin typeface="Castellar" pitchFamily="18" charset="0"/>
                <a:cs typeface="Andalus" pitchFamily="2" charset="-78"/>
              </a:rPr>
              <a:t>Through the years…</a:t>
            </a:r>
            <a:endParaRPr lang="en-US" sz="2800" dirty="0">
              <a:latin typeface="Castellar" pitchFamily="18" charset="0"/>
              <a:cs typeface="Andalus" pitchFamily="2" charset="-78"/>
            </a:endParaRPr>
          </a:p>
        </p:txBody>
      </p:sp>
      <p:sp>
        <p:nvSpPr>
          <p:cNvPr id="4" name="Rectangle 3"/>
          <p:cNvSpPr/>
          <p:nvPr/>
        </p:nvSpPr>
        <p:spPr>
          <a:xfrm>
            <a:off x="1219200" y="1600200"/>
            <a:ext cx="5867400" cy="3816429"/>
          </a:xfrm>
          <a:prstGeom prst="rect">
            <a:avLst/>
          </a:prstGeom>
        </p:spPr>
        <p:txBody>
          <a:bodyPr wrap="square">
            <a:spAutoFit/>
          </a:bodyPr>
          <a:lstStyle/>
          <a:p>
            <a:r>
              <a:rPr lang="en-US" sz="2800" dirty="0" smtClean="0">
                <a:hlinkClick r:id="rId3"/>
              </a:rPr>
              <a:t>http://www.youtube.com/watch?v=ep-o7z-SE1w</a:t>
            </a:r>
            <a:endParaRPr lang="en-US" sz="2800" dirty="0" smtClean="0"/>
          </a:p>
          <a:p>
            <a:endParaRPr lang="en-US" sz="2800" dirty="0" smtClean="0"/>
          </a:p>
          <a:p>
            <a:r>
              <a:rPr lang="en-US" sz="2800" dirty="0" smtClean="0">
                <a:hlinkClick r:id="rId4"/>
              </a:rPr>
              <a:t>http://www.youtube.com/watch?v=_cXEdScgRw0&amp;feature=related</a:t>
            </a:r>
            <a:r>
              <a:rPr lang="en-US" sz="2800" dirty="0" smtClean="0"/>
              <a:t> 1:20</a:t>
            </a:r>
          </a:p>
          <a:p>
            <a:endParaRPr lang="en-US" sz="2800" dirty="0" smtClean="0"/>
          </a:p>
          <a:p>
            <a:pPr lvl="0"/>
            <a:r>
              <a:rPr lang="en-US" sz="2800" dirty="0" smtClean="0">
                <a:solidFill>
                  <a:prstClr val="black"/>
                </a:solidFill>
                <a:hlinkClick r:id="rId5"/>
              </a:rPr>
              <a:t>http://www.youtube.com/watch?v=tJdjSD8CluM</a:t>
            </a:r>
            <a:endParaRPr lang="en-US" sz="2800" dirty="0" smtClean="0">
              <a:solidFill>
                <a:prstClr val="black"/>
              </a:solidFill>
            </a:endParaRPr>
          </a:p>
          <a:p>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9200" y="457200"/>
            <a:ext cx="6560002" cy="923330"/>
          </a:xfrm>
          <a:prstGeom prst="rect">
            <a:avLst/>
          </a:prstGeom>
          <a:noFill/>
        </p:spPr>
        <p:txBody>
          <a:bodyPr wrap="none" lIns="91440" tIns="45720" rIns="91440" bIns="45720">
            <a:spAutoFit/>
          </a:bodyPr>
          <a:lstStyle/>
          <a:p>
            <a:pPr algn="ctr"/>
            <a:r>
              <a:rPr lang="en-US" sz="5400" b="1" cap="none" spc="0"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Women in Advertising</a:t>
            </a:r>
            <a:endParaRPr lang="en-US" sz="54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pic>
        <p:nvPicPr>
          <p:cNvPr id="2050" name="Picture 2"/>
          <p:cNvPicPr>
            <a:picLocks noChangeAspect="1" noChangeArrowheads="1"/>
          </p:cNvPicPr>
          <p:nvPr/>
        </p:nvPicPr>
        <p:blipFill>
          <a:blip r:embed="rId3" cstate="print"/>
          <a:srcRect/>
          <a:stretch>
            <a:fillRect/>
          </a:stretch>
        </p:blipFill>
        <p:spPr bwMode="auto">
          <a:xfrm>
            <a:off x="5562600" y="4191000"/>
            <a:ext cx="3128210" cy="2286000"/>
          </a:xfrm>
          <a:prstGeom prst="rect">
            <a:avLst/>
          </a:prstGeom>
          <a:noFill/>
          <a:ln w="9525">
            <a:noFill/>
            <a:miter lim="800000"/>
            <a:headEnd/>
            <a:tailEnd/>
          </a:ln>
        </p:spPr>
      </p:pic>
      <p:sp>
        <p:nvSpPr>
          <p:cNvPr id="8" name="Rectangle 7"/>
          <p:cNvSpPr/>
          <p:nvPr/>
        </p:nvSpPr>
        <p:spPr>
          <a:xfrm>
            <a:off x="228600" y="2057400"/>
            <a:ext cx="5029200" cy="2923877"/>
          </a:xfrm>
          <a:prstGeom prst="rect">
            <a:avLst/>
          </a:prstGeom>
          <a:noFill/>
        </p:spPr>
        <p:txBody>
          <a:bodyPr wrap="square" lIns="91440" tIns="45720" rIns="91440" bIns="45720">
            <a:spAutoFit/>
          </a:bodyPr>
          <a:lstStyle/>
          <a:p>
            <a:r>
              <a:rPr lang="en-US" sz="2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rPr>
              <a:t>20</a:t>
            </a:r>
            <a:r>
              <a:rPr lang="en-US" sz="2400" b="1" baseline="3000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rPr>
              <a:t>th</a:t>
            </a:r>
            <a:r>
              <a:rPr lang="en-US" sz="2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rPr>
              <a:t> Anniversary Issue of Creativity listed 50 most creative people in 20 years. </a:t>
            </a:r>
          </a:p>
          <a:p>
            <a:endParaRPr lang="en-US" sz="2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ndParaRPr>
          </a:p>
          <a:p>
            <a:endParaRPr lang="en-US" sz="2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ndParaRPr>
          </a:p>
          <a:p>
            <a:r>
              <a:rPr lang="en-US" sz="32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rPr>
              <a:t>How many women were on the list?  </a:t>
            </a:r>
          </a:p>
        </p:txBody>
      </p:sp>
      <p:pic>
        <p:nvPicPr>
          <p:cNvPr id="2051" name="Picture 3"/>
          <p:cNvPicPr>
            <a:picLocks noChangeAspect="1" noChangeArrowheads="1"/>
          </p:cNvPicPr>
          <p:nvPr/>
        </p:nvPicPr>
        <p:blipFill>
          <a:blip r:embed="rId4" cstate="print"/>
          <a:srcRect/>
          <a:stretch>
            <a:fillRect/>
          </a:stretch>
        </p:blipFill>
        <p:spPr bwMode="auto">
          <a:xfrm>
            <a:off x="5715000" y="1524000"/>
            <a:ext cx="1600200" cy="1866900"/>
          </a:xfrm>
          <a:prstGeom prst="rect">
            <a:avLst/>
          </a:prstGeom>
          <a:noFill/>
          <a:ln w="9525">
            <a:noFill/>
            <a:miter lim="800000"/>
            <a:headEnd/>
            <a:tailEnd/>
          </a:ln>
        </p:spPr>
      </p:pic>
      <p:sp>
        <p:nvSpPr>
          <p:cNvPr id="11" name="Rectangle 10"/>
          <p:cNvSpPr/>
          <p:nvPr/>
        </p:nvSpPr>
        <p:spPr>
          <a:xfrm>
            <a:off x="7391400" y="2590800"/>
            <a:ext cx="1219200" cy="646331"/>
          </a:xfrm>
          <a:prstGeom prst="rect">
            <a:avLst/>
          </a:prstGeom>
        </p:spPr>
        <p:txBody>
          <a:bodyPr wrap="square">
            <a:spAutoFit/>
          </a:bodyPr>
          <a:lstStyle/>
          <a:p>
            <a:r>
              <a:rPr lang="en-US" sz="1200" i="1" dirty="0" smtClean="0">
                <a:solidFill>
                  <a:schemeClr val="bg2">
                    <a:lumMod val="90000"/>
                  </a:schemeClr>
                </a:solidFill>
              </a:rPr>
              <a:t>Allison Arden</a:t>
            </a:r>
            <a:br>
              <a:rPr lang="en-US" sz="1200" i="1" dirty="0" smtClean="0">
                <a:solidFill>
                  <a:schemeClr val="bg2">
                    <a:lumMod val="90000"/>
                  </a:schemeClr>
                </a:solidFill>
              </a:rPr>
            </a:br>
            <a:r>
              <a:rPr lang="en-US" sz="1200" i="1" dirty="0" smtClean="0">
                <a:solidFill>
                  <a:schemeClr val="bg2">
                    <a:lumMod val="90000"/>
                  </a:schemeClr>
                </a:solidFill>
              </a:rPr>
              <a:t>VP Publisher</a:t>
            </a:r>
            <a:br>
              <a:rPr lang="en-US" sz="1200" i="1" dirty="0" smtClean="0">
                <a:solidFill>
                  <a:schemeClr val="bg2">
                    <a:lumMod val="90000"/>
                  </a:schemeClr>
                </a:solidFill>
              </a:rPr>
            </a:br>
            <a:r>
              <a:rPr lang="en-US" sz="1200" i="1" dirty="0" smtClean="0">
                <a:solidFill>
                  <a:schemeClr val="bg2">
                    <a:lumMod val="90000"/>
                  </a:schemeClr>
                </a:solidFill>
              </a:rPr>
              <a:t>Advertising Age</a:t>
            </a:r>
            <a:endParaRPr lang="en-US" sz="1200" i="1" dirty="0">
              <a:solidFill>
                <a:schemeClr val="bg2">
                  <a:lumMod val="9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10800000">
                                      <p:cBhvr>
                                        <p:cTn id="6" dur="2000" fill="hold"/>
                                        <p:tgtEl>
                                          <p:spTgt spid="8"/>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62200" y="533400"/>
            <a:ext cx="4376070" cy="923330"/>
          </a:xfrm>
          <a:prstGeom prst="rect">
            <a:avLst/>
          </a:prstGeom>
          <a:noFill/>
        </p:spPr>
        <p:txBody>
          <a:bodyPr wrap="none" lIns="91440" tIns="45720" rIns="91440" bIns="45720">
            <a:spAutoFit/>
          </a:bodyPr>
          <a:lstStyle/>
          <a:p>
            <a:pPr algn="ctr"/>
            <a:r>
              <a:rPr lang="en-US" sz="54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rPr>
              <a:t>The Boys’ Club</a:t>
            </a:r>
            <a:endParaRPr lang="en-US" sz="5400" b="1" cap="none" spc="0"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endParaRPr>
          </a:p>
        </p:txBody>
      </p:sp>
      <p:sp>
        <p:nvSpPr>
          <p:cNvPr id="3" name="Rectangle 2"/>
          <p:cNvSpPr/>
          <p:nvPr/>
        </p:nvSpPr>
        <p:spPr>
          <a:xfrm>
            <a:off x="152400" y="1371601"/>
            <a:ext cx="5410200" cy="5078313"/>
          </a:xfrm>
          <a:prstGeom prst="rect">
            <a:avLst/>
          </a:prstGeom>
        </p:spPr>
        <p:txBody>
          <a:bodyPr wrap="square">
            <a:spAutoFit/>
          </a:bodyPr>
          <a:lstStyle/>
          <a:p>
            <a:pPr>
              <a:buFont typeface="Arial" pitchFamily="34" charset="0"/>
              <a:buChar char="•"/>
            </a:pPr>
            <a:r>
              <a:rPr lang="en-US"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latin typeface="Times New Roman" pitchFamily="18" charset="0"/>
                <a:cs typeface="Times New Roman" pitchFamily="18" charset="0"/>
              </a:rPr>
              <a:t>2005 study stated women make up 66% of advertising workforce yet only 33% in creative (writers, artists). Even fewer are in executive positions. </a:t>
            </a:r>
          </a:p>
          <a:p>
            <a:pPr>
              <a:buFont typeface="Arial" pitchFamily="34" charset="0"/>
              <a:buChar char="•"/>
            </a:pPr>
            <a:r>
              <a:rPr lang="en-US"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latin typeface="Times New Roman" pitchFamily="18" charset="0"/>
                <a:cs typeface="Times New Roman" pitchFamily="18" charset="0"/>
              </a:rPr>
              <a:t>Ad agencies have been described as fraternities, a chance for men to do activities that exclude women, i.e. the exclusive golf course.</a:t>
            </a:r>
          </a:p>
          <a:p>
            <a:pPr>
              <a:buFont typeface="Arial" pitchFamily="34" charset="0"/>
              <a:buChar char="•"/>
            </a:pPr>
            <a:r>
              <a:rPr lang="en-US"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latin typeface="Times New Roman" pitchFamily="18" charset="0"/>
                <a:cs typeface="Times New Roman" pitchFamily="18" charset="0"/>
              </a:rPr>
              <a:t>Men are rewarded for being tough, aggressive, and ‘going for it’ whereas women aren’t. Men are taught that it’s good to be competitive.</a:t>
            </a:r>
          </a:p>
          <a:p>
            <a:pPr>
              <a:buFont typeface="Arial" pitchFamily="34" charset="0"/>
              <a:buChar char="•"/>
            </a:pPr>
            <a:r>
              <a:rPr lang="en-US"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latin typeface="Times New Roman" pitchFamily="18" charset="0"/>
                <a:cs typeface="Times New Roman" pitchFamily="18" charset="0"/>
              </a:rPr>
              <a:t>Women earn less, they don’t ask or fight for high pay. </a:t>
            </a:r>
          </a:p>
          <a:p>
            <a:pPr>
              <a:buFont typeface="Arial" pitchFamily="34" charset="0"/>
              <a:buChar char="•"/>
            </a:pPr>
            <a:r>
              <a:rPr lang="en-US"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latin typeface="Times New Roman" pitchFamily="18" charset="0"/>
                <a:cs typeface="Times New Roman" pitchFamily="18" charset="0"/>
              </a:rPr>
              <a:t>“one of the best ways to avoid being left in the dust may be to think more like a guy”   </a:t>
            </a:r>
          </a:p>
          <a:p>
            <a:pPr>
              <a:buFont typeface="Arial" pitchFamily="34" charset="0"/>
              <a:buChar char="•"/>
            </a:pPr>
            <a:r>
              <a:rPr lang="en-US"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latin typeface="Times New Roman" pitchFamily="18" charset="0"/>
                <a:cs typeface="Times New Roman" pitchFamily="18" charset="0"/>
              </a:rPr>
              <a:t>8% of men face assumptions about commitment to job, 30% of women</a:t>
            </a:r>
          </a:p>
          <a:p>
            <a:pPr>
              <a:buFont typeface="Arial" pitchFamily="34" charset="0"/>
              <a:buChar char="•"/>
            </a:pPr>
            <a:r>
              <a:rPr lang="en-US"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latin typeface="Times New Roman" pitchFamily="18" charset="0"/>
                <a:cs typeface="Times New Roman" pitchFamily="18" charset="0"/>
              </a:rPr>
              <a:t>Women leave advertising sooner than men due to pressure, environment and family shifts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145">
                                          <p:stCondLst>
                                            <p:cond delay="0"/>
                                          </p:stCondLst>
                                        </p:cTn>
                                        <p:tgtEl>
                                          <p:spTgt spid="2"/>
                                        </p:tgtEl>
                                      </p:cBhvr>
                                    </p:animEffect>
                                    <p:anim calcmode="lin" valueType="num">
                                      <p:cBhvr>
                                        <p:cTn id="8" dur="456"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166"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166" tmFilter="0, 0; 0.125,0.2665; 0.25,0.4; 0.375,0.465; 0.5,0.5;  0.625,0.535; 0.75,0.6; 0.875,0.7335; 1,1">
                                          <p:stCondLst>
                                            <p:cond delay="166"/>
                                          </p:stCondLst>
                                        </p:cTn>
                                        <p:tgtEl>
                                          <p:spTgt spid="2"/>
                                        </p:tgtEl>
                                        <p:attrNameLst>
                                          <p:attrName>ppt_y</p:attrName>
                                        </p:attrNameLst>
                                      </p:cBhvr>
                                      <p:tavLst>
                                        <p:tav tm="0" fmla="#ppt_y-sin(pi*$)/9">
                                          <p:val>
                                            <p:fltVal val="0"/>
                                          </p:val>
                                        </p:tav>
                                        <p:tav tm="100000">
                                          <p:val>
                                            <p:fltVal val="1"/>
                                          </p:val>
                                        </p:tav>
                                      </p:tavLst>
                                    </p:anim>
                                    <p:anim calcmode="lin" valueType="num">
                                      <p:cBhvr>
                                        <p:cTn id="11" dur="83" tmFilter="0, 0; 0.125,0.2665; 0.25,0.4; 0.375,0.465; 0.5,0.5;  0.625,0.535; 0.75,0.6; 0.875,0.7335; 1,1">
                                          <p:stCondLst>
                                            <p:cond delay="331"/>
                                          </p:stCondLst>
                                        </p:cTn>
                                        <p:tgtEl>
                                          <p:spTgt spid="2"/>
                                        </p:tgtEl>
                                        <p:attrNameLst>
                                          <p:attrName>ppt_y</p:attrName>
                                        </p:attrNameLst>
                                      </p:cBhvr>
                                      <p:tavLst>
                                        <p:tav tm="0" fmla="#ppt_y-sin(pi*$)/27">
                                          <p:val>
                                            <p:fltVal val="0"/>
                                          </p:val>
                                        </p:tav>
                                        <p:tav tm="100000">
                                          <p:val>
                                            <p:fltVal val="1"/>
                                          </p:val>
                                        </p:tav>
                                      </p:tavLst>
                                    </p:anim>
                                    <p:anim calcmode="lin" valueType="num">
                                      <p:cBhvr>
                                        <p:cTn id="12" dur="41" tmFilter="0, 0; 0.125,0.2665; 0.25,0.4; 0.375,0.465; 0.5,0.5;  0.625,0.535; 0.75,0.6; 0.875,0.7335; 1,1">
                                          <p:stCondLst>
                                            <p:cond delay="414"/>
                                          </p:stCondLst>
                                        </p:cTn>
                                        <p:tgtEl>
                                          <p:spTgt spid="2"/>
                                        </p:tgtEl>
                                        <p:attrNameLst>
                                          <p:attrName>ppt_y</p:attrName>
                                        </p:attrNameLst>
                                      </p:cBhvr>
                                      <p:tavLst>
                                        <p:tav tm="0" fmla="#ppt_y-sin(pi*$)/81">
                                          <p:val>
                                            <p:fltVal val="0"/>
                                          </p:val>
                                        </p:tav>
                                        <p:tav tm="100000">
                                          <p:val>
                                            <p:fltVal val="1"/>
                                          </p:val>
                                        </p:tav>
                                      </p:tavLst>
                                    </p:anim>
                                    <p:animScale>
                                      <p:cBhvr>
                                        <p:cTn id="13" dur="7">
                                          <p:stCondLst>
                                            <p:cond delay="163"/>
                                          </p:stCondLst>
                                        </p:cTn>
                                        <p:tgtEl>
                                          <p:spTgt spid="2"/>
                                        </p:tgtEl>
                                      </p:cBhvr>
                                      <p:to x="100000" y="60000"/>
                                    </p:animScale>
                                    <p:animScale>
                                      <p:cBhvr>
                                        <p:cTn id="14" dur="42" decel="50000">
                                          <p:stCondLst>
                                            <p:cond delay="169"/>
                                          </p:stCondLst>
                                        </p:cTn>
                                        <p:tgtEl>
                                          <p:spTgt spid="2"/>
                                        </p:tgtEl>
                                      </p:cBhvr>
                                      <p:to x="100000" y="100000"/>
                                    </p:animScale>
                                    <p:animScale>
                                      <p:cBhvr>
                                        <p:cTn id="15" dur="7">
                                          <p:stCondLst>
                                            <p:cond delay="328"/>
                                          </p:stCondLst>
                                        </p:cTn>
                                        <p:tgtEl>
                                          <p:spTgt spid="2"/>
                                        </p:tgtEl>
                                      </p:cBhvr>
                                      <p:to x="100000" y="80000"/>
                                    </p:animScale>
                                    <p:animScale>
                                      <p:cBhvr>
                                        <p:cTn id="16" dur="42" decel="50000">
                                          <p:stCondLst>
                                            <p:cond delay="335"/>
                                          </p:stCondLst>
                                        </p:cTn>
                                        <p:tgtEl>
                                          <p:spTgt spid="2"/>
                                        </p:tgtEl>
                                      </p:cBhvr>
                                      <p:to x="100000" y="100000"/>
                                    </p:animScale>
                                    <p:animScale>
                                      <p:cBhvr>
                                        <p:cTn id="17" dur="7">
                                          <p:stCondLst>
                                            <p:cond delay="411"/>
                                          </p:stCondLst>
                                        </p:cTn>
                                        <p:tgtEl>
                                          <p:spTgt spid="2"/>
                                        </p:tgtEl>
                                      </p:cBhvr>
                                      <p:to x="100000" y="90000"/>
                                    </p:animScale>
                                    <p:animScale>
                                      <p:cBhvr>
                                        <p:cTn id="18" dur="42" decel="50000">
                                          <p:stCondLst>
                                            <p:cond delay="417"/>
                                          </p:stCondLst>
                                        </p:cTn>
                                        <p:tgtEl>
                                          <p:spTgt spid="2"/>
                                        </p:tgtEl>
                                      </p:cBhvr>
                                      <p:to x="100000" y="100000"/>
                                    </p:animScale>
                                    <p:animScale>
                                      <p:cBhvr>
                                        <p:cTn id="19" dur="7">
                                          <p:stCondLst>
                                            <p:cond delay="452"/>
                                          </p:stCondLst>
                                        </p:cTn>
                                        <p:tgtEl>
                                          <p:spTgt spid="2"/>
                                        </p:tgtEl>
                                      </p:cBhvr>
                                      <p:to x="100000" y="95000"/>
                                    </p:animScale>
                                    <p:animScale>
                                      <p:cBhvr>
                                        <p:cTn id="20" dur="42" decel="50000">
                                          <p:stCondLst>
                                            <p:cond delay="459"/>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fade">
                                      <p:cBhvr>
                                        <p:cTn id="25"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5410200"/>
            <a:ext cx="6400800" cy="769441"/>
          </a:xfrm>
          <a:prstGeom prst="rect">
            <a:avLst/>
          </a:prstGeom>
          <a:noFill/>
        </p:spPr>
        <p:txBody>
          <a:bodyPr wrap="square" rtlCol="0">
            <a:spAutoFit/>
          </a:bodyPr>
          <a:lstStyle/>
          <a:p>
            <a:r>
              <a:rPr lang="en-US" sz="4400" b="1" dirty="0" smtClean="0">
                <a:solidFill>
                  <a:schemeClr val="bg1">
                    <a:lumMod val="95000"/>
                  </a:schemeClr>
                </a:solidFill>
                <a:latin typeface="Blackadder ITC" pitchFamily="82" charset="0"/>
              </a:rPr>
              <a:t>How women affect advertising</a:t>
            </a:r>
            <a:endParaRPr lang="en-US" sz="4400" b="1" dirty="0">
              <a:solidFill>
                <a:schemeClr val="bg1">
                  <a:lumMod val="95000"/>
                </a:schemeClr>
              </a:solidFill>
              <a:latin typeface="Blackadder ITC" pitchFamily="82" charset="0"/>
            </a:endParaRPr>
          </a:p>
        </p:txBody>
      </p:sp>
      <p:sp>
        <p:nvSpPr>
          <p:cNvPr id="4" name="TextBox 3"/>
          <p:cNvSpPr txBox="1"/>
          <p:nvPr/>
        </p:nvSpPr>
        <p:spPr>
          <a:xfrm>
            <a:off x="5257800" y="609600"/>
            <a:ext cx="3352800" cy="4524315"/>
          </a:xfrm>
          <a:prstGeom prst="rect">
            <a:avLst/>
          </a:prstGeom>
          <a:noFill/>
        </p:spPr>
        <p:txBody>
          <a:bodyPr wrap="square" rtlCol="0">
            <a:spAutoFit/>
          </a:bodyPr>
          <a:lstStyle/>
          <a:p>
            <a:r>
              <a:rPr lang="en-US" dirty="0" smtClean="0">
                <a:solidFill>
                  <a:schemeClr val="bg1">
                    <a:lumMod val="85000"/>
                  </a:schemeClr>
                </a:solidFill>
                <a:latin typeface="Arial" pitchFamily="34" charset="0"/>
                <a:cs typeface="Arial" pitchFamily="34" charset="0"/>
              </a:rPr>
              <a:t>There is little data on how women influence the ad industry from within or outside of it. However, most people find advertising sexist. Women control 80% of purchasing power in the home. </a:t>
            </a:r>
          </a:p>
          <a:p>
            <a:endParaRPr lang="en-US" dirty="0" smtClean="0">
              <a:solidFill>
                <a:schemeClr val="bg1">
                  <a:lumMod val="85000"/>
                </a:schemeClr>
              </a:solidFill>
              <a:latin typeface="Arial" pitchFamily="34" charset="0"/>
              <a:cs typeface="Arial" pitchFamily="34" charset="0"/>
            </a:endParaRPr>
          </a:p>
          <a:p>
            <a:r>
              <a:rPr lang="en-US" dirty="0" smtClean="0">
                <a:solidFill>
                  <a:schemeClr val="bg1">
                    <a:lumMod val="85000"/>
                  </a:schemeClr>
                </a:solidFill>
                <a:latin typeface="Arial" pitchFamily="34" charset="0"/>
                <a:cs typeface="Arial" pitchFamily="34" charset="0"/>
              </a:rPr>
              <a:t>It has been suggested that if women had more executive positions and more influence it would create better messages for women and men. It would also attract and retain better talent since women would not feel as pressured. </a:t>
            </a:r>
          </a:p>
        </p:txBody>
      </p:sp>
      <p:pic>
        <p:nvPicPr>
          <p:cNvPr id="1026" name="Picture 2"/>
          <p:cNvPicPr>
            <a:picLocks noChangeAspect="1" noChangeArrowheads="1"/>
          </p:cNvPicPr>
          <p:nvPr/>
        </p:nvPicPr>
        <p:blipFill>
          <a:blip r:embed="rId3" cstate="print"/>
          <a:srcRect/>
          <a:stretch>
            <a:fillRect/>
          </a:stretch>
        </p:blipFill>
        <p:spPr bwMode="auto">
          <a:xfrm>
            <a:off x="533400" y="1066800"/>
            <a:ext cx="3810000" cy="790575"/>
          </a:xfrm>
          <a:prstGeom prst="rect">
            <a:avLst/>
          </a:prstGeom>
          <a:noFill/>
          <a:ln w="9525">
            <a:noFill/>
            <a:miter lim="800000"/>
            <a:headEnd/>
            <a:tailEnd/>
          </a:ln>
        </p:spPr>
      </p:pic>
      <p:sp>
        <p:nvSpPr>
          <p:cNvPr id="6" name="TextBox 5"/>
          <p:cNvSpPr txBox="1"/>
          <p:nvPr/>
        </p:nvSpPr>
        <p:spPr>
          <a:xfrm>
            <a:off x="533400" y="2133600"/>
            <a:ext cx="3505200" cy="3139321"/>
          </a:xfrm>
          <a:prstGeom prst="rect">
            <a:avLst/>
          </a:prstGeom>
          <a:noFill/>
        </p:spPr>
        <p:txBody>
          <a:bodyPr wrap="square" rtlCol="0">
            <a:spAutoFit/>
          </a:bodyPr>
          <a:lstStyle/>
          <a:p>
            <a:r>
              <a:rPr lang="en-US" dirty="0" smtClean="0">
                <a:solidFill>
                  <a:schemeClr val="bg1">
                    <a:lumMod val="85000"/>
                  </a:schemeClr>
                </a:solidFill>
                <a:latin typeface="Arial" pitchFamily="34" charset="0"/>
                <a:cs typeface="Arial" pitchFamily="34" charset="0"/>
              </a:rPr>
              <a:t>Good, Bad and the Ugly Awards</a:t>
            </a:r>
          </a:p>
          <a:p>
            <a:r>
              <a:rPr lang="en-US" dirty="0" smtClean="0">
                <a:solidFill>
                  <a:schemeClr val="bg1">
                    <a:lumMod val="85000"/>
                  </a:schemeClr>
                </a:solidFill>
                <a:latin typeface="Arial" pitchFamily="34" charset="0"/>
                <a:cs typeface="Arial" pitchFamily="34" charset="0"/>
              </a:rPr>
              <a:t>founded by AWNY to promote good advertising towards woman and to slam bad advertising </a:t>
            </a:r>
          </a:p>
          <a:p>
            <a:endParaRPr lang="en-US" dirty="0" smtClean="0">
              <a:solidFill>
                <a:schemeClr val="bg1">
                  <a:lumMod val="85000"/>
                </a:schemeClr>
              </a:solidFill>
              <a:latin typeface="Arial" pitchFamily="34" charset="0"/>
              <a:cs typeface="Arial" pitchFamily="34" charset="0"/>
            </a:endParaRPr>
          </a:p>
          <a:p>
            <a:r>
              <a:rPr lang="en-US" dirty="0" smtClean="0">
                <a:solidFill>
                  <a:schemeClr val="bg1">
                    <a:lumMod val="85000"/>
                  </a:schemeClr>
                </a:solidFill>
                <a:latin typeface="Arial" pitchFamily="34" charset="0"/>
                <a:cs typeface="Arial" pitchFamily="34" charset="0"/>
                <a:hlinkClick r:id="rId4"/>
              </a:rPr>
              <a:t>http://www.aef.com/exhibits/awards/gbu/2006</a:t>
            </a:r>
            <a:r>
              <a:rPr lang="en-US" dirty="0" smtClean="0">
                <a:solidFill>
                  <a:schemeClr val="bg1">
                    <a:lumMod val="85000"/>
                  </a:schemeClr>
                </a:solidFill>
                <a:latin typeface="Arial" pitchFamily="34" charset="0"/>
                <a:cs typeface="Arial" pitchFamily="34" charset="0"/>
              </a:rPr>
              <a:t> </a:t>
            </a:r>
          </a:p>
          <a:p>
            <a:r>
              <a:rPr lang="en-US" dirty="0" smtClean="0">
                <a:solidFill>
                  <a:schemeClr val="bg1">
                    <a:lumMod val="85000"/>
                  </a:schemeClr>
                </a:solidFill>
                <a:latin typeface="Arial" pitchFamily="34" charset="0"/>
                <a:cs typeface="Arial" pitchFamily="34" charset="0"/>
              </a:rPr>
              <a:t>Good categories: 2:45  2006</a:t>
            </a:r>
          </a:p>
          <a:p>
            <a:endParaRPr lang="en-US" dirty="0" smtClean="0">
              <a:solidFill>
                <a:schemeClr val="bg1">
                  <a:lumMod val="85000"/>
                </a:schemeClr>
              </a:solidFill>
              <a:latin typeface="Arial" pitchFamily="34" charset="0"/>
              <a:cs typeface="Arial" pitchFamily="34" charset="0"/>
            </a:endParaRPr>
          </a:p>
          <a:p>
            <a:r>
              <a:rPr lang="en-US" dirty="0" smtClean="0">
                <a:solidFill>
                  <a:schemeClr val="bg1">
                    <a:lumMod val="85000"/>
                  </a:schemeClr>
                </a:solidFill>
                <a:latin typeface="Arial" pitchFamily="34" charset="0"/>
                <a:cs typeface="Arial" pitchFamily="34" charset="0"/>
              </a:rPr>
              <a:t>  </a:t>
            </a:r>
            <a:endParaRPr lang="en-US" dirty="0">
              <a:solidFill>
                <a:schemeClr val="bg1">
                  <a:lumMod val="85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wipe(left)">
                                      <p:cBhvr>
                                        <p:cTn id="16" dur="500"/>
                                        <p:tgtEl>
                                          <p:spTgt spid="4"/>
                                        </p:tgtEl>
                                      </p:cBhvr>
                                    </p:animEffect>
                                  </p:childTnLst>
                                </p:cTn>
                              </p:par>
                            </p:childTnLst>
                          </p:cTn>
                        </p:par>
                      </p:childTnLst>
                    </p:cTn>
                  </p:par>
                  <p:par>
                    <p:cTn id="17" fill="hold">
                      <p:stCondLst>
                        <p:cond delay="indefinite"/>
                      </p:stCondLst>
                      <p:childTnLst>
                        <p:par>
                          <p:cTn id="18" fill="hold">
                            <p:stCondLst>
                              <p:cond delay="0"/>
                            </p:stCondLst>
                            <p:childTnLst>
                              <p:par>
                                <p:cTn id="19" presetID="5" presetClass="entr" presetSubtype="10" fill="hold" nodeType="clickEffect">
                                  <p:stCondLst>
                                    <p:cond delay="0"/>
                                  </p:stCondLst>
                                  <p:childTnLst>
                                    <p:set>
                                      <p:cBhvr>
                                        <p:cTn id="20" dur="1" fill="hold">
                                          <p:stCondLst>
                                            <p:cond delay="0"/>
                                          </p:stCondLst>
                                        </p:cTn>
                                        <p:tgtEl>
                                          <p:spTgt spid="1026"/>
                                        </p:tgtEl>
                                        <p:attrNameLst>
                                          <p:attrName>style.visibility</p:attrName>
                                        </p:attrNameLst>
                                      </p:cBhvr>
                                      <p:to>
                                        <p:strVal val="visible"/>
                                      </p:to>
                                    </p:set>
                                    <p:animEffect transition="in" filter="checkerboard(across)">
                                      <p:cBhvr>
                                        <p:cTn id="21" dur="500"/>
                                        <p:tgtEl>
                                          <p:spTgt spid="1026"/>
                                        </p:tgtEl>
                                      </p:cBhvr>
                                    </p:animEffect>
                                  </p:childTnLst>
                                </p:cTn>
                              </p:par>
                            </p:childTnLst>
                          </p:cTn>
                        </p:par>
                      </p:childTnLst>
                    </p:cTn>
                  </p:par>
                  <p:par>
                    <p:cTn id="22" fill="hold">
                      <p:stCondLst>
                        <p:cond delay="indefinite"/>
                      </p:stCondLst>
                      <p:childTnLst>
                        <p:par>
                          <p:cTn id="23" fill="hold">
                            <p:stCondLst>
                              <p:cond delay="0"/>
                            </p:stCondLst>
                            <p:childTnLst>
                              <p:par>
                                <p:cTn id="24" presetID="2" presetClass="entr" presetSubtype="8"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 calcmode="lin" valueType="num">
                                      <p:cBhvr additive="base">
                                        <p:cTn id="26" dur="500" fill="hold"/>
                                        <p:tgtEl>
                                          <p:spTgt spid="6"/>
                                        </p:tgtEl>
                                        <p:attrNameLst>
                                          <p:attrName>ppt_x</p:attrName>
                                        </p:attrNameLst>
                                      </p:cBhvr>
                                      <p:tavLst>
                                        <p:tav tm="0">
                                          <p:val>
                                            <p:strVal val="0-#ppt_w/2"/>
                                          </p:val>
                                        </p:tav>
                                        <p:tav tm="100000">
                                          <p:val>
                                            <p:strVal val="#ppt_x"/>
                                          </p:val>
                                        </p:tav>
                                      </p:tavLst>
                                    </p:anim>
                                    <p:anim calcmode="lin" valueType="num">
                                      <p:cBhvr additive="base">
                                        <p:cTn id="27"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2013376"/>
            <a:ext cx="5410199" cy="923330"/>
          </a:xfrm>
          <a:prstGeom prst="rect">
            <a:avLst/>
          </a:prstGeom>
        </p:spPr>
        <p:txBody>
          <a:bodyPr wrap="square">
            <a:spAutoFit/>
          </a:bodyPr>
          <a:lstStyle/>
          <a:p>
            <a:endParaRPr lang="en-US" dirty="0"/>
          </a:p>
          <a:p>
            <a:r>
              <a:rPr lang="en-US" dirty="0" smtClean="0">
                <a:hlinkClick r:id="rId3"/>
              </a:rPr>
              <a:t>http</a:t>
            </a:r>
            <a:r>
              <a:rPr lang="en-US" dirty="0">
                <a:hlinkClick r:id="rId3"/>
              </a:rPr>
              <a:t>://</a:t>
            </a:r>
            <a:r>
              <a:rPr lang="en-US" dirty="0" smtClean="0">
                <a:hlinkClick r:id="rId3"/>
              </a:rPr>
              <a:t>www.awny.org/AboutAWNY.html</a:t>
            </a:r>
            <a:endParaRPr lang="en-US" dirty="0" smtClean="0"/>
          </a:p>
          <a:p>
            <a:endParaRPr lang="en-US" dirty="0"/>
          </a:p>
        </p:txBody>
      </p:sp>
      <p:pic>
        <p:nvPicPr>
          <p:cNvPr id="3" name="Picture 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6934200" y="457200"/>
            <a:ext cx="1752600" cy="26289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4" name="Picture 4"/>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6705600" y="3505200"/>
            <a:ext cx="2112178" cy="312420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6" cstate="print">
            <a:extLst>
              <a:ext uri="{28A0092B-C50C-407E-A947-70E740481C1C}">
                <a14:useLocalDpi xmlns:a14="http://schemas.microsoft.com/office/drawing/2010/main" xmlns="" val="0"/>
              </a:ext>
            </a:extLst>
          </a:blip>
          <a:srcRect/>
          <a:stretch>
            <a:fillRect/>
          </a:stretch>
        </p:blipFill>
        <p:spPr bwMode="auto">
          <a:xfrm>
            <a:off x="3124200" y="3674423"/>
            <a:ext cx="1600200" cy="1600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 name="TextBox 5"/>
          <p:cNvSpPr txBox="1"/>
          <p:nvPr/>
        </p:nvSpPr>
        <p:spPr>
          <a:xfrm>
            <a:off x="914400" y="609600"/>
            <a:ext cx="4724400" cy="707886"/>
          </a:xfrm>
          <a:prstGeom prst="rect">
            <a:avLst/>
          </a:prstGeom>
          <a:noFill/>
        </p:spPr>
        <p:txBody>
          <a:bodyPr wrap="square" rtlCol="0">
            <a:spAutoFit/>
          </a:bodyPr>
          <a:lstStyle/>
          <a:p>
            <a:r>
              <a:rPr lang="en-US" sz="4000" dirty="0" smtClean="0">
                <a:solidFill>
                  <a:schemeClr val="bg1">
                    <a:lumMod val="85000"/>
                  </a:schemeClr>
                </a:solidFill>
              </a:rPr>
              <a:t>Sources</a:t>
            </a:r>
            <a:endParaRPr lang="en-US" sz="4000" dirty="0">
              <a:solidFill>
                <a:schemeClr val="bg1">
                  <a:lumMod val="85000"/>
                </a:schemeClr>
              </a:solidFill>
            </a:endParaRPr>
          </a:p>
        </p:txBody>
      </p:sp>
    </p:spTree>
    <p:extLst>
      <p:ext uri="{BB962C8B-B14F-4D97-AF65-F5344CB8AC3E}">
        <p14:creationId xmlns:p14="http://schemas.microsoft.com/office/powerpoint/2010/main" xmlns="" val="341377568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952</TotalTime>
  <Words>430</Words>
  <Application>Microsoft Office PowerPoint</Application>
  <PresentationFormat>On-screen Show (4:3)</PresentationFormat>
  <Paragraphs>65</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Women in Advertising</vt:lpstr>
      <vt:lpstr>Slide 2</vt:lpstr>
      <vt:lpstr>Slide 3</vt:lpstr>
      <vt:lpstr>Slide 4</vt:lpstr>
      <vt:lpstr>Slide 5</vt:lpstr>
      <vt:lpstr>Slide 6</vt:lpstr>
      <vt:lpstr>Slide 7</vt:lpstr>
    </vt:vector>
  </TitlesOfParts>
  <Company>Pace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Women in Advertising</dc:title>
  <dc:creator>Windows User</dc:creator>
  <cp:lastModifiedBy>User</cp:lastModifiedBy>
  <cp:revision>90</cp:revision>
  <dcterms:created xsi:type="dcterms:W3CDTF">2011-04-20T20:02:52Z</dcterms:created>
  <dcterms:modified xsi:type="dcterms:W3CDTF">2011-08-19T21:21:28Z</dcterms:modified>
</cp:coreProperties>
</file>