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2" r:id="rId2"/>
    <p:sldId id="265" r:id="rId3"/>
    <p:sldId id="263" r:id="rId4"/>
    <p:sldId id="264" r:id="rId5"/>
    <p:sldId id="267" r:id="rId6"/>
    <p:sldId id="269" r:id="rId7"/>
    <p:sldId id="270" r:id="rId8"/>
    <p:sldId id="271"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73535" autoAdjust="0"/>
  </p:normalViewPr>
  <p:slideViewPr>
    <p:cSldViewPr>
      <p:cViewPr varScale="1">
        <p:scale>
          <a:sx n="64" d="100"/>
          <a:sy n="64" d="100"/>
        </p:scale>
        <p:origin x="45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6197-6225-4560-8BBF-F3A1B20E2178}" type="datetimeFigureOut">
              <a:rPr lang="en-US" smtClean="0"/>
              <a:t>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ADFFE9-57B4-41E4-A6E1-F5E76BE5FE9C}" type="slidenum">
              <a:rPr lang="en-US" smtClean="0"/>
              <a:t>‹#›</a:t>
            </a:fld>
            <a:endParaRPr lang="en-US"/>
          </a:p>
        </p:txBody>
      </p:sp>
    </p:spTree>
    <p:extLst>
      <p:ext uri="{BB962C8B-B14F-4D97-AF65-F5344CB8AC3E}">
        <p14:creationId xmlns:p14="http://schemas.microsoft.com/office/powerpoint/2010/main" val="161172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ADFFE9-57B4-41E4-A6E1-F5E76BE5FE9C}" type="slidenum">
              <a:rPr lang="en-US" smtClean="0"/>
              <a:t>1</a:t>
            </a:fld>
            <a:endParaRPr lang="en-US"/>
          </a:p>
        </p:txBody>
      </p:sp>
    </p:spTree>
    <p:extLst>
      <p:ext uri="{BB962C8B-B14F-4D97-AF65-F5344CB8AC3E}">
        <p14:creationId xmlns:p14="http://schemas.microsoft.com/office/powerpoint/2010/main" val="298452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Purpose is the first element of strategy.</a:t>
            </a:r>
          </a:p>
        </p:txBody>
      </p:sp>
      <p:sp>
        <p:nvSpPr>
          <p:cNvPr id="4" name="Slide Number Placeholder 3"/>
          <p:cNvSpPr>
            <a:spLocks noGrp="1"/>
          </p:cNvSpPr>
          <p:nvPr>
            <p:ph type="sldNum" sz="quarter" idx="10"/>
          </p:nvPr>
        </p:nvSpPr>
        <p:spPr/>
        <p:txBody>
          <a:bodyPr/>
          <a:lstStyle/>
          <a:p>
            <a:fld id="{3EADFFE9-57B4-41E4-A6E1-F5E76BE5FE9C}" type="slidenum">
              <a:rPr lang="en-US" smtClean="0"/>
              <a:t>3</a:t>
            </a:fld>
            <a:endParaRPr lang="en-US"/>
          </a:p>
        </p:txBody>
      </p:sp>
    </p:spTree>
    <p:extLst>
      <p:ext uri="{BB962C8B-B14F-4D97-AF65-F5344CB8AC3E}">
        <p14:creationId xmlns:p14="http://schemas.microsoft.com/office/powerpoint/2010/main" val="2497357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3EADFFE9-57B4-41E4-A6E1-F5E76BE5FE9C}" type="slidenum">
              <a:rPr lang="en-US" smtClean="0"/>
              <a:t>4</a:t>
            </a:fld>
            <a:endParaRPr lang="en-US"/>
          </a:p>
        </p:txBody>
      </p:sp>
    </p:spTree>
    <p:extLst>
      <p:ext uri="{BB962C8B-B14F-4D97-AF65-F5344CB8AC3E}">
        <p14:creationId xmlns:p14="http://schemas.microsoft.com/office/powerpoint/2010/main" val="2497357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85763" indent="-385763">
              <a:buAutoNum type="arabicPeriod"/>
            </a:pPr>
            <a:r>
              <a:rPr lang="en-US" dirty="0" smtClean="0"/>
              <a:t>Tradition in 2006</a:t>
            </a:r>
          </a:p>
          <a:p>
            <a:pPr marL="800100" lvl="1" indent="-342900">
              <a:buFont typeface="Arial" panose="020B0604020202020204" pitchFamily="34" charset="0"/>
              <a:buChar char="•"/>
            </a:pPr>
            <a:r>
              <a:rPr lang="en-US" sz="2400" dirty="0" smtClean="0"/>
              <a:t>Netflix’s culture is adaptive to profit driven format than traditional format. </a:t>
            </a:r>
          </a:p>
          <a:p>
            <a:pPr marL="800100" lvl="1" indent="-342900">
              <a:buFont typeface="Arial" panose="020B0604020202020204" pitchFamily="34" charset="0"/>
              <a:buChar char="•"/>
            </a:pPr>
            <a:r>
              <a:rPr lang="en-US" sz="2400" dirty="0" smtClean="0"/>
              <a:t>This culture is emerged and reinforced by threats, opportunities, and risks of the past and present that affected survival and success.</a:t>
            </a:r>
          </a:p>
          <a:p>
            <a:pPr marL="800100" lvl="1" indent="-342900">
              <a:buFont typeface="Arial" panose="020B0604020202020204" pitchFamily="34" charset="0"/>
              <a:buChar char="•"/>
            </a:pPr>
            <a:r>
              <a:rPr lang="en-US" sz="2400" dirty="0" smtClean="0"/>
              <a:t>The culture and leadership influenced the tradition of Netflix ultimately affecting policy. </a:t>
            </a:r>
          </a:p>
          <a:p>
            <a:pPr marL="342900" lvl="1" indent="0">
              <a:buNone/>
            </a:pPr>
            <a:endParaRPr lang="en-US" sz="2400" dirty="0" smtClean="0"/>
          </a:p>
        </p:txBody>
      </p:sp>
      <p:sp>
        <p:nvSpPr>
          <p:cNvPr id="4" name="Slide Number Placeholder 3"/>
          <p:cNvSpPr>
            <a:spLocks noGrp="1"/>
          </p:cNvSpPr>
          <p:nvPr>
            <p:ph type="sldNum" sz="quarter" idx="10"/>
          </p:nvPr>
        </p:nvSpPr>
        <p:spPr/>
        <p:txBody>
          <a:bodyPr/>
          <a:lstStyle/>
          <a:p>
            <a:fld id="{3EADFFE9-57B4-41E4-A6E1-F5E76BE5FE9C}" type="slidenum">
              <a:rPr lang="en-US" smtClean="0"/>
              <a:t>5</a:t>
            </a:fld>
            <a:endParaRPr lang="en-US"/>
          </a:p>
        </p:txBody>
      </p:sp>
    </p:spTree>
    <p:extLst>
      <p:ext uri="{BB962C8B-B14F-4D97-AF65-F5344CB8AC3E}">
        <p14:creationId xmlns:p14="http://schemas.microsoft.com/office/powerpoint/2010/main" val="988254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Netflix’s culture reinforced by the following past successes primarily responding to threats by tailoring its service to  the customer’s taste: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lvl="1"/>
            <a:r>
              <a:rPr lang="en-US" sz="2600" dirty="0" smtClean="0"/>
              <a:t>This may have been the case as the concern of profit making of a company is embedded within employees because of a history experiencing a large layoff attempting to reach profitability business model. </a:t>
            </a:r>
          </a:p>
          <a:p>
            <a:pPr lvl="1"/>
            <a:r>
              <a:rPr lang="en-US" sz="2600" dirty="0" smtClean="0"/>
              <a:t>This is supported by the management’s decreasing spending </a:t>
            </a:r>
          </a:p>
          <a:p>
            <a:pPr lvl="2"/>
            <a:r>
              <a:rPr lang="en-US" sz="2600" dirty="0" smtClean="0"/>
              <a:t>Technology and development  on the contrary to increasing  marketing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0B4BEAC-1A74-4690-8719-6338C364AB4B}" type="slidenum">
              <a:rPr lang="en-US" smtClean="0"/>
              <a:t>7</a:t>
            </a:fld>
            <a:endParaRPr lang="en-US"/>
          </a:p>
        </p:txBody>
      </p:sp>
    </p:spTree>
    <p:extLst>
      <p:ext uri="{BB962C8B-B14F-4D97-AF65-F5344CB8AC3E}">
        <p14:creationId xmlns:p14="http://schemas.microsoft.com/office/powerpoint/2010/main" val="2641040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Past &amp; Present: Deviated from industry best practices (e.g. Yr1999-- absence of late fees: , </a:t>
            </a:r>
            <a:r>
              <a:rPr lang="en-US" dirty="0" err="1" smtClean="0"/>
              <a:t>Yr</a:t>
            </a:r>
            <a:r>
              <a:rPr lang="en-US" dirty="0" smtClean="0"/>
              <a:t> 2006-- buying distribution rights to independent films, )</a:t>
            </a:r>
          </a:p>
          <a:p>
            <a:pPr marL="171450" indent="-171450">
              <a:buFont typeface="Arial" panose="020B0604020202020204" pitchFamily="34" charset="0"/>
              <a:buChar char="•"/>
            </a:pPr>
            <a:r>
              <a:rPr lang="en-US" dirty="0" smtClean="0"/>
              <a:t>Established and exercised corporate value that helped employees to understand “why” and “want” components to be effective. For instance, he let the office building and conference rooms named for staff’s favorite movies.</a:t>
            </a:r>
          </a:p>
          <a:p>
            <a:pPr marL="171450" indent="-171450">
              <a:buFont typeface="Arial" panose="020B0604020202020204" pitchFamily="34" charset="0"/>
              <a:buChar char="•"/>
            </a:pPr>
            <a:r>
              <a:rPr lang="en-US" dirty="0" smtClean="0"/>
              <a:t>Focused Decision Making-</a:t>
            </a:r>
            <a:r>
              <a:rPr lang="en-US" baseline="0" dirty="0" smtClean="0"/>
              <a:t> a single leader leads changes and initiatives </a:t>
            </a:r>
          </a:p>
          <a:p>
            <a:endParaRPr lang="en-US" dirty="0"/>
          </a:p>
        </p:txBody>
      </p:sp>
      <p:sp>
        <p:nvSpPr>
          <p:cNvPr id="4" name="Slide Number Placeholder 3"/>
          <p:cNvSpPr>
            <a:spLocks noGrp="1"/>
          </p:cNvSpPr>
          <p:nvPr>
            <p:ph type="sldNum" sz="quarter" idx="10"/>
          </p:nvPr>
        </p:nvSpPr>
        <p:spPr/>
        <p:txBody>
          <a:bodyPr/>
          <a:lstStyle/>
          <a:p>
            <a:fld id="{3EADFFE9-57B4-41E4-A6E1-F5E76BE5FE9C}" type="slidenum">
              <a:rPr lang="en-US" smtClean="0"/>
              <a:t>8</a:t>
            </a:fld>
            <a:endParaRPr lang="en-US"/>
          </a:p>
        </p:txBody>
      </p:sp>
    </p:spTree>
    <p:extLst>
      <p:ext uri="{BB962C8B-B14F-4D97-AF65-F5344CB8AC3E}">
        <p14:creationId xmlns:p14="http://schemas.microsoft.com/office/powerpoint/2010/main" val="3354235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Organization structure:</a:t>
            </a:r>
            <a:r>
              <a:rPr lang="en-US" baseline="0" dirty="0" smtClean="0"/>
              <a:t> </a:t>
            </a:r>
            <a:endParaRPr lang="en-US" dirty="0" smtClean="0"/>
          </a:p>
          <a:p>
            <a:endParaRPr lang="en-US" dirty="0" smtClean="0"/>
          </a:p>
          <a:p>
            <a:r>
              <a:rPr lang="en-US" dirty="0" smtClean="0"/>
              <a:t>Organization System: </a:t>
            </a:r>
          </a:p>
          <a:p>
            <a:r>
              <a:rPr lang="en-US" dirty="0" smtClean="0"/>
              <a:t>1. Recruitment 2.</a:t>
            </a:r>
            <a:r>
              <a:rPr lang="en-US" baseline="0" dirty="0" smtClean="0"/>
              <a:t> Selection 3. Training and Development</a:t>
            </a:r>
            <a:endParaRPr lang="en-US" dirty="0"/>
          </a:p>
        </p:txBody>
      </p:sp>
      <p:sp>
        <p:nvSpPr>
          <p:cNvPr id="4" name="Slide Number Placeholder 3"/>
          <p:cNvSpPr>
            <a:spLocks noGrp="1"/>
          </p:cNvSpPr>
          <p:nvPr>
            <p:ph type="sldNum" sz="quarter" idx="10"/>
          </p:nvPr>
        </p:nvSpPr>
        <p:spPr/>
        <p:txBody>
          <a:bodyPr/>
          <a:lstStyle/>
          <a:p>
            <a:fld id="{3EADFFE9-57B4-41E4-A6E1-F5E76BE5FE9C}" type="slidenum">
              <a:rPr lang="en-US" smtClean="0"/>
              <a:t>9</a:t>
            </a:fld>
            <a:endParaRPr lang="en-US"/>
          </a:p>
        </p:txBody>
      </p:sp>
    </p:spTree>
    <p:extLst>
      <p:ext uri="{BB962C8B-B14F-4D97-AF65-F5344CB8AC3E}">
        <p14:creationId xmlns:p14="http://schemas.microsoft.com/office/powerpoint/2010/main" val="2888265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DAB0FA5-5E41-449D-9B0B-706B3D247732}" type="datetime1">
              <a:rPr lang="en-US" smtClean="0"/>
              <a:t>2/4/2014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E5EB8E0-2591-41F9-9DCF-7ADEDA23A1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A0C1A1-074D-491C-AFB5-9C036DF3B549}" type="datetime1">
              <a:rPr lang="en-US" smtClean="0"/>
              <a:t>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EB8E0-2591-41F9-9DCF-7ADEDA23A1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E12253-AF75-4C54-966F-CA3E58B502E7}" type="datetime1">
              <a:rPr lang="en-US" smtClean="0"/>
              <a:t>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EB8E0-2591-41F9-9DCF-7ADEDA23A1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D24EEF8-72CE-40E8-9A05-CD1C5AAA1E91}" type="datetime1">
              <a:rPr lang="en-US" smtClean="0"/>
              <a:t>2/4/2014</a:t>
            </a:fld>
            <a:endParaRPr lang="en-US"/>
          </a:p>
        </p:txBody>
      </p:sp>
      <p:sp>
        <p:nvSpPr>
          <p:cNvPr id="9" name="Slide Number Placeholder 8"/>
          <p:cNvSpPr>
            <a:spLocks noGrp="1"/>
          </p:cNvSpPr>
          <p:nvPr>
            <p:ph type="sldNum" sz="quarter" idx="15"/>
          </p:nvPr>
        </p:nvSpPr>
        <p:spPr/>
        <p:txBody>
          <a:bodyPr rtlCol="0"/>
          <a:lstStyle/>
          <a:p>
            <a:fld id="{EE5EB8E0-2591-41F9-9DCF-7ADEDA23A138}"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47E6719D-D9BF-456D-94C8-BCA7FE1E8906}" type="datetime1">
              <a:rPr lang="en-US" smtClean="0"/>
              <a:t>2/4/2014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E5EB8E0-2591-41F9-9DCF-7ADEDA23A13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49AC255-81FC-4E98-B66C-172E15FBDF92}" type="datetime1">
              <a:rPr lang="en-US" smtClean="0"/>
              <a:t>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EB8E0-2591-41F9-9DCF-7ADEDA23A138}"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E4DED41-FAB2-4D6E-A2E9-9A117CCBA830}" type="datetime1">
              <a:rPr lang="en-US" smtClean="0"/>
              <a:t>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5EB8E0-2591-41F9-9DCF-7ADEDA23A138}"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5FF2DF1-A8FF-41FD-972C-0C783DD4BA7A}" type="datetime1">
              <a:rPr lang="en-US" smtClean="0"/>
              <a:t>2/4/2014</a:t>
            </a:fld>
            <a:endParaRPr lang="en-US"/>
          </a:p>
        </p:txBody>
      </p:sp>
      <p:sp>
        <p:nvSpPr>
          <p:cNvPr id="7" name="Slide Number Placeholder 6"/>
          <p:cNvSpPr>
            <a:spLocks noGrp="1"/>
          </p:cNvSpPr>
          <p:nvPr>
            <p:ph type="sldNum" sz="quarter" idx="11"/>
          </p:nvPr>
        </p:nvSpPr>
        <p:spPr/>
        <p:txBody>
          <a:bodyPr rtlCol="0"/>
          <a:lstStyle/>
          <a:p>
            <a:fld id="{EE5EB8E0-2591-41F9-9DCF-7ADEDA23A138}"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265F5-CE01-4A26-B189-DDF5B56BA141}" type="datetime1">
              <a:rPr lang="en-US" smtClean="0"/>
              <a:t>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5EB8E0-2591-41F9-9DCF-7ADEDA23A1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310ABBC5-AD40-49F9-B67B-6B1EF31E4EE5}" type="datetime1">
              <a:rPr lang="en-US" smtClean="0"/>
              <a:t>2/4/2014</a:t>
            </a:fld>
            <a:endParaRPr lang="en-US"/>
          </a:p>
        </p:txBody>
      </p:sp>
      <p:sp>
        <p:nvSpPr>
          <p:cNvPr id="22" name="Slide Number Placeholder 21"/>
          <p:cNvSpPr>
            <a:spLocks noGrp="1"/>
          </p:cNvSpPr>
          <p:nvPr>
            <p:ph type="sldNum" sz="quarter" idx="15"/>
          </p:nvPr>
        </p:nvSpPr>
        <p:spPr/>
        <p:txBody>
          <a:bodyPr rtlCol="0"/>
          <a:lstStyle/>
          <a:p>
            <a:fld id="{EE5EB8E0-2591-41F9-9DCF-7ADEDA23A138}"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AE91CA8-7263-498A-B0D9-89B6EF637017}" type="datetime1">
              <a:rPr lang="en-US" smtClean="0"/>
              <a:t>2/4/2014</a:t>
            </a:fld>
            <a:endParaRPr lang="en-US"/>
          </a:p>
        </p:txBody>
      </p:sp>
      <p:sp>
        <p:nvSpPr>
          <p:cNvPr id="18" name="Slide Number Placeholder 17"/>
          <p:cNvSpPr>
            <a:spLocks noGrp="1"/>
          </p:cNvSpPr>
          <p:nvPr>
            <p:ph type="sldNum" sz="quarter" idx="11"/>
          </p:nvPr>
        </p:nvSpPr>
        <p:spPr/>
        <p:txBody>
          <a:bodyPr rtlCol="0"/>
          <a:lstStyle/>
          <a:p>
            <a:fld id="{EE5EB8E0-2591-41F9-9DCF-7ADEDA23A138}"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91B54C4-1F3D-4F48-B2DA-8AABC9AAAB75}" type="datetime1">
              <a:rPr lang="en-US" smtClean="0"/>
              <a:t>2/4/2014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E5EB8E0-2591-41F9-9DCF-7ADEDA23A1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Presentation 1: Netflix Case</a:t>
            </a:r>
            <a:endParaRPr lang="en-US" sz="4800" dirty="0"/>
          </a:p>
        </p:txBody>
      </p:sp>
      <p:sp>
        <p:nvSpPr>
          <p:cNvPr id="3" name="Subtitle 2"/>
          <p:cNvSpPr>
            <a:spLocks noGrp="1"/>
          </p:cNvSpPr>
          <p:nvPr>
            <p:ph type="subTitle" idx="1"/>
          </p:nvPr>
        </p:nvSpPr>
        <p:spPr/>
        <p:txBody>
          <a:bodyPr>
            <a:normAutofit/>
          </a:bodyPr>
          <a:lstStyle/>
          <a:p>
            <a:r>
              <a:rPr lang="en-US" sz="2400" dirty="0" smtClean="0"/>
              <a:t>By: Team Baldwin</a:t>
            </a:r>
          </a:p>
          <a:p>
            <a:r>
              <a:rPr lang="en-US" sz="2400" dirty="0" smtClean="0"/>
              <a:t>Sarah Hsiao, Jaehee Lee, Al Li, Amanda Sorrentino and Meg Burke</a:t>
            </a:r>
            <a:endParaRPr lang="en-US" sz="2400" dirty="0"/>
          </a:p>
        </p:txBody>
      </p:sp>
      <p:sp>
        <p:nvSpPr>
          <p:cNvPr id="4" name="Slide Number Placeholder 3"/>
          <p:cNvSpPr>
            <a:spLocks noGrp="1"/>
          </p:cNvSpPr>
          <p:nvPr>
            <p:ph type="sldNum" sz="quarter" idx="12"/>
          </p:nvPr>
        </p:nvSpPr>
        <p:spPr/>
        <p:txBody>
          <a:bodyPr/>
          <a:lstStyle/>
          <a:p>
            <a:fld id="{EE5EB8E0-2591-41F9-9DCF-7ADEDA23A138}" type="slidenum">
              <a:rPr lang="en-US" sz="2400" smtClean="0"/>
              <a:t>1</a:t>
            </a:fld>
            <a:endParaRPr lang="en-US" dirty="0"/>
          </a:p>
        </p:txBody>
      </p:sp>
    </p:spTree>
    <p:extLst>
      <p:ext uri="{BB962C8B-B14F-4D97-AF65-F5344CB8AC3E}">
        <p14:creationId xmlns:p14="http://schemas.microsoft.com/office/powerpoint/2010/main" val="3065736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
            <a:ext cx="6172200" cy="2053590"/>
          </a:xfrm>
        </p:spPr>
        <p:txBody>
          <a:bodyPr/>
          <a:lstStyle/>
          <a:p>
            <a:r>
              <a:rPr lang="en-US" sz="4800" dirty="0" smtClean="0"/>
              <a:t>Agenda</a:t>
            </a:r>
            <a:endParaRPr lang="en-US" dirty="0"/>
          </a:p>
        </p:txBody>
      </p:sp>
      <p:sp>
        <p:nvSpPr>
          <p:cNvPr id="3" name="Text Placeholder 2"/>
          <p:cNvSpPr>
            <a:spLocks noGrp="1"/>
          </p:cNvSpPr>
          <p:nvPr>
            <p:ph type="body" idx="1"/>
          </p:nvPr>
        </p:nvSpPr>
        <p:spPr>
          <a:xfrm>
            <a:off x="2286000" y="2743200"/>
            <a:ext cx="6172200" cy="3638550"/>
          </a:xfrm>
        </p:spPr>
        <p:txBody>
          <a:bodyPr>
            <a:normAutofit/>
          </a:bodyPr>
          <a:lstStyle/>
          <a:p>
            <a:r>
              <a:rPr lang="en-US" sz="2800" dirty="0" smtClean="0"/>
              <a:t>-Describe </a:t>
            </a:r>
            <a:r>
              <a:rPr lang="en-US" sz="2800" dirty="0"/>
              <a:t>the purpose of </a:t>
            </a:r>
            <a:r>
              <a:rPr lang="en-US" sz="2800" dirty="0" smtClean="0"/>
              <a:t>Netflix</a:t>
            </a:r>
          </a:p>
          <a:p>
            <a:r>
              <a:rPr lang="en-US" sz="2800" dirty="0" smtClean="0"/>
              <a:t>-Describe the </a:t>
            </a:r>
            <a:r>
              <a:rPr lang="en-US" sz="2800" dirty="0"/>
              <a:t>policies that shape the organization and tradition of Netflix in 2006. </a:t>
            </a:r>
          </a:p>
        </p:txBody>
      </p:sp>
      <p:sp>
        <p:nvSpPr>
          <p:cNvPr id="4" name="Slide Number Placeholder 3"/>
          <p:cNvSpPr>
            <a:spLocks noGrp="1"/>
          </p:cNvSpPr>
          <p:nvPr>
            <p:ph type="sldNum" sz="quarter" idx="12"/>
          </p:nvPr>
        </p:nvSpPr>
        <p:spPr/>
        <p:txBody>
          <a:bodyPr/>
          <a:lstStyle/>
          <a:p>
            <a:fld id="{EE5EB8E0-2591-41F9-9DCF-7ADEDA23A138}" type="slidenum">
              <a:rPr lang="en-US" smtClean="0"/>
              <a:t>2</a:t>
            </a:fld>
            <a:endParaRPr lang="en-US"/>
          </a:p>
        </p:txBody>
      </p:sp>
    </p:spTree>
    <p:extLst>
      <p:ext uri="{BB962C8B-B14F-4D97-AF65-F5344CB8AC3E}">
        <p14:creationId xmlns:p14="http://schemas.microsoft.com/office/powerpoint/2010/main" val="1715908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lstStyle/>
          <a:p>
            <a:r>
              <a:rPr lang="en-US" dirty="0" smtClean="0"/>
              <a:t>Non-economic Purposes of Netflix</a:t>
            </a:r>
            <a:endParaRPr lang="en-US" dirty="0"/>
          </a:p>
        </p:txBody>
      </p:sp>
      <p:sp>
        <p:nvSpPr>
          <p:cNvPr id="3" name="Content Placeholder 2"/>
          <p:cNvSpPr>
            <a:spLocks noGrp="1"/>
          </p:cNvSpPr>
          <p:nvPr>
            <p:ph sz="quarter" idx="1"/>
          </p:nvPr>
        </p:nvSpPr>
        <p:spPr>
          <a:xfrm>
            <a:off x="457200" y="990600"/>
            <a:ext cx="7467600" cy="5483352"/>
          </a:xfrm>
        </p:spPr>
        <p:txBody>
          <a:bodyPr>
            <a:normAutofit fontScale="85000" lnSpcReduction="20000"/>
          </a:bodyPr>
          <a:lstStyle/>
          <a:p>
            <a:r>
              <a:rPr lang="en-US" sz="2800" dirty="0" smtClean="0"/>
              <a:t>“Allow for the best home video viewing for its customers”</a:t>
            </a:r>
          </a:p>
          <a:p>
            <a:r>
              <a:rPr lang="en-US" sz="2800" dirty="0" smtClean="0"/>
              <a:t>Develop positive relationships with customers, major studios, Post Offices, and independent film makers</a:t>
            </a:r>
          </a:p>
          <a:p>
            <a:pPr marL="0" indent="0">
              <a:buNone/>
            </a:pPr>
            <a:r>
              <a:rPr lang="en-US" sz="2800" dirty="0"/>
              <a:t> </a:t>
            </a:r>
            <a:r>
              <a:rPr lang="en-US" sz="2800" dirty="0" smtClean="0"/>
              <a:t>  -“help bring high-potential films to market</a:t>
            </a:r>
          </a:p>
          <a:p>
            <a:r>
              <a:rPr lang="en-US" sz="2800" dirty="0" smtClean="0"/>
              <a:t>Become the “ultimate online destination for movie enthusiasts”</a:t>
            </a:r>
          </a:p>
          <a:p>
            <a:r>
              <a:rPr lang="en-US" sz="2800" dirty="0" smtClean="0"/>
              <a:t>“Stimulate demand on the older and less known movies”</a:t>
            </a:r>
          </a:p>
          <a:p>
            <a:r>
              <a:rPr lang="en-US" sz="2800" dirty="0" smtClean="0"/>
              <a:t>Create a “personalized experience” for the viewer</a:t>
            </a:r>
          </a:p>
          <a:p>
            <a:pPr marL="0" indent="0">
              <a:buNone/>
            </a:pPr>
            <a:r>
              <a:rPr lang="en-US" sz="2800" dirty="0" smtClean="0"/>
              <a:t>   -“familiar recommendation system”</a:t>
            </a:r>
          </a:p>
          <a:p>
            <a:pPr marL="0" indent="0">
              <a:buNone/>
            </a:pPr>
            <a:r>
              <a:rPr lang="en-US" sz="2800" dirty="0" smtClean="0"/>
              <a:t>   -use data to remember customer preferences</a:t>
            </a:r>
          </a:p>
          <a:p>
            <a:pPr marL="0" indent="0">
              <a:buNone/>
            </a:pPr>
            <a:r>
              <a:rPr lang="en-US" sz="2800" dirty="0"/>
              <a:t> </a:t>
            </a:r>
            <a:r>
              <a:rPr lang="en-US" sz="2800" dirty="0" smtClean="0"/>
              <a:t>  -know the target market to prevent inconsistencies with strategy</a:t>
            </a:r>
          </a:p>
          <a:p>
            <a:endParaRPr lang="en-US" dirty="0"/>
          </a:p>
        </p:txBody>
      </p:sp>
      <p:sp>
        <p:nvSpPr>
          <p:cNvPr id="4" name="Slide Number Placeholder 3"/>
          <p:cNvSpPr>
            <a:spLocks noGrp="1"/>
          </p:cNvSpPr>
          <p:nvPr>
            <p:ph type="sldNum" sz="quarter" idx="15"/>
          </p:nvPr>
        </p:nvSpPr>
        <p:spPr/>
        <p:txBody>
          <a:bodyPr/>
          <a:lstStyle/>
          <a:p>
            <a:fld id="{EE5EB8E0-2591-41F9-9DCF-7ADEDA23A138}" type="slidenum">
              <a:rPr lang="en-US" smtClean="0"/>
              <a:t>3</a:t>
            </a:fld>
            <a:endParaRPr lang="en-US"/>
          </a:p>
        </p:txBody>
      </p:sp>
    </p:spTree>
    <p:extLst>
      <p:ext uri="{BB962C8B-B14F-4D97-AF65-F5344CB8AC3E}">
        <p14:creationId xmlns:p14="http://schemas.microsoft.com/office/powerpoint/2010/main" val="175140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Purposes of Netflix</a:t>
            </a:r>
            <a:endParaRPr lang="en-US" dirty="0"/>
          </a:p>
        </p:txBody>
      </p:sp>
      <p:sp>
        <p:nvSpPr>
          <p:cNvPr id="3" name="Content Placeholder 2"/>
          <p:cNvSpPr>
            <a:spLocks noGrp="1"/>
          </p:cNvSpPr>
          <p:nvPr>
            <p:ph sz="quarter" idx="1"/>
          </p:nvPr>
        </p:nvSpPr>
        <p:spPr/>
        <p:txBody>
          <a:bodyPr>
            <a:normAutofit/>
          </a:bodyPr>
          <a:lstStyle/>
          <a:p>
            <a:r>
              <a:rPr lang="en-US" dirty="0" smtClean="0"/>
              <a:t>Increase number of subscriptions</a:t>
            </a:r>
          </a:p>
          <a:p>
            <a:r>
              <a:rPr lang="en-US" dirty="0" smtClean="0"/>
              <a:t>Increase gross profit</a:t>
            </a:r>
          </a:p>
          <a:p>
            <a:r>
              <a:rPr lang="en-US" dirty="0" smtClean="0"/>
              <a:t>Increase operating income</a:t>
            </a:r>
            <a:endParaRPr lang="en-US" dirty="0"/>
          </a:p>
        </p:txBody>
      </p:sp>
      <p:sp>
        <p:nvSpPr>
          <p:cNvPr id="4" name="Slide Number Placeholder 3"/>
          <p:cNvSpPr>
            <a:spLocks noGrp="1"/>
          </p:cNvSpPr>
          <p:nvPr>
            <p:ph type="sldNum" sz="quarter" idx="15"/>
          </p:nvPr>
        </p:nvSpPr>
        <p:spPr/>
        <p:txBody>
          <a:bodyPr/>
          <a:lstStyle/>
          <a:p>
            <a:fld id="{EE5EB8E0-2591-41F9-9DCF-7ADEDA23A138}" type="slidenum">
              <a:rPr lang="en-US" smtClean="0"/>
              <a:t>4</a:t>
            </a:fld>
            <a:endParaRPr lang="en-US"/>
          </a:p>
        </p:txBody>
      </p:sp>
    </p:spTree>
    <p:extLst>
      <p:ext uri="{BB962C8B-B14F-4D97-AF65-F5344CB8AC3E}">
        <p14:creationId xmlns:p14="http://schemas.microsoft.com/office/powerpoint/2010/main" val="854148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Policies that Shape the Tradition and Organization of </a:t>
            </a:r>
            <a:r>
              <a:rPr lang="en-US" dirty="0" err="1" smtClean="0"/>
              <a:t>Neflix</a:t>
            </a:r>
            <a:r>
              <a:rPr lang="en-US" dirty="0" smtClean="0"/>
              <a:t> in 2006</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59681937"/>
              </p:ext>
            </p:extLst>
          </p:nvPr>
        </p:nvGraphicFramePr>
        <p:xfrm>
          <a:off x="228600" y="1676400"/>
          <a:ext cx="8458201" cy="2377440"/>
        </p:xfrm>
        <a:graphic>
          <a:graphicData uri="http://schemas.openxmlformats.org/drawingml/2006/table">
            <a:tbl>
              <a:tblPr firstRow="1" bandRow="1">
                <a:tableStyleId>{5C22544A-7EE6-4342-B048-85BDC9FD1C3A}</a:tableStyleId>
              </a:tblPr>
              <a:tblGrid>
                <a:gridCol w="2209801"/>
                <a:gridCol w="6248400"/>
              </a:tblGrid>
              <a:tr h="381000">
                <a:tc>
                  <a:txBody>
                    <a:bodyPr/>
                    <a:lstStyle/>
                    <a:p>
                      <a:r>
                        <a:rPr lang="en-US" sz="2400" dirty="0" smtClean="0"/>
                        <a:t>Description</a:t>
                      </a:r>
                      <a:endParaRPr lang="en-US" sz="2400" dirty="0"/>
                    </a:p>
                  </a:txBody>
                  <a:tcPr/>
                </a:tc>
                <a:tc>
                  <a:txBody>
                    <a:bodyPr/>
                    <a:lstStyle/>
                    <a:p>
                      <a:endParaRPr lang="en-US" sz="2400" dirty="0"/>
                    </a:p>
                  </a:txBody>
                  <a:tcPr/>
                </a:tc>
              </a:tr>
              <a:tr h="955040">
                <a:tc>
                  <a:txBody>
                    <a:bodyPr/>
                    <a:lstStyle/>
                    <a:p>
                      <a:r>
                        <a:rPr lang="en-US" sz="2400" dirty="0" smtClean="0"/>
                        <a:t>Tradition</a:t>
                      </a:r>
                      <a:endParaRPr lang="en-US" sz="2400" dirty="0"/>
                    </a:p>
                  </a:txBody>
                  <a:tcPr/>
                </a:tc>
                <a:tc>
                  <a:txBody>
                    <a:bodyPr/>
                    <a:lstStyle/>
                    <a:p>
                      <a:pPr marL="342900" indent="-342900">
                        <a:buFont typeface="Arial" panose="020B0604020202020204" pitchFamily="34" charset="0"/>
                        <a:buChar char="•"/>
                      </a:pPr>
                      <a:r>
                        <a:rPr lang="en-US" sz="2400" dirty="0" smtClean="0"/>
                        <a:t>Adopt profit driven format than traditional format both in economic</a:t>
                      </a:r>
                      <a:r>
                        <a:rPr lang="en-US" sz="2400" baseline="0" dirty="0" smtClean="0"/>
                        <a:t> and noneconomic context </a:t>
                      </a:r>
                      <a:endParaRPr lang="en-US" sz="2400" dirty="0" smtClean="0"/>
                    </a:p>
                    <a:p>
                      <a:pPr marL="342900" indent="-342900">
                        <a:buFont typeface="Arial" panose="020B0604020202020204" pitchFamily="34" charset="0"/>
                        <a:buChar char="•"/>
                      </a:pPr>
                      <a:r>
                        <a:rPr lang="en-US" sz="2400" dirty="0" smtClean="0"/>
                        <a:t>Exercise </a:t>
                      </a:r>
                      <a:r>
                        <a:rPr lang="en-US" sz="2400" baseline="0" dirty="0" smtClean="0"/>
                        <a:t>movie enthusiastic culture </a:t>
                      </a:r>
                    </a:p>
                    <a:p>
                      <a:pPr marL="342900" indent="-342900">
                        <a:buFont typeface="Arial" panose="020B0604020202020204" pitchFamily="34" charset="0"/>
                        <a:buChar char="•"/>
                      </a:pPr>
                      <a:r>
                        <a:rPr lang="en-US" sz="2400" dirty="0" smtClean="0"/>
                        <a:t>Rely on participatory decision making</a:t>
                      </a:r>
                    </a:p>
                  </a:txBody>
                  <a:tcPr/>
                </a:tc>
              </a:tr>
            </a:tbl>
          </a:graphicData>
        </a:graphic>
      </p:graphicFrame>
      <p:sp>
        <p:nvSpPr>
          <p:cNvPr id="3" name="Slide Number Placeholder 2"/>
          <p:cNvSpPr>
            <a:spLocks noGrp="1"/>
          </p:cNvSpPr>
          <p:nvPr>
            <p:ph type="sldNum" sz="quarter" idx="15"/>
          </p:nvPr>
        </p:nvSpPr>
        <p:spPr>
          <a:xfrm>
            <a:off x="8153400" y="5791200"/>
            <a:ext cx="609600" cy="521208"/>
          </a:xfrm>
        </p:spPr>
        <p:txBody>
          <a:bodyPr/>
          <a:lstStyle/>
          <a:p>
            <a:fld id="{EE5EB8E0-2591-41F9-9DCF-7ADEDA23A138}" type="slidenum">
              <a:rPr lang="en-US" smtClean="0"/>
              <a:t>5</a:t>
            </a:fld>
            <a:endParaRPr lang="en-US"/>
          </a:p>
        </p:txBody>
      </p:sp>
    </p:spTree>
    <p:extLst>
      <p:ext uri="{BB962C8B-B14F-4D97-AF65-F5344CB8AC3E}">
        <p14:creationId xmlns:p14="http://schemas.microsoft.com/office/powerpoint/2010/main" val="2006398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Tradition</a:t>
            </a:r>
            <a:r>
              <a:rPr lang="en-US" dirty="0" smtClean="0"/>
              <a:t> of Netflix in 2006 – The Past and Present Context Reinforcing the Culture </a:t>
            </a:r>
            <a:endParaRPr lang="en-US" dirty="0"/>
          </a:p>
        </p:txBody>
      </p:sp>
      <p:sp>
        <p:nvSpPr>
          <p:cNvPr id="3" name="Content Placeholder 2"/>
          <p:cNvSpPr>
            <a:spLocks noGrp="1"/>
          </p:cNvSpPr>
          <p:nvPr>
            <p:ph idx="1"/>
          </p:nvPr>
        </p:nvSpPr>
        <p:spPr>
          <a:xfrm>
            <a:off x="914400" y="1905000"/>
            <a:ext cx="7467600" cy="4114800"/>
          </a:xfrm>
        </p:spPr>
        <p:txBody>
          <a:bodyPr>
            <a:normAutofit lnSpcReduction="10000"/>
          </a:bodyPr>
          <a:lstStyle/>
          <a:p>
            <a:pPr marL="457200" indent="-457200">
              <a:buFont typeface="+mj-lt"/>
              <a:buAutoNum type="arabicPeriod" startAt="2"/>
            </a:pPr>
            <a:r>
              <a:rPr lang="en-US" dirty="0" smtClean="0"/>
              <a:t>Key </a:t>
            </a:r>
            <a:r>
              <a:rPr lang="en-US" dirty="0"/>
              <a:t>Threat: Direct Competition </a:t>
            </a:r>
            <a:endParaRPr lang="en-US" dirty="0" smtClean="0"/>
          </a:p>
          <a:p>
            <a:pPr marL="457200" indent="-457200">
              <a:buFont typeface="+mj-lt"/>
              <a:buAutoNum type="arabicPeriod" startAt="2"/>
            </a:pPr>
            <a:r>
              <a:rPr lang="en-US" dirty="0"/>
              <a:t>Key </a:t>
            </a:r>
            <a:r>
              <a:rPr lang="en-US" dirty="0" smtClean="0"/>
              <a:t>Opportunities</a:t>
            </a:r>
            <a:endParaRPr lang="en-US" dirty="0"/>
          </a:p>
          <a:p>
            <a:pPr marL="205740" lvl="1">
              <a:spcBef>
                <a:spcPts val="450"/>
              </a:spcBef>
              <a:buSzPct val="70000"/>
              <a:buFont typeface="Wingdings"/>
              <a:buChar char=""/>
            </a:pPr>
            <a:r>
              <a:rPr lang="en-US" sz="2400" dirty="0" smtClean="0"/>
              <a:t>Quick response to market</a:t>
            </a:r>
          </a:p>
          <a:p>
            <a:pPr lvl="1"/>
            <a:r>
              <a:rPr lang="en-US" sz="2400" dirty="0" smtClean="0"/>
              <a:t>First Mover: Early-technology Adopters</a:t>
            </a:r>
          </a:p>
          <a:p>
            <a:pPr lvl="1"/>
            <a:r>
              <a:rPr lang="en-US" sz="2400" dirty="0" smtClean="0"/>
              <a:t>Build distribution centers</a:t>
            </a:r>
          </a:p>
          <a:p>
            <a:pPr lvl="1"/>
            <a:r>
              <a:rPr lang="en-US" sz="2400" dirty="0" smtClean="0"/>
              <a:t>Creating Relationship with suppliers</a:t>
            </a:r>
          </a:p>
          <a:p>
            <a:r>
              <a:rPr lang="en-US" dirty="0"/>
              <a:t>Finding competitive advantages</a:t>
            </a:r>
          </a:p>
          <a:p>
            <a:pPr marL="411480" lvl="2">
              <a:spcBef>
                <a:spcPts val="450"/>
              </a:spcBef>
              <a:buSzPct val="70000"/>
            </a:pPr>
            <a:r>
              <a:rPr lang="en-US" sz="2400" dirty="0"/>
              <a:t>Queue and consumer rating system</a:t>
            </a:r>
          </a:p>
          <a:p>
            <a:pPr marL="411480" lvl="2">
              <a:spcBef>
                <a:spcPts val="450"/>
              </a:spcBef>
              <a:buSzPct val="70000"/>
            </a:pPr>
            <a:r>
              <a:rPr lang="en-US" sz="2400" dirty="0"/>
              <a:t>Lower labor cost &amp; focus on R&amp;D</a:t>
            </a:r>
          </a:p>
          <a:p>
            <a:pPr marL="411480" lvl="2">
              <a:spcBef>
                <a:spcPts val="450"/>
              </a:spcBef>
              <a:buSzPct val="70000"/>
            </a:pPr>
            <a:r>
              <a:rPr lang="en-US" sz="2400" dirty="0"/>
              <a:t>Best source for lesser-known </a:t>
            </a:r>
            <a:r>
              <a:rPr lang="en-US" sz="2400" dirty="0" smtClean="0"/>
              <a:t>movies</a:t>
            </a:r>
            <a:endParaRPr lang="en-US" sz="2400" dirty="0"/>
          </a:p>
          <a:p>
            <a:endParaRPr lang="en-US" dirty="0"/>
          </a:p>
        </p:txBody>
      </p:sp>
      <p:sp>
        <p:nvSpPr>
          <p:cNvPr id="4" name="Slide Number Placeholder 3"/>
          <p:cNvSpPr>
            <a:spLocks noGrp="1"/>
          </p:cNvSpPr>
          <p:nvPr>
            <p:ph type="sldNum" sz="quarter" idx="15"/>
          </p:nvPr>
        </p:nvSpPr>
        <p:spPr/>
        <p:txBody>
          <a:bodyPr/>
          <a:lstStyle/>
          <a:p>
            <a:fld id="{EE5EB8E0-2591-41F9-9DCF-7ADEDA23A138}" type="slidenum">
              <a:rPr lang="en-US" smtClean="0"/>
              <a:t>6</a:t>
            </a:fld>
            <a:endParaRPr lang="en-US"/>
          </a:p>
        </p:txBody>
      </p:sp>
    </p:spTree>
    <p:extLst>
      <p:ext uri="{BB962C8B-B14F-4D97-AF65-F5344CB8AC3E}">
        <p14:creationId xmlns:p14="http://schemas.microsoft.com/office/powerpoint/2010/main" val="2654540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Tradition</a:t>
            </a:r>
            <a:r>
              <a:rPr lang="en-US" dirty="0" smtClean="0"/>
              <a:t> of Netflix in 2006 – The Past and Present Context Reinforcing the Culture </a:t>
            </a:r>
            <a:endParaRPr lang="en-US" dirty="0"/>
          </a:p>
        </p:txBody>
      </p:sp>
      <p:sp>
        <p:nvSpPr>
          <p:cNvPr id="3" name="Content Placeholder 2"/>
          <p:cNvSpPr>
            <a:spLocks noGrp="1"/>
          </p:cNvSpPr>
          <p:nvPr>
            <p:ph idx="1"/>
          </p:nvPr>
        </p:nvSpPr>
        <p:spPr>
          <a:xfrm>
            <a:off x="457200" y="1600200"/>
            <a:ext cx="7467600" cy="5029200"/>
          </a:xfrm>
        </p:spPr>
        <p:txBody>
          <a:bodyPr>
            <a:noAutofit/>
          </a:bodyPr>
          <a:lstStyle/>
          <a:p>
            <a:pPr marL="457200" indent="-457200">
              <a:buFont typeface="+mj-lt"/>
              <a:buAutoNum type="arabicPeriod" startAt="3"/>
            </a:pPr>
            <a:r>
              <a:rPr lang="en-US" dirty="0" smtClean="0"/>
              <a:t>Past Success and Failure:</a:t>
            </a:r>
          </a:p>
          <a:p>
            <a:r>
              <a:rPr lang="en-US" dirty="0" smtClean="0"/>
              <a:t>Challenge &amp; solution</a:t>
            </a:r>
          </a:p>
          <a:p>
            <a:pPr lvl="1"/>
            <a:r>
              <a:rPr lang="en-US" sz="2400" dirty="0" smtClean="0"/>
              <a:t>High </a:t>
            </a:r>
            <a:r>
              <a:rPr lang="en-US" sz="2400" dirty="0"/>
              <a:t>costs but shipping delays</a:t>
            </a:r>
          </a:p>
          <a:p>
            <a:pPr lvl="1"/>
            <a:r>
              <a:rPr lang="en-US" sz="2400" dirty="0"/>
              <a:t>“Unlimited” product</a:t>
            </a:r>
          </a:p>
          <a:p>
            <a:r>
              <a:rPr lang="en-US" dirty="0" smtClean="0"/>
              <a:t>Sales &amp; gross profit increased </a:t>
            </a:r>
          </a:p>
          <a:p>
            <a:r>
              <a:rPr lang="en-US" dirty="0" smtClean="0"/>
              <a:t>Planning and control implications</a:t>
            </a:r>
          </a:p>
          <a:p>
            <a:pPr lvl="1"/>
            <a:r>
              <a:rPr lang="en-US" sz="2400" dirty="0"/>
              <a:t>New resources adequacy issues to consider</a:t>
            </a:r>
          </a:p>
          <a:p>
            <a:r>
              <a:rPr lang="en-US" dirty="0" smtClean="0"/>
              <a:t>Transparency</a:t>
            </a:r>
          </a:p>
          <a:p>
            <a:pPr marL="514350" lvl="2">
              <a:spcBef>
                <a:spcPts val="750"/>
              </a:spcBef>
            </a:pPr>
            <a:r>
              <a:rPr lang="en-US" sz="2400" dirty="0" smtClean="0"/>
              <a:t>Stakeholder impact</a:t>
            </a:r>
          </a:p>
          <a:p>
            <a:r>
              <a:rPr lang="en-US" dirty="0"/>
              <a:t>Profit Driven Adaptation over Traditional </a:t>
            </a:r>
            <a:r>
              <a:rPr lang="en-US" dirty="0" smtClean="0"/>
              <a:t>Value</a:t>
            </a:r>
            <a:endParaRPr lang="en-US" dirty="0"/>
          </a:p>
        </p:txBody>
      </p:sp>
      <p:sp>
        <p:nvSpPr>
          <p:cNvPr id="4" name="Slide Number Placeholder 3"/>
          <p:cNvSpPr>
            <a:spLocks noGrp="1"/>
          </p:cNvSpPr>
          <p:nvPr>
            <p:ph type="sldNum" sz="quarter" idx="15"/>
          </p:nvPr>
        </p:nvSpPr>
        <p:spPr/>
        <p:txBody>
          <a:bodyPr/>
          <a:lstStyle/>
          <a:p>
            <a:fld id="{EE5EB8E0-2591-41F9-9DCF-7ADEDA23A138}" type="slidenum">
              <a:rPr lang="en-US" smtClean="0"/>
              <a:t>7</a:t>
            </a:fld>
            <a:endParaRPr lang="en-US"/>
          </a:p>
        </p:txBody>
      </p:sp>
    </p:spTree>
    <p:extLst>
      <p:ext uri="{BB962C8B-B14F-4D97-AF65-F5344CB8AC3E}">
        <p14:creationId xmlns:p14="http://schemas.microsoft.com/office/powerpoint/2010/main" val="531051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a:bodyPr>
          <a:lstStyle/>
          <a:p>
            <a:r>
              <a:rPr lang="en-US" b="1" dirty="0" smtClean="0"/>
              <a:t>Tradition</a:t>
            </a:r>
            <a:r>
              <a:rPr lang="en-US" dirty="0" smtClean="0"/>
              <a:t> of Netflix in 2006 </a:t>
            </a:r>
            <a:endParaRPr lang="en-US" dirty="0"/>
          </a:p>
        </p:txBody>
      </p:sp>
      <p:sp>
        <p:nvSpPr>
          <p:cNvPr id="3" name="Content Placeholder 2"/>
          <p:cNvSpPr>
            <a:spLocks noGrp="1"/>
          </p:cNvSpPr>
          <p:nvPr>
            <p:ph idx="1"/>
          </p:nvPr>
        </p:nvSpPr>
        <p:spPr>
          <a:xfrm>
            <a:off x="457200" y="1381506"/>
            <a:ext cx="8281416" cy="4873752"/>
          </a:xfrm>
        </p:spPr>
        <p:txBody>
          <a:bodyPr>
            <a:noAutofit/>
          </a:bodyPr>
          <a:lstStyle/>
          <a:p>
            <a:pPr marL="457200" indent="-457200">
              <a:buFont typeface="+mj-lt"/>
              <a:buAutoNum type="arabicPeriod" startAt="4"/>
            </a:pPr>
            <a:r>
              <a:rPr lang="en-US" dirty="0" smtClean="0"/>
              <a:t>Leadership</a:t>
            </a:r>
          </a:p>
          <a:p>
            <a:pPr lvl="1"/>
            <a:r>
              <a:rPr lang="en-US" sz="2400" dirty="0" err="1" smtClean="0"/>
              <a:t>Affiliative</a:t>
            </a:r>
            <a:endParaRPr lang="en-US" sz="2400" dirty="0" smtClean="0"/>
          </a:p>
          <a:p>
            <a:pPr lvl="1"/>
            <a:r>
              <a:rPr lang="en-US" sz="2400" dirty="0" smtClean="0"/>
              <a:t>Visionary </a:t>
            </a:r>
          </a:p>
          <a:p>
            <a:pPr lvl="1"/>
            <a:r>
              <a:rPr lang="en-US" sz="2400" dirty="0" smtClean="0"/>
              <a:t>Democratic and Focused Decision Maker:</a:t>
            </a:r>
          </a:p>
          <a:p>
            <a:pPr lvl="2"/>
            <a:r>
              <a:rPr lang="en-US" sz="2400" dirty="0" smtClean="0"/>
              <a:t>Present- democratic: Involves his “team”</a:t>
            </a:r>
          </a:p>
          <a:p>
            <a:pPr lvl="2"/>
            <a:r>
              <a:rPr lang="en-US" sz="2400" dirty="0" smtClean="0"/>
              <a:t>Past- focused: Led changes from Traditional merchandising system to Personalized system</a:t>
            </a:r>
          </a:p>
          <a:p>
            <a:pPr lvl="2"/>
            <a:endParaRPr lang="en-US" sz="2400" dirty="0"/>
          </a:p>
        </p:txBody>
      </p:sp>
      <p:sp>
        <p:nvSpPr>
          <p:cNvPr id="4" name="Slide Number Placeholder 3"/>
          <p:cNvSpPr>
            <a:spLocks noGrp="1"/>
          </p:cNvSpPr>
          <p:nvPr>
            <p:ph type="sldNum" sz="quarter" idx="15"/>
          </p:nvPr>
        </p:nvSpPr>
        <p:spPr/>
        <p:txBody>
          <a:bodyPr/>
          <a:lstStyle/>
          <a:p>
            <a:fld id="{EE5EB8E0-2591-41F9-9DCF-7ADEDA23A138}" type="slidenum">
              <a:rPr lang="en-US" smtClean="0"/>
              <a:t>8</a:t>
            </a:fld>
            <a:endParaRPr lang="en-US"/>
          </a:p>
        </p:txBody>
      </p:sp>
    </p:spTree>
    <p:extLst>
      <p:ext uri="{BB962C8B-B14F-4D97-AF65-F5344CB8AC3E}">
        <p14:creationId xmlns:p14="http://schemas.microsoft.com/office/powerpoint/2010/main" val="3345806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lstStyle/>
          <a:p>
            <a:r>
              <a:rPr lang="en-US" b="1" dirty="0" smtClean="0"/>
              <a:t>Organization</a:t>
            </a:r>
            <a:r>
              <a:rPr lang="en-US" dirty="0" smtClean="0"/>
              <a:t> of Netflix in 2006</a:t>
            </a:r>
            <a:endParaRPr lang="en-US" dirty="0"/>
          </a:p>
        </p:txBody>
      </p:sp>
      <p:sp>
        <p:nvSpPr>
          <p:cNvPr id="3" name="Content Placeholder 2"/>
          <p:cNvSpPr>
            <a:spLocks noGrp="1"/>
          </p:cNvSpPr>
          <p:nvPr>
            <p:ph idx="1"/>
          </p:nvPr>
        </p:nvSpPr>
        <p:spPr>
          <a:xfrm>
            <a:off x="457200" y="3681809"/>
            <a:ext cx="8077200" cy="2052241"/>
          </a:xfrm>
        </p:spPr>
        <p:txBody>
          <a:bodyPr>
            <a:noAutofit/>
          </a:bodyPr>
          <a:lstStyle/>
          <a:p>
            <a:pPr marL="385763" indent="-385763">
              <a:buAutoNum type="arabicPeriod"/>
            </a:pPr>
            <a:r>
              <a:rPr lang="en-US" dirty="0"/>
              <a:t>Organization Structure</a:t>
            </a:r>
          </a:p>
          <a:p>
            <a:pPr lvl="1"/>
            <a:r>
              <a:rPr lang="en-US" sz="2400" dirty="0" smtClean="0"/>
              <a:t>CEO, Reed Hastings</a:t>
            </a:r>
          </a:p>
          <a:p>
            <a:pPr lvl="1"/>
            <a:r>
              <a:rPr lang="en-US" sz="2400" dirty="0" smtClean="0"/>
              <a:t>Chief Content Officer, Ted </a:t>
            </a:r>
            <a:r>
              <a:rPr lang="en-US" sz="2400" dirty="0" err="1" smtClean="0"/>
              <a:t>Sarandos</a:t>
            </a:r>
            <a:endParaRPr lang="en-US" sz="2400" dirty="0" smtClean="0"/>
          </a:p>
          <a:p>
            <a:pPr lvl="1"/>
            <a:r>
              <a:rPr lang="en-US" sz="2400" dirty="0" smtClean="0"/>
              <a:t>Chief Product Officer, Neil Hunt</a:t>
            </a:r>
          </a:p>
          <a:p>
            <a:pPr lvl="1"/>
            <a:r>
              <a:rPr lang="en-US" sz="2400" dirty="0" smtClean="0"/>
              <a:t>Middle Management (e.g. buying staff, repackaging line)</a:t>
            </a:r>
          </a:p>
          <a:p>
            <a:pPr lvl="1"/>
            <a:r>
              <a:rPr lang="en-US" sz="2400" dirty="0" smtClean="0"/>
              <a:t>Employees</a:t>
            </a:r>
          </a:p>
          <a:p>
            <a:pPr lvl="1"/>
            <a:endParaRPr lang="en-US" sz="2400" dirty="0"/>
          </a:p>
        </p:txBody>
      </p:sp>
      <p:sp>
        <p:nvSpPr>
          <p:cNvPr id="4" name="Slide Number Placeholder 3"/>
          <p:cNvSpPr>
            <a:spLocks noGrp="1"/>
          </p:cNvSpPr>
          <p:nvPr>
            <p:ph type="sldNum" sz="quarter" idx="15"/>
          </p:nvPr>
        </p:nvSpPr>
        <p:spPr/>
        <p:txBody>
          <a:bodyPr/>
          <a:lstStyle/>
          <a:p>
            <a:fld id="{EE5EB8E0-2591-41F9-9DCF-7ADEDA23A138}" type="slidenum">
              <a:rPr lang="en-US" smtClean="0"/>
              <a:t>9</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064175898"/>
              </p:ext>
            </p:extLst>
          </p:nvPr>
        </p:nvGraphicFramePr>
        <p:xfrm>
          <a:off x="265425" y="1219200"/>
          <a:ext cx="8458201" cy="2377440"/>
        </p:xfrm>
        <a:graphic>
          <a:graphicData uri="http://schemas.openxmlformats.org/drawingml/2006/table">
            <a:tbl>
              <a:tblPr firstRow="1" bandRow="1">
                <a:tableStyleId>{5C22544A-7EE6-4342-B048-85BDC9FD1C3A}</a:tableStyleId>
              </a:tblPr>
              <a:tblGrid>
                <a:gridCol w="2209801"/>
                <a:gridCol w="6248400"/>
              </a:tblGrid>
              <a:tr h="381000">
                <a:tc>
                  <a:txBody>
                    <a:bodyPr/>
                    <a:lstStyle/>
                    <a:p>
                      <a:r>
                        <a:rPr lang="en-US" sz="2400" dirty="0" smtClean="0"/>
                        <a:t>Description</a:t>
                      </a:r>
                      <a:endParaRPr lang="en-US" sz="2400" dirty="0"/>
                    </a:p>
                  </a:txBody>
                  <a:tcPr/>
                </a:tc>
                <a:tc>
                  <a:txBody>
                    <a:bodyPr/>
                    <a:lstStyle/>
                    <a:p>
                      <a:endParaRPr lang="en-US" sz="2400" dirty="0"/>
                    </a:p>
                  </a:txBody>
                  <a:tcPr/>
                </a:tc>
              </a:tr>
              <a:tr h="955040">
                <a:tc>
                  <a:txBody>
                    <a:bodyPr/>
                    <a:lstStyle/>
                    <a:p>
                      <a:r>
                        <a:rPr lang="en-US" sz="2400" dirty="0" smtClean="0"/>
                        <a:t>Organization</a:t>
                      </a:r>
                      <a:endParaRPr lang="en-US" sz="2400" dirty="0"/>
                    </a:p>
                  </a:txBody>
                  <a:tcPr/>
                </a:tc>
                <a:tc>
                  <a:txBody>
                    <a:bodyPr/>
                    <a:lstStyle/>
                    <a:p>
                      <a:pPr marL="342900" indent="-342900">
                        <a:buFont typeface="Arial" panose="020B0604020202020204" pitchFamily="34" charset="0"/>
                        <a:buChar char="•"/>
                      </a:pPr>
                      <a:r>
                        <a:rPr lang="en-US" sz="2400" dirty="0" smtClean="0"/>
                        <a:t>Recruit</a:t>
                      </a:r>
                      <a:r>
                        <a:rPr lang="en-US" sz="2400" baseline="0" dirty="0" smtClean="0"/>
                        <a:t> </a:t>
                      </a:r>
                      <a:r>
                        <a:rPr lang="en-US" sz="2400" baseline="0" dirty="0" smtClean="0"/>
                        <a:t>top management with top expertise in the </a:t>
                      </a:r>
                      <a:r>
                        <a:rPr lang="en-US" sz="2400" baseline="0" dirty="0" smtClean="0"/>
                        <a:t>industry</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Employ managers who can</a:t>
                      </a:r>
                      <a:r>
                        <a:rPr lang="en-US" sz="2400" baseline="0" dirty="0" smtClean="0"/>
                        <a:t> thoroughly manage repackaging assembly line</a:t>
                      </a:r>
                      <a:endParaRPr lang="en-US" sz="2400" dirty="0" smtClean="0"/>
                    </a:p>
                    <a:p>
                      <a:pPr marL="342900" indent="-342900">
                        <a:buFont typeface="Arial" panose="020B0604020202020204" pitchFamily="34" charset="0"/>
                        <a:buChar char="•"/>
                      </a:pPr>
                      <a:r>
                        <a:rPr lang="en-US" sz="2400" dirty="0" smtClean="0"/>
                        <a:t>Micro-manage content</a:t>
                      </a:r>
                      <a:r>
                        <a:rPr lang="en-US" sz="2400" baseline="0" dirty="0" smtClean="0"/>
                        <a:t> acquisition</a:t>
                      </a:r>
                      <a:endParaRPr lang="en-US" sz="2400" dirty="0"/>
                    </a:p>
                  </a:txBody>
                  <a:tcPr/>
                </a:tc>
              </a:tr>
            </a:tbl>
          </a:graphicData>
        </a:graphic>
      </p:graphicFrame>
    </p:spTree>
    <p:extLst>
      <p:ext uri="{BB962C8B-B14F-4D97-AF65-F5344CB8AC3E}">
        <p14:creationId xmlns:p14="http://schemas.microsoft.com/office/powerpoint/2010/main" val="30300554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1430</TotalTime>
  <Words>639</Words>
  <Application>Microsoft Office PowerPoint</Application>
  <PresentationFormat>On-screen Show (4:3)</PresentationFormat>
  <Paragraphs>100</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Schoolbook</vt:lpstr>
      <vt:lpstr>Wingdings</vt:lpstr>
      <vt:lpstr>Wingdings 2</vt:lpstr>
      <vt:lpstr>Oriel</vt:lpstr>
      <vt:lpstr>Presentation 1: Netflix Case</vt:lpstr>
      <vt:lpstr>Agenda</vt:lpstr>
      <vt:lpstr>Non-economic Purposes of Netflix</vt:lpstr>
      <vt:lpstr>Economic Purposes of Netflix</vt:lpstr>
      <vt:lpstr>The Policies that Shape the Tradition and Organization of Neflix in 2006</vt:lpstr>
      <vt:lpstr>Tradition of Netflix in 2006 – The Past and Present Context Reinforcing the Culture </vt:lpstr>
      <vt:lpstr>Tradition of Netflix in 2006 – The Past and Present Context Reinforcing the Culture </vt:lpstr>
      <vt:lpstr>Tradition of Netflix in 2006 </vt:lpstr>
      <vt:lpstr>Organization of Netflix in 2006</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Policies that Built Netflix Tradition</dc:title>
  <dc:creator>Amanda</dc:creator>
  <cp:lastModifiedBy>MainPC</cp:lastModifiedBy>
  <cp:revision>79</cp:revision>
  <dcterms:created xsi:type="dcterms:W3CDTF">2014-01-30T17:32:10Z</dcterms:created>
  <dcterms:modified xsi:type="dcterms:W3CDTF">2014-02-04T12:30:53Z</dcterms:modified>
</cp:coreProperties>
</file>