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8" d="100"/>
          <a:sy n="78" d="100"/>
        </p:scale>
        <p:origin x="-1960" y="-4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6BE8A-557D-4643-8B51-9DFA6FA7B640}"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1FD-1B5D-4DDA-BD2F-D8D1A7CAE896}"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6BE8A-557D-4643-8B51-9DFA6FA7B640}"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6BE8A-557D-4643-8B51-9DFA6FA7B640}"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6BE8A-557D-4643-8B51-9DFA6FA7B640}"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6BE8A-557D-4643-8B51-9DFA6FA7B640}"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241FD-1B5D-4DDA-BD2F-D8D1A7CAE896}"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6BE8A-557D-4643-8B51-9DFA6FA7B640}"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6BE8A-557D-4643-8B51-9DFA6FA7B640}" type="datetimeFigureOut">
              <a:rPr lang="en-US" smtClean="0"/>
              <a:t>12/17/13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241FD-1B5D-4DDA-BD2F-D8D1A7CAE896}"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6BE8A-557D-4643-8B51-9DFA6FA7B640}" type="datetimeFigureOut">
              <a:rPr lang="en-US" smtClean="0"/>
              <a:t>12/17/13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6BE8A-557D-4643-8B51-9DFA6FA7B640}" type="datetimeFigureOut">
              <a:rPr lang="en-US" smtClean="0"/>
              <a:t>12/17/13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6BE8A-557D-4643-8B51-9DFA6FA7B640}"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1FD-1B5D-4DDA-BD2F-D8D1A7CAE896}"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6BE8A-557D-4643-8B51-9DFA6FA7B640}"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241FD-1B5D-4DDA-BD2F-D8D1A7CAE8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426BE8A-557D-4643-8B51-9DFA6FA7B640}" type="datetimeFigureOut">
              <a:rPr lang="en-US" smtClean="0"/>
              <a:t>12/17/13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BE241FD-1B5D-4DDA-BD2F-D8D1A7CAE896}"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ibHcZ4FNbU"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youtube.com/watch?v=GDdBDWK2m54&amp;feature=share&amp;list=PL4F8FD8ED622B34B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Marlboro</a:t>
            </a:r>
            <a:endParaRPr lang="en-US" dirty="0"/>
          </a:p>
        </p:txBody>
      </p:sp>
      <p:sp>
        <p:nvSpPr>
          <p:cNvPr id="3" name="Subtitle 2"/>
          <p:cNvSpPr>
            <a:spLocks noGrp="1"/>
          </p:cNvSpPr>
          <p:nvPr>
            <p:ph type="subTitle" idx="1"/>
          </p:nvPr>
        </p:nvSpPr>
        <p:spPr/>
        <p:txBody>
          <a:bodyPr>
            <a:normAutofit lnSpcReduction="10000"/>
          </a:bodyPr>
          <a:lstStyle/>
          <a:p>
            <a:r>
              <a:rPr lang="en-US" dirty="0" smtClean="0"/>
              <a:t>Danielle Carroll</a:t>
            </a:r>
          </a:p>
          <a:p>
            <a:r>
              <a:rPr lang="en-US" dirty="0" smtClean="0"/>
              <a:t>Tameka Bazile</a:t>
            </a:r>
            <a:endParaRPr lang="en-US" dirty="0"/>
          </a:p>
        </p:txBody>
      </p:sp>
    </p:spTree>
    <p:extLst>
      <p:ext uri="{BB962C8B-B14F-4D97-AF65-F5344CB8AC3E}">
        <p14:creationId xmlns:p14="http://schemas.microsoft.com/office/powerpoint/2010/main" val="40111060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a:xfrm>
            <a:off x="762000" y="990600"/>
            <a:ext cx="7543800" cy="3886200"/>
          </a:xfrm>
        </p:spPr>
        <p:txBody>
          <a:bodyPr>
            <a:normAutofit fontScale="85000" lnSpcReduction="20000"/>
          </a:bodyPr>
          <a:lstStyle/>
          <a:p>
            <a:r>
              <a:rPr lang="en-US" dirty="0" smtClean="0"/>
              <a:t>The brand began in England in 1847 and was initially targeted at female smokers.</a:t>
            </a:r>
          </a:p>
          <a:p>
            <a:r>
              <a:rPr lang="en-US" dirty="0" smtClean="0"/>
              <a:t>Advertising to this segment was unsuccessful, so in the 1920’s, Marlboro was retargeted to female smokers in the United States. </a:t>
            </a:r>
            <a:endParaRPr lang="en-US" dirty="0"/>
          </a:p>
          <a:p>
            <a:r>
              <a:rPr lang="en-US" dirty="0" smtClean="0"/>
              <a:t>By the 1950’s, Marlboro repositioned their brand as a man’s cigarette. </a:t>
            </a:r>
          </a:p>
          <a:p>
            <a:r>
              <a:rPr lang="en-US" dirty="0" smtClean="0"/>
              <a:t>Within a year after the ‘Marlboro Man’ campaign, Marlboro went from having less than 1% market share to the fourth selling cigarette brand nationwide. </a:t>
            </a:r>
          </a:p>
          <a:p>
            <a:r>
              <a:rPr lang="en-US" dirty="0" smtClean="0"/>
              <a:t>Currently, Marlboro appeals to a broad range of consumers, and is targeted to both males and females 21 years of age and older.</a:t>
            </a:r>
          </a:p>
          <a:p>
            <a:r>
              <a:rPr lang="en-US" dirty="0" smtClean="0"/>
              <a:t>For the past 30 years, Marlboro has held the ranking of being the largest selling cigarette brand in the U.S, and the number one cigarette brand of choice among males and females.</a:t>
            </a:r>
          </a:p>
        </p:txBody>
      </p:sp>
    </p:spTree>
    <p:extLst>
      <p:ext uri="{BB962C8B-B14F-4D97-AF65-F5344CB8AC3E}">
        <p14:creationId xmlns:p14="http://schemas.microsoft.com/office/powerpoint/2010/main" val="1693889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 Morris USA</a:t>
            </a:r>
            <a:endParaRPr lang="en-US" dirty="0"/>
          </a:p>
        </p:txBody>
      </p:sp>
      <p:sp>
        <p:nvSpPr>
          <p:cNvPr id="3" name="Content Placeholder 2"/>
          <p:cNvSpPr>
            <a:spLocks noGrp="1"/>
          </p:cNvSpPr>
          <p:nvPr>
            <p:ph idx="1"/>
          </p:nvPr>
        </p:nvSpPr>
        <p:spPr>
          <a:xfrm>
            <a:off x="762000" y="1143000"/>
            <a:ext cx="7543800" cy="3886200"/>
          </a:xfrm>
        </p:spPr>
        <p:txBody>
          <a:bodyPr/>
          <a:lstStyle/>
          <a:p>
            <a:r>
              <a:rPr lang="en-US" sz="2000" dirty="0" smtClean="0"/>
              <a:t>Marlboro is owned by Philip Morris, a subsidiary of Altria Group Inc., operating under their cigarette segment.</a:t>
            </a:r>
          </a:p>
          <a:p>
            <a:r>
              <a:rPr lang="en-US" sz="2000" dirty="0" smtClean="0"/>
              <a:t>PM USA has been the largest tobacco company in the US since the 1980’s.</a:t>
            </a:r>
          </a:p>
          <a:p>
            <a:r>
              <a:rPr lang="en-US" sz="2000" dirty="0" smtClean="0"/>
              <a:t>Currently the nations leading cigarette manufacturer based on revenue and market share.</a:t>
            </a:r>
          </a:p>
          <a:p>
            <a:r>
              <a:rPr lang="en-US" sz="2000" dirty="0" smtClean="0"/>
              <a:t>Marlboro leads their cigarette product portfolio with a 43.6% retail market share. </a:t>
            </a:r>
          </a:p>
          <a:p>
            <a:endParaRPr lang="en-US" dirty="0" smtClean="0"/>
          </a:p>
          <a:p>
            <a:endParaRPr lang="en-US" dirty="0"/>
          </a:p>
        </p:txBody>
      </p:sp>
    </p:spTree>
    <p:extLst>
      <p:ext uri="{BB962C8B-B14F-4D97-AF65-F5344CB8AC3E}">
        <p14:creationId xmlns:p14="http://schemas.microsoft.com/office/powerpoint/2010/main" val="8895582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0187089"/>
              </p:ext>
            </p:extLst>
          </p:nvPr>
        </p:nvGraphicFramePr>
        <p:xfrm>
          <a:off x="762000" y="685800"/>
          <a:ext cx="7543800" cy="4343400"/>
        </p:xfrm>
        <a:graphic>
          <a:graphicData uri="http://schemas.openxmlformats.org/drawingml/2006/table">
            <a:tbl>
              <a:tblPr firstRow="1" bandRow="1">
                <a:tableStyleId>{5C22544A-7EE6-4342-B048-85BDC9FD1C3A}</a:tableStyleId>
              </a:tblPr>
              <a:tblGrid>
                <a:gridCol w="3771900"/>
                <a:gridCol w="3771900"/>
              </a:tblGrid>
              <a:tr h="2171700">
                <a:tc>
                  <a:txBody>
                    <a:bodyPr/>
                    <a:lstStyle/>
                    <a:p>
                      <a:pPr algn="ctr"/>
                      <a:r>
                        <a:rPr lang="en-US" dirty="0" smtClean="0"/>
                        <a:t>Strengths</a:t>
                      </a:r>
                    </a:p>
                    <a:p>
                      <a:pPr marL="285750" indent="-285750" algn="l">
                        <a:buFont typeface="Arial" panose="020B0604020202020204" pitchFamily="34" charset="0"/>
                        <a:buChar char="•"/>
                      </a:pPr>
                      <a:r>
                        <a:rPr lang="en-US" sz="1400" dirty="0" smtClean="0"/>
                        <a:t>Largest</a:t>
                      </a:r>
                      <a:r>
                        <a:rPr lang="en-US" sz="1400" baseline="0" dirty="0" smtClean="0"/>
                        <a:t> selling cigarette brand in the US</a:t>
                      </a:r>
                    </a:p>
                    <a:p>
                      <a:pPr marL="285750" indent="-285750" algn="l">
                        <a:buFont typeface="Arial" panose="020B0604020202020204" pitchFamily="34" charset="0"/>
                        <a:buChar char="•"/>
                      </a:pPr>
                      <a:r>
                        <a:rPr lang="en-US" sz="1400" dirty="0" smtClean="0"/>
                        <a:t>High brand awareness and</a:t>
                      </a:r>
                      <a:r>
                        <a:rPr lang="en-US" sz="1400" baseline="0" dirty="0" smtClean="0"/>
                        <a:t> brand equity</a:t>
                      </a:r>
                    </a:p>
                    <a:p>
                      <a:pPr marL="285750" indent="-285750" algn="l">
                        <a:buFont typeface="Arial" panose="020B0604020202020204" pitchFamily="34" charset="0"/>
                        <a:buChar char="•"/>
                      </a:pPr>
                      <a:r>
                        <a:rPr lang="en-US" sz="1400" dirty="0" smtClean="0"/>
                        <a:t>High retail market share and accounts</a:t>
                      </a:r>
                      <a:r>
                        <a:rPr lang="en-US" sz="1400" baseline="0" dirty="0" smtClean="0"/>
                        <a:t> for most of company’s sales volume</a:t>
                      </a:r>
                    </a:p>
                    <a:p>
                      <a:pPr marL="285750" indent="-285750" algn="l">
                        <a:buFont typeface="Arial" panose="020B0604020202020204" pitchFamily="34" charset="0"/>
                        <a:buChar char="•"/>
                      </a:pPr>
                      <a:r>
                        <a:rPr lang="en-US" sz="1400" baseline="0" dirty="0" smtClean="0"/>
                        <a:t>Leading brand in Philip Morris’s cigarette product portfolio</a:t>
                      </a:r>
                      <a:endParaRPr lang="en-US" sz="1400" dirty="0"/>
                    </a:p>
                  </a:txBody>
                  <a:tcPr/>
                </a:tc>
                <a:tc>
                  <a:txBody>
                    <a:bodyPr/>
                    <a:lstStyle/>
                    <a:p>
                      <a:pPr algn="ctr"/>
                      <a:r>
                        <a:rPr lang="en-US" dirty="0" smtClean="0"/>
                        <a:t>Opportunities</a:t>
                      </a:r>
                    </a:p>
                    <a:p>
                      <a:pPr marL="285750" indent="-285750" algn="l">
                        <a:buFont typeface="Arial" panose="020B0604020202020204" pitchFamily="34" charset="0"/>
                        <a:buChar char="•"/>
                      </a:pPr>
                      <a:r>
                        <a:rPr lang="en-US" sz="1400" dirty="0" smtClean="0"/>
                        <a:t>Expansion of product</a:t>
                      </a:r>
                      <a:r>
                        <a:rPr lang="en-US" sz="1400" baseline="0" dirty="0" smtClean="0"/>
                        <a:t> line to smokeless tobacco products (Marlboro </a:t>
                      </a:r>
                      <a:r>
                        <a:rPr lang="en-US" sz="1400" baseline="0" dirty="0" err="1" smtClean="0"/>
                        <a:t>Snus</a:t>
                      </a:r>
                      <a:r>
                        <a:rPr lang="en-US" sz="1400" baseline="0" dirty="0" smtClean="0"/>
                        <a:t>)</a:t>
                      </a:r>
                      <a:endParaRPr lang="en-US" sz="1400" dirty="0"/>
                    </a:p>
                  </a:txBody>
                  <a:tcPr/>
                </a:tc>
              </a:tr>
              <a:tr h="2171700">
                <a:tc>
                  <a:txBody>
                    <a:bodyPr/>
                    <a:lstStyle/>
                    <a:p>
                      <a:pPr algn="ctr"/>
                      <a:r>
                        <a:rPr lang="en-US" dirty="0" smtClean="0"/>
                        <a:t>Weaknesses</a:t>
                      </a:r>
                    </a:p>
                    <a:p>
                      <a:pPr marL="285750" indent="-285750" algn="l">
                        <a:buFont typeface="Arial" panose="020B0604020202020204" pitchFamily="34" charset="0"/>
                        <a:buChar char="•"/>
                      </a:pPr>
                      <a:r>
                        <a:rPr lang="en-US" sz="1400" dirty="0" smtClean="0"/>
                        <a:t>Marlboro is the most counterfeited</a:t>
                      </a:r>
                      <a:r>
                        <a:rPr lang="en-US" sz="1400" baseline="0" dirty="0" smtClean="0"/>
                        <a:t> cigarette brand world-wide</a:t>
                      </a:r>
                    </a:p>
                    <a:p>
                      <a:pPr marL="285750" indent="-285750" algn="l">
                        <a:buFont typeface="Arial" panose="020B0604020202020204" pitchFamily="34" charset="0"/>
                        <a:buChar char="•"/>
                      </a:pPr>
                      <a:r>
                        <a:rPr lang="en-US" sz="1400" baseline="0" dirty="0" smtClean="0"/>
                        <a:t>Causes a variety of health related issues</a:t>
                      </a:r>
                    </a:p>
                    <a:p>
                      <a:pPr marL="285750" indent="-285750" algn="l">
                        <a:buFont typeface="Arial" panose="020B0604020202020204" pitchFamily="34" charset="0"/>
                        <a:buChar char="•"/>
                      </a:pPr>
                      <a:r>
                        <a:rPr lang="en-US" sz="1400" baseline="0" dirty="0" smtClean="0"/>
                        <a:t>Faces litigations because of health related issues</a:t>
                      </a:r>
                      <a:endParaRPr lang="en-US" sz="1400" dirty="0"/>
                    </a:p>
                  </a:txBody>
                  <a:tcPr/>
                </a:tc>
                <a:tc>
                  <a:txBody>
                    <a:bodyPr/>
                    <a:lstStyle/>
                    <a:p>
                      <a:pPr algn="ctr"/>
                      <a:r>
                        <a:rPr lang="en-US" dirty="0" smtClean="0"/>
                        <a:t>Threats</a:t>
                      </a:r>
                    </a:p>
                    <a:p>
                      <a:pPr marL="285750" indent="-285750" algn="l">
                        <a:buFont typeface="Arial" panose="020B0604020202020204" pitchFamily="34" charset="0"/>
                        <a:buChar char="•"/>
                      </a:pPr>
                      <a:r>
                        <a:rPr lang="en-US" sz="1400" dirty="0" smtClean="0"/>
                        <a:t>Rising in  Federal, State,</a:t>
                      </a:r>
                      <a:r>
                        <a:rPr lang="en-US" sz="1400" baseline="0" dirty="0" smtClean="0"/>
                        <a:t> and Local cigarette excise taxes.</a:t>
                      </a:r>
                    </a:p>
                    <a:p>
                      <a:pPr marL="285750" indent="-285750" algn="l">
                        <a:buFont typeface="Arial" panose="020B0604020202020204" pitchFamily="34" charset="0"/>
                        <a:buChar char="•"/>
                      </a:pPr>
                      <a:r>
                        <a:rPr lang="en-US" sz="1400" dirty="0" smtClean="0"/>
                        <a:t>Steady decline in volume sales and consumption</a:t>
                      </a:r>
                      <a:r>
                        <a:rPr lang="en-US" sz="1400" baseline="0" dirty="0" smtClean="0"/>
                        <a:t> of cigarettes in the US</a:t>
                      </a:r>
                    </a:p>
                    <a:p>
                      <a:pPr marL="285750" indent="-285750" algn="l">
                        <a:buFont typeface="Arial" panose="020B0604020202020204" pitchFamily="34" charset="0"/>
                        <a:buChar char="•"/>
                      </a:pPr>
                      <a:endParaRPr lang="en-US" sz="1400" dirty="0"/>
                    </a:p>
                  </a:txBody>
                  <a:tcPr/>
                </a:tc>
              </a:tr>
            </a:tbl>
          </a:graphicData>
        </a:graphic>
      </p:graphicFrame>
    </p:spTree>
    <p:extLst>
      <p:ext uri="{BB962C8B-B14F-4D97-AF65-F5344CB8AC3E}">
        <p14:creationId xmlns:p14="http://schemas.microsoft.com/office/powerpoint/2010/main" val="909471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Strategy</a:t>
            </a:r>
            <a:endParaRPr lang="en-US" dirty="0"/>
          </a:p>
        </p:txBody>
      </p:sp>
      <p:sp>
        <p:nvSpPr>
          <p:cNvPr id="3" name="Content Placeholder 2"/>
          <p:cNvSpPr>
            <a:spLocks noGrp="1"/>
          </p:cNvSpPr>
          <p:nvPr>
            <p:ph idx="1"/>
          </p:nvPr>
        </p:nvSpPr>
        <p:spPr>
          <a:xfrm>
            <a:off x="762000" y="914400"/>
            <a:ext cx="7543800" cy="4267200"/>
          </a:xfrm>
        </p:spPr>
        <p:txBody>
          <a:bodyPr>
            <a:noAutofit/>
          </a:bodyPr>
          <a:lstStyle/>
          <a:p>
            <a:r>
              <a:rPr lang="en-US" sz="1600" b="1" dirty="0" smtClean="0"/>
              <a:t>Product</a:t>
            </a:r>
          </a:p>
          <a:p>
            <a:pPr lvl="1"/>
            <a:r>
              <a:rPr lang="en-US" sz="1600" dirty="0"/>
              <a:t>To convince consumers that Marlboro is a quality, trusted brand cigarette with a differentiating, unique flavor</a:t>
            </a:r>
            <a:r>
              <a:rPr lang="en-US" sz="1600" dirty="0" smtClean="0"/>
              <a:t>.</a:t>
            </a:r>
            <a:endParaRPr lang="en-US" sz="1600" b="1" dirty="0" smtClean="0"/>
          </a:p>
          <a:p>
            <a:r>
              <a:rPr lang="en-US" sz="1600" b="1" dirty="0" smtClean="0"/>
              <a:t>Price</a:t>
            </a:r>
          </a:p>
          <a:p>
            <a:pPr lvl="1"/>
            <a:r>
              <a:rPr lang="en-US" sz="1600" dirty="0"/>
              <a:t>T</a:t>
            </a:r>
            <a:r>
              <a:rPr lang="en-US" sz="1600" dirty="0" smtClean="0"/>
              <a:t>o </a:t>
            </a:r>
            <a:r>
              <a:rPr lang="en-US" sz="1600" dirty="0"/>
              <a:t>convince their target market that </a:t>
            </a:r>
            <a:r>
              <a:rPr lang="en-US" sz="1600" dirty="0" smtClean="0"/>
              <a:t>Marlboro </a:t>
            </a:r>
            <a:r>
              <a:rPr lang="en-US" sz="1600" dirty="0"/>
              <a:t>cigarettes are premium priced and worthy of purchase because of its strong value-added brand equity and quality. </a:t>
            </a:r>
            <a:endParaRPr lang="en-US" sz="1600" b="1" dirty="0" smtClean="0"/>
          </a:p>
          <a:p>
            <a:r>
              <a:rPr lang="en-US" sz="1600" b="1" dirty="0" smtClean="0"/>
              <a:t>Place</a:t>
            </a:r>
          </a:p>
          <a:p>
            <a:pPr lvl="1"/>
            <a:r>
              <a:rPr lang="en-US" sz="1600" dirty="0" smtClean="0"/>
              <a:t>Marlboro has an intensive distribution strategy; their cigarettes can be found at a variety of convenient locations and participating retailers, as well as the Internet.</a:t>
            </a:r>
          </a:p>
          <a:p>
            <a:r>
              <a:rPr lang="en-US" sz="1600" b="1" dirty="0" smtClean="0"/>
              <a:t>Promotion</a:t>
            </a:r>
          </a:p>
          <a:p>
            <a:pPr lvl="1"/>
            <a:r>
              <a:rPr lang="en-US" sz="1600" dirty="0" smtClean="0"/>
              <a:t>Because of government restrictions and mandates on cigarette advertising, Marlboro relies heavily on their loyal consumers for consistent purchase, and promotes their cigarettes through sponsorships and consumer marketing activities to markets of ages 21 and over.</a:t>
            </a:r>
          </a:p>
          <a:p>
            <a:pPr lvl="1"/>
            <a:r>
              <a:rPr lang="en-US" sz="1600" dirty="0" smtClean="0"/>
              <a:t>Marlboro refuses to use any form of media to promote their cigarettes, of which include magazines, movies, television, radio, billboards, etc.</a:t>
            </a:r>
          </a:p>
          <a:p>
            <a:pPr marL="320040" lvl="1" indent="0">
              <a:buNone/>
            </a:pPr>
            <a:r>
              <a:rPr lang="en-US" sz="1400" dirty="0" smtClean="0"/>
              <a:t>	</a:t>
            </a:r>
          </a:p>
          <a:p>
            <a:pPr lvl="7"/>
            <a:endParaRPr lang="en-US" sz="700" dirty="0" smtClean="0"/>
          </a:p>
        </p:txBody>
      </p:sp>
    </p:spTree>
    <p:extLst>
      <p:ext uri="{BB962C8B-B14F-4D97-AF65-F5344CB8AC3E}">
        <p14:creationId xmlns:p14="http://schemas.microsoft.com/office/powerpoint/2010/main" val="2339725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Marlboro Ads</a:t>
            </a:r>
            <a:endParaRPr lang="en-US" dirty="0"/>
          </a:p>
        </p:txBody>
      </p:sp>
      <p:sp>
        <p:nvSpPr>
          <p:cNvPr id="3" name="Content Placeholder 2"/>
          <p:cNvSpPr>
            <a:spLocks noGrp="1"/>
          </p:cNvSpPr>
          <p:nvPr>
            <p:ph idx="1"/>
          </p:nvPr>
        </p:nvSpPr>
        <p:spPr>
          <a:xfrm>
            <a:off x="762000" y="685800"/>
            <a:ext cx="7543800" cy="46482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0" indent="0">
              <a:buNone/>
            </a:pPr>
            <a:endParaRPr lang="en-US" sz="2200" dirty="0">
              <a:hlinkClick r:id="rId2"/>
            </a:endParaRPr>
          </a:p>
          <a:p>
            <a:endParaRPr lang="en-US" sz="2200" dirty="0" smtClean="0">
              <a:hlinkClick r:id="rId2"/>
            </a:endParaRPr>
          </a:p>
          <a:p>
            <a:r>
              <a:rPr lang="en-US" sz="2200" dirty="0" smtClean="0">
                <a:hlinkClick r:id="rId2"/>
              </a:rPr>
              <a:t>http</a:t>
            </a:r>
            <a:r>
              <a:rPr lang="en-US" sz="2200" dirty="0">
                <a:hlinkClick r:id="rId2"/>
              </a:rPr>
              <a:t>://</a:t>
            </a:r>
            <a:r>
              <a:rPr lang="en-US" sz="2200" dirty="0" smtClean="0">
                <a:hlinkClick r:id="rId2"/>
              </a:rPr>
              <a:t>www.youtube.com/watch?v=GDdBDWK2m54&amp;feature=share&amp;list=PL4F8FD8ED622B34BB</a:t>
            </a:r>
            <a:r>
              <a:rPr lang="en-US" sz="2200" dirty="0" smtClean="0"/>
              <a:t> (Marlboro Country)</a:t>
            </a:r>
          </a:p>
          <a:p>
            <a:r>
              <a:rPr lang="en-US" sz="2200" dirty="0">
                <a:hlinkClick r:id="rId3"/>
              </a:rPr>
              <a:t>http://</a:t>
            </a:r>
            <a:r>
              <a:rPr lang="en-US" sz="2200" dirty="0" smtClean="0">
                <a:hlinkClick r:id="rId3"/>
              </a:rPr>
              <a:t>www.youtube.com/watch?v=wibHcZ4FNbU</a:t>
            </a:r>
            <a:r>
              <a:rPr lang="en-US" sz="2200" dirty="0" smtClean="0"/>
              <a:t> (Manly 1950’s)</a:t>
            </a:r>
            <a:endParaRPr lang="en-US" sz="2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599"/>
            <a:ext cx="2590800" cy="351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81696"/>
            <a:ext cx="53340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2955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142</TotalTime>
  <Words>507</Words>
  <Application>Microsoft Macintosh PowerPoint</Application>
  <PresentationFormat>On-screen Show (4:3)</PresentationFormat>
  <Paragraphs>56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NewsPrint</vt:lpstr>
      <vt:lpstr>Marlboro</vt:lpstr>
      <vt:lpstr>About</vt:lpstr>
      <vt:lpstr>Philip Morris USA</vt:lpstr>
      <vt:lpstr>SWOT Analysis</vt:lpstr>
      <vt:lpstr>Marketing Strategy</vt:lpstr>
      <vt:lpstr>Marlboro Ads</vt:lpstr>
    </vt:vector>
  </TitlesOfParts>
  <Company>Pace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Marlboro</dc:title>
  <dc:creator>user</dc:creator>
  <cp:lastModifiedBy>Tameka Bazile</cp:lastModifiedBy>
  <cp:revision>10</cp:revision>
  <dcterms:created xsi:type="dcterms:W3CDTF">2013-12-12T22:08:11Z</dcterms:created>
  <dcterms:modified xsi:type="dcterms:W3CDTF">2013-12-17T21:46:53Z</dcterms:modified>
</cp:coreProperties>
</file>