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84" r:id="rId1"/>
  </p:sldMasterIdLst>
  <p:sldIdLst>
    <p:sldId id="256" r:id="rId2"/>
    <p:sldId id="268" r:id="rId3"/>
    <p:sldId id="261" r:id="rId4"/>
    <p:sldId id="269" r:id="rId5"/>
    <p:sldId id="272" r:id="rId6"/>
    <p:sldId id="270" r:id="rId7"/>
    <p:sldId id="266" r:id="rId8"/>
    <p:sldId id="273" r:id="rId9"/>
    <p:sldId id="260" r:id="rId10"/>
    <p:sldId id="271" r:id="rId11"/>
    <p:sldId id="262" r:id="rId12"/>
    <p:sldId id="264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pulaskibehling@pace.ed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portfolio.pace.edu/user/view.php?id=20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543" y="599760"/>
            <a:ext cx="9567135" cy="1793167"/>
          </a:xfrm>
        </p:spPr>
        <p:txBody>
          <a:bodyPr/>
          <a:lstStyle/>
          <a:p>
            <a:r>
              <a:rPr lang="en-US" sz="6600" dirty="0" err="1">
                <a:effectLst/>
              </a:rPr>
              <a:t>ePortfolio</a:t>
            </a:r>
            <a:r>
              <a:rPr lang="en-US" sz="6600" dirty="0">
                <a:effectLst/>
              </a:rPr>
              <a:t> </a:t>
            </a:r>
            <a:r>
              <a:rPr lang="en-US" dirty="0">
                <a:effectLst/>
              </a:rPr>
              <a:t>and</a:t>
            </a:r>
            <a:r>
              <a:rPr lang="en-US" sz="6600" dirty="0">
                <a:effectLst/>
              </a:rPr>
              <a:t> Online Presence: A Graduate Student Perspective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617" y="5314751"/>
            <a:ext cx="2755802" cy="1543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907" y="4909915"/>
            <a:ext cx="9260627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64" y="-196947"/>
            <a:ext cx="9144000" cy="73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17098" y="3080824"/>
            <a:ext cx="11924848" cy="404059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"</a:t>
            </a:r>
            <a:r>
              <a:rPr lang="en-US" sz="2000" b="1" i="1" u="sng" dirty="0"/>
              <a:t>The general assignment of developing, creating and implementing an </a:t>
            </a:r>
            <a:r>
              <a:rPr lang="en-US" sz="2000" b="1" i="1" u="sng" dirty="0" err="1"/>
              <a:t>ePortfolio</a:t>
            </a:r>
            <a:r>
              <a:rPr lang="en-US" sz="2000" b="1" i="1" u="sng" dirty="0"/>
              <a:t> is and will continue to be extremely useful in my career</a:t>
            </a:r>
            <a:r>
              <a:rPr lang="en-US" sz="2000" b="1" i="1" dirty="0"/>
              <a:t>. </a:t>
            </a:r>
            <a:r>
              <a:rPr lang="en-US" sz="2000" i="1" dirty="0"/>
              <a:t>It gave me the opportunity to rediscover my successes throughout my academic and professional career</a:t>
            </a:r>
            <a:r>
              <a:rPr lang="en-US" sz="2000" b="1" i="1" dirty="0"/>
              <a:t>. </a:t>
            </a:r>
            <a:r>
              <a:rPr lang="en-US" sz="2000" i="1" dirty="0"/>
              <a:t>Unlike many social networking sites, I can monitor and control all aspects of the material and opinions expressed through privacy settings." Lisa </a:t>
            </a:r>
            <a:r>
              <a:rPr lang="en-US" sz="2000" i="1" dirty="0" err="1"/>
              <a:t>Lazzari</a:t>
            </a:r>
            <a:endParaRPr lang="en-US" sz="2000" i="1" dirty="0"/>
          </a:p>
          <a:p>
            <a:pPr marL="45720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i="1" dirty="0"/>
              <a:t>"Being able to add your own personal touches to the pages makes the e-Portfolio website a great tool for job seekers. I personally like the fact that I can upload multiple writing samples, as well as pictures, to show future employers my accomplishments, and my life outside of work. </a:t>
            </a:r>
            <a:r>
              <a:rPr lang="en-US" sz="2000" b="1" i="1" u="sng" dirty="0"/>
              <a:t>I think that being able to show potential employers a little bit of your personal life shows that you have more depth</a:t>
            </a:r>
            <a:r>
              <a:rPr lang="en-US" sz="2000" b="1" i="1" dirty="0"/>
              <a:t>.</a:t>
            </a:r>
            <a:r>
              <a:rPr lang="en-US" sz="2000" i="1" dirty="0"/>
              <a:t>" Carly </a:t>
            </a:r>
            <a:r>
              <a:rPr lang="en-US" sz="2000" i="1" dirty="0" err="1"/>
              <a:t>Steet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/>
              <a:t>"I don't believe my professional experience is summarized by my resume. </a:t>
            </a:r>
            <a:r>
              <a:rPr lang="en-US" sz="2000" b="1" i="1" u="sng" dirty="0"/>
              <a:t>I am unique and viewing my </a:t>
            </a:r>
            <a:r>
              <a:rPr lang="en-US" sz="2000" b="1" i="1" u="sng" dirty="0" err="1"/>
              <a:t>ePortfolio</a:t>
            </a:r>
            <a:r>
              <a:rPr lang="en-US" sz="2000" b="1" i="1" u="sng" dirty="0"/>
              <a:t> will provide an overall view of who I am as a person and what I have to offer any potential employer, group, professional organization or committee. </a:t>
            </a:r>
            <a:r>
              <a:rPr lang="en-US" sz="2000" i="1" dirty="0"/>
              <a:t>This is a wonderful tool, which in a sense is an evolving "live" resume. I will keep updating this as my studies progress and keep it current as a professional and academic tool." Joanne DeMarco</a:t>
            </a:r>
          </a:p>
          <a:p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694" y="131065"/>
            <a:ext cx="8511384" cy="1143000"/>
          </a:xfrm>
        </p:spPr>
        <p:txBody>
          <a:bodyPr/>
          <a:lstStyle/>
          <a:p>
            <a:pPr algn="r"/>
            <a:r>
              <a:rPr lang="en-US" sz="4000" u="sng" dirty="0" smtClean="0"/>
              <a:t>Grad Student </a:t>
            </a:r>
            <a:r>
              <a:rPr lang="en-US" sz="3600" u="sng" dirty="0"/>
              <a:t>Testimonials</a:t>
            </a:r>
            <a:r>
              <a:rPr lang="en-US" sz="4000" u="sng" dirty="0"/>
              <a:t> </a:t>
            </a:r>
            <a:r>
              <a:rPr lang="en-US" sz="4000" u="sng" dirty="0" smtClean="0"/>
              <a:t>- </a:t>
            </a:r>
            <a:r>
              <a:rPr lang="en-US" sz="4000" u="sng" dirty="0" err="1" smtClean="0"/>
              <a:t>ePortfolio</a:t>
            </a:r>
            <a:r>
              <a:rPr lang="en-US" sz="4000" u="sng" dirty="0" smtClean="0"/>
              <a:t> Reflections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81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-168812" y="4583680"/>
            <a:ext cx="7104184" cy="2163020"/>
          </a:xfrm>
        </p:spPr>
        <p:txBody>
          <a:bodyPr>
            <a:noAutofit/>
          </a:bodyPr>
          <a:lstStyle/>
          <a:p>
            <a:r>
              <a:rPr lang="en-US" sz="2800" dirty="0"/>
              <a:t>“[My] interview process was very intense and lengthy and according to my new boss they received over 100 applications. </a:t>
            </a:r>
            <a:r>
              <a:rPr lang="en-US" sz="2800" b="1" u="sng" dirty="0"/>
              <a:t>I wanted to let you know that it was the e-portfolio that I developed and maintained in your </a:t>
            </a:r>
            <a:r>
              <a:rPr lang="en-US" sz="2800" b="1" u="sng" dirty="0" smtClean="0"/>
              <a:t>Industry </a:t>
            </a:r>
            <a:r>
              <a:rPr lang="en-US" sz="2800" b="1" u="sng" dirty="0"/>
              <a:t>Theory &amp; Practice Class that my boss told me set me apart from the steep competition </a:t>
            </a:r>
            <a:r>
              <a:rPr lang="en-US" sz="2800" dirty="0"/>
              <a:t>and made HR want me.   I can now say that I just turned 23 and I am employed in my major's field full time with a competitive salary and benefits.” - </a:t>
            </a:r>
            <a:r>
              <a:rPr lang="en-US" sz="2000" dirty="0"/>
              <a:t>Harrison C. Davies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9310" y="0"/>
            <a:ext cx="8511384" cy="1143000"/>
          </a:xfrm>
        </p:spPr>
        <p:txBody>
          <a:bodyPr/>
          <a:lstStyle/>
          <a:p>
            <a:r>
              <a:rPr lang="en-US" sz="4800" u="sng" dirty="0"/>
              <a:t>Grad Student </a:t>
            </a:r>
            <a:r>
              <a:rPr lang="en-US" sz="4400" u="sng" dirty="0"/>
              <a:t>Testimonials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9" b="21499"/>
          <a:stretch>
            <a:fillRect/>
          </a:stretch>
        </p:blipFill>
        <p:spPr>
          <a:xfrm>
            <a:off x="6452871" y="2025748"/>
            <a:ext cx="5591271" cy="3187593"/>
          </a:xfrm>
        </p:spPr>
      </p:pic>
    </p:spTree>
    <p:extLst>
      <p:ext uri="{BB962C8B-B14F-4D97-AF65-F5344CB8AC3E}">
        <p14:creationId xmlns:p14="http://schemas.microsoft.com/office/powerpoint/2010/main" val="30823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97" r="10497"/>
          <a:stretch>
            <a:fillRect/>
          </a:stretch>
        </p:blipFill>
        <p:spPr>
          <a:xfrm>
            <a:off x="4802279" y="2352480"/>
            <a:ext cx="6830556" cy="38935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0488" y="2750235"/>
            <a:ext cx="4925485" cy="21630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Grace Telesco</a:t>
            </a:r>
          </a:p>
          <a:p>
            <a:r>
              <a:rPr lang="en-US" sz="4400" dirty="0" smtClean="0"/>
              <a:t>Camilla </a:t>
            </a:r>
            <a:r>
              <a:rPr lang="en-US" sz="4400" dirty="0" err="1" smtClean="0"/>
              <a:t>Klaevold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0201" y="372729"/>
            <a:ext cx="8511384" cy="1143000"/>
          </a:xfrm>
        </p:spPr>
        <p:txBody>
          <a:bodyPr/>
          <a:lstStyle/>
          <a:p>
            <a:r>
              <a:rPr lang="en-US" dirty="0" smtClean="0"/>
              <a:t>Graduate Student </a:t>
            </a:r>
            <a:r>
              <a:rPr lang="en-US" dirty="0" err="1" smtClean="0"/>
              <a:t>ePortfolios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938" r="24938"/>
          <a:stretch>
            <a:fillRect/>
          </a:stretch>
        </p:blipFill>
        <p:spPr>
          <a:xfrm>
            <a:off x="5750560" y="2039815"/>
            <a:ext cx="6249182" cy="35621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4601" y="2413577"/>
            <a:ext cx="6067411" cy="36651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Dr. Michelle Pulaski </a:t>
            </a:r>
            <a:r>
              <a:rPr lang="en-US" sz="2800" dirty="0" err="1" smtClean="0"/>
              <a:t>Behling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Associate Professor</a:t>
            </a:r>
            <a:br>
              <a:rPr lang="en-US" sz="2800" dirty="0" smtClean="0"/>
            </a:br>
            <a:r>
              <a:rPr lang="en-US" sz="2800" dirty="0" smtClean="0"/>
              <a:t>Media and Communication Arts</a:t>
            </a:r>
            <a:br>
              <a:rPr lang="en-US" sz="2800" dirty="0" smtClean="0"/>
            </a:br>
            <a:r>
              <a:rPr lang="en-US" sz="2800" dirty="0" smtClean="0"/>
              <a:t>Pace University</a:t>
            </a:r>
          </a:p>
          <a:p>
            <a:r>
              <a:rPr lang="en-US" sz="2800" dirty="0" smtClean="0">
                <a:hlinkClick r:id="rId3"/>
              </a:rPr>
              <a:t>mpulaskibehling@pace.edu</a:t>
            </a:r>
            <a:endParaRPr lang="en-US" sz="2800" dirty="0" smtClean="0"/>
          </a:p>
          <a:p>
            <a:r>
              <a:rPr lang="en-US" sz="2800" b="1" i="1" dirty="0" smtClean="0">
                <a:hlinkClick r:id="rId4"/>
              </a:rPr>
              <a:t>http</a:t>
            </a:r>
            <a:r>
              <a:rPr lang="en-US" sz="2800" i="1" dirty="0" smtClean="0">
                <a:hlinkClick r:id="rId4"/>
              </a:rPr>
              <a:t>s</a:t>
            </a:r>
            <a:r>
              <a:rPr lang="en-US" sz="2800" i="1" dirty="0">
                <a:hlinkClick r:id="rId4"/>
              </a:rPr>
              <a:t>://</a:t>
            </a:r>
            <a:r>
              <a:rPr lang="en-US" sz="2800" b="1" i="1" dirty="0" smtClean="0">
                <a:hlinkClick r:id="rId4"/>
              </a:rPr>
              <a:t>eportfolio</a:t>
            </a:r>
            <a:r>
              <a:rPr lang="en-US" sz="2800" i="1" dirty="0" smtClean="0">
                <a:hlinkClick r:id="rId4"/>
              </a:rPr>
              <a:t>.</a:t>
            </a:r>
            <a:r>
              <a:rPr lang="en-US" sz="2800" b="1" i="1" dirty="0" smtClean="0">
                <a:hlinkClick r:id="rId4"/>
              </a:rPr>
              <a:t>pace</a:t>
            </a:r>
            <a:r>
              <a:rPr lang="en-US" sz="2800" i="1" dirty="0" smtClean="0">
                <a:hlinkClick r:id="rId4"/>
              </a:rPr>
              <a:t>.edu/</a:t>
            </a:r>
            <a:r>
              <a:rPr lang="en-US" sz="2800" b="1" i="1" dirty="0" smtClean="0">
                <a:hlinkClick r:id="rId4"/>
              </a:rPr>
              <a:t>user</a:t>
            </a:r>
            <a:r>
              <a:rPr lang="en-US" sz="2800" i="1" dirty="0" smtClean="0">
                <a:hlinkClick r:id="rId4"/>
              </a:rPr>
              <a:t>/view.php?id=202</a:t>
            </a:r>
            <a:endParaRPr lang="en-US" sz="2800" i="1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6813" y="201514"/>
            <a:ext cx="8511384" cy="1143000"/>
          </a:xfrm>
        </p:spPr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2543" y="1828800"/>
            <a:ext cx="6274190" cy="2873069"/>
          </a:xfrm>
        </p:spPr>
        <p:txBody>
          <a:bodyPr/>
          <a:lstStyle/>
          <a:p>
            <a:r>
              <a:rPr lang="en-US" sz="3200" dirty="0"/>
              <a:t>Online </a:t>
            </a:r>
            <a:r>
              <a:rPr lang="en-US" sz="3200" dirty="0" smtClean="0"/>
              <a:t>activity and content </a:t>
            </a:r>
            <a:r>
              <a:rPr lang="en-US" sz="3200" dirty="0"/>
              <a:t>that shapes public perception</a:t>
            </a:r>
          </a:p>
          <a:p>
            <a:r>
              <a:rPr lang="en-US" sz="3200" dirty="0" smtClean="0"/>
              <a:t>Google yourself – what pops up?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80912"/>
            <a:ext cx="8511384" cy="1143000"/>
          </a:xfrm>
        </p:spPr>
        <p:txBody>
          <a:bodyPr/>
          <a:lstStyle/>
          <a:p>
            <a:r>
              <a:rPr lang="en-US" dirty="0" smtClean="0"/>
              <a:t>What is online reputation?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18" y="1642925"/>
            <a:ext cx="5328138" cy="46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225083"/>
            <a:ext cx="5738284" cy="62319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Online reputation can make or break your job search</a:t>
            </a:r>
          </a:p>
          <a:p>
            <a:r>
              <a:rPr lang="en-US" sz="3200" dirty="0" smtClean="0"/>
              <a:t>Personal branding is necessary today</a:t>
            </a:r>
          </a:p>
          <a:p>
            <a:r>
              <a:rPr lang="en-US" sz="3200" dirty="0" smtClean="0"/>
              <a:t>According </a:t>
            </a:r>
            <a:r>
              <a:rPr lang="en-US" sz="3200" dirty="0"/>
              <a:t>to The Creative Group, </a:t>
            </a:r>
            <a:r>
              <a:rPr lang="en-US" sz="3200" dirty="0" smtClean="0"/>
              <a:t>86% of </a:t>
            </a:r>
            <a:r>
              <a:rPr lang="en-US" sz="3200" dirty="0"/>
              <a:t>executives surveyed say they’re likely to search online for information about potential hires.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194" y="305972"/>
            <a:ext cx="8511384" cy="1143000"/>
          </a:xfrm>
        </p:spPr>
        <p:txBody>
          <a:bodyPr/>
          <a:lstStyle/>
          <a:p>
            <a:pPr algn="r"/>
            <a:r>
              <a:rPr lang="en-US" dirty="0" smtClean="0"/>
              <a:t>Online Reputation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264" y="1702191"/>
            <a:ext cx="6733735" cy="50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-113522" y="436210"/>
            <a:ext cx="6359577" cy="6555545"/>
          </a:xfrm>
        </p:spPr>
        <p:txBody>
          <a:bodyPr>
            <a:noAutofit/>
          </a:bodyPr>
          <a:lstStyle/>
          <a:p>
            <a:r>
              <a:rPr lang="en-US" sz="3000" dirty="0" smtClean="0"/>
              <a:t>According to CareerBuilder’s annual social media recruitment survey (2016), 59% of hiring managers use search engines to research candidates.</a:t>
            </a:r>
          </a:p>
          <a:p>
            <a:r>
              <a:rPr lang="en-US" sz="3000" dirty="0" smtClean="0"/>
              <a:t>Hiring managers are “looking </a:t>
            </a:r>
            <a:r>
              <a:rPr lang="en-US" sz="3000" dirty="0"/>
              <a:t>for information that supports their qualifications for the </a:t>
            </a:r>
            <a:r>
              <a:rPr lang="en-US" sz="3000" dirty="0" smtClean="0"/>
              <a:t>job.” </a:t>
            </a:r>
          </a:p>
          <a:p>
            <a:r>
              <a:rPr lang="en-US" sz="3000" dirty="0" smtClean="0"/>
              <a:t>53% </a:t>
            </a:r>
            <a:r>
              <a:rPr lang="en-US" sz="3000" dirty="0"/>
              <a:t>percent of </a:t>
            </a:r>
            <a:r>
              <a:rPr lang="en-US" sz="3000" dirty="0" smtClean="0"/>
              <a:t>hiring </a:t>
            </a:r>
            <a:r>
              <a:rPr lang="en-US" sz="3000" dirty="0"/>
              <a:t>managers want to see if the candidate has a professional online </a:t>
            </a:r>
            <a:r>
              <a:rPr lang="en-US" sz="3000" dirty="0" smtClean="0"/>
              <a:t>persona.</a:t>
            </a:r>
          </a:p>
          <a:p>
            <a:r>
              <a:rPr lang="en-US" sz="3000" dirty="0" err="1" smtClean="0"/>
              <a:t>ePortfolios</a:t>
            </a:r>
            <a:r>
              <a:rPr lang="en-US" sz="3000" dirty="0" smtClean="0"/>
              <a:t> provide these answers.</a:t>
            </a:r>
            <a:endParaRPr lang="en-US" sz="3000" dirty="0"/>
          </a:p>
          <a:p>
            <a:endParaRPr lang="en-US" sz="3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32533" y="146516"/>
            <a:ext cx="8511384" cy="1143000"/>
          </a:xfrm>
        </p:spPr>
        <p:txBody>
          <a:bodyPr/>
          <a:lstStyle/>
          <a:p>
            <a:r>
              <a:rPr lang="en-US" dirty="0"/>
              <a:t>Online Reputation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747" y="1664877"/>
            <a:ext cx="5078437" cy="44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51" b="1651"/>
          <a:stretch>
            <a:fillRect/>
          </a:stretch>
        </p:blipFill>
        <p:spPr>
          <a:xfrm>
            <a:off x="5577029" y="2208628"/>
            <a:ext cx="5989496" cy="34158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7131" y="5498194"/>
            <a:ext cx="5271060" cy="2163020"/>
          </a:xfrm>
        </p:spPr>
        <p:txBody>
          <a:bodyPr>
            <a:noAutofit/>
          </a:bodyPr>
          <a:lstStyle/>
          <a:p>
            <a:r>
              <a:rPr lang="en-US" sz="2800" dirty="0"/>
              <a:t>Online presence is more than just </a:t>
            </a:r>
            <a:r>
              <a:rPr lang="en-US" sz="2800" b="1" i="1" dirty="0"/>
              <a:t>what</a:t>
            </a:r>
            <a:r>
              <a:rPr lang="en-US" sz="2800" dirty="0"/>
              <a:t> you post online.  Content, timing and location are important. </a:t>
            </a:r>
            <a:endParaRPr lang="en-US" sz="2800" dirty="0" smtClean="0"/>
          </a:p>
          <a:p>
            <a:r>
              <a:rPr lang="en-US" sz="2800" dirty="0" smtClean="0"/>
              <a:t>“Candidates </a:t>
            </a:r>
            <a:r>
              <a:rPr lang="en-US" sz="2800" dirty="0"/>
              <a:t>who look good on paper but who lack an active online presence can fall to the wayside during the recruiting process.” </a:t>
            </a:r>
            <a:r>
              <a:rPr lang="en-US" sz="2400" b="1" i="1" dirty="0"/>
              <a:t>Diane </a:t>
            </a:r>
            <a:r>
              <a:rPr lang="en-US" sz="2400" b="1" i="1" dirty="0" err="1"/>
              <a:t>Domeyer</a:t>
            </a:r>
            <a:r>
              <a:rPr lang="en-US" sz="2400" i="1" dirty="0"/>
              <a:t> Executive Director of The Creative Group</a:t>
            </a:r>
            <a:endParaRPr lang="en-US" sz="2400" dirty="0"/>
          </a:p>
          <a:p>
            <a:endParaRPr lang="en-US" sz="3600" dirty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0723" y="272249"/>
            <a:ext cx="8511384" cy="1143000"/>
          </a:xfrm>
        </p:spPr>
        <p:txBody>
          <a:bodyPr/>
          <a:lstStyle/>
          <a:p>
            <a:r>
              <a:rPr lang="en-US" dirty="0"/>
              <a:t>Online Reputation</a:t>
            </a:r>
          </a:p>
        </p:txBody>
      </p:sp>
    </p:spTree>
    <p:extLst>
      <p:ext uri="{BB962C8B-B14F-4D97-AF65-F5344CB8AC3E}">
        <p14:creationId xmlns:p14="http://schemas.microsoft.com/office/powerpoint/2010/main" val="20130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644" r="11644"/>
          <a:stretch>
            <a:fillRect/>
          </a:stretch>
        </p:blipFill>
        <p:spPr>
          <a:xfrm>
            <a:off x="5475170" y="2011680"/>
            <a:ext cx="6034205" cy="344138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9069" y="2349400"/>
            <a:ext cx="5508685" cy="3972343"/>
          </a:xfrm>
        </p:spPr>
        <p:txBody>
          <a:bodyPr>
            <a:noAutofit/>
          </a:bodyPr>
          <a:lstStyle/>
          <a:p>
            <a:r>
              <a:rPr lang="en-US" sz="2800" dirty="0" smtClean="0"/>
              <a:t>Get online and establish your presence (a combination of social media and an </a:t>
            </a:r>
            <a:r>
              <a:rPr lang="en-US" sz="2800" dirty="0" err="1" smtClean="0"/>
              <a:t>eportfolio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Google yourself often to monitor </a:t>
            </a:r>
            <a:r>
              <a:rPr lang="en-US" sz="2800" dirty="0"/>
              <a:t>your </a:t>
            </a:r>
            <a:r>
              <a:rPr lang="en-US" sz="2800" dirty="0" smtClean="0"/>
              <a:t>online-presence.</a:t>
            </a:r>
          </a:p>
          <a:p>
            <a:r>
              <a:rPr lang="en-US" sz="2800" dirty="0" smtClean="0"/>
              <a:t>Look for aliases.</a:t>
            </a:r>
          </a:p>
          <a:p>
            <a:r>
              <a:rPr lang="en-US" sz="2800" dirty="0" smtClean="0"/>
              <a:t>Maintain your professional presence with frequent updates.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9666" y="0"/>
            <a:ext cx="8511384" cy="1143000"/>
          </a:xfrm>
        </p:spPr>
        <p:txBody>
          <a:bodyPr/>
          <a:lstStyle/>
          <a:p>
            <a:r>
              <a:rPr lang="en-US" dirty="0"/>
              <a:t>Online </a:t>
            </a:r>
            <a:r>
              <a:rPr lang="en-US" dirty="0" smtClean="0"/>
              <a:t>Reputation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015" r="11015"/>
          <a:stretch>
            <a:fillRect/>
          </a:stretch>
        </p:blipFill>
        <p:spPr>
          <a:xfrm>
            <a:off x="5792695" y="2124223"/>
            <a:ext cx="5789705" cy="330026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153551"/>
            <a:ext cx="5838093" cy="6654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/>
              <a:t>ePortfolio</a:t>
            </a:r>
            <a:r>
              <a:rPr lang="en-US" sz="2800" dirty="0" smtClean="0"/>
              <a:t> can positively impact your online presence if you follow these tips: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e sure to make several pages of your </a:t>
            </a:r>
            <a:r>
              <a:rPr lang="en-US" sz="2800" dirty="0" err="1" smtClean="0"/>
              <a:t>eportfolio</a:t>
            </a:r>
            <a:r>
              <a:rPr lang="en-US" sz="2800" dirty="0" smtClean="0"/>
              <a:t> “Public” so they show up in Google searches.</a:t>
            </a:r>
          </a:p>
          <a:p>
            <a:r>
              <a:rPr lang="en-US" sz="2800" dirty="0" smtClean="0"/>
              <a:t>Connect </a:t>
            </a:r>
            <a:r>
              <a:rPr lang="en-US" sz="2800" dirty="0"/>
              <a:t>your </a:t>
            </a:r>
            <a:r>
              <a:rPr lang="en-US" sz="2800" dirty="0" err="1" smtClean="0"/>
              <a:t>eportfolio</a:t>
            </a:r>
            <a:r>
              <a:rPr lang="en-US" sz="2800" dirty="0" smtClean="0"/>
              <a:t> </a:t>
            </a:r>
            <a:r>
              <a:rPr lang="en-US" sz="2800" dirty="0"/>
              <a:t>with your social media pages so people can find you more easily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Include a link to </a:t>
            </a:r>
            <a:r>
              <a:rPr lang="en-US" sz="2800" dirty="0" err="1" smtClean="0"/>
              <a:t>eportfolio</a:t>
            </a:r>
            <a:r>
              <a:rPr lang="en-US" sz="2800" dirty="0" smtClean="0"/>
              <a:t> in your email signature</a:t>
            </a:r>
          </a:p>
          <a:p>
            <a:r>
              <a:rPr lang="en-US" sz="2800" dirty="0" smtClean="0"/>
              <a:t>Place </a:t>
            </a:r>
            <a:r>
              <a:rPr lang="en-US" sz="2800" dirty="0" err="1" smtClean="0"/>
              <a:t>epotfolio</a:t>
            </a:r>
            <a:r>
              <a:rPr lang="en-US" sz="2800" dirty="0" smtClean="0"/>
              <a:t> link on your resume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1012" y="379828"/>
            <a:ext cx="8511384" cy="1143000"/>
          </a:xfrm>
        </p:spPr>
        <p:txBody>
          <a:bodyPr/>
          <a:lstStyle/>
          <a:p>
            <a:r>
              <a:rPr lang="en-US" dirty="0" err="1"/>
              <a:t>ePortfolio</a:t>
            </a:r>
            <a:r>
              <a:rPr lang="en-US" dirty="0"/>
              <a:t> and online presence</a:t>
            </a:r>
          </a:p>
        </p:txBody>
      </p:sp>
    </p:spTree>
    <p:extLst>
      <p:ext uri="{BB962C8B-B14F-4D97-AF65-F5344CB8AC3E}">
        <p14:creationId xmlns:p14="http://schemas.microsoft.com/office/powerpoint/2010/main" val="12806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932" b="23932"/>
          <a:stretch>
            <a:fillRect/>
          </a:stretch>
        </p:blipFill>
        <p:spPr>
          <a:xfrm>
            <a:off x="6402388" y="2508250"/>
            <a:ext cx="5486400" cy="31273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61365" y="1401182"/>
            <a:ext cx="6871447" cy="5228218"/>
          </a:xfrm>
        </p:spPr>
        <p:txBody>
          <a:bodyPr>
            <a:noAutofit/>
          </a:bodyPr>
          <a:lstStyle/>
          <a:p>
            <a:r>
              <a:rPr lang="en-US" sz="2400" dirty="0" smtClean="0"/>
              <a:t>Most research on employer use of </a:t>
            </a:r>
            <a:r>
              <a:rPr lang="en-US" sz="2400" dirty="0" err="1" smtClean="0"/>
              <a:t>eportfolio</a:t>
            </a:r>
            <a:r>
              <a:rPr lang="en-US" sz="2400" dirty="0" err="1" smtClean="0"/>
              <a:t>s</a:t>
            </a:r>
            <a:r>
              <a:rPr lang="en-US" sz="2400" dirty="0" smtClean="0"/>
              <a:t> in the hiring process shows that many are still unfamiliar with the concept.</a:t>
            </a:r>
          </a:p>
          <a:p>
            <a:r>
              <a:rPr lang="en-US" sz="2400" dirty="0" smtClean="0"/>
              <a:t>Those hiring managers familiar with </a:t>
            </a:r>
            <a:r>
              <a:rPr lang="en-US" sz="2400" dirty="0" err="1" smtClean="0"/>
              <a:t>eportfolio</a:t>
            </a:r>
            <a:r>
              <a:rPr lang="en-US" sz="2400" dirty="0" smtClean="0"/>
              <a:t> would like to see the following content: </a:t>
            </a:r>
          </a:p>
          <a:p>
            <a:r>
              <a:rPr lang="en-US" sz="2400" dirty="0" smtClean="0"/>
              <a:t>evidence </a:t>
            </a:r>
            <a:r>
              <a:rPr lang="en-US" sz="2400" dirty="0"/>
              <a:t>and background relevant to the job application; applicants critiquing something; </a:t>
            </a:r>
            <a:endParaRPr lang="en-US" sz="2400" dirty="0" smtClean="0"/>
          </a:p>
          <a:p>
            <a:r>
              <a:rPr lang="en-US" sz="2400" dirty="0" smtClean="0"/>
              <a:t>evidence </a:t>
            </a:r>
            <a:r>
              <a:rPr lang="en-US" sz="2400" dirty="0"/>
              <a:t>of learning, progress, thinking, judgement; </a:t>
            </a:r>
            <a:endParaRPr lang="en-US" sz="2400" dirty="0" smtClean="0"/>
          </a:p>
          <a:p>
            <a:r>
              <a:rPr lang="en-US" sz="2400" dirty="0" smtClean="0"/>
              <a:t>and </a:t>
            </a:r>
            <a:r>
              <a:rPr lang="en-US" sz="2400" dirty="0"/>
              <a:t>offering information more </a:t>
            </a:r>
            <a:r>
              <a:rPr lang="en-US" sz="2400" dirty="0" smtClean="0"/>
              <a:t>visually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Watty</a:t>
            </a:r>
            <a:r>
              <a:rPr lang="en-US" sz="2400" dirty="0" smtClean="0"/>
              <a:t> &amp; McKay).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8014" y="258182"/>
            <a:ext cx="8511384" cy="1143000"/>
          </a:xfrm>
        </p:spPr>
        <p:txBody>
          <a:bodyPr/>
          <a:lstStyle/>
          <a:p>
            <a:pPr algn="r"/>
            <a:r>
              <a:rPr lang="en-US" dirty="0" err="1" smtClean="0"/>
              <a:t>ePortfolios</a:t>
            </a:r>
            <a:r>
              <a:rPr lang="en-US" dirty="0" smtClean="0"/>
              <a:t> and employers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0" y="3348506"/>
            <a:ext cx="6934200" cy="3347716"/>
          </a:xfrm>
        </p:spPr>
        <p:txBody>
          <a:bodyPr>
            <a:noAutofit/>
          </a:bodyPr>
          <a:lstStyle/>
          <a:p>
            <a:r>
              <a:rPr lang="en-US" sz="2800" dirty="0" smtClean="0"/>
              <a:t>Graduate </a:t>
            </a:r>
            <a:r>
              <a:rPr lang="en-US" sz="2800" dirty="0"/>
              <a:t>students </a:t>
            </a:r>
            <a:r>
              <a:rPr lang="en-US" sz="2800" dirty="0" smtClean="0"/>
              <a:t>in Industry Theory and Practice create </a:t>
            </a:r>
            <a:r>
              <a:rPr lang="en-US" sz="2800" dirty="0"/>
              <a:t>an </a:t>
            </a:r>
            <a:r>
              <a:rPr lang="en-US" sz="2800" dirty="0" err="1"/>
              <a:t>eportfolio</a:t>
            </a:r>
            <a:r>
              <a:rPr lang="en-US" sz="2800" dirty="0"/>
              <a:t> showcasing their </a:t>
            </a:r>
            <a:r>
              <a:rPr lang="en-US" sz="2800" dirty="0" smtClean="0"/>
              <a:t>academic, professional and personal </a:t>
            </a:r>
            <a:r>
              <a:rPr lang="en-US" sz="2800" dirty="0"/>
              <a:t>interests.  This semester-long project is a requirement for </a:t>
            </a:r>
            <a:r>
              <a:rPr lang="en-US" sz="2800" dirty="0" smtClean="0"/>
              <a:t>all students </a:t>
            </a:r>
            <a:r>
              <a:rPr lang="en-US" sz="2800" dirty="0"/>
              <a:t>in the Master's in Communication Arts </a:t>
            </a:r>
            <a:r>
              <a:rPr lang="en-US" sz="2800" dirty="0" smtClean="0"/>
              <a:t>program at Pace.</a:t>
            </a:r>
            <a:r>
              <a:rPr lang="en-US" sz="2800" dirty="0"/>
              <a:t>  </a:t>
            </a:r>
            <a:endParaRPr lang="en-US" sz="2800" dirty="0" smtClean="0"/>
          </a:p>
          <a:p>
            <a:r>
              <a:rPr lang="en-US" sz="2800" dirty="0" smtClean="0"/>
              <a:t>Students </a:t>
            </a:r>
            <a:r>
              <a:rPr lang="en-US" sz="2800" dirty="0"/>
              <a:t>are also required to present their </a:t>
            </a:r>
            <a:r>
              <a:rPr lang="en-US" sz="2800" dirty="0" err="1"/>
              <a:t>ePortfolios</a:t>
            </a:r>
            <a:r>
              <a:rPr lang="en-US" sz="2800" dirty="0"/>
              <a:t> to the class and provide feedback on their peers' work through </a:t>
            </a:r>
            <a:r>
              <a:rPr lang="en-US" sz="2800" dirty="0" err="1" smtClean="0"/>
              <a:t>ePortfolio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916" y="0"/>
            <a:ext cx="8511384" cy="11430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/>
              <a:t>ePortfolio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34" y="2335236"/>
            <a:ext cx="5398066" cy="26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8550</TotalTime>
  <Words>440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Georgia</vt:lpstr>
      <vt:lpstr>Trebuchet MS</vt:lpstr>
      <vt:lpstr>Slipstream</vt:lpstr>
      <vt:lpstr>ePortfolio and Online Presence: A Graduate Student Perspective</vt:lpstr>
      <vt:lpstr>What is online reputation?</vt:lpstr>
      <vt:lpstr>Online Reputation</vt:lpstr>
      <vt:lpstr>Online Reputation</vt:lpstr>
      <vt:lpstr>Online Reputation</vt:lpstr>
      <vt:lpstr>Online Reputation Tips</vt:lpstr>
      <vt:lpstr>ePortfolio and online presence</vt:lpstr>
      <vt:lpstr>ePortfolios and employers</vt:lpstr>
      <vt:lpstr>ePortfolio Project</vt:lpstr>
      <vt:lpstr>PowerPoint Presentation</vt:lpstr>
      <vt:lpstr>Grad Student Testimonials - ePortfolio Reflections</vt:lpstr>
      <vt:lpstr>Grad Student Testimonials</vt:lpstr>
      <vt:lpstr>Graduate Student ePortfolios</vt:lpstr>
      <vt:lpstr>Contact Info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Group Communication</dc:title>
  <dc:creator>Joyce</dc:creator>
  <cp:lastModifiedBy>Pulaski Behling, Prof. Michelle</cp:lastModifiedBy>
  <cp:revision>54</cp:revision>
  <dcterms:created xsi:type="dcterms:W3CDTF">2013-05-11T02:54:40Z</dcterms:created>
  <dcterms:modified xsi:type="dcterms:W3CDTF">2017-03-01T22:31:32Z</dcterms:modified>
</cp:coreProperties>
</file>