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0" r:id="rId1"/>
  </p:sldMasterIdLst>
  <p:notesMasterIdLst>
    <p:notesMasterId r:id="rId44"/>
  </p:notesMasterIdLst>
  <p:handoutMasterIdLst>
    <p:handoutMasterId r:id="rId45"/>
  </p:handoutMasterIdLst>
  <p:sldIdLst>
    <p:sldId id="256" r:id="rId2"/>
    <p:sldId id="308"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49" r:id="rId29"/>
    <p:sldId id="335" r:id="rId30"/>
    <p:sldId id="336" r:id="rId31"/>
    <p:sldId id="337" r:id="rId32"/>
    <p:sldId id="338" r:id="rId33"/>
    <p:sldId id="339" r:id="rId34"/>
    <p:sldId id="340" r:id="rId35"/>
    <p:sldId id="341" r:id="rId36"/>
    <p:sldId id="342" r:id="rId37"/>
    <p:sldId id="344" r:id="rId38"/>
    <p:sldId id="345" r:id="rId39"/>
    <p:sldId id="346" r:id="rId40"/>
    <p:sldId id="347" r:id="rId41"/>
    <p:sldId id="348" r:id="rId42"/>
    <p:sldId id="29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56E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16" autoAdjust="0"/>
    <p:restoredTop sz="78713" autoAdjust="0"/>
  </p:normalViewPr>
  <p:slideViewPr>
    <p:cSldViewPr snapToGrid="0" snapToObjects="1">
      <p:cViewPr varScale="1">
        <p:scale>
          <a:sx n="80" d="100"/>
          <a:sy n="80" d="100"/>
        </p:scale>
        <p:origin x="-1008" y="-112"/>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handoutMaster" Target="handoutMasters/handoutMaster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theme" Target="theme/theme1.xml"/><Relationship Id="rId44" Type="http://schemas.openxmlformats.org/officeDocument/2006/relationships/notesMaster" Target="notesMasters/notesMaster1.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printerSettings" Target="printerSettings/printerSettings1.bin"/><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presProps" Target="presProps.xml"/><Relationship Id="rId48"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EC0B0C-B2A6-9E46-9000-8DD6C078C2BE}" type="datetimeFigureOut">
              <a:rPr lang="en-US" smtClean="0"/>
              <a:pPr/>
              <a:t>1/6/12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C01941-2619-8A4D-A86F-C0A6B75D25D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1266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1FD3D-05E7-8A48-BB01-533AD0CC5204}" type="datetimeFigureOut">
              <a:rPr lang="en-US" smtClean="0"/>
              <a:pPr/>
              <a:t>1/6/12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01515-2CBB-EE43-B6D0-A9F1D44159C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272321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7</a:t>
            </a:r>
            <a:r>
              <a:rPr lang="en-US" baseline="0" dirty="0" smtClean="0"/>
              <a:t> introduces us to the concepts of motivation. These are topics that pervade the workplace providing opportunity for managers and leaders to be more effective and efficient in accomplishing work. So, this is an important set of concepts to focus on.</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Managers who eliminate job dissatisfaction factors may not necessarily bring about motivation. Please</a:t>
            </a:r>
            <a:r>
              <a:rPr lang="en-US" sz="1200" kern="1200" baseline="0" dirty="0" smtClean="0">
                <a:solidFill>
                  <a:schemeClr val="tx1"/>
                </a:solidFill>
                <a:effectLst/>
                <a:latin typeface="+mn-lt"/>
                <a:ea typeface="+mn-ea"/>
                <a:cs typeface="+mn-cs"/>
              </a:rPr>
              <a:t> look at Exhibit 7-3. </a:t>
            </a:r>
            <a:r>
              <a:rPr lang="en-US" sz="1200" kern="1200" dirty="0" smtClean="0">
                <a:solidFill>
                  <a:schemeClr val="tx1"/>
                </a:solidFill>
                <a:effectLst/>
                <a:latin typeface="+mn-lt"/>
                <a:ea typeface="+mn-ea"/>
                <a:cs typeface="+mn-cs"/>
              </a:rPr>
              <a:t>It reveals that when </a:t>
            </a:r>
            <a:r>
              <a:rPr lang="en-US" sz="1200" b="1" kern="1200" dirty="0" smtClean="0">
                <a:solidFill>
                  <a:schemeClr val="tx1"/>
                </a:solidFill>
                <a:effectLst/>
                <a:latin typeface="+mn-lt"/>
                <a:ea typeface="+mn-ea"/>
                <a:cs typeface="+mn-cs"/>
              </a:rPr>
              <a:t>hygiene factors</a:t>
            </a:r>
            <a:r>
              <a:rPr lang="en-US" sz="1200" kern="1200" dirty="0" smtClean="0">
                <a:solidFill>
                  <a:schemeClr val="tx1"/>
                </a:solidFill>
                <a:effectLst/>
                <a:latin typeface="+mn-lt"/>
                <a:ea typeface="+mn-ea"/>
                <a:cs typeface="+mn-cs"/>
              </a:rPr>
              <a:t> are adequate, people will not be dissatisfied. Neither will they be satisfied. To motivate people, managers must emphasize factors intrinsically rewarding that are associated with the work itself or to outcomes directly derived from it. </a:t>
            </a:r>
          </a:p>
          <a:p>
            <a:pPr lvl="2"/>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Recent review of Herzberg’s research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has resulted in many criticisms of the theory.</a:t>
            </a:r>
            <a:r>
              <a:rPr lang="en-US" sz="1200" kern="1200" baseline="0" dirty="0" smtClean="0">
                <a:solidFill>
                  <a:schemeClr val="tx1"/>
                </a:solidFill>
                <a:effectLst/>
                <a:latin typeface="+mn-lt"/>
                <a:ea typeface="+mn-ea"/>
                <a:cs typeface="+mn-cs"/>
              </a:rPr>
              <a:t> For example, </a:t>
            </a:r>
            <a:r>
              <a:rPr lang="en-US" sz="1200" kern="1200" dirty="0" smtClean="0">
                <a:solidFill>
                  <a:schemeClr val="tx1"/>
                </a:solidFill>
                <a:effectLst/>
                <a:latin typeface="+mn-lt"/>
                <a:ea typeface="+mn-ea"/>
                <a:cs typeface="+mn-cs"/>
              </a:rPr>
              <a:t>The procedure that Herzberg used is limited by its methodology. The reliability of Herzberg’s methodology is questioned. No overall measure of satisfaction was utilized. Herzberg assumed a relationship between satisfaction and productivity, but the research methodology he used looked only at satisfaction, not at productivity.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Regardless of criticisms, Herzberg’s theory has been widely read, and few managers are unfamiliar with his recommendations. The popularity of vertically expanding jobs to allow workers greater responsibility can probably be attributed to Herzberg’s findings.</a:t>
            </a:r>
          </a:p>
          <a:p>
            <a:pPr lvl="2"/>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The next traditional</a:t>
            </a:r>
            <a:r>
              <a:rPr lang="en-US" sz="1200" kern="1200" baseline="0" dirty="0" smtClean="0">
                <a:solidFill>
                  <a:schemeClr val="tx1"/>
                </a:solidFill>
                <a:effectLst/>
                <a:latin typeface="+mn-lt"/>
                <a:ea typeface="+mn-ea"/>
                <a:cs typeface="+mn-cs"/>
              </a:rPr>
              <a:t> theory is </a:t>
            </a:r>
            <a:r>
              <a:rPr lang="en-US" sz="1200" kern="1200" dirty="0" smtClean="0">
                <a:solidFill>
                  <a:schemeClr val="tx1"/>
                </a:solidFill>
                <a:effectLst/>
                <a:latin typeface="+mn-lt"/>
                <a:ea typeface="+mn-ea"/>
                <a:cs typeface="+mn-cs"/>
              </a:rPr>
              <a:t>McClelland’s Theory of Needs.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theory focuses on three needs: achievement, power, and affiliation. Let’s look at each one for a minute.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first of this theory’s variables is achievement need,</a:t>
            </a:r>
            <a:r>
              <a:rPr lang="en-US" sz="1200" kern="1200" baseline="0" dirty="0" smtClean="0">
                <a:solidFill>
                  <a:schemeClr val="tx1"/>
                </a:solidFill>
                <a:effectLst/>
                <a:latin typeface="+mn-lt"/>
                <a:ea typeface="+mn-ea"/>
                <a:cs typeface="+mn-cs"/>
              </a:rPr>
              <a:t> which is abbreviated </a:t>
            </a:r>
            <a:r>
              <a:rPr lang="en-US" sz="1200" kern="1200" dirty="0" smtClean="0">
                <a:solidFill>
                  <a:schemeClr val="tx1"/>
                </a:solidFill>
                <a:effectLst/>
                <a:latin typeface="+mn-lt"/>
                <a:ea typeface="+mn-ea"/>
                <a:cs typeface="+mn-cs"/>
              </a:rPr>
              <a:t>nAch, and</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the drive to excel, to achieve in relation to a set of standards, to strive to succeed.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High achievers perform best when they perceive their probability of success as 50-50. They like to set goals that require stretching themselves a little. </a:t>
            </a:r>
          </a:p>
          <a:p>
            <a:pPr lvl="0"/>
            <a:endParaRPr lang="en-US" sz="1200" kern="1200" dirty="0" smtClean="0">
              <a:solidFill>
                <a:schemeClr val="tx1"/>
              </a:solidFill>
              <a:effectLst/>
              <a:latin typeface="+mn-lt"/>
              <a:ea typeface="+mn-ea"/>
              <a:cs typeface="+mn-cs"/>
            </a:endParaRPr>
          </a:p>
          <a:p>
            <a:pPr lvl="2"/>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Predicted relationships from this variable can be seen </a:t>
            </a:r>
            <a:r>
              <a:rPr lang="en-US" sz="1200" kern="1200" baseline="0" dirty="0" smtClean="0">
                <a:solidFill>
                  <a:schemeClr val="tx1"/>
                </a:solidFill>
                <a:effectLst/>
                <a:latin typeface="+mn-lt"/>
                <a:ea typeface="+mn-ea"/>
                <a:cs typeface="+mn-cs"/>
              </a:rPr>
              <a:t>w</a:t>
            </a:r>
            <a:r>
              <a:rPr lang="en-US" sz="1200" kern="1200" dirty="0" smtClean="0">
                <a:solidFill>
                  <a:schemeClr val="tx1"/>
                </a:solidFill>
                <a:effectLst/>
                <a:latin typeface="+mn-lt"/>
                <a:ea typeface="+mn-ea"/>
                <a:cs typeface="+mn-cs"/>
              </a:rPr>
              <a:t>hen jobs have a high degree of personal responsibility and feedback and an intermediate degree of risk, high achievers are strongly motivated. A high need to achieve does not necessarily make someone a good manager, especially in large organizations. Needs for affiliation and power tend to be closely related to managerial success.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view that a high achievement need acts as an internal motivator presupposes two U.S. cultural characteristics—Willingness to accept a moderate degree of risk (which excludes countries with strong uncertainty-avoidance characteristics) and Concern with performance (which applies to countries with strong achievement characteristics). </a:t>
            </a:r>
          </a:p>
          <a:p>
            <a:pPr lvl="2"/>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Need for power,</a:t>
            </a:r>
            <a:r>
              <a:rPr lang="en-US" sz="1200" kern="1200" baseline="0" dirty="0" smtClean="0">
                <a:solidFill>
                  <a:schemeClr val="tx1"/>
                </a:solidFill>
                <a:effectLst/>
                <a:latin typeface="+mn-lt"/>
                <a:ea typeface="+mn-ea"/>
                <a:cs typeface="+mn-cs"/>
              </a:rPr>
              <a:t> the second variable, is</a:t>
            </a:r>
            <a:r>
              <a:rPr lang="en-US" sz="1200" kern="1200" dirty="0" smtClean="0">
                <a:solidFill>
                  <a:schemeClr val="tx1"/>
                </a:solidFill>
                <a:effectLst/>
                <a:latin typeface="+mn-lt"/>
                <a:ea typeface="+mn-ea"/>
                <a:cs typeface="+mn-cs"/>
              </a:rPr>
              <a:t> the need to make others behave in a way that they would not have behaved otherwise.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need for </a:t>
            </a:r>
            <a:r>
              <a:rPr lang="en-US" sz="1200" kern="1200" dirty="0" smtClean="0">
                <a:solidFill>
                  <a:schemeClr val="tx1"/>
                </a:solidFill>
                <a:effectLst/>
                <a:latin typeface="+mn-lt"/>
                <a:ea typeface="+mn-ea"/>
                <a:cs typeface="+mn-cs"/>
              </a:rPr>
              <a:t>power</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is abbreviated </a:t>
            </a:r>
            <a:r>
              <a:rPr lang="en-US" sz="1200" kern="1200" dirty="0" smtClean="0">
                <a:solidFill>
                  <a:schemeClr val="tx1"/>
                </a:solidFill>
                <a:effectLst/>
                <a:latin typeface="+mn-lt"/>
                <a:ea typeface="+mn-ea"/>
                <a:cs typeface="+mn-cs"/>
              </a:rPr>
              <a:t>nPow</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is the desire to have impact, to be influential, and to control others. Individuals high in nPow enjoy being “in charge.” They</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trive for influence over others. They</a:t>
            </a:r>
            <a:r>
              <a:rPr lang="en-US" sz="1200" kern="1200" baseline="0" dirty="0" smtClean="0">
                <a:solidFill>
                  <a:schemeClr val="tx1"/>
                </a:solidFill>
                <a:effectLst/>
                <a:latin typeface="+mn-lt"/>
                <a:ea typeface="+mn-ea"/>
                <a:cs typeface="+mn-cs"/>
              </a:rPr>
              <a:t> p</a:t>
            </a:r>
            <a:r>
              <a:rPr lang="en-US" sz="1200" kern="1200" dirty="0" smtClean="0">
                <a:solidFill>
                  <a:schemeClr val="tx1"/>
                </a:solidFill>
                <a:effectLst/>
                <a:latin typeface="+mn-lt"/>
                <a:ea typeface="+mn-ea"/>
                <a:cs typeface="+mn-cs"/>
              </a:rPr>
              <a:t>refer to be placed into competitive and status-oriented situations. And</a:t>
            </a:r>
            <a:r>
              <a:rPr lang="en-US" sz="1200" kern="1200" baseline="0" dirty="0" smtClean="0">
                <a:solidFill>
                  <a:schemeClr val="tx1"/>
                </a:solidFill>
                <a:effectLst/>
                <a:latin typeface="+mn-lt"/>
                <a:ea typeface="+mn-ea"/>
                <a:cs typeface="+mn-cs"/>
              </a:rPr>
              <a:t> they t</a:t>
            </a:r>
            <a:r>
              <a:rPr lang="en-US" sz="1200" kern="1200" dirty="0" smtClean="0">
                <a:solidFill>
                  <a:schemeClr val="tx1"/>
                </a:solidFill>
                <a:effectLst/>
                <a:latin typeface="+mn-lt"/>
                <a:ea typeface="+mn-ea"/>
                <a:cs typeface="+mn-cs"/>
              </a:rPr>
              <a:t>end to be more concerned with prestige and gaining influence over others than with effective performance.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Among the early theories of motivation McClelland’s has had the best research support. Unfortunately, it has less practical effect than the others. McClelland argued that the three needs are subconscious. We may rank high on them but not know it.</a:t>
            </a:r>
            <a:r>
              <a:rPr lang="en-US" sz="1200" kern="1200" baseline="0" dirty="0" smtClean="0">
                <a:solidFill>
                  <a:schemeClr val="tx1"/>
                </a:solidFill>
                <a:effectLst/>
                <a:latin typeface="+mn-lt"/>
                <a:ea typeface="+mn-ea"/>
                <a:cs typeface="+mn-cs"/>
              </a:rPr>
              <a:t> Because of this </a:t>
            </a:r>
            <a:r>
              <a:rPr lang="en-US" sz="1200" kern="1200" dirty="0" smtClean="0">
                <a:solidFill>
                  <a:schemeClr val="tx1"/>
                </a:solidFill>
                <a:effectLst/>
                <a:latin typeface="+mn-lt"/>
                <a:ea typeface="+mn-ea"/>
                <a:cs typeface="+mn-cs"/>
              </a:rPr>
              <a:t>measuring them is not easy. In the most common approach, a trained expert presents pictures to individuals, asks them to tell a story about each, and then scores their responses in terms of the three needs. However, the process is time consuming and expensive, and few organizations have been willing to invest in measuring McClelland’s concept.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Self Determination Theory, one of the first contemporary</a:t>
            </a:r>
            <a:r>
              <a:rPr lang="en-US" sz="1200" kern="1200" baseline="0" dirty="0" smtClean="0">
                <a:solidFill>
                  <a:schemeClr val="tx1"/>
                </a:solidFill>
                <a:effectLst/>
                <a:latin typeface="+mn-lt"/>
                <a:ea typeface="+mn-ea"/>
                <a:cs typeface="+mn-cs"/>
              </a:rPr>
              <a:t> theories, p</a:t>
            </a:r>
            <a:r>
              <a:rPr lang="en-US" sz="1200" kern="1200" dirty="0" smtClean="0">
                <a:solidFill>
                  <a:schemeClr val="tx1"/>
                </a:solidFill>
                <a:effectLst/>
                <a:latin typeface="+mn-lt"/>
                <a:ea typeface="+mn-ea"/>
                <a:cs typeface="+mn-cs"/>
              </a:rPr>
              <a:t>roposes that people prefer to feel they have control over their actions, so anything that makes a previously enjoyed task feel more like an obligation than a freely chosen activity will undermine motivation. Much research on self-determination theory in OB has focused on cognitive evaluation theory, which hypothesizes that extrinsic rewards will reduce intrinsic interest in a task. When people are paid for work, it feels less like something they </a:t>
            </a:r>
            <a:r>
              <a:rPr lang="en-US" sz="1200" u="sng" kern="1200" dirty="0" smtClean="0">
                <a:solidFill>
                  <a:schemeClr val="tx1"/>
                </a:solidFill>
                <a:effectLst/>
                <a:latin typeface="+mn-lt"/>
                <a:ea typeface="+mn-ea"/>
                <a:cs typeface="+mn-cs"/>
              </a:rPr>
              <a:t>want</a:t>
            </a:r>
            <a:r>
              <a:rPr lang="en-US" sz="1200" kern="1200" dirty="0" smtClean="0">
                <a:solidFill>
                  <a:schemeClr val="tx1"/>
                </a:solidFill>
                <a:effectLst/>
                <a:latin typeface="+mn-lt"/>
                <a:ea typeface="+mn-ea"/>
                <a:cs typeface="+mn-cs"/>
              </a:rPr>
              <a:t> to do and more like something they </a:t>
            </a:r>
            <a:r>
              <a:rPr lang="en-US" sz="1200" u="sng" kern="1200" dirty="0" smtClean="0">
                <a:solidFill>
                  <a:schemeClr val="tx1"/>
                </a:solidFill>
                <a:effectLst/>
                <a:latin typeface="+mn-lt"/>
                <a:ea typeface="+mn-ea"/>
                <a:cs typeface="+mn-cs"/>
              </a:rPr>
              <a:t>have</a:t>
            </a:r>
            <a:r>
              <a:rPr lang="en-US" sz="1200" kern="1200" dirty="0" smtClean="0">
                <a:solidFill>
                  <a:schemeClr val="tx1"/>
                </a:solidFill>
                <a:effectLst/>
                <a:latin typeface="+mn-lt"/>
                <a:ea typeface="+mn-ea"/>
                <a:cs typeface="+mn-cs"/>
              </a:rPr>
              <a:t> to do. Self-determination theory also proposes that in addition to being driven by a need for autonomy, people seek ways to achieve competence and positive connections to others. A large number of studies support self-determination theory. Its major implications relate to work rewards.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When organizations use extrinsic rewards as payoffs for superior performance, employees feel they are doing a good job less because of their own intrinsic desire to excel than because that’s what the organization wants. Eliminating extrinsic rewards can also shift an individual’s perception of why she works on a task from an external to an internal explanation. If you’re reading a novel a week because your English literature instructor requires you to, you can attribute your reading behavior to an external source. However, if you find yourself continuing to read a novel a week after the course is over, your natural inclination is to say, “I must enjoy reading novels because I’m still reading one a week.” Studies examining how extrinsic rewards increased motivation for some creative tasks suggest we might need to place cognitive evaluation theory’s predictions in a broader context. Goal setting is more effective in improving motivation, for instance, when we provide rewards for achieving the goals. The original authors of self-determination theory acknowledge that extrinsic rewards such as verbal praise and feedback about competence can improve even intrinsic motivation under specific circumstances. Deadlines and specific work standards do, too, if people believe they are in control of their behavior. This is consistent with the central theme of self-determination theory: rewards and deadlines diminish motivation if people see them as coercive.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Self-determination theory creates suggestions for providing rewards If a senior sales representative really enjoys selling and making the deal, a commission indicates she’s been doing a good job and increases her sense of competence by providing feedback that could improve intrinsic motivation. If a computer programmer values writing code because she likes to solve problems, a reward for working to an externally imposed standard she does not accept, such as writing a certain number of lines of code every day, could feel coercive, and her intrinsic motivation would suffer.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She would be less interested in the task and might reduce her effort.</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recent outgrowth of self-determination theory is </a:t>
            </a:r>
            <a:r>
              <a:rPr lang="en-US" sz="1050" b="1" kern="1200" dirty="0" smtClean="0">
                <a:solidFill>
                  <a:schemeClr val="tx1"/>
                </a:solidFill>
                <a:effectLst/>
                <a:latin typeface="+mn-lt"/>
                <a:ea typeface="+mn-ea"/>
                <a:cs typeface="+mn-cs"/>
              </a:rPr>
              <a:t>self-concordance</a:t>
            </a:r>
            <a:r>
              <a:rPr lang="en-US" sz="1200" kern="1200" dirty="0" smtClean="0">
                <a:solidFill>
                  <a:schemeClr val="tx1"/>
                </a:solidFill>
                <a:effectLst/>
                <a:latin typeface="+mn-lt"/>
                <a:ea typeface="+mn-ea"/>
                <a:cs typeface="+mn-cs"/>
              </a:rPr>
              <a:t>, which considers how strongly peoples’ reasons for pursuing goals are consistent with their interests and core values. If individuals pursue goals because of an intrinsic interest, they are more likely to attain their goals and are happy even if they do not. The process of striving toward them is fun. In contrast, people who pursue goals for extrinsic reasons (money, status, or other benefits) are less likely to attain their goals and less happy even when they do. Because the goals are less meaningful to them. OB research suggests that people who pursue work goals for intrinsic reasons are more satisfied with their jobs, feel they fit into their organizations better, and may perform </a:t>
            </a:r>
            <a:r>
              <a:rPr lang="en-US" sz="1200" kern="1200" dirty="0" smtClean="0">
                <a:solidFill>
                  <a:schemeClr val="tx1"/>
                </a:solidFill>
                <a:effectLst/>
                <a:latin typeface="+mn-lt"/>
                <a:ea typeface="+mn-ea"/>
                <a:cs typeface="+mn-cs"/>
              </a:rPr>
              <a:t>better.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begin this chapter with a definition of the nine</a:t>
            </a:r>
            <a:r>
              <a:rPr lang="en-US" baseline="0" dirty="0" smtClean="0"/>
              <a:t> learning objectives defined for chapter’s contents. We will discuss each  of these in some detail.</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Implications for extrinsic and</a:t>
            </a:r>
            <a:r>
              <a:rPr lang="en-US" sz="1200" kern="1200" baseline="0" dirty="0" smtClean="0">
                <a:solidFill>
                  <a:schemeClr val="tx1"/>
                </a:solidFill>
                <a:effectLst/>
                <a:latin typeface="+mn-lt"/>
                <a:ea typeface="+mn-ea"/>
                <a:cs typeface="+mn-cs"/>
              </a:rPr>
              <a:t> intrinsic rewards can be summed up. First, f</a:t>
            </a:r>
            <a:r>
              <a:rPr lang="en-US" sz="1200" kern="1200" dirty="0" smtClean="0">
                <a:solidFill>
                  <a:schemeClr val="tx1"/>
                </a:solidFill>
                <a:effectLst/>
                <a:latin typeface="+mn-lt"/>
                <a:ea typeface="+mn-ea"/>
                <a:cs typeface="+mn-cs"/>
              </a:rPr>
              <a:t>or individuals, it means</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choose your job for reasons other than extrinsic rewards. For organizations, it means managers should provide intrinsic as well as extrinsic incentives. They need to make the work interesting, provide recognition, and support employee growth and development. Employees who feel what they do is within their control and a result of free choice are likely to be more motivated by their work and committed to their </a:t>
            </a:r>
            <a:r>
              <a:rPr lang="en-US" sz="1200" kern="1200" dirty="0" smtClean="0">
                <a:solidFill>
                  <a:schemeClr val="tx1"/>
                </a:solidFill>
                <a:effectLst/>
                <a:latin typeface="+mn-lt"/>
                <a:ea typeface="+mn-ea"/>
                <a:cs typeface="+mn-cs"/>
              </a:rPr>
              <a:t>employers.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Job engagement</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the investment of an employee’s physical, cognitive, and emotional energies into job performance. Practicing managers and scholars alike have lately become interested in facilitating job engagement, believing something deeper than liking a job or finding it interesting drives performance. Many studies attempt to measure this deeper level of commitment. The Gallup organization has been using 12 questions to assess the extent to which employee engagement is linked to positive work outcomes for millions of employees over the past 30 years. There are far more engaged employees in highly successful than in average organizations, and groups with more engaged employees have higher levels of productivity, fewer safety incidents, and lower turnover. Academic studies have also found positive outcomes.  One examined multiple business units for their level of engagement and found a positive relationship with a variety of practical outcomes. Another reviewed 91 distinct investigations and found higher levels of engagement associated with task performance and citizenship behavior.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makes people more likely to be engaged in their jobs? One key is the degree to which an employee believes it is meaningful to engage in work. This is partially determined by job characteristics and access to sufficient resources to work effectively. Another factor is a match between the individual’s values and those of the organization. And, leadership behaviors that inspire workers to a greater sense of mission also increase employee engagement.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One of the critiques of engagement is that the construct is partially redundant with job attitudes like satisfaction or stress. However, engagement questionnaires usually assess motivation and absorption in a task, quite unlike job satisfaction questionnaires. Engagement may also predict important work outcomes better than traditional job attitudes. Others critics note there may be a “dark side” to engagement, as evidenced by positive relationships between engagement and work-family conflict. Individuals might grow so engaged in their work roles that family responsibilities become an unwelcome intrusion. Further research exploring how engagement relates to these negative outcomes may help clarify whether some highly engaged employees might be getting “too much of a good thing.”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the late 1960s, Edwin Locke proposed that intentions to work toward a goal are a major source of work motivation. Goals tell an employee what needs to be done and how much effort is needed. Evidence strongly suggests that specific goals increase performance, that difficult goals, when accepted, result in higher performance than do easy goals; and that feedback leads to higher performance than does </a:t>
            </a:r>
            <a:r>
              <a:rPr lang="en-US" sz="1200" kern="1200" dirty="0" err="1" smtClean="0">
                <a:solidFill>
                  <a:schemeClr val="tx1"/>
                </a:solidFill>
                <a:effectLst/>
                <a:latin typeface="+mn-lt"/>
                <a:ea typeface="+mn-ea"/>
                <a:cs typeface="+mn-cs"/>
              </a:rPr>
              <a:t>nonfeedback</a:t>
            </a:r>
            <a:r>
              <a:rPr lang="en-US" sz="12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Specific hard goals produce a higher level of output than do the generalized goals. If factors like ability and acceptance of the goals are held constant, we can also state that the more difficult the goal, the higher the level of performance.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Why are people motivated by difficult goals?</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Challenging goals get our attention and thus tend to help us focus. Difficult goals energize us because we have to work harder to attain them. When goals are difficult, people persist in trying to attain them. Difficult goals lead us to discover strategies that help us perform the job or task more effectively. People will do better when they get feedback on how well they are progressing toward their goals. Self-generated feedback is more powerful a motivator than externally generated feedback. The evidence is mixed regarding the superiority of participative over assigned goals. If employees have the opportunity to participate in the setting of their own goals, will they try harder? </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major advantage of participation may be in increasing acceptance. If people participate in goal setting, they are more likely to accept even a difficult goal than if they are arbitrarily assigned it by their boss.</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Evidence strongly suggests that specific goals increase performance, that difficult goals, when accepted, result in higher performance than do easy goals; and </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feedback leads to higher performance than does </a:t>
            </a:r>
            <a:r>
              <a:rPr lang="en-US" sz="1200" kern="1200" dirty="0" err="1" smtClean="0">
                <a:solidFill>
                  <a:schemeClr val="tx1"/>
                </a:solidFill>
                <a:effectLst/>
                <a:latin typeface="+mn-lt"/>
                <a:ea typeface="+mn-ea"/>
                <a:cs typeface="+mn-cs"/>
              </a:rPr>
              <a:t>nonfeedback</a:t>
            </a:r>
            <a:r>
              <a:rPr lang="en-US" sz="1200" kern="1200" dirty="0" smtClean="0">
                <a:solidFill>
                  <a:schemeClr val="tx1"/>
                </a:solidFill>
                <a:effectLst/>
                <a:latin typeface="+mn-lt"/>
                <a:ea typeface="+mn-ea"/>
                <a:cs typeface="+mn-cs"/>
              </a:rPr>
              <a:t>.</a:t>
            </a:r>
            <a:r>
              <a:rPr lang="en-US" dirty="0" smtClean="0">
                <a:effectLst/>
              </a:rPr>
              <a:t> </a:t>
            </a:r>
            <a:r>
              <a:rPr lang="en-US" sz="1200" kern="1200" dirty="0" smtClean="0">
                <a:solidFill>
                  <a:schemeClr val="tx1"/>
                </a:solidFill>
                <a:effectLst/>
                <a:latin typeface="+mn-lt"/>
                <a:ea typeface="+mn-ea"/>
                <a:cs typeface="+mn-cs"/>
              </a:rPr>
              <a:t>If participation isn’t used, then the individual assigning the goal needs to clearly explain its purpose and </a:t>
            </a:r>
            <a:r>
              <a:rPr lang="en-US" sz="1200" kern="1200" dirty="0" smtClean="0">
                <a:solidFill>
                  <a:schemeClr val="tx1"/>
                </a:solidFill>
                <a:effectLst/>
                <a:latin typeface="+mn-lt"/>
                <a:ea typeface="+mn-ea"/>
                <a:cs typeface="+mn-cs"/>
              </a:rPr>
              <a:t>importance.</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There are contingencies in goal-setting theory. In addition to feedback, three other factors influence the goals-performance relationship, goal commitment, task characteristics, and national culture.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Goal-setting theory presupposes that an individual is committed to the goal. He or she believes </a:t>
            </a:r>
            <a:r>
              <a:rPr lang="en-US" sz="1200" kern="1200" baseline="0" dirty="0" smtClean="0">
                <a:solidFill>
                  <a:schemeClr val="tx1"/>
                </a:solidFill>
                <a:effectLst/>
                <a:latin typeface="+mn-lt"/>
                <a:ea typeface="+mn-ea"/>
                <a:cs typeface="+mn-cs"/>
              </a:rPr>
              <a:t> they</a:t>
            </a:r>
            <a:r>
              <a:rPr lang="en-US" sz="1200" kern="1200" dirty="0" smtClean="0">
                <a:solidFill>
                  <a:schemeClr val="tx1"/>
                </a:solidFill>
                <a:effectLst/>
                <a:latin typeface="+mn-lt"/>
                <a:ea typeface="+mn-ea"/>
                <a:cs typeface="+mn-cs"/>
              </a:rPr>
              <a:t> can achieve the goal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want to achieve it.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Goal commitment is most likely to occur when goals are made public, when the individual has an internal locus of control, and when the goals are self-set rather than assigned.   </a:t>
            </a:r>
            <a:endParaRPr lang="en-US" sz="1100" kern="1200" baseline="0" dirty="0" smtClean="0">
              <a:solidFill>
                <a:schemeClr val="tx1"/>
              </a:solidFill>
              <a:effectLst/>
              <a:latin typeface="+mn-lt"/>
              <a:ea typeface="+mn-ea"/>
              <a:cs typeface="+mn-cs"/>
            </a:endParaRPr>
          </a:p>
          <a:p>
            <a:pPr lvl="0"/>
            <a:endParaRPr lang="en-US" sz="11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Goals themselves seem to affect performance more strongly when tasks are simple rather than complex, well learned rather than novel, and independent rather than interdependent. </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interdependent tasks, group goals are preferable. </a:t>
            </a:r>
            <a:endParaRPr lang="en-US" sz="1100" kern="1200" dirty="0" smtClean="0">
              <a:solidFill>
                <a:schemeClr val="tx1"/>
              </a:solidFill>
              <a:effectLst/>
              <a:latin typeface="+mn-lt"/>
              <a:ea typeface="+mn-ea"/>
              <a:cs typeface="+mn-cs"/>
            </a:endParaRPr>
          </a:p>
          <a:p>
            <a:pPr lvl="0"/>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National culture. Goal-setting theory is culture bound and it is well adapted to North American cultures, where individual achievement and performance are most highly valued. To date, research has not shown that group-based goals are more effective in collectivists than in individualist cultures. In collectivistic and high-power-distance cultures, achievable moderate goals can be more highly motivating than difficult ones. Finally, assigned goals appear to generate greater goal commitment in high   than in low power-distance cultures. More research is needed to assess how goal constructs might differ across cultures.</a:t>
            </a:r>
            <a:endParaRPr lang="en-US" sz="1100" kern="1200" dirty="0" smtClean="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How do you make goal-setting operation in practice? Management by Objectives (MBO) allows employees</a:t>
            </a:r>
            <a:r>
              <a:rPr lang="en-US" sz="1200" kern="1200" baseline="0" dirty="0" smtClean="0">
                <a:solidFill>
                  <a:schemeClr val="tx1"/>
                </a:solidFill>
                <a:effectLst/>
                <a:latin typeface="+mn-lt"/>
                <a:ea typeface="+mn-ea"/>
                <a:cs typeface="+mn-cs"/>
              </a:rPr>
              <a:t> to </a:t>
            </a:r>
            <a:r>
              <a:rPr lang="en-US" sz="1200" kern="1200" baseline="0" dirty="0" err="1" smtClean="0">
                <a:solidFill>
                  <a:schemeClr val="tx1"/>
                </a:solidFill>
                <a:effectLst/>
                <a:latin typeface="+mn-lt"/>
                <a:ea typeface="+mn-ea"/>
                <a:cs typeface="+mn-cs"/>
              </a:rPr>
              <a:t>p</a:t>
            </a:r>
            <a:r>
              <a:rPr lang="en-US" sz="1200" kern="1200" dirty="0" err="1" smtClean="0">
                <a:solidFill>
                  <a:schemeClr val="tx1"/>
                </a:solidFill>
                <a:effectLst/>
                <a:latin typeface="+mn-lt"/>
                <a:ea typeface="+mn-ea"/>
                <a:cs typeface="+mn-cs"/>
              </a:rPr>
              <a:t>articipatively</a:t>
            </a:r>
            <a:r>
              <a:rPr lang="en-US" sz="1200" kern="1200" dirty="0" smtClean="0">
                <a:solidFill>
                  <a:schemeClr val="tx1"/>
                </a:solidFill>
                <a:effectLst/>
                <a:latin typeface="+mn-lt"/>
                <a:ea typeface="+mn-ea"/>
                <a:cs typeface="+mn-cs"/>
              </a:rPr>
              <a:t> set goals that are tangible, verifiable, and measurable.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Organization’s overall objectives are translated into specific objectives for each succeeding level.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Four Ingredients common to MBO programs: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Goal specificity,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Participation in decision making,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Explicit time period,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Performance feedback.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MBO programs are common in many business, health care, educational, government, and nonprofit organizations. </a:t>
            </a:r>
          </a:p>
          <a:p>
            <a:pPr lvl="0"/>
            <a:endParaRPr lang="en-US" sz="1100" kern="1200" dirty="0" smtClean="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Self-Efficacy Theory is a new theory</a:t>
            </a:r>
            <a:r>
              <a:rPr lang="en-US" sz="1200" kern="1200" baseline="0" dirty="0" smtClean="0">
                <a:solidFill>
                  <a:schemeClr val="tx1"/>
                </a:solidFill>
                <a:effectLst/>
                <a:latin typeface="+mn-lt"/>
                <a:ea typeface="+mn-ea"/>
                <a:cs typeface="+mn-cs"/>
              </a:rPr>
              <a:t> gaining much attention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Albert Bandura, developer of self-efficacy theory</a:t>
            </a:r>
            <a:r>
              <a:rPr lang="en-US" sz="1200" kern="1200" baseline="0" dirty="0" smtClean="0">
                <a:solidFill>
                  <a:schemeClr val="tx1"/>
                </a:solidFill>
                <a:effectLst/>
                <a:latin typeface="+mn-lt"/>
                <a:ea typeface="+mn-ea"/>
                <a:cs typeface="+mn-cs"/>
              </a:rPr>
              <a:t> defined four characteristics. </a:t>
            </a:r>
            <a:r>
              <a:rPr lang="en-US" sz="1200" kern="1200" baseline="0" dirty="0" smtClean="0">
                <a:solidFill>
                  <a:schemeClr val="tx1"/>
                </a:solidFill>
                <a:effectLst/>
                <a:latin typeface="+mn-lt"/>
                <a:ea typeface="+mn-ea"/>
                <a:cs typeface="+mn-cs"/>
              </a:rPr>
              <a:t>First </a:t>
            </a:r>
            <a:r>
              <a:rPr lang="en-US" sz="1200" kern="1200" baseline="0" dirty="0" smtClean="0">
                <a:solidFill>
                  <a:schemeClr val="tx1"/>
                </a:solidFill>
                <a:effectLst/>
                <a:latin typeface="+mn-lt"/>
                <a:ea typeface="+mn-ea"/>
                <a:cs typeface="+mn-cs"/>
              </a:rPr>
              <a:t>is </a:t>
            </a:r>
            <a:r>
              <a:rPr lang="en-US" sz="1200" kern="1200" dirty="0" smtClean="0">
                <a:solidFill>
                  <a:schemeClr val="tx1"/>
                </a:solidFill>
                <a:effectLst/>
                <a:latin typeface="+mn-lt"/>
                <a:ea typeface="+mn-ea"/>
                <a:cs typeface="+mn-cs"/>
              </a:rPr>
              <a:t>Enactive mastery</a:t>
            </a:r>
            <a:r>
              <a:rPr lang="en-US" sz="1200" kern="1200" baseline="0" dirty="0" smtClean="0">
                <a:solidFill>
                  <a:schemeClr val="tx1"/>
                </a:solidFill>
                <a:effectLst/>
                <a:latin typeface="+mn-lt"/>
                <a:ea typeface="+mn-ea"/>
                <a:cs typeface="+mn-cs"/>
              </a:rPr>
              <a:t> that is </a:t>
            </a:r>
            <a:r>
              <a:rPr lang="en-US" sz="1200" kern="1200" dirty="0" smtClean="0">
                <a:solidFill>
                  <a:schemeClr val="tx1"/>
                </a:solidFill>
                <a:effectLst/>
                <a:latin typeface="+mn-lt"/>
                <a:ea typeface="+mn-ea"/>
                <a:cs typeface="+mn-cs"/>
              </a:rPr>
              <a:t>gaining relevant experience with the task or job.</a:t>
            </a:r>
            <a:r>
              <a:rPr lang="en-US" sz="1200" kern="1200" baseline="0" dirty="0" smtClean="0">
                <a:solidFill>
                  <a:schemeClr val="tx1"/>
                </a:solidFill>
                <a:effectLst/>
                <a:latin typeface="+mn-lt"/>
                <a:ea typeface="+mn-ea"/>
                <a:cs typeface="+mn-cs"/>
              </a:rPr>
              <a:t> Second is </a:t>
            </a:r>
            <a:r>
              <a:rPr lang="en-US" sz="1200" kern="1200" dirty="0" smtClean="0">
                <a:solidFill>
                  <a:schemeClr val="tx1"/>
                </a:solidFill>
                <a:effectLst/>
                <a:latin typeface="+mn-lt"/>
                <a:ea typeface="+mn-ea"/>
                <a:cs typeface="+mn-cs"/>
              </a:rPr>
              <a:t>Vicarious modeling,</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becoming more confident because you see someone else doing the task.</a:t>
            </a:r>
            <a:r>
              <a:rPr lang="en-US" sz="1200" kern="1200" baseline="0" dirty="0" smtClean="0">
                <a:solidFill>
                  <a:schemeClr val="tx1"/>
                </a:solidFill>
                <a:effectLst/>
                <a:latin typeface="+mn-lt"/>
                <a:ea typeface="+mn-ea"/>
                <a:cs typeface="+mn-cs"/>
              </a:rPr>
              <a:t> Third is </a:t>
            </a:r>
            <a:r>
              <a:rPr lang="en-US" sz="1200" kern="1200" dirty="0" smtClean="0">
                <a:solidFill>
                  <a:schemeClr val="tx1"/>
                </a:solidFill>
                <a:effectLst/>
                <a:latin typeface="+mn-lt"/>
                <a:ea typeface="+mn-ea"/>
                <a:cs typeface="+mn-cs"/>
              </a:rPr>
              <a:t>Verbal persuasion when a person is more confident because someone convinces you that you have the </a:t>
            </a:r>
            <a:r>
              <a:rPr lang="en-US" sz="1200" kern="1200" dirty="0" smtClean="0">
                <a:solidFill>
                  <a:schemeClr val="tx1"/>
                </a:solidFill>
                <a:effectLst/>
                <a:latin typeface="+mn-lt"/>
                <a:ea typeface="+mn-ea"/>
                <a:cs typeface="+mn-cs"/>
              </a:rPr>
              <a:t>skills.</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And lastly is </a:t>
            </a:r>
            <a:r>
              <a:rPr lang="en-US" sz="1200" kern="1200" dirty="0" smtClean="0">
                <a:solidFill>
                  <a:schemeClr val="tx1"/>
                </a:solidFill>
                <a:effectLst/>
                <a:latin typeface="+mn-lt"/>
                <a:ea typeface="+mn-ea"/>
                <a:cs typeface="+mn-cs"/>
              </a:rPr>
              <a:t>Arousal that leads to an energized state driving a person to complete the task.</a:t>
            </a:r>
            <a:r>
              <a:rPr lang="en-US" sz="1200" kern="1200" baseline="0" dirty="0" smtClean="0">
                <a:solidFill>
                  <a:schemeClr val="tx1"/>
                </a:solidFill>
                <a:effectLst/>
                <a:latin typeface="+mn-lt"/>
                <a:ea typeface="+mn-ea"/>
                <a:cs typeface="+mn-cs"/>
              </a:rPr>
              <a:t> This theory is also k</a:t>
            </a:r>
            <a:r>
              <a:rPr lang="en-US" sz="1200" kern="1200" dirty="0" smtClean="0">
                <a:solidFill>
                  <a:schemeClr val="tx1"/>
                </a:solidFill>
                <a:effectLst/>
                <a:latin typeface="+mn-lt"/>
                <a:ea typeface="+mn-ea"/>
                <a:cs typeface="+mn-cs"/>
              </a:rPr>
              <a:t>nown also as social cognitive theory and social learning theory</a:t>
            </a:r>
          </a:p>
          <a:p>
            <a:pPr lvl="0"/>
            <a:endParaRPr lang="en-US" sz="1100" kern="1200" dirty="0" smtClean="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Goal setting theory and self-efficacy theory don’t compete with one another; they complement each other </a:t>
            </a:r>
            <a:r>
              <a:rPr lang="en-US" sz="1200" kern="1200" baseline="0" dirty="0" smtClean="0">
                <a:solidFill>
                  <a:schemeClr val="tx1"/>
                </a:solidFill>
                <a:latin typeface="+mn-lt"/>
                <a:ea typeface="+mn-ea"/>
                <a:cs typeface="+mn-cs"/>
              </a:rPr>
              <a:t> as shown in </a:t>
            </a:r>
            <a:r>
              <a:rPr lang="en-US" sz="1200" kern="1200" dirty="0" smtClean="0">
                <a:solidFill>
                  <a:schemeClr val="tx1"/>
                </a:solidFill>
                <a:latin typeface="+mn-lt"/>
                <a:ea typeface="+mn-ea"/>
                <a:cs typeface="+mn-cs"/>
              </a:rPr>
              <a:t>Exhibit 7–5. </a:t>
            </a:r>
          </a:p>
          <a:p>
            <a:pPr lvl="0"/>
            <a:endParaRPr lang="en-US" sz="1100" kern="1200" dirty="0" smtClean="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The implications of Efficacy Theory are many.</a:t>
            </a:r>
            <a:r>
              <a:rPr lang="en-US" sz="1200" kern="1200" baseline="0" dirty="0" smtClean="0">
                <a:solidFill>
                  <a:schemeClr val="tx1"/>
                </a:solidFill>
                <a:effectLst/>
                <a:latin typeface="+mn-lt"/>
                <a:ea typeface="+mn-ea"/>
                <a:cs typeface="+mn-cs"/>
              </a:rPr>
              <a:t> First, t</a:t>
            </a:r>
            <a:r>
              <a:rPr lang="en-US" sz="1200" kern="1200" dirty="0" smtClean="0">
                <a:solidFill>
                  <a:schemeClr val="tx1"/>
                </a:solidFill>
                <a:effectLst/>
                <a:latin typeface="+mn-lt"/>
                <a:ea typeface="+mn-ea"/>
                <a:cs typeface="+mn-cs"/>
              </a:rPr>
              <a:t>raining programs often make use of enactive mastery by having people practice and build their skills. In fact, one reason training works is that it increases self-efficacy. Individuals with higher levels of self-efficacy also appear to reap more benefits from training programs and are more likely to use their training on the job.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best way for a manager to use verbal persuasion is through the Pygmalion effect or the Galatea effect. </a:t>
            </a:r>
            <a:r>
              <a:rPr lang="en-US" sz="1200" kern="1200" baseline="0" dirty="0" smtClean="0">
                <a:solidFill>
                  <a:schemeClr val="tx1"/>
                </a:solidFill>
                <a:effectLst/>
                <a:latin typeface="+mn-lt"/>
                <a:ea typeface="+mn-ea"/>
                <a:cs typeface="+mn-cs"/>
              </a:rPr>
              <a:t> </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discussed in Chapter 5, the Pygmalion effect is a form of self-fulfilling prophecy in which believing something can make it true.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some studies, teachers were told their students had very high IQ scores when in fact they spanned a range from high to low.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Consistent with the Pygmalion effect, the teachers spent more time with the students they thought were smart, gave them more challenging assignments, and expected more of them—all of which led to higher student self-efficacy and better grades. This strategy also has been used in the workplace. Sailors who were told convincingly that they would not get seasick were in fact much less likely to do 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Intelligence and personality are absent from Bandura’s list, but they can increase self-efficacy.  People who are intelligent, conscientiousness, and emotionally stable are so much more likely to have high self-efficacy that some researchers argue self-efficacy is less important than prior research would suggest. They believe it is partially a by-product in a smart person with a confident personality.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Although Bandura strongly disagrees with this conclusion, more research is needed.</a:t>
            </a:r>
          </a:p>
          <a:p>
            <a:pPr lvl="0"/>
            <a:endParaRPr lang="en-US" sz="1100" kern="1200" dirty="0" smtClean="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Many people incorrectly view motivation as a personal trait—that is, some have it and others do not.  Motivation is the result of the interaction of the individual and the situation.</a:t>
            </a:r>
            <a:r>
              <a:rPr lang="en-US" sz="1200" kern="1200" baseline="0" dirty="0" smtClean="0">
                <a:solidFill>
                  <a:schemeClr val="tx1"/>
                </a:solidFill>
                <a:effectLst/>
                <a:latin typeface="+mn-lt"/>
                <a:ea typeface="+mn-ea"/>
                <a:cs typeface="+mn-cs"/>
              </a:rPr>
              <a:t> Our </a:t>
            </a:r>
            <a:r>
              <a:rPr lang="en-US" sz="1200" kern="1200" dirty="0" smtClean="0">
                <a:solidFill>
                  <a:schemeClr val="tx1"/>
                </a:solidFill>
                <a:effectLst/>
                <a:latin typeface="+mn-lt"/>
                <a:ea typeface="+mn-ea"/>
                <a:cs typeface="+mn-cs"/>
              </a:rPr>
              <a:t>Definition</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Motivation is that it is “the processes that account for an individual’s intensity, direction, and persistence of effort toward attaining a goal.”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will narrow the focus to organizational goals in order to reflect our singular interest in work-related behavior.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Let’s look at a contrast between Goal-Setting and Reinforcement Theory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Goal-setting is a cognitive approach, proposing that an individual’s purposes direct his action. Reinforcement theory, in contrast, takes a behavioristic view, arguing that reinforcement conditions behavior. The two theories are clearly at odds philosophically. Reinforcement theorists see behavior as environmentally caused. You need not be concerned, they would argue, with internal cognitive events, that is, what controls behavior are </a:t>
            </a:r>
            <a:r>
              <a:rPr lang="en-US" sz="1200" kern="1200" dirty="0" err="1" smtClean="0">
                <a:solidFill>
                  <a:schemeClr val="tx1"/>
                </a:solidFill>
                <a:effectLst/>
                <a:latin typeface="+mn-lt"/>
                <a:ea typeface="+mn-ea"/>
                <a:cs typeface="+mn-cs"/>
              </a:rPr>
              <a:t>reinforcers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ny consequences that, when immediately following responses, increase the probability that the behavior will be repeated.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Reinforcement theory ignores the inner state of the individual and concentrates solely on what happens when he or she takes some action.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it does not concern itself with what initiates behavior, it is not, strictly speaking, a theory of motivation. But it does provide a powerful means of analyzing what controls behavior, and this is why we typically consider it in discussions of motivation.</a:t>
            </a:r>
            <a:r>
              <a:rPr lang="en-US" sz="1200" kern="1200" baseline="0" dirty="0" smtClean="0">
                <a:solidFill>
                  <a:schemeClr val="tx1"/>
                </a:solidFill>
                <a:effectLst/>
                <a:latin typeface="+mn-lt"/>
                <a:ea typeface="+mn-ea"/>
                <a:cs typeface="+mn-cs"/>
              </a:rPr>
              <a:t> </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Operant conditioning theory argues that people learn to behave to get something they want or to avoid something they don’t want. Unlike reflexive or unlearned behavior, operant behavior is influenced by the reinforcement or lack of reinforcement brought about by its consequences. Reinforcement strengthens a behavior and increases the likelihood it will be repeated. B. F. Skinner, one of the most prominent advocates of operant conditioning, argued that creating pleasing consequences to follow specific forms of behavior would increase the frequency of that behavior. He demonstrated that people will most likely engage in desired behaviors if they are positively reinforced for doing so; that rewards are most effective if they immediately follow the desired response; and that behavior that is not rewarded, or is punished, is less likely to be </a:t>
            </a:r>
            <a:r>
              <a:rPr lang="en-US" sz="1200" kern="1200" dirty="0" smtClean="0">
                <a:solidFill>
                  <a:schemeClr val="tx1"/>
                </a:solidFill>
                <a:effectLst/>
                <a:latin typeface="+mn-lt"/>
                <a:ea typeface="+mn-ea"/>
                <a:cs typeface="+mn-cs"/>
              </a:rPr>
              <a:t>repeated.</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In its pure form, reinforcement theory ignores feelings, attitudes, expectations, and other cognitive variables known to affect behavior.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fact, some researchers look at the same experiments reinforcement theorists use to support their position and interpret the findings in a framework.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Reinforcement is undoubtedly an important influence on behavior, but few scholars are prepared to argue it is the only one.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behaviors you engage in at work and the amount of effort you allocate to each task are affected by the consequences that follow.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you’re consistently reprimanded for out producing your colleagues, you’ll likely reduce your productivity. But we might also explain your lower productivity in terms of goals, inequity, or expectancies.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What role does equity play in motivation?  An employee with several years experience can be frustrated to find out that a recent college grad hired at a salary level higher than he or she is currently earning, causing motivation levels to drop.  Why? Employees make comparisons of their job inputs and outcomes relative to those of others.</a:t>
            </a:r>
            <a:r>
              <a:rPr lang="en-US" sz="1200" kern="1200" baseline="0" dirty="0" smtClean="0">
                <a:solidFill>
                  <a:schemeClr val="tx1"/>
                </a:solidFill>
                <a:effectLst/>
                <a:latin typeface="+mn-lt"/>
                <a:ea typeface="+mn-ea"/>
                <a:cs typeface="+mn-cs"/>
              </a:rPr>
              <a:t> See Exhibit 7-6. </a:t>
            </a:r>
            <a:r>
              <a:rPr lang="en-US" sz="1200" kern="1200" dirty="0" smtClean="0">
                <a:solidFill>
                  <a:schemeClr val="tx1"/>
                </a:solidFill>
                <a:effectLst/>
                <a:latin typeface="+mn-lt"/>
                <a:ea typeface="+mn-ea"/>
                <a:cs typeface="+mn-cs"/>
              </a:rPr>
              <a:t>If we perceive our ratio to be equal to that of the relevant others with whom we compare ourselves, a state of equity is said to exist. We perceive our situation as fair. When we see the ratio as unequal, we experience equity tension.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Additionally, the referent that an employee selects adds to the complexity of equity theory. There are four referent comparisons that an employee can use.</a:t>
            </a:r>
            <a:r>
              <a:rPr lang="en-US" sz="1200" kern="1200" baseline="0" dirty="0" smtClean="0">
                <a:solidFill>
                  <a:schemeClr val="tx1"/>
                </a:solidFill>
                <a:effectLst/>
                <a:latin typeface="+mn-lt"/>
                <a:ea typeface="+mn-ea"/>
                <a:cs typeface="+mn-cs"/>
              </a:rPr>
              <a:t> First is</a:t>
            </a:r>
            <a:r>
              <a:rPr lang="en-US" sz="1200" kern="1200" dirty="0" smtClean="0">
                <a:solidFill>
                  <a:schemeClr val="tx1"/>
                </a:solidFill>
                <a:effectLst/>
                <a:latin typeface="+mn-lt"/>
                <a:ea typeface="+mn-ea"/>
                <a:cs typeface="+mn-cs"/>
              </a:rPr>
              <a:t> Self-inside, which is based on an employee’s experiences in a different position inside his or her current organization. Second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Self-outside,</a:t>
            </a:r>
            <a:r>
              <a:rPr lang="en-US" sz="1200" kern="1200" baseline="0" dirty="0" smtClean="0">
                <a:solidFill>
                  <a:schemeClr val="tx1"/>
                </a:solidFill>
                <a:effectLst/>
                <a:latin typeface="+mn-lt"/>
                <a:ea typeface="+mn-ea"/>
                <a:cs typeface="+mn-cs"/>
              </a:rPr>
              <a:t> which is based on</a:t>
            </a:r>
            <a:r>
              <a:rPr lang="en-US" sz="1200" kern="1200" dirty="0" smtClean="0">
                <a:solidFill>
                  <a:schemeClr val="tx1"/>
                </a:solidFill>
                <a:effectLst/>
                <a:latin typeface="+mn-lt"/>
                <a:ea typeface="+mn-ea"/>
                <a:cs typeface="+mn-cs"/>
              </a:rPr>
              <a:t> an employee’s experiences in a situation or position outside his or her current organization. Third</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Other-inside</a:t>
            </a:r>
            <a:r>
              <a:rPr lang="en-US" sz="1200" kern="1200" baseline="0" dirty="0" smtClean="0">
                <a:solidFill>
                  <a:schemeClr val="tx1"/>
                </a:solidFill>
                <a:effectLst/>
                <a:latin typeface="+mn-lt"/>
                <a:ea typeface="+mn-ea"/>
                <a:cs typeface="+mn-cs"/>
              </a:rPr>
              <a:t> where</a:t>
            </a:r>
            <a:r>
              <a:rPr lang="en-US" sz="1200" kern="1200" dirty="0" smtClean="0">
                <a:solidFill>
                  <a:schemeClr val="tx1"/>
                </a:solidFill>
                <a:effectLst/>
                <a:latin typeface="+mn-lt"/>
                <a:ea typeface="+mn-ea"/>
                <a:cs typeface="+mn-cs"/>
              </a:rPr>
              <a:t> another individual or group of individuals inside the employee’s organization Is</a:t>
            </a:r>
            <a:r>
              <a:rPr lang="en-US" sz="1200" kern="1200" baseline="0" dirty="0" smtClean="0">
                <a:solidFill>
                  <a:schemeClr val="tx1"/>
                </a:solidFill>
                <a:effectLst/>
                <a:latin typeface="+mn-lt"/>
                <a:ea typeface="+mn-ea"/>
                <a:cs typeface="+mn-cs"/>
              </a:rPr>
              <a:t> the basis of comparison. </a:t>
            </a:r>
            <a:r>
              <a:rPr lang="en-US" sz="1200" kern="1200" dirty="0" smtClean="0">
                <a:solidFill>
                  <a:schemeClr val="tx1"/>
                </a:solidFill>
                <a:effectLst/>
                <a:latin typeface="+mn-lt"/>
                <a:ea typeface="+mn-ea"/>
                <a:cs typeface="+mn-cs"/>
              </a:rPr>
              <a:t>Other-outside: Another individual or group of individuals outside the employee’s organization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 and the amount of effort you allocate to each task are affected by the consequences that follow.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you’re consistently reprimanded for out producing your colleagues, you’ll likely reduce your productivity. But we might also explain your lower productivity in terms of goals, inequity, or expectancies.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Which referent an employee chooses will be influenced by the information the employee holds about referents, as well as by the attractiveness of the referent. There are four moderating variables.</a:t>
            </a:r>
            <a:r>
              <a:rPr lang="en-US" sz="1200" kern="1200" baseline="0" dirty="0" smtClean="0">
                <a:solidFill>
                  <a:schemeClr val="tx1"/>
                </a:solidFill>
                <a:effectLst/>
                <a:latin typeface="+mn-lt"/>
                <a:ea typeface="+mn-ea"/>
                <a:cs typeface="+mn-cs"/>
              </a:rPr>
              <a:t> They are</a:t>
            </a:r>
            <a:r>
              <a:rPr lang="en-US" sz="1200" kern="1200" dirty="0" smtClean="0">
                <a:solidFill>
                  <a:schemeClr val="tx1"/>
                </a:solidFill>
                <a:effectLst/>
                <a:latin typeface="+mn-lt"/>
                <a:ea typeface="+mn-ea"/>
                <a:cs typeface="+mn-cs"/>
              </a:rPr>
              <a:t> gender, length of tenure, level in the organization, and amount of education or professionalism. Let’s consider each.</a:t>
            </a:r>
            <a:r>
              <a:rPr lang="en-US" sz="1200" kern="1200" baseline="0" dirty="0" smtClean="0">
                <a:solidFill>
                  <a:schemeClr val="tx1"/>
                </a:solidFill>
                <a:effectLst/>
                <a:latin typeface="+mn-lt"/>
                <a:ea typeface="+mn-ea"/>
                <a:cs typeface="+mn-cs"/>
              </a:rPr>
              <a:t> </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First is g</a:t>
            </a:r>
            <a:r>
              <a:rPr lang="en-US" sz="1200" kern="1200" dirty="0" smtClean="0">
                <a:solidFill>
                  <a:schemeClr val="tx1"/>
                </a:solidFill>
                <a:effectLst/>
                <a:latin typeface="+mn-lt"/>
                <a:ea typeface="+mn-ea"/>
                <a:cs typeface="+mn-cs"/>
              </a:rPr>
              <a:t>ender.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Men and women prefer same-sex comparisons. This also suggests that if women are tolerant of lower pay, it may be due to the comparative standard they use.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Employees in jobs that are not sex-segregated will make more cross-sex comparisons than those in jobs that are either male- or female-dominated. </a:t>
            </a:r>
            <a:r>
              <a:rPr lang="en-US" sz="1200" kern="1200" baseline="0" dirty="0" smtClean="0">
                <a:solidFill>
                  <a:schemeClr val="tx1"/>
                </a:solidFill>
                <a:effectLst/>
                <a:latin typeface="+mn-lt"/>
                <a:ea typeface="+mn-ea"/>
                <a:cs typeface="+mn-cs"/>
              </a:rPr>
              <a:t> Second is l</a:t>
            </a:r>
            <a:r>
              <a:rPr lang="en-US" sz="1200" kern="1200" dirty="0" smtClean="0">
                <a:solidFill>
                  <a:schemeClr val="tx1"/>
                </a:solidFill>
                <a:effectLst/>
                <a:latin typeface="+mn-lt"/>
                <a:ea typeface="+mn-ea"/>
                <a:cs typeface="+mn-cs"/>
              </a:rPr>
              <a:t>ength of tenure.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Employees with short tenure in their current organizations tend to have little information about others. Employees with long tenure rely more heavily on coworkers for comparison. </a:t>
            </a:r>
            <a:r>
              <a:rPr lang="en-US" sz="1200" kern="1200" baseline="0" dirty="0" smtClean="0">
                <a:solidFill>
                  <a:schemeClr val="tx1"/>
                </a:solidFill>
                <a:effectLst/>
                <a:latin typeface="+mn-lt"/>
                <a:ea typeface="+mn-ea"/>
                <a:cs typeface="+mn-cs"/>
              </a:rPr>
              <a:t> Third is l</a:t>
            </a:r>
            <a:r>
              <a:rPr lang="en-US" sz="1200" kern="1200" dirty="0" smtClean="0">
                <a:solidFill>
                  <a:schemeClr val="tx1"/>
                </a:solidFill>
                <a:effectLst/>
                <a:latin typeface="+mn-lt"/>
                <a:ea typeface="+mn-ea"/>
                <a:cs typeface="+mn-cs"/>
              </a:rPr>
              <a:t>evel in the organization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Upper-level employees tend to be more cosmopolitan and have better information about people in other organizations. Therefore, these types of employees will make more other-outside comparisons. The</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mount of education or professionalism can contribute here.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Employees with higher education are more likely to include others outside the organization as referent points </a:t>
            </a:r>
            <a:r>
              <a:rPr lang="en-US" sz="1200" kern="1200" baseline="0" dirty="0" smtClean="0">
                <a:solidFill>
                  <a:schemeClr val="tx1"/>
                </a:solidFill>
                <a:effectLst/>
                <a:latin typeface="+mn-lt"/>
                <a:ea typeface="+mn-ea"/>
                <a:cs typeface="+mn-cs"/>
              </a:rPr>
              <a:t> Last is </a:t>
            </a:r>
            <a:r>
              <a:rPr lang="en-US" sz="1200" kern="1200" dirty="0" smtClean="0">
                <a:solidFill>
                  <a:schemeClr val="tx1"/>
                </a:solidFill>
                <a:effectLst/>
                <a:latin typeface="+mn-lt"/>
                <a:ea typeface="+mn-ea"/>
                <a:cs typeface="+mn-cs"/>
              </a:rPr>
              <a:t>Professional ranks and higher Education.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Upper-level employees, those in the professional ranks, and those with higher amounts of education tend to have better information about people in other organizations and will make more other–outside comparisons.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When employees perceive an inequity, they can be predicted to make one of six choices.</a:t>
            </a:r>
            <a:r>
              <a:rPr lang="en-US" sz="1200" kern="1200" baseline="0" dirty="0" smtClean="0">
                <a:solidFill>
                  <a:schemeClr val="tx1"/>
                </a:solidFill>
                <a:effectLst/>
                <a:latin typeface="+mn-lt"/>
                <a:ea typeface="+mn-ea"/>
                <a:cs typeface="+mn-cs"/>
              </a:rPr>
              <a:t> They can c</a:t>
            </a:r>
            <a:r>
              <a:rPr lang="en-US" sz="1200" kern="1200" dirty="0" smtClean="0">
                <a:solidFill>
                  <a:schemeClr val="tx1"/>
                </a:solidFill>
                <a:effectLst/>
                <a:latin typeface="+mn-lt"/>
                <a:ea typeface="+mn-ea"/>
                <a:cs typeface="+mn-cs"/>
              </a:rPr>
              <a:t>hange their inputs.</a:t>
            </a:r>
            <a:r>
              <a:rPr lang="en-US" sz="1200" kern="1200" baseline="0" dirty="0" smtClean="0">
                <a:solidFill>
                  <a:schemeClr val="tx1"/>
                </a:solidFill>
                <a:effectLst/>
                <a:latin typeface="+mn-lt"/>
                <a:ea typeface="+mn-ea"/>
                <a:cs typeface="+mn-cs"/>
              </a:rPr>
              <a:t> They can c</a:t>
            </a:r>
            <a:r>
              <a:rPr lang="en-US" sz="1200" kern="1200" dirty="0" smtClean="0">
                <a:solidFill>
                  <a:schemeClr val="tx1"/>
                </a:solidFill>
                <a:effectLst/>
                <a:latin typeface="+mn-lt"/>
                <a:ea typeface="+mn-ea"/>
                <a:cs typeface="+mn-cs"/>
              </a:rPr>
              <a:t>hange their outcomes. They</a:t>
            </a:r>
            <a:r>
              <a:rPr lang="en-US" sz="1200" kern="1200" baseline="0" dirty="0" smtClean="0">
                <a:solidFill>
                  <a:schemeClr val="tx1"/>
                </a:solidFill>
                <a:effectLst/>
                <a:latin typeface="+mn-lt"/>
                <a:ea typeface="+mn-ea"/>
                <a:cs typeface="+mn-cs"/>
              </a:rPr>
              <a:t> can d</a:t>
            </a:r>
            <a:r>
              <a:rPr lang="en-US" sz="1200" kern="1200" dirty="0" smtClean="0">
                <a:solidFill>
                  <a:schemeClr val="tx1"/>
                </a:solidFill>
                <a:effectLst/>
                <a:latin typeface="+mn-lt"/>
                <a:ea typeface="+mn-ea"/>
                <a:cs typeface="+mn-cs"/>
              </a:rPr>
              <a:t>istort perceptions of self. They</a:t>
            </a:r>
            <a:r>
              <a:rPr lang="en-US" sz="1200" kern="1200" baseline="0" dirty="0" smtClean="0">
                <a:solidFill>
                  <a:schemeClr val="tx1"/>
                </a:solidFill>
                <a:effectLst/>
                <a:latin typeface="+mn-lt"/>
                <a:ea typeface="+mn-ea"/>
                <a:cs typeface="+mn-cs"/>
              </a:rPr>
              <a:t> can d</a:t>
            </a:r>
            <a:r>
              <a:rPr lang="en-US" sz="1200" kern="1200" dirty="0" smtClean="0">
                <a:solidFill>
                  <a:schemeClr val="tx1"/>
                </a:solidFill>
                <a:effectLst/>
                <a:latin typeface="+mn-lt"/>
                <a:ea typeface="+mn-ea"/>
                <a:cs typeface="+mn-cs"/>
              </a:rPr>
              <a:t>istort perceptions of others. They</a:t>
            </a:r>
            <a:r>
              <a:rPr lang="en-US" sz="1200" kern="1200" baseline="0" dirty="0" smtClean="0">
                <a:solidFill>
                  <a:schemeClr val="tx1"/>
                </a:solidFill>
                <a:effectLst/>
                <a:latin typeface="+mn-lt"/>
                <a:ea typeface="+mn-ea"/>
                <a:cs typeface="+mn-cs"/>
              </a:rPr>
              <a:t> can c</a:t>
            </a:r>
            <a:r>
              <a:rPr lang="en-US" sz="1200" kern="1200" dirty="0" smtClean="0">
                <a:solidFill>
                  <a:schemeClr val="tx1"/>
                </a:solidFill>
                <a:effectLst/>
                <a:latin typeface="+mn-lt"/>
                <a:ea typeface="+mn-ea"/>
                <a:cs typeface="+mn-cs"/>
              </a:rPr>
              <a:t>hoose a different referent. Or,</a:t>
            </a:r>
            <a:r>
              <a:rPr lang="en-US" sz="1200" kern="1200" baseline="0" dirty="0" smtClean="0">
                <a:solidFill>
                  <a:schemeClr val="tx1"/>
                </a:solidFill>
                <a:effectLst/>
                <a:latin typeface="+mn-lt"/>
                <a:ea typeface="+mn-ea"/>
                <a:cs typeface="+mn-cs"/>
              </a:rPr>
              <a:t> they can l</a:t>
            </a:r>
            <a:r>
              <a:rPr lang="en-US" sz="1200" kern="1200" dirty="0" smtClean="0">
                <a:solidFill>
                  <a:schemeClr val="tx1"/>
                </a:solidFill>
                <a:effectLst/>
                <a:latin typeface="+mn-lt"/>
                <a:ea typeface="+mn-ea"/>
                <a:cs typeface="+mn-cs"/>
              </a:rPr>
              <a:t>eave the field.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But organizational justice draws a bigger picture. Exhibit 7-7 shows a model of organizational justice.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Employees perceive their organizations as just when they believe rewards and the way they are distributed are fair. In general, people see allocations or procedure favoring themselves as fair.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Few people really make mathematical calculations of their inputs relative to the outcomes of others. They base distributive judgments on a feeling or an emotional reaction to how they think they are treated relative to others, and their reactions are often emotional as well. Our discussion has also focused on reactions to personal mistreatment. People react emotionally to injustices committed against others, prompting them to take retributive actions. The other key element of organizational justice is the view that justice is multidimensional. How much we get paid relative to what we think we should be paid (distributive justice) is obviously important. But, according to researchers, how we get paid is just as important. Thus the model of organizational justice includes procedural justice—the perceived fairness used to determine the distribution of rewards. Two key elements of procedural justice are process control and explanations. Process control is the opportunity to present your point of view about desired outcomes to decision makers. Explanations are clear reasons management gives for the outcome. Thus, for employees to see a process as fair, they need to feel they have some control over the outcome and that they were given an adequate explanation about why the outcome occurred. It’s also important that a manager is consistent (across people and over time), is unbiased, makes decisions based on information, and is open to appeals. The effects of procedural justice become more important when distributive justice is lacking. If we don’t get what we want, we tend to focus on why. If your supervisor gives a cushy office to a co-worker instead of to you, you’re much more focused on your supervisor’s treatment of you than if you had gotten the office. Explanations are beneficial when they take the form of post hoc excuses (“I know this is bad, and I wanted to give you the office, but it wasn’t my decision”) rather than justifications (“I decided to give the office to Sam, but having it isn’t a big deal.”).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Interactional justice describes an individual’s perception of the degree to which she is treated with dignity, concern, and respect. When people are treated in an unjust manner (at least in their own eyes), they retaliate (for example, badmouthing a supervisor). Because people intimately connect interactional justice or injustice to the conveyer of the information, we would expect perceptions of injustice to be more closely related to the supervisor.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these three forms of justice, Distributive justice is most strongly related to organizational commitment and satisfaction with outcomes such as pay. Procedural justice relates most strongly to job satisfaction, employee trust, withdrawal from the organization, job performance, and citizenship behaviors. There is less evidence about interactional justice.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Expectancy theory is one of the most widely accepted explanations of motivation.  Victor Vroom’s expectancy theory has its critics but most of the research is supportive. Expectancy theory argues that the strength of a tendency to act in a certain way depends on the strength of an expectation that the act will be followed by a given outcome and on the attractiveness of that outcome to the individual. It says that an employee will be motivated to exert a high level of effort when he/she believes that</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ffort will lead to a good performance </a:t>
            </a:r>
            <a:r>
              <a:rPr lang="en-US" sz="1200" kern="1200" dirty="0" smtClean="0">
                <a:solidFill>
                  <a:schemeClr val="tx1"/>
                </a:solidFill>
                <a:effectLst/>
                <a:latin typeface="+mn-lt"/>
                <a:ea typeface="+mn-ea"/>
                <a:cs typeface="+mn-cs"/>
              </a:rPr>
              <a:t>appraisal.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a good appraisal will lead to organizational rewards,</a:t>
            </a:r>
            <a:r>
              <a:rPr lang="en-US" sz="1200" kern="1200" baseline="0" dirty="0" smtClean="0">
                <a:solidFill>
                  <a:schemeClr val="tx1"/>
                </a:solidFill>
                <a:effectLst/>
                <a:latin typeface="+mn-lt"/>
                <a:ea typeface="+mn-ea"/>
                <a:cs typeface="+mn-cs"/>
              </a:rPr>
              <a:t> and t</a:t>
            </a:r>
            <a:r>
              <a:rPr lang="en-US" sz="1200" kern="1200" dirty="0" smtClean="0">
                <a:solidFill>
                  <a:schemeClr val="tx1"/>
                </a:solidFill>
                <a:effectLst/>
                <a:latin typeface="+mn-lt"/>
                <a:ea typeface="+mn-ea"/>
                <a:cs typeface="+mn-cs"/>
              </a:rPr>
              <a:t>hat the rewards will satisfy his/her personal goals.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Three key relationships in Expectancy</a:t>
            </a:r>
            <a:r>
              <a:rPr lang="en-US" sz="1200" kern="1200" baseline="0" dirty="0" smtClean="0">
                <a:solidFill>
                  <a:schemeClr val="tx1"/>
                </a:solidFill>
                <a:effectLst/>
                <a:latin typeface="+mn-lt"/>
                <a:ea typeface="+mn-ea"/>
                <a:cs typeface="+mn-cs"/>
              </a:rPr>
              <a:t> Theory include the </a:t>
            </a:r>
            <a:r>
              <a:rPr lang="en-US" sz="1200" kern="1200" dirty="0" smtClean="0">
                <a:solidFill>
                  <a:schemeClr val="tx1"/>
                </a:solidFill>
                <a:effectLst/>
                <a:latin typeface="+mn-lt"/>
                <a:ea typeface="+mn-ea"/>
                <a:cs typeface="+mn-cs"/>
              </a:rPr>
              <a:t>Effort-performance relationship, which is</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the probability perceived by the individual that exerting a given amount of effort will lead to performance.</a:t>
            </a:r>
            <a:r>
              <a:rPr lang="en-US" sz="1200" kern="1200" baseline="0" dirty="0" smtClean="0">
                <a:solidFill>
                  <a:schemeClr val="tx1"/>
                </a:solidFill>
                <a:effectLst/>
                <a:latin typeface="+mn-lt"/>
                <a:ea typeface="+mn-ea"/>
                <a:cs typeface="+mn-cs"/>
              </a:rPr>
              <a:t> Second, </a:t>
            </a:r>
            <a:r>
              <a:rPr lang="en-US" sz="1200" kern="1200" dirty="0" smtClean="0">
                <a:solidFill>
                  <a:schemeClr val="tx1"/>
                </a:solidFill>
                <a:effectLst/>
                <a:latin typeface="+mn-lt"/>
                <a:ea typeface="+mn-ea"/>
                <a:cs typeface="+mn-cs"/>
              </a:rPr>
              <a:t>Performance-reward relationship</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the degree to which the individual believes that performing at a particular level will lead to the attainment of a desired outcome</a:t>
            </a:r>
            <a:r>
              <a:rPr lang="en-US" sz="1200" kern="1200" baseline="0" dirty="0" smtClean="0">
                <a:solidFill>
                  <a:schemeClr val="tx1"/>
                </a:solidFill>
                <a:effectLst/>
                <a:latin typeface="+mn-lt"/>
                <a:ea typeface="+mn-ea"/>
                <a:cs typeface="+mn-cs"/>
              </a:rPr>
              <a:t>. And third, </a:t>
            </a:r>
            <a:r>
              <a:rPr lang="en-US" sz="1200" kern="1200" dirty="0" smtClean="0">
                <a:solidFill>
                  <a:schemeClr val="tx1"/>
                </a:solidFill>
                <a:effectLst/>
                <a:latin typeface="+mn-lt"/>
                <a:ea typeface="+mn-ea"/>
                <a:cs typeface="+mn-cs"/>
              </a:rPr>
              <a:t>Rewards-personal goals relationship</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the degree to which organizational rewards satisfy an individual’s personal goals or needs and the attractiveness of those potential rewards for the </a:t>
            </a:r>
            <a:r>
              <a:rPr lang="en-US" sz="1200" kern="1200" dirty="0" smtClean="0">
                <a:solidFill>
                  <a:schemeClr val="tx1"/>
                </a:solidFill>
                <a:effectLst/>
                <a:latin typeface="+mn-lt"/>
                <a:ea typeface="+mn-ea"/>
                <a:cs typeface="+mn-cs"/>
              </a:rPr>
              <a:t>individual.</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The key to expectancy theory is the understanding of an individual’s goals and the linkage between effort and performance, between performance and rewards, and finally, between the rewards and individual goal satisfaction.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critics suggest that the theory has only limited use, arguing that it tends to be more valid for predicting in situations where effort-performance and performance-reward linkages are clearly perceived by the individual.</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The three key elements of our definition of motivation are intensity, direction, and persistence. Intensity is concerned with how hard a person tries to do anything. This is the element most of us focus on when we talk about motivation. Direction is the orientation that benefits the organization. </a:t>
            </a:r>
            <a:r>
              <a:rPr lang="en-US" sz="1100" kern="1200" baseline="0" dirty="0" smtClean="0">
                <a:solidFill>
                  <a:schemeClr val="tx1"/>
                </a:solidFill>
                <a:effectLst/>
                <a:latin typeface="+mn-lt"/>
                <a:ea typeface="+mn-ea"/>
                <a:cs typeface="+mn-cs"/>
              </a:rPr>
              <a:t> It can be positive or negative. </a:t>
            </a:r>
            <a:r>
              <a:rPr lang="en-US" sz="1200" kern="1200" dirty="0" smtClean="0">
                <a:solidFill>
                  <a:schemeClr val="tx1"/>
                </a:solidFill>
                <a:effectLst/>
                <a:latin typeface="+mn-lt"/>
                <a:ea typeface="+mn-ea"/>
                <a:cs typeface="+mn-cs"/>
              </a:rPr>
              <a:t>Persistence is a measure of how long a person can maintain his</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her effort. Motivated individuals stay with a task long enough to achieve their goal.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The Model in Exhibit 7–9 integrates much of what we know about motivation. Its basic foundation is the expectancy model.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Expectancy theory predicts that an employee will exert a high level of effort if he/she perceives that there is a strong relationship between effort and performance, performance and rewards, and rewards and satisfaction of personal goals.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of these relationships, in turn, is influenced by certain factors. For effort to lead to good performance, the individual must have the requisite ability to perform, and the performance appraisal system must be perceived as being fair and objective. The final link in expectancy theory is the rewards-goals relationship. The model considers the achievement, need, reinforcement, and equity/organizational justice theories.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High achievers are internally driven as long as the jobs they are doing provide them with personal responsibility, feedback, and moderate risks.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Reinforcement theory recognizes that the organization’s rewards reinforce the individual’s performance.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Individuals will compare the rewards (outcomes) they receive from the inputs they make with the outcome-input ratio of relevant others and inequities may influence the effort expended.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The motivation theories in this chapter differ in their predictive strength. Here, we review the most established to determine their relevance in explaining turnover, productivity, and other outcomes, and assess the predictive power of each.</a:t>
            </a:r>
            <a:r>
              <a:rPr lang="en-US" sz="1200" kern="1200" baseline="0" dirty="0" smtClean="0">
                <a:solidFill>
                  <a:schemeClr val="tx1"/>
                </a:solidFill>
                <a:effectLst/>
                <a:latin typeface="+mn-lt"/>
                <a:ea typeface="+mn-ea"/>
                <a:cs typeface="+mn-cs"/>
              </a:rPr>
              <a:t> We looked at </a:t>
            </a:r>
            <a:r>
              <a:rPr lang="en-US" sz="1200" kern="1200" dirty="0" smtClean="0">
                <a:solidFill>
                  <a:schemeClr val="tx1"/>
                </a:solidFill>
                <a:effectLst/>
                <a:latin typeface="+mn-lt"/>
                <a:ea typeface="+mn-ea"/>
                <a:cs typeface="+mn-cs"/>
              </a:rPr>
              <a:t>Need Theories such</a:t>
            </a:r>
            <a:r>
              <a:rPr lang="en-US" sz="1200" kern="1200" baseline="0" dirty="0" smtClean="0">
                <a:solidFill>
                  <a:schemeClr val="tx1"/>
                </a:solidFill>
                <a:effectLst/>
                <a:latin typeface="+mn-lt"/>
                <a:ea typeface="+mn-ea"/>
                <a:cs typeface="+mn-cs"/>
              </a:rPr>
              <a:t> as </a:t>
            </a:r>
            <a:r>
              <a:rPr lang="en-US" sz="1200" kern="1200" dirty="0" smtClean="0">
                <a:solidFill>
                  <a:schemeClr val="tx1"/>
                </a:solidFill>
                <a:effectLst/>
                <a:latin typeface="+mn-lt"/>
                <a:ea typeface="+mn-ea"/>
                <a:cs typeface="+mn-cs"/>
              </a:rPr>
              <a:t>Maslow’s hierarchy, McClelland’s needs, and the two-factor theory focus on needs. None has found widespread support, although McClelland’s is the strongest, particularly regarding the relationship between achievement and productivity. In general, need theories are not very valid explanations of motivation.</a:t>
            </a:r>
            <a:r>
              <a:rPr lang="en-US" sz="1200" kern="1200" baseline="0" dirty="0" smtClean="0">
                <a:solidFill>
                  <a:schemeClr val="tx1"/>
                </a:solidFill>
                <a:effectLst/>
                <a:latin typeface="+mn-lt"/>
                <a:ea typeface="+mn-ea"/>
                <a:cs typeface="+mn-cs"/>
              </a:rPr>
              <a:t> We focused on </a:t>
            </a:r>
            <a:r>
              <a:rPr lang="en-US" sz="1200" kern="1200" dirty="0" smtClean="0">
                <a:solidFill>
                  <a:schemeClr val="tx1"/>
                </a:solidFill>
                <a:effectLst/>
                <a:latin typeface="+mn-lt"/>
                <a:ea typeface="+mn-ea"/>
                <a:cs typeface="+mn-cs"/>
              </a:rPr>
              <a:t>Self-Determination Theory and Cognitive Evaluation Theory.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research on the motivational effects of rewards has accumulated, it increasingly appears extrinsic rewards can undermine motivation if they are seen as coercive.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can increase motivation if they provide information about competence and relatedness.</a:t>
            </a:r>
            <a:r>
              <a:rPr lang="en-US" sz="1200" kern="1200" baseline="0" dirty="0" smtClean="0">
                <a:solidFill>
                  <a:schemeClr val="tx1"/>
                </a:solidFill>
                <a:effectLst/>
                <a:latin typeface="+mn-lt"/>
                <a:ea typeface="+mn-ea"/>
                <a:cs typeface="+mn-cs"/>
              </a:rPr>
              <a:t> We looked at </a:t>
            </a:r>
            <a:r>
              <a:rPr lang="en-US" sz="1200" kern="1200" dirty="0" smtClean="0">
                <a:solidFill>
                  <a:schemeClr val="tx1"/>
                </a:solidFill>
                <a:effectLst/>
                <a:latin typeface="+mn-lt"/>
                <a:ea typeface="+mn-ea"/>
                <a:cs typeface="+mn-cs"/>
              </a:rPr>
              <a:t>Goal-Setting Theory.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Clear and difficult goals lead to higher levels of employee productivity, supporting goal-setting theory’s explanation of this dependent variable. The theory does not address absenteeism, turnover, or satisfaction, however.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Reinforcement Theory was</a:t>
            </a:r>
            <a:r>
              <a:rPr lang="en-US" sz="1200" kern="1200" baseline="0" dirty="0" smtClean="0">
                <a:solidFill>
                  <a:schemeClr val="tx1"/>
                </a:solidFill>
                <a:effectLst/>
                <a:latin typeface="+mn-lt"/>
                <a:ea typeface="+mn-ea"/>
                <a:cs typeface="+mn-cs"/>
              </a:rPr>
              <a:t> next one the list. </a:t>
            </a:r>
            <a:r>
              <a:rPr lang="en-US" sz="1200" kern="1200" dirty="0" smtClean="0">
                <a:solidFill>
                  <a:schemeClr val="tx1"/>
                </a:solidFill>
                <a:effectLst/>
                <a:latin typeface="+mn-lt"/>
                <a:ea typeface="+mn-ea"/>
                <a:cs typeface="+mn-cs"/>
              </a:rPr>
              <a:t>This theory has an impressive record for predicting quality and quantity of work, persistence of effort, absenteeism, tardiness, and accident rates. It does not offer much insight into employee satisfaction or the decision to quit.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went over Equity Theory/Organizational Justice.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Equity theory deals with productivity, satisfaction, absence, and turnover variables. However, its strongest legacy is that it provided the spark for research on organizational justice, which has more support in the literature. And</a:t>
            </a:r>
            <a:r>
              <a:rPr lang="en-US" sz="1200" kern="1200" baseline="0" dirty="0" smtClean="0">
                <a:solidFill>
                  <a:schemeClr val="tx1"/>
                </a:solidFill>
                <a:effectLst/>
                <a:latin typeface="+mn-lt"/>
                <a:ea typeface="+mn-ea"/>
                <a:cs typeface="+mn-cs"/>
              </a:rPr>
              <a:t> we  closed with </a:t>
            </a:r>
            <a:r>
              <a:rPr lang="en-US" sz="1200" kern="1200" dirty="0" smtClean="0">
                <a:solidFill>
                  <a:schemeClr val="tx1"/>
                </a:solidFill>
                <a:effectLst/>
                <a:latin typeface="+mn-lt"/>
                <a:ea typeface="+mn-ea"/>
                <a:cs typeface="+mn-cs"/>
              </a:rPr>
              <a:t>Expectancy Theory.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Expectancy theory offers a powerful explanation of performance variables such as employee productivity, absenteeism, and turnover.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it assumes employees have few constraints on decision-making, such as bias or incomplete information, and this limits its applicability.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Expectancy theory has some validity because for many behaviors people consider expected </a:t>
            </a:r>
            <a:r>
              <a:rPr lang="en-US" sz="1200" kern="1200" smtClean="0">
                <a:solidFill>
                  <a:schemeClr val="tx1"/>
                </a:solidFill>
                <a:effectLst/>
                <a:latin typeface="+mn-lt"/>
                <a:ea typeface="+mn-ea"/>
                <a:cs typeface="+mn-cs"/>
              </a:rPr>
              <a:t>outcomes.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Abraham Maslow’s hierarchy of needs is the most well known theory of motivation. He hypothesized that within every human being there exists a hierarchy of five needs.</a:t>
            </a:r>
            <a:r>
              <a:rPr lang="en-US" sz="1200" kern="1200" baseline="0" dirty="0" smtClean="0">
                <a:solidFill>
                  <a:schemeClr val="tx1"/>
                </a:solidFill>
                <a:effectLst/>
                <a:latin typeface="+mn-lt"/>
                <a:ea typeface="+mn-ea"/>
                <a:cs typeface="+mn-cs"/>
              </a:rPr>
              <a:t> These begin with </a:t>
            </a:r>
            <a:r>
              <a:rPr lang="en-US" sz="1200" kern="1200" dirty="0" smtClean="0">
                <a:solidFill>
                  <a:schemeClr val="tx1"/>
                </a:solidFill>
                <a:effectLst/>
                <a:latin typeface="+mn-lt"/>
                <a:ea typeface="+mn-ea"/>
                <a:cs typeface="+mn-cs"/>
              </a:rPr>
              <a:t>Physiological</a:t>
            </a:r>
            <a:r>
              <a:rPr lang="en-US" sz="1200" kern="1200" baseline="0" dirty="0" smtClean="0">
                <a:solidFill>
                  <a:schemeClr val="tx1"/>
                </a:solidFill>
                <a:effectLst/>
                <a:latin typeface="+mn-lt"/>
                <a:ea typeface="+mn-ea"/>
                <a:cs typeface="+mn-cs"/>
              </a:rPr>
              <a:t> needs that</a:t>
            </a:r>
            <a:r>
              <a:rPr lang="en-US" sz="1200" kern="1200" dirty="0" smtClean="0">
                <a:solidFill>
                  <a:schemeClr val="tx1"/>
                </a:solidFill>
                <a:effectLst/>
                <a:latin typeface="+mn-lt"/>
                <a:ea typeface="+mn-ea"/>
                <a:cs typeface="+mn-cs"/>
              </a:rPr>
              <a:t> include </a:t>
            </a:r>
            <a:r>
              <a:rPr lang="en-US" sz="1200" kern="1200" dirty="0" smtClean="0">
                <a:solidFill>
                  <a:schemeClr val="tx1"/>
                </a:solidFill>
                <a:effectLst/>
                <a:latin typeface="+mn-lt"/>
                <a:ea typeface="+mn-ea"/>
                <a:cs typeface="+mn-cs"/>
              </a:rPr>
              <a:t>hunger, thirst, shelter, sex, and other bodily needs.</a:t>
            </a:r>
            <a:r>
              <a:rPr lang="en-US" sz="1200" kern="1200" baseline="0" dirty="0" smtClean="0">
                <a:solidFill>
                  <a:schemeClr val="tx1"/>
                </a:solidFill>
                <a:effectLst/>
                <a:latin typeface="+mn-lt"/>
                <a:ea typeface="+mn-ea"/>
                <a:cs typeface="+mn-cs"/>
              </a:rPr>
              <a:t> The second level is </a:t>
            </a:r>
            <a:r>
              <a:rPr lang="en-US" sz="1200" kern="1200" dirty="0" smtClean="0">
                <a:solidFill>
                  <a:schemeClr val="tx1"/>
                </a:solidFill>
                <a:effectLst/>
                <a:latin typeface="+mn-lt"/>
                <a:ea typeface="+mn-ea"/>
                <a:cs typeface="+mn-cs"/>
              </a:rPr>
              <a:t>Safety needs that</a:t>
            </a:r>
            <a:r>
              <a:rPr lang="en-US" sz="1200" kern="1200" dirty="0" smtClean="0">
                <a:solidFill>
                  <a:schemeClr val="tx1"/>
                </a:solidFill>
                <a:effectLst/>
                <a:latin typeface="+mn-lt"/>
                <a:ea typeface="+mn-ea"/>
                <a:cs typeface="+mn-cs"/>
              </a:rPr>
              <a:t> include </a:t>
            </a:r>
            <a:r>
              <a:rPr lang="en-US" sz="1200" kern="1200" dirty="0" smtClean="0">
                <a:solidFill>
                  <a:schemeClr val="tx1"/>
                </a:solidFill>
                <a:effectLst/>
                <a:latin typeface="+mn-lt"/>
                <a:ea typeface="+mn-ea"/>
                <a:cs typeface="+mn-cs"/>
              </a:rPr>
              <a:t>security and protection from physical and emotional harm.</a:t>
            </a:r>
            <a:r>
              <a:rPr lang="en-US" sz="1200" kern="1200" baseline="0" dirty="0" smtClean="0">
                <a:solidFill>
                  <a:schemeClr val="tx1"/>
                </a:solidFill>
                <a:effectLst/>
                <a:latin typeface="+mn-lt"/>
                <a:ea typeface="+mn-ea"/>
                <a:cs typeface="+mn-cs"/>
              </a:rPr>
              <a:t> The next level is </a:t>
            </a:r>
            <a:r>
              <a:rPr lang="en-US" sz="1200" kern="1200" dirty="0" smtClean="0">
                <a:solidFill>
                  <a:schemeClr val="tx1"/>
                </a:solidFill>
                <a:effectLst/>
                <a:latin typeface="+mn-lt"/>
                <a:ea typeface="+mn-ea"/>
                <a:cs typeface="+mn-cs"/>
              </a:rPr>
              <a:t>Social</a:t>
            </a:r>
            <a:r>
              <a:rPr lang="en-US" sz="1200" kern="1200" baseline="0" dirty="0" smtClean="0">
                <a:solidFill>
                  <a:schemeClr val="tx1"/>
                </a:solidFill>
                <a:effectLst/>
                <a:latin typeface="+mn-lt"/>
                <a:ea typeface="+mn-ea"/>
                <a:cs typeface="+mn-cs"/>
              </a:rPr>
              <a:t> needs and it</a:t>
            </a:r>
            <a:r>
              <a:rPr lang="en-US" sz="1200" kern="1200" dirty="0" smtClean="0">
                <a:solidFill>
                  <a:schemeClr val="tx1"/>
                </a:solidFill>
                <a:effectLst/>
                <a:latin typeface="+mn-lt"/>
                <a:ea typeface="+mn-ea"/>
                <a:cs typeface="+mn-cs"/>
              </a:rPr>
              <a:t> includes </a:t>
            </a:r>
            <a:r>
              <a:rPr lang="en-US" sz="1200" kern="1200" dirty="0" smtClean="0">
                <a:solidFill>
                  <a:schemeClr val="tx1"/>
                </a:solidFill>
                <a:effectLst/>
                <a:latin typeface="+mn-lt"/>
                <a:ea typeface="+mn-ea"/>
                <a:cs typeface="+mn-cs"/>
              </a:rPr>
              <a:t>affection, belongingness, acceptance, and friendship.</a:t>
            </a:r>
            <a:r>
              <a:rPr lang="en-US" sz="1200" kern="1200" baseline="0" dirty="0" smtClean="0">
                <a:solidFill>
                  <a:schemeClr val="tx1"/>
                </a:solidFill>
                <a:effectLst/>
                <a:latin typeface="+mn-lt"/>
                <a:ea typeface="+mn-ea"/>
                <a:cs typeface="+mn-cs"/>
              </a:rPr>
              <a:t> Reaching a higher level we find </a:t>
            </a:r>
            <a:r>
              <a:rPr lang="en-US" sz="1200" kern="1200" dirty="0" smtClean="0">
                <a:solidFill>
                  <a:schemeClr val="tx1"/>
                </a:solidFill>
                <a:effectLst/>
                <a:latin typeface="+mn-lt"/>
                <a:ea typeface="+mn-ea"/>
                <a:cs typeface="+mn-cs"/>
              </a:rPr>
              <a:t>Esteem</a:t>
            </a:r>
            <a:r>
              <a:rPr lang="en-US" sz="1200" kern="1200" baseline="0" dirty="0" smtClean="0">
                <a:solidFill>
                  <a:schemeClr val="tx1"/>
                </a:solidFill>
                <a:effectLst/>
                <a:latin typeface="+mn-lt"/>
                <a:ea typeface="+mn-ea"/>
                <a:cs typeface="+mn-cs"/>
              </a:rPr>
              <a:t> needs that</a:t>
            </a:r>
            <a:r>
              <a:rPr lang="en-US" sz="1200" kern="1200" dirty="0" smtClean="0">
                <a:solidFill>
                  <a:schemeClr val="tx1"/>
                </a:solidFill>
                <a:effectLst/>
                <a:latin typeface="+mn-lt"/>
                <a:ea typeface="+mn-ea"/>
                <a:cs typeface="+mn-cs"/>
              </a:rPr>
              <a:t> includes </a:t>
            </a:r>
            <a:r>
              <a:rPr lang="en-US" sz="1200" kern="1200" dirty="0" smtClean="0">
                <a:solidFill>
                  <a:schemeClr val="tx1"/>
                </a:solidFill>
                <a:effectLst/>
                <a:latin typeface="+mn-lt"/>
                <a:ea typeface="+mn-ea"/>
                <a:cs typeface="+mn-cs"/>
              </a:rPr>
              <a:t>internal esteem factors such as self-respect, autonomy, and achievement; and external esteem factors such as status, recognition, and attention.</a:t>
            </a:r>
            <a:r>
              <a:rPr lang="en-US" sz="1200" kern="1200" baseline="0" dirty="0" smtClean="0">
                <a:solidFill>
                  <a:schemeClr val="tx1"/>
                </a:solidFill>
                <a:effectLst/>
                <a:latin typeface="+mn-lt"/>
                <a:ea typeface="+mn-ea"/>
                <a:cs typeface="+mn-cs"/>
              </a:rPr>
              <a:t> At the top of the hierarchy is </a:t>
            </a:r>
            <a:r>
              <a:rPr lang="en-US" sz="1200" kern="1200" dirty="0" smtClean="0">
                <a:solidFill>
                  <a:schemeClr val="tx1"/>
                </a:solidFill>
                <a:effectLst/>
                <a:latin typeface="+mn-lt"/>
                <a:ea typeface="+mn-ea"/>
                <a:cs typeface="+mn-cs"/>
              </a:rPr>
              <a:t>Self-actualization</a:t>
            </a:r>
            <a:r>
              <a:rPr lang="en-US" sz="1200" kern="1200" baseline="0" dirty="0" smtClean="0">
                <a:solidFill>
                  <a:schemeClr val="tx1"/>
                </a:solidFill>
                <a:effectLst/>
                <a:latin typeface="+mn-lt"/>
                <a:ea typeface="+mn-ea"/>
                <a:cs typeface="+mn-cs"/>
              </a:rPr>
              <a:t> needs. This is</a:t>
            </a:r>
            <a:r>
              <a:rPr lang="en-US" sz="1200" kern="1200" dirty="0" smtClean="0">
                <a:solidFill>
                  <a:schemeClr val="tx1"/>
                </a:solidFill>
                <a:effectLst/>
                <a:latin typeface="+mn-lt"/>
                <a:ea typeface="+mn-ea"/>
                <a:cs typeface="+mn-cs"/>
              </a:rPr>
              <a:t> the drive to become what one is capable of becoming; includes growth, achieving one’s potential, and self-fulfillment.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a need becomes substantially satisfied, the next need becomes dominant. No need is ever fully gratified; a substantially satisfied need no longer motivates. </a:t>
            </a:r>
          </a:p>
          <a:p>
            <a:pPr lvl="2"/>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0501515-2CBB-EE43-B6D0-A9F1D44159C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 Maslow’s need theory has received wide recognition, particularly among practicing managers. Research does not generally validate the theory.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Maslow provided no empirical substantiation, and several studies that sought to validate the theory found no support for it.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researchers have attempted to revive components of the need hierarchy concept, using principles from evolutionary psychology.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Time will tell whether these revisions to Maslow’s hierarchy will be useful to practicing managers.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Douglas McGregor’s Theory X and Theory 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concluded that a manager’s view of the nature of human beings is based on a certain grouping of assumptions and he or she tends to mold his or her behavior toward employees according to these assumptions.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Theory X assumptions are basically negative.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Employees inherently dislike work and, whenever possible, will attempt to avoid 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Since employees dislike work, they must be coerced, controlled, or threatened with punishment.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Employees will avoid responsibilities and seek formal direction whenever possible.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Most workers place security above all other factors and will display little ambition.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Theory Y assumptions are basically positive.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Employees can view work as being as natural as rest or play. People will exercise self-direction and self-control if they are committed to the objectives.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What are the implications for managers? This is best explained by using Maslow’s framework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Theory X assumes that lower-order needs dominate individuals.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Theory Y assumes that higher-order needs dominate individuals.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McGregor himself held to the belief that Theory Y assumptions were more valid than Theory X.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is no evidence to confirm that either set of assumptions is valid.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The Two-Factor Theory is sometimes also called motivation-hygiene theory.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Proposed by psychologist Frederick Herzberg when he investigated the question, “What do people want from their jobs?” He asked people to describe, in detail, situations in which they felt exceptionally good or bad about their jobs. These responses were then tabulated and categorized. From the categorized responses, Herzberg concluded</a:t>
            </a:r>
            <a:r>
              <a:rPr lang="en-US" sz="1200" kern="1200" baseline="0" dirty="0" smtClean="0">
                <a:solidFill>
                  <a:schemeClr val="tx1"/>
                </a:solidFill>
                <a:effectLst/>
                <a:latin typeface="+mn-lt"/>
                <a:ea typeface="+mn-ea"/>
                <a:cs typeface="+mn-cs"/>
              </a:rPr>
              <a:t> that </a:t>
            </a:r>
            <a:r>
              <a:rPr lang="en-US" sz="1200" kern="1200" dirty="0" smtClean="0">
                <a:solidFill>
                  <a:schemeClr val="tx1"/>
                </a:solidFill>
                <a:effectLst/>
                <a:latin typeface="+mn-lt"/>
                <a:ea typeface="+mn-ea"/>
                <a:cs typeface="+mn-cs"/>
              </a:rPr>
              <a:t>Intrinsic factors, such as advancement, recognition, responsibility, and achievement seem to be related to job satisfaction.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Dissatisfied respondents tended to cite extrinsic factors, such as supervision, pay, company policies, and working conditions. The opposite of satisfaction is not dissatisfaction. Removing dissatisfying characteristics from a job does not necessarily make the job satisfying.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Job satisfaction factors are separate and distinct from job dissatisfaction factors.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01515-2CBB-EE43-B6D0-A9F1D44159C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38953"/>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1-</a:t>
            </a:r>
            <a:fld id="{A96BA3F1-4180-E842-8F37-552D2A4F7099}" type="slidenum">
              <a:rPr lang="en-US" smtClean="0"/>
              <a:pPr/>
              <a:t>‹#›</a:t>
            </a:fld>
            <a:endParaRPr lang="en-US" dirty="0"/>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53200" y="6173787"/>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fld id="{A96BA3F1-4180-E842-8F37-552D2A4F7099}" type="slidenum">
              <a:rPr lang="en-US" smtClean="0"/>
              <a:pPr/>
              <a:t>‹#›</a:t>
            </a:fld>
            <a:endParaRPr lang="en-US" dirty="0"/>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553200" y="6173787"/>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1-</a:t>
            </a:r>
            <a:fld id="{A96BA3F1-4180-E842-8F37-552D2A4F7099}" type="slidenum">
              <a:rPr lang="en-US" smtClean="0"/>
              <a:pPr/>
              <a:t>‹#›</a:t>
            </a:fld>
            <a:endParaRPr lang="en-US"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53200" y="6173787"/>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r>
              <a:rPr lang="en-US" dirty="0" smtClean="0"/>
              <a:t>Copyright © 2013 Pearson Education, Inc. Publishing as Prentice Hall</a:t>
            </a:r>
            <a:endParaRPr lang="en-US"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553200" y="6173787"/>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6553200" y="6173787"/>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p>
            <a:fld id="{A96BA3F1-4180-E842-8F37-552D2A4F709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6553200" y="6173787"/>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173787"/>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A96BA3F1-4180-E842-8F37-552D2A4F70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53200" y="6173787"/>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fld id="{A96BA3F1-4180-E842-8F37-552D2A4F709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457199" y="6356350"/>
            <a:ext cx="571173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5-</a:t>
            </a:r>
            <a:fld id="{A96BA3F1-4180-E842-8F37-552D2A4F709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Arial Narrow"/>
          <a:ea typeface="+mj-ea"/>
          <a:cs typeface="Arial Narrow"/>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Arial"/>
          <a:ea typeface="+mn-ea"/>
          <a:cs typeface="Arial"/>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Arial"/>
          <a:ea typeface="+mn-ea"/>
          <a:cs typeface="Arial"/>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Arial"/>
          <a:ea typeface="+mn-ea"/>
          <a:cs typeface="Arial"/>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Arial"/>
          <a:ea typeface="+mn-ea"/>
          <a:cs typeface="Arial"/>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4" Type="http://schemas.openxmlformats.org/officeDocument/2006/relationships/image" Target="NULL" TargetMode="External"/><Relationship Id="rId1" Type="http://schemas.openxmlformats.org/officeDocument/2006/relationships/slideLayout" Target="../slideLayouts/slideLayout8.xml"/><Relationship Id="rId2" Type="http://schemas.openxmlformats.org/officeDocument/2006/relationships/notesSlide" Target="../notesSlides/notesSlide42.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ctrTitle"/>
          </p:nvPr>
        </p:nvSpPr>
        <p:spPr>
          <a:xfrm>
            <a:off x="4233672" y="0"/>
            <a:ext cx="4910328" cy="2130552"/>
          </a:xfrm>
        </p:spPr>
        <p:txBody>
          <a:bodyPr>
            <a:normAutofit fontScale="90000"/>
          </a:bodyPr>
          <a:lstStyle/>
          <a:p>
            <a:r>
              <a:rPr lang="en-US" dirty="0" smtClean="0"/>
              <a:t>Organizational Behavior</a:t>
            </a:r>
            <a:br>
              <a:rPr lang="en-US" dirty="0" smtClean="0"/>
            </a:br>
            <a:r>
              <a:rPr lang="en-US" dirty="0" smtClean="0"/>
              <a:t>15th Ed</a:t>
            </a:r>
            <a:endParaRPr lang="en-US" dirty="0"/>
          </a:p>
        </p:txBody>
      </p:sp>
      <p:sp>
        <p:nvSpPr>
          <p:cNvPr id="10" name="Subtitle 9"/>
          <p:cNvSpPr>
            <a:spLocks noGrp="1"/>
          </p:cNvSpPr>
          <p:nvPr>
            <p:ph type="subTitle" idx="1"/>
          </p:nvPr>
        </p:nvSpPr>
        <p:spPr>
          <a:xfrm>
            <a:off x="1431328" y="4266490"/>
            <a:ext cx="7374128" cy="1300450"/>
          </a:xfrm>
        </p:spPr>
        <p:txBody>
          <a:bodyPr>
            <a:normAutofit/>
          </a:bodyPr>
          <a:lstStyle/>
          <a:p>
            <a:r>
              <a:rPr lang="en-US" sz="3400" dirty="0" smtClean="0">
                <a:latin typeface="Arial"/>
                <a:cs typeface="Arial"/>
              </a:rPr>
              <a:t>Motivational Concepts</a:t>
            </a:r>
            <a:endParaRPr lang="en-US" sz="3400" dirty="0">
              <a:latin typeface="Arial"/>
              <a:cs typeface="Arial"/>
            </a:endParaRPr>
          </a:p>
        </p:txBody>
      </p:sp>
      <p:sp>
        <p:nvSpPr>
          <p:cNvPr id="13" name="Footer Placeholder 12"/>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r>
              <a:rPr lang="en-US" dirty="0"/>
              <a:t>7</a:t>
            </a:r>
            <a:r>
              <a:rPr lang="en-US" dirty="0" smtClean="0"/>
              <a:t>-</a:t>
            </a:r>
            <a:fld id="{A96BA3F1-4180-E842-8F37-552D2A4F7099}" type="slidenum">
              <a:rPr lang="en-US" smtClean="0"/>
              <a:pPr/>
              <a:t>1</a:t>
            </a:fld>
            <a:endParaRPr lang="en-US" dirty="0"/>
          </a:p>
        </p:txBody>
      </p:sp>
      <p:sp>
        <p:nvSpPr>
          <p:cNvPr id="42" name="TextBox 41"/>
          <p:cNvSpPr txBox="1"/>
          <p:nvPr/>
        </p:nvSpPr>
        <p:spPr>
          <a:xfrm>
            <a:off x="4001814" y="2232321"/>
            <a:ext cx="5023314" cy="461665"/>
          </a:xfrm>
          <a:prstGeom prst="rect">
            <a:avLst/>
          </a:prstGeom>
          <a:noFill/>
        </p:spPr>
        <p:txBody>
          <a:bodyPr wrap="square" rtlCol="0">
            <a:spAutoFit/>
          </a:bodyPr>
          <a:lstStyle/>
          <a:p>
            <a:pPr algn="r"/>
            <a:r>
              <a:rPr lang="en-US" sz="2400" dirty="0" smtClean="0">
                <a:latin typeface="Perpetua Titling MT"/>
                <a:cs typeface="Perpetua Titling MT"/>
              </a:rPr>
              <a:t>Robbins and Judge</a:t>
            </a:r>
            <a:endParaRPr lang="en-US" sz="2400" dirty="0">
              <a:latin typeface="Perpetua Titling MT"/>
              <a:cs typeface="Perpetua Titling MT"/>
            </a:endParaRPr>
          </a:p>
        </p:txBody>
      </p:sp>
      <p:sp>
        <p:nvSpPr>
          <p:cNvPr id="43" name="TextBox 42"/>
          <p:cNvSpPr txBox="1"/>
          <p:nvPr/>
        </p:nvSpPr>
        <p:spPr>
          <a:xfrm>
            <a:off x="457200" y="741658"/>
            <a:ext cx="4661192" cy="2308324"/>
          </a:xfrm>
          <a:prstGeom prst="rect">
            <a:avLst/>
          </a:prstGeom>
          <a:noFill/>
        </p:spPr>
        <p:txBody>
          <a:bodyPr wrap="square" rtlCol="0">
            <a:spAutoFit/>
          </a:bodyPr>
          <a:lstStyle/>
          <a:p>
            <a:r>
              <a:rPr lang="en-US" sz="4000" i="1" dirty="0" smtClean="0">
                <a:latin typeface="Perpetua Titling MT"/>
                <a:cs typeface="Perpetua Titling MT"/>
              </a:rPr>
              <a:t>Chapter</a:t>
            </a:r>
            <a:r>
              <a:rPr lang="en-US" sz="6000" i="1" dirty="0" smtClean="0">
                <a:latin typeface="Perpetua Titling MT"/>
                <a:cs typeface="Perpetua Titling MT"/>
              </a:rPr>
              <a:t> </a:t>
            </a:r>
            <a:r>
              <a:rPr lang="en-US" sz="14400" i="1" dirty="0" smtClean="0">
                <a:latin typeface="Perpetua Titling MT"/>
                <a:cs typeface="Perpetua Titling MT"/>
              </a:rPr>
              <a:t>7</a:t>
            </a:r>
            <a:endParaRPr lang="en-US" sz="14400" i="1" dirty="0">
              <a:latin typeface="Perpetua Titling MT"/>
              <a:cs typeface="Perpetua Titling M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274638"/>
            <a:ext cx="8229600" cy="1437632"/>
          </a:xfrm>
        </p:spPr>
        <p:txBody>
          <a:bodyPr>
            <a:noAutofit/>
          </a:bodyPr>
          <a:lstStyle/>
          <a:p>
            <a:pPr marL="514350" lvl="0" indent="-514350" algn="r"/>
            <a:r>
              <a:rPr lang="en-US" sz="3200" dirty="0"/>
              <a:t>Identify early theories of motivation </a:t>
            </a:r>
            <a:r>
              <a:rPr lang="en-US" sz="3200" dirty="0" smtClean="0"/>
              <a:t/>
            </a:r>
            <a:br>
              <a:rPr lang="en-US" sz="3200" dirty="0" smtClean="0"/>
            </a:br>
            <a:r>
              <a:rPr lang="en-US" sz="3200" dirty="0" smtClean="0"/>
              <a:t>and </a:t>
            </a:r>
            <a:r>
              <a:rPr lang="en-US" sz="3200" dirty="0"/>
              <a:t>evaluate their applicability </a:t>
            </a:r>
            <a:r>
              <a:rPr lang="en-US" sz="3200" dirty="0" smtClean="0"/>
              <a:t>today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10</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pic>
        <p:nvPicPr>
          <p:cNvPr id="3" name="Picture 2"/>
          <p:cNvPicPr>
            <a:picLocks noChangeAspect="1"/>
          </p:cNvPicPr>
          <p:nvPr/>
        </p:nvPicPr>
        <p:blipFill>
          <a:blip r:embed="rId3"/>
          <a:stretch>
            <a:fillRect/>
          </a:stretch>
        </p:blipFill>
        <p:spPr>
          <a:xfrm>
            <a:off x="1027290" y="1999544"/>
            <a:ext cx="7089421" cy="390610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9174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274638"/>
            <a:ext cx="8229600" cy="1437632"/>
          </a:xfrm>
        </p:spPr>
        <p:txBody>
          <a:bodyPr>
            <a:noAutofit/>
          </a:bodyPr>
          <a:lstStyle/>
          <a:p>
            <a:pPr marL="514350" lvl="0" indent="-514350" algn="r"/>
            <a:r>
              <a:rPr lang="en-US" sz="3200" dirty="0"/>
              <a:t>Identify early theories of motivation </a:t>
            </a:r>
            <a:r>
              <a:rPr lang="en-US" sz="3200" dirty="0" smtClean="0"/>
              <a:t/>
            </a:r>
            <a:br>
              <a:rPr lang="en-US" sz="3200" dirty="0" smtClean="0"/>
            </a:br>
            <a:r>
              <a:rPr lang="en-US" sz="3200" dirty="0" smtClean="0"/>
              <a:t>and </a:t>
            </a:r>
            <a:r>
              <a:rPr lang="en-US" sz="3200" dirty="0"/>
              <a:t>evaluate their applicability </a:t>
            </a:r>
            <a:r>
              <a:rPr lang="en-US" sz="3200" dirty="0" smtClean="0"/>
              <a:t>today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11</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14" name="Content Placeholder 13"/>
          <p:cNvSpPr>
            <a:spLocks noGrp="1"/>
          </p:cNvSpPr>
          <p:nvPr>
            <p:ph idx="1"/>
          </p:nvPr>
        </p:nvSpPr>
        <p:spPr>
          <a:xfrm>
            <a:off x="457199" y="1712270"/>
            <a:ext cx="8229600" cy="3962400"/>
          </a:xfrm>
        </p:spPr>
        <p:txBody>
          <a:bodyPr>
            <a:noAutofit/>
          </a:bodyPr>
          <a:lstStyle/>
          <a:p>
            <a:r>
              <a:rPr lang="en-US" sz="2800" b="0" dirty="0">
                <a:effectLst/>
              </a:rPr>
              <a:t>Criticisms of </a:t>
            </a:r>
            <a:r>
              <a:rPr lang="en-US" sz="2800" b="0" dirty="0" smtClean="0">
                <a:effectLst/>
              </a:rPr>
              <a:t>Herzberg’s theory</a:t>
            </a:r>
            <a:r>
              <a:rPr lang="en-US" sz="2800" b="0" dirty="0">
                <a:effectLst/>
              </a:rPr>
              <a:t>: </a:t>
            </a:r>
          </a:p>
          <a:p>
            <a:pPr lvl="1"/>
            <a:r>
              <a:rPr lang="en-US" sz="2800" b="0" dirty="0">
                <a:effectLst/>
              </a:rPr>
              <a:t>The procedure </a:t>
            </a:r>
            <a:r>
              <a:rPr lang="en-US" sz="2800" b="0" dirty="0" smtClean="0">
                <a:effectLst/>
              </a:rPr>
              <a:t>is </a:t>
            </a:r>
            <a:r>
              <a:rPr lang="en-US" sz="2800" b="0" dirty="0">
                <a:effectLst/>
              </a:rPr>
              <a:t>limited by its methodology. </a:t>
            </a:r>
          </a:p>
          <a:p>
            <a:pPr lvl="1"/>
            <a:r>
              <a:rPr lang="en-US" sz="2800" b="0" dirty="0">
                <a:effectLst/>
              </a:rPr>
              <a:t>The reliability of </a:t>
            </a:r>
            <a:r>
              <a:rPr lang="en-US" sz="2800" b="0" dirty="0" smtClean="0">
                <a:effectLst/>
              </a:rPr>
              <a:t>methodology </a:t>
            </a:r>
            <a:r>
              <a:rPr lang="en-US" sz="2800" b="0" dirty="0">
                <a:effectLst/>
              </a:rPr>
              <a:t>is questioned. </a:t>
            </a:r>
          </a:p>
          <a:p>
            <a:pPr lvl="1"/>
            <a:r>
              <a:rPr lang="en-US" sz="2800" b="0" dirty="0">
                <a:effectLst/>
              </a:rPr>
              <a:t>No overall measure of satisfaction was utilized. </a:t>
            </a:r>
          </a:p>
          <a:p>
            <a:pPr lvl="1"/>
            <a:r>
              <a:rPr lang="en-US" sz="2800" b="0" dirty="0">
                <a:effectLst/>
              </a:rPr>
              <a:t>Herzberg assumed a relationship between satisfaction and productivity, but the research methodology he used looked only at satisfaction, not at productivity.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081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274638"/>
            <a:ext cx="8229600" cy="1437632"/>
          </a:xfrm>
        </p:spPr>
        <p:txBody>
          <a:bodyPr>
            <a:noAutofit/>
          </a:bodyPr>
          <a:lstStyle/>
          <a:p>
            <a:pPr marL="514350" lvl="0" indent="-514350" algn="r"/>
            <a:r>
              <a:rPr lang="en-US" sz="3200" dirty="0"/>
              <a:t>Identify early theories of motivation </a:t>
            </a:r>
            <a:r>
              <a:rPr lang="en-US" sz="3200" dirty="0" smtClean="0"/>
              <a:t/>
            </a:r>
            <a:br>
              <a:rPr lang="en-US" sz="3200" dirty="0" smtClean="0"/>
            </a:br>
            <a:r>
              <a:rPr lang="en-US" sz="3200" dirty="0" smtClean="0"/>
              <a:t>and </a:t>
            </a:r>
            <a:r>
              <a:rPr lang="en-US" sz="3200" dirty="0"/>
              <a:t>evaluate their applicability </a:t>
            </a:r>
            <a:r>
              <a:rPr lang="en-US" sz="3200" dirty="0" smtClean="0"/>
              <a:t>today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12</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14" name="Content Placeholder 13"/>
          <p:cNvSpPr>
            <a:spLocks noGrp="1"/>
          </p:cNvSpPr>
          <p:nvPr>
            <p:ph idx="1"/>
          </p:nvPr>
        </p:nvSpPr>
        <p:spPr>
          <a:xfrm>
            <a:off x="457199" y="1712270"/>
            <a:ext cx="8229600" cy="3962400"/>
          </a:xfrm>
        </p:spPr>
        <p:txBody>
          <a:bodyPr>
            <a:noAutofit/>
          </a:bodyPr>
          <a:lstStyle/>
          <a:p>
            <a:r>
              <a:rPr lang="en-US" sz="2800" b="0" dirty="0">
                <a:effectLst/>
              </a:rPr>
              <a:t>McClelland’s Theory of Needs</a:t>
            </a:r>
          </a:p>
          <a:p>
            <a:pPr lvl="2"/>
            <a:r>
              <a:rPr lang="en-US" sz="2800" b="0" dirty="0">
                <a:effectLst/>
              </a:rPr>
              <a:t>The theory focuses on three needs: achievement, power, and affiliation. </a:t>
            </a:r>
            <a:endParaRPr lang="en-US" sz="2800" b="0" dirty="0" smtClean="0">
              <a:effectLst/>
            </a:endParaRPr>
          </a:p>
          <a:p>
            <a:r>
              <a:rPr lang="en-US" sz="2800" b="0" dirty="0" smtClean="0">
                <a:effectLst/>
              </a:rPr>
              <a:t>Need </a:t>
            </a:r>
            <a:r>
              <a:rPr lang="en-US" sz="2800" b="0" dirty="0">
                <a:effectLst/>
              </a:rPr>
              <a:t>for achievement need (nAch</a:t>
            </a:r>
            <a:r>
              <a:rPr lang="en-US" sz="2800" b="0" dirty="0" smtClean="0">
                <a:effectLst/>
              </a:rPr>
              <a:t>)</a:t>
            </a:r>
            <a:endParaRPr lang="en-US" sz="2800" b="0" dirty="0">
              <a:effectLst/>
            </a:endParaRPr>
          </a:p>
          <a:p>
            <a:pPr lvl="1"/>
            <a:r>
              <a:rPr lang="en-US" sz="2800" b="0" dirty="0" smtClean="0">
                <a:effectLst/>
              </a:rPr>
              <a:t>The </a:t>
            </a:r>
            <a:r>
              <a:rPr lang="en-US" sz="2800" b="0" dirty="0">
                <a:effectLst/>
              </a:rPr>
              <a:t>drive to excel, to achieve in relation to a set of standards, to strive to </a:t>
            </a:r>
            <a:r>
              <a:rPr lang="en-US" sz="2800" b="0" dirty="0" smtClean="0">
                <a:effectLst/>
              </a:rPr>
              <a:t>succeed.</a:t>
            </a:r>
            <a:endParaRPr lang="en-US" sz="2800" b="0" dirty="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03051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274638"/>
            <a:ext cx="8229600" cy="1437632"/>
          </a:xfrm>
        </p:spPr>
        <p:txBody>
          <a:bodyPr>
            <a:noAutofit/>
          </a:bodyPr>
          <a:lstStyle/>
          <a:p>
            <a:pPr marL="514350" lvl="0" indent="-514350" algn="r"/>
            <a:r>
              <a:rPr lang="en-US" sz="3200" dirty="0"/>
              <a:t>Identify early theories of motivation </a:t>
            </a:r>
            <a:r>
              <a:rPr lang="en-US" sz="3200" dirty="0" smtClean="0"/>
              <a:t/>
            </a:r>
            <a:br>
              <a:rPr lang="en-US" sz="3200" dirty="0" smtClean="0"/>
            </a:br>
            <a:r>
              <a:rPr lang="en-US" sz="3200" dirty="0" smtClean="0"/>
              <a:t>and </a:t>
            </a:r>
            <a:r>
              <a:rPr lang="en-US" sz="3200" dirty="0"/>
              <a:t>evaluate their applicability </a:t>
            </a:r>
            <a:r>
              <a:rPr lang="en-US" sz="3200" dirty="0" smtClean="0"/>
              <a:t>today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13</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14" name="Content Placeholder 13"/>
          <p:cNvSpPr>
            <a:spLocks noGrp="1"/>
          </p:cNvSpPr>
          <p:nvPr>
            <p:ph idx="1"/>
          </p:nvPr>
        </p:nvSpPr>
        <p:spPr>
          <a:xfrm>
            <a:off x="457199" y="1712270"/>
            <a:ext cx="8571672" cy="3962400"/>
          </a:xfrm>
        </p:spPr>
        <p:txBody>
          <a:bodyPr>
            <a:noAutofit/>
          </a:bodyPr>
          <a:lstStyle/>
          <a:p>
            <a:r>
              <a:rPr lang="en-US" sz="2800" b="0" dirty="0" smtClean="0">
                <a:effectLst/>
              </a:rPr>
              <a:t>Need </a:t>
            </a:r>
            <a:r>
              <a:rPr lang="en-US" sz="2800" b="0" dirty="0">
                <a:effectLst/>
              </a:rPr>
              <a:t>for achievement </a:t>
            </a:r>
            <a:r>
              <a:rPr lang="en-US" sz="2800" b="0" dirty="0" smtClean="0">
                <a:effectLst/>
              </a:rPr>
              <a:t>predicted Relationships</a:t>
            </a:r>
          </a:p>
          <a:p>
            <a:pPr lvl="2"/>
            <a:r>
              <a:rPr lang="en-US" sz="2800" b="0" dirty="0" smtClean="0"/>
              <a:t>With a </a:t>
            </a:r>
            <a:r>
              <a:rPr lang="en-US" sz="2800" b="0" dirty="0"/>
              <a:t>high degree of personal responsibility and feedback and an intermediate degree of risk, high achievers are strongly motivated.</a:t>
            </a:r>
          </a:p>
          <a:p>
            <a:pPr lvl="2"/>
            <a:r>
              <a:rPr lang="en-US" sz="2800" b="0" dirty="0"/>
              <a:t>A high need to achieve does not necessarily make someone a good manager, especially in large organizations. </a:t>
            </a:r>
          </a:p>
          <a:p>
            <a:pPr lvl="2"/>
            <a:r>
              <a:rPr lang="en-US" sz="2800" b="0" dirty="0"/>
              <a:t>Needs for affiliation and power tend to be closely related to managerial success.</a:t>
            </a:r>
          </a:p>
          <a:p>
            <a:pPr lvl="1"/>
            <a:endParaRPr lang="en-US" sz="2800" b="0" dirty="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0643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274638"/>
            <a:ext cx="8229600" cy="1437632"/>
          </a:xfrm>
        </p:spPr>
        <p:txBody>
          <a:bodyPr>
            <a:noAutofit/>
          </a:bodyPr>
          <a:lstStyle/>
          <a:p>
            <a:pPr marL="514350" lvl="0" indent="-514350" algn="r"/>
            <a:r>
              <a:rPr lang="en-US" sz="3200" dirty="0"/>
              <a:t>Identify early theories of motivation </a:t>
            </a:r>
            <a:r>
              <a:rPr lang="en-US" sz="3200" dirty="0" smtClean="0"/>
              <a:t/>
            </a:r>
            <a:br>
              <a:rPr lang="en-US" sz="3200" dirty="0" smtClean="0"/>
            </a:br>
            <a:r>
              <a:rPr lang="en-US" sz="3200" dirty="0" smtClean="0"/>
              <a:t>and </a:t>
            </a:r>
            <a:r>
              <a:rPr lang="en-US" sz="3200" dirty="0"/>
              <a:t>evaluate their applicability </a:t>
            </a:r>
            <a:r>
              <a:rPr lang="en-US" sz="3200" dirty="0" smtClean="0"/>
              <a:t>today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14</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14" name="Content Placeholder 13"/>
          <p:cNvSpPr>
            <a:spLocks noGrp="1"/>
          </p:cNvSpPr>
          <p:nvPr>
            <p:ph idx="1"/>
          </p:nvPr>
        </p:nvSpPr>
        <p:spPr>
          <a:xfrm>
            <a:off x="457199" y="1712270"/>
            <a:ext cx="8571672" cy="3962400"/>
          </a:xfrm>
        </p:spPr>
        <p:txBody>
          <a:bodyPr>
            <a:noAutofit/>
          </a:bodyPr>
          <a:lstStyle/>
          <a:p>
            <a:r>
              <a:rPr lang="en-US" sz="2800" b="0" dirty="0">
                <a:effectLst/>
              </a:rPr>
              <a:t>Need for power: The need to make others behave in a way that they would not have behaved </a:t>
            </a:r>
            <a:r>
              <a:rPr lang="en-US" sz="2800" b="0" dirty="0" smtClean="0">
                <a:effectLst/>
              </a:rPr>
              <a:t>otherwise.</a:t>
            </a:r>
          </a:p>
          <a:p>
            <a:pPr lvl="2"/>
            <a:r>
              <a:rPr lang="en-US" sz="2800" b="0" dirty="0" smtClean="0"/>
              <a:t>Individuals </a:t>
            </a:r>
            <a:r>
              <a:rPr lang="en-US" sz="2800" b="0" dirty="0"/>
              <a:t>high in nPow enjoy being “in charge.” </a:t>
            </a:r>
          </a:p>
          <a:p>
            <a:pPr lvl="2"/>
            <a:r>
              <a:rPr lang="en-US" sz="2800" b="0" dirty="0"/>
              <a:t>Strive for influence over others. </a:t>
            </a:r>
          </a:p>
          <a:p>
            <a:pPr lvl="2"/>
            <a:r>
              <a:rPr lang="en-US" sz="2800" b="0" dirty="0"/>
              <a:t>Prefer to be placed into competitive and status-oriented situations.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7117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274638"/>
            <a:ext cx="8229600" cy="1437632"/>
          </a:xfrm>
        </p:spPr>
        <p:txBody>
          <a:bodyPr>
            <a:noAutofit/>
          </a:bodyPr>
          <a:lstStyle/>
          <a:p>
            <a:pPr marL="514350" lvl="0" indent="-514350" algn="r"/>
            <a:r>
              <a:rPr lang="en-US" sz="3200" dirty="0"/>
              <a:t>Identify early theories of motivation </a:t>
            </a:r>
            <a:r>
              <a:rPr lang="en-US" sz="3200" dirty="0" smtClean="0"/>
              <a:t/>
            </a:r>
            <a:br>
              <a:rPr lang="en-US" sz="3200" dirty="0" smtClean="0"/>
            </a:br>
            <a:r>
              <a:rPr lang="en-US" sz="3200" dirty="0" smtClean="0"/>
              <a:t>and </a:t>
            </a:r>
            <a:r>
              <a:rPr lang="en-US" sz="3200" dirty="0"/>
              <a:t>evaluate their applicability </a:t>
            </a:r>
            <a:r>
              <a:rPr lang="en-US" sz="3200" dirty="0" smtClean="0"/>
              <a:t>today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15</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14" name="Content Placeholder 13"/>
          <p:cNvSpPr>
            <a:spLocks noGrp="1"/>
          </p:cNvSpPr>
          <p:nvPr>
            <p:ph idx="1"/>
          </p:nvPr>
        </p:nvSpPr>
        <p:spPr>
          <a:xfrm>
            <a:off x="457199" y="1712270"/>
            <a:ext cx="8571672" cy="3962400"/>
          </a:xfrm>
        </p:spPr>
        <p:txBody>
          <a:bodyPr>
            <a:noAutofit/>
          </a:bodyPr>
          <a:lstStyle/>
          <a:p>
            <a:r>
              <a:rPr lang="en-US" sz="2800" b="0" dirty="0" smtClean="0">
                <a:effectLst/>
              </a:rPr>
              <a:t>McClelland’s theory has </a:t>
            </a:r>
            <a:r>
              <a:rPr lang="en-US" sz="2800" b="0" dirty="0">
                <a:effectLst/>
              </a:rPr>
              <a:t>had the best </a:t>
            </a:r>
            <a:r>
              <a:rPr lang="en-US" sz="2800" b="0" dirty="0" smtClean="0">
                <a:effectLst/>
              </a:rPr>
              <a:t>support</a:t>
            </a:r>
            <a:r>
              <a:rPr lang="en-US" sz="2800" b="0" dirty="0">
                <a:effectLst/>
              </a:rPr>
              <a:t>. </a:t>
            </a:r>
          </a:p>
          <a:p>
            <a:pPr lvl="1"/>
            <a:r>
              <a:rPr lang="en-US" sz="2800" b="0" dirty="0" smtClean="0">
                <a:effectLst/>
              </a:rPr>
              <a:t>It has </a:t>
            </a:r>
            <a:r>
              <a:rPr lang="en-US" sz="2800" b="0" dirty="0">
                <a:effectLst/>
              </a:rPr>
              <a:t>less practical effect than the others. </a:t>
            </a:r>
          </a:p>
          <a:p>
            <a:pPr lvl="1"/>
            <a:r>
              <a:rPr lang="en-US" sz="2800" b="0" dirty="0">
                <a:effectLst/>
              </a:rPr>
              <a:t>Because McClelland argued that the three needs are subconscious—we may rank high on them but not know it—measuring them is not easy. </a:t>
            </a:r>
          </a:p>
          <a:p>
            <a:pPr lvl="1"/>
            <a:r>
              <a:rPr lang="en-US" sz="2800" b="0" dirty="0" smtClean="0">
                <a:effectLst/>
              </a:rPr>
              <a:t>However</a:t>
            </a:r>
            <a:r>
              <a:rPr lang="en-US" sz="2800" b="0" dirty="0">
                <a:effectLst/>
              </a:rPr>
              <a:t>, the process is time consuming and expensive, and few organizations have been willing to invest in measuring McClelland’s concept.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833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Apply the predictions of </a:t>
            </a:r>
            <a:r>
              <a:rPr lang="en-US" sz="3200" dirty="0" smtClean="0"/>
              <a:t/>
            </a:r>
            <a:br>
              <a:rPr lang="en-US" sz="3200" dirty="0" smtClean="0"/>
            </a:br>
            <a:r>
              <a:rPr lang="en-US" sz="3200" dirty="0" smtClean="0"/>
              <a:t>self</a:t>
            </a:r>
            <a:r>
              <a:rPr lang="en-US" sz="3200" dirty="0"/>
              <a:t>-determination </a:t>
            </a:r>
            <a:r>
              <a:rPr lang="en-US" sz="3200" dirty="0" smtClean="0"/>
              <a:t>theory </a:t>
            </a:r>
            <a:br>
              <a:rPr lang="en-US" sz="3200" dirty="0" smtClean="0"/>
            </a:br>
            <a:r>
              <a:rPr lang="en-US" sz="3200" dirty="0" smtClean="0"/>
              <a:t>to </a:t>
            </a:r>
            <a:r>
              <a:rPr lang="en-US" sz="3200" dirty="0"/>
              <a:t>intrinsic and extrinsic </a:t>
            </a:r>
            <a:r>
              <a:rPr lang="en-US" sz="3200" dirty="0" smtClean="0"/>
              <a:t>rewards</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16</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457199" y="1712270"/>
            <a:ext cx="8571672" cy="3962400"/>
          </a:xfrm>
        </p:spPr>
        <p:txBody>
          <a:bodyPr>
            <a:noAutofit/>
          </a:bodyPr>
          <a:lstStyle/>
          <a:p>
            <a:r>
              <a:rPr lang="en-US" sz="2800" b="0" dirty="0">
                <a:effectLst/>
              </a:rPr>
              <a:t>Proposes that people prefer to feel they have control over their </a:t>
            </a:r>
            <a:r>
              <a:rPr lang="en-US" sz="2800" b="0" dirty="0" smtClean="0">
                <a:effectLst/>
              </a:rPr>
              <a:t>actions.</a:t>
            </a:r>
          </a:p>
          <a:p>
            <a:r>
              <a:rPr lang="en-US" sz="2800" b="0" dirty="0" smtClean="0">
                <a:effectLst/>
              </a:rPr>
              <a:t>Research on </a:t>
            </a:r>
            <a:r>
              <a:rPr lang="en-US" sz="2800" b="0" dirty="0">
                <a:effectLst/>
              </a:rPr>
              <a:t>self-determination theory </a:t>
            </a:r>
            <a:r>
              <a:rPr lang="en-US" sz="2800" b="0" dirty="0" smtClean="0">
                <a:effectLst/>
              </a:rPr>
              <a:t>has </a:t>
            </a:r>
            <a:r>
              <a:rPr lang="en-US" sz="2800" b="0" dirty="0">
                <a:effectLst/>
              </a:rPr>
              <a:t>focused on cognitive evaluation </a:t>
            </a:r>
            <a:r>
              <a:rPr lang="en-US" sz="2800" b="0" dirty="0" smtClean="0">
                <a:effectLst/>
              </a:rPr>
              <a:t>theory.</a:t>
            </a:r>
          </a:p>
          <a:p>
            <a:r>
              <a:rPr lang="en-US" sz="2800" b="0" dirty="0">
                <a:effectLst/>
              </a:rPr>
              <a:t>P</a:t>
            </a:r>
            <a:r>
              <a:rPr lang="en-US" sz="2800" b="0" dirty="0" smtClean="0">
                <a:effectLst/>
              </a:rPr>
              <a:t>eople paid </a:t>
            </a:r>
            <a:r>
              <a:rPr lang="en-US" sz="2800" b="0" dirty="0">
                <a:effectLst/>
              </a:rPr>
              <a:t>for </a:t>
            </a:r>
            <a:r>
              <a:rPr lang="en-US" sz="2800" b="0" dirty="0" smtClean="0">
                <a:effectLst/>
              </a:rPr>
              <a:t>work feel less </a:t>
            </a:r>
            <a:r>
              <a:rPr lang="en-US" sz="2800" b="0" dirty="0">
                <a:effectLst/>
              </a:rPr>
              <a:t>like </a:t>
            </a:r>
            <a:r>
              <a:rPr lang="en-US" sz="2800" b="0" dirty="0" smtClean="0">
                <a:effectLst/>
              </a:rPr>
              <a:t>they </a:t>
            </a:r>
            <a:r>
              <a:rPr lang="en-US" sz="2800" b="0" u="sng" dirty="0">
                <a:effectLst/>
              </a:rPr>
              <a:t>want</a:t>
            </a:r>
            <a:r>
              <a:rPr lang="en-US" sz="2800" b="0" dirty="0">
                <a:effectLst/>
              </a:rPr>
              <a:t> to do </a:t>
            </a:r>
            <a:r>
              <a:rPr lang="en-US" sz="2800" b="0" dirty="0" smtClean="0">
                <a:effectLst/>
              </a:rPr>
              <a:t>it and </a:t>
            </a:r>
            <a:r>
              <a:rPr lang="en-US" sz="2800" b="0" dirty="0">
                <a:effectLst/>
              </a:rPr>
              <a:t>more like </a:t>
            </a:r>
            <a:r>
              <a:rPr lang="en-US" sz="2800" b="0" dirty="0" smtClean="0">
                <a:effectLst/>
              </a:rPr>
              <a:t>they </a:t>
            </a:r>
            <a:r>
              <a:rPr lang="en-US" sz="2800" b="0" u="sng" dirty="0">
                <a:effectLst/>
              </a:rPr>
              <a:t>have</a:t>
            </a:r>
            <a:r>
              <a:rPr lang="en-US" sz="2800" b="0" dirty="0">
                <a:effectLst/>
              </a:rPr>
              <a:t> to </a:t>
            </a:r>
            <a:r>
              <a:rPr lang="en-US" sz="2800" b="0" dirty="0" smtClean="0">
                <a:effectLst/>
              </a:rPr>
              <a:t>it. </a:t>
            </a:r>
            <a:endParaRPr lang="en-US" sz="2800" b="0" dirty="0">
              <a:effectLst/>
            </a:endParaRPr>
          </a:p>
          <a:p>
            <a:r>
              <a:rPr lang="en-US" sz="2800" b="0" dirty="0">
                <a:effectLst/>
              </a:rPr>
              <a:t>P</a:t>
            </a:r>
            <a:r>
              <a:rPr lang="en-US" sz="2800" b="0" dirty="0" smtClean="0">
                <a:effectLst/>
              </a:rPr>
              <a:t>roposes </a:t>
            </a:r>
            <a:r>
              <a:rPr lang="en-US" sz="2800" b="0" dirty="0">
                <a:effectLst/>
              </a:rPr>
              <a:t>that in addition to being driven by a need for autonomy, people seek ways to achieve competence and positive connections to others.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3068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Apply the predictions of </a:t>
            </a:r>
            <a:r>
              <a:rPr lang="en-US" sz="3200" dirty="0" smtClean="0"/>
              <a:t/>
            </a:r>
            <a:br>
              <a:rPr lang="en-US" sz="3200" dirty="0" smtClean="0"/>
            </a:br>
            <a:r>
              <a:rPr lang="en-US" sz="3200" dirty="0" smtClean="0"/>
              <a:t>self</a:t>
            </a:r>
            <a:r>
              <a:rPr lang="en-US" sz="3200" dirty="0"/>
              <a:t>-determination </a:t>
            </a:r>
            <a:r>
              <a:rPr lang="en-US" sz="3200" dirty="0" smtClean="0"/>
              <a:t>theory </a:t>
            </a:r>
            <a:br>
              <a:rPr lang="en-US" sz="3200" dirty="0" smtClean="0"/>
            </a:br>
            <a:r>
              <a:rPr lang="en-US" sz="3200" dirty="0" smtClean="0"/>
              <a:t>to </a:t>
            </a:r>
            <a:r>
              <a:rPr lang="en-US" sz="3200" dirty="0"/>
              <a:t>intrinsic and extrinsic </a:t>
            </a:r>
            <a:r>
              <a:rPr lang="en-US" sz="3200" dirty="0" smtClean="0"/>
              <a:t>rewards</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17</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smtClean="0">
                <a:effectLst/>
              </a:rPr>
              <a:t>Extrinsic rewards used as </a:t>
            </a:r>
            <a:r>
              <a:rPr lang="en-US" sz="2800" b="0" dirty="0">
                <a:effectLst/>
              </a:rPr>
              <a:t>payoffs for </a:t>
            </a:r>
            <a:r>
              <a:rPr lang="en-US" sz="2800" b="0" dirty="0" smtClean="0">
                <a:effectLst/>
              </a:rPr>
              <a:t>performance</a:t>
            </a:r>
            <a:r>
              <a:rPr lang="en-US" sz="2800" b="0" dirty="0">
                <a:effectLst/>
              </a:rPr>
              <a:t>, employees feel they are doing a good </a:t>
            </a:r>
            <a:r>
              <a:rPr lang="en-US" sz="2800" b="0" dirty="0" smtClean="0">
                <a:effectLst/>
              </a:rPr>
              <a:t>job. </a:t>
            </a:r>
            <a:endParaRPr lang="en-US" sz="2800" b="0" dirty="0" smtClean="0">
              <a:effectLst/>
            </a:endParaRPr>
          </a:p>
          <a:p>
            <a:r>
              <a:rPr lang="en-US" sz="2800" b="0" dirty="0" smtClean="0">
                <a:effectLst/>
              </a:rPr>
              <a:t>Eliminating </a:t>
            </a:r>
            <a:r>
              <a:rPr lang="en-US" sz="2800" b="0" dirty="0">
                <a:effectLst/>
              </a:rPr>
              <a:t>extrinsic rewards can also shift an individual’s perception of why she works on a task from an external to an internal explanation. </a:t>
            </a:r>
          </a:p>
          <a:p>
            <a:r>
              <a:rPr lang="en-US" sz="2800" b="0" dirty="0">
                <a:effectLst/>
              </a:rPr>
              <a:t>S</a:t>
            </a:r>
            <a:r>
              <a:rPr lang="en-US" sz="2800" b="0" dirty="0" smtClean="0">
                <a:effectLst/>
              </a:rPr>
              <a:t>elf</a:t>
            </a:r>
            <a:r>
              <a:rPr lang="en-US" sz="2800" b="0" dirty="0">
                <a:effectLst/>
              </a:rPr>
              <a:t>-determination theory </a:t>
            </a:r>
            <a:r>
              <a:rPr lang="en-US" sz="2800" b="0" dirty="0" smtClean="0">
                <a:effectLst/>
              </a:rPr>
              <a:t>acknowledges </a:t>
            </a:r>
            <a:r>
              <a:rPr lang="en-US" sz="2800" b="0" dirty="0">
                <a:effectLst/>
              </a:rPr>
              <a:t>that extrinsic rewards </a:t>
            </a:r>
            <a:r>
              <a:rPr lang="en-US" sz="2800" b="0" dirty="0" smtClean="0">
                <a:effectLst/>
              </a:rPr>
              <a:t>can </a:t>
            </a:r>
            <a:r>
              <a:rPr lang="en-US" sz="2800" b="0" dirty="0">
                <a:effectLst/>
              </a:rPr>
              <a:t>improve even intrinsic motivation under specific circumstances. </a:t>
            </a:r>
          </a:p>
          <a:p>
            <a:pPr marL="0" indent="0">
              <a:buNone/>
            </a:pPr>
            <a:r>
              <a:rPr lang="en-US" sz="2800" b="0" dirty="0" smtClean="0">
                <a:effectLst/>
              </a:rPr>
              <a:t> </a:t>
            </a:r>
            <a:endParaRPr lang="en-US" sz="2800" b="0" dirty="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8847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Apply the predictions of </a:t>
            </a:r>
            <a:r>
              <a:rPr lang="en-US" sz="3200" dirty="0" smtClean="0"/>
              <a:t/>
            </a:r>
            <a:br>
              <a:rPr lang="en-US" sz="3200" dirty="0" smtClean="0"/>
            </a:br>
            <a:r>
              <a:rPr lang="en-US" sz="3200" dirty="0" smtClean="0"/>
              <a:t>self</a:t>
            </a:r>
            <a:r>
              <a:rPr lang="en-US" sz="3200" dirty="0"/>
              <a:t>-determination </a:t>
            </a:r>
            <a:r>
              <a:rPr lang="en-US" sz="3200" dirty="0" smtClean="0"/>
              <a:t>theory </a:t>
            </a:r>
            <a:br>
              <a:rPr lang="en-US" sz="3200" dirty="0" smtClean="0"/>
            </a:br>
            <a:r>
              <a:rPr lang="en-US" sz="3200" dirty="0" smtClean="0"/>
              <a:t>to </a:t>
            </a:r>
            <a:r>
              <a:rPr lang="en-US" sz="3200" dirty="0"/>
              <a:t>intrinsic and extrinsic </a:t>
            </a:r>
            <a:r>
              <a:rPr lang="en-US" sz="3200" dirty="0" smtClean="0"/>
              <a:t>rewards</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18</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a:effectLst/>
              </a:rPr>
              <a:t>Self-determination theory suggestions for providing </a:t>
            </a:r>
            <a:r>
              <a:rPr lang="en-US" sz="2800" b="0" dirty="0" smtClean="0">
                <a:effectLst/>
              </a:rPr>
              <a:t>rewards</a:t>
            </a:r>
            <a:r>
              <a:rPr lang="en-US" sz="2800" b="0" dirty="0" smtClean="0">
                <a:effectLst/>
              </a:rPr>
              <a:t>.</a:t>
            </a:r>
            <a:endParaRPr lang="en-US" sz="2800" b="0" dirty="0" smtClean="0">
              <a:effectLst/>
            </a:endParaRPr>
          </a:p>
          <a:p>
            <a:pPr lvl="1"/>
            <a:r>
              <a:rPr lang="en-US" sz="2800" b="0" dirty="0">
                <a:effectLst/>
              </a:rPr>
              <a:t>A</a:t>
            </a:r>
            <a:r>
              <a:rPr lang="en-US" sz="2800" b="0" dirty="0" smtClean="0">
                <a:effectLst/>
              </a:rPr>
              <a:t> </a:t>
            </a:r>
            <a:r>
              <a:rPr lang="en-US" sz="2800" b="0" dirty="0">
                <a:effectLst/>
              </a:rPr>
              <a:t>senior sales representative </a:t>
            </a:r>
            <a:r>
              <a:rPr lang="en-US" sz="2800" b="0" dirty="0" smtClean="0">
                <a:effectLst/>
              </a:rPr>
              <a:t>may be motivated by a </a:t>
            </a:r>
            <a:r>
              <a:rPr lang="en-US" sz="2800" b="0" dirty="0" smtClean="0">
                <a:effectLst/>
              </a:rPr>
              <a:t>commission. </a:t>
            </a:r>
            <a:endParaRPr lang="en-US" sz="2800" b="0" dirty="0" smtClean="0">
              <a:effectLst/>
            </a:endParaRPr>
          </a:p>
          <a:p>
            <a:pPr lvl="1"/>
            <a:r>
              <a:rPr lang="en-US" sz="2800" b="0" dirty="0" smtClean="0">
                <a:effectLst/>
              </a:rPr>
              <a:t>A computer programmer who </a:t>
            </a:r>
            <a:r>
              <a:rPr lang="en-US" sz="2800" b="0" dirty="0">
                <a:effectLst/>
              </a:rPr>
              <a:t>values writing code because she likes to solve </a:t>
            </a:r>
            <a:r>
              <a:rPr lang="en-US" sz="2800" b="0" dirty="0" smtClean="0">
                <a:effectLst/>
              </a:rPr>
              <a:t>problems</a:t>
            </a:r>
            <a:r>
              <a:rPr lang="en-US" sz="2800" b="0" dirty="0">
                <a:effectLst/>
              </a:rPr>
              <a:t> </a:t>
            </a:r>
            <a:r>
              <a:rPr lang="en-US" sz="2800" b="0" dirty="0" smtClean="0">
                <a:effectLst/>
              </a:rPr>
              <a:t>might react negatively to having to write </a:t>
            </a:r>
            <a:r>
              <a:rPr lang="en-US" sz="2800" b="0" dirty="0">
                <a:effectLst/>
              </a:rPr>
              <a:t>a certain number of lines of code every </a:t>
            </a:r>
            <a:r>
              <a:rPr lang="en-US" sz="2800" b="0" dirty="0" smtClean="0">
                <a:effectLst/>
              </a:rPr>
              <a:t>day.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1692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Apply the predictions of </a:t>
            </a:r>
            <a:r>
              <a:rPr lang="en-US" sz="3200" dirty="0" smtClean="0"/>
              <a:t/>
            </a:r>
            <a:br>
              <a:rPr lang="en-US" sz="3200" dirty="0" smtClean="0"/>
            </a:br>
            <a:r>
              <a:rPr lang="en-US" sz="3200" dirty="0" smtClean="0"/>
              <a:t>self</a:t>
            </a:r>
            <a:r>
              <a:rPr lang="en-US" sz="3200" dirty="0"/>
              <a:t>-determination </a:t>
            </a:r>
            <a:r>
              <a:rPr lang="en-US" sz="3200" dirty="0" smtClean="0"/>
              <a:t>theory </a:t>
            </a:r>
            <a:br>
              <a:rPr lang="en-US" sz="3200" dirty="0" smtClean="0"/>
            </a:br>
            <a:r>
              <a:rPr lang="en-US" sz="3200" dirty="0" smtClean="0"/>
              <a:t>to </a:t>
            </a:r>
            <a:r>
              <a:rPr lang="en-US" sz="3200" dirty="0"/>
              <a:t>intrinsic and extrinsic </a:t>
            </a:r>
            <a:r>
              <a:rPr lang="en-US" sz="3200" dirty="0" smtClean="0"/>
              <a:t>rewards</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19</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155222" y="1712270"/>
            <a:ext cx="8873649" cy="3962400"/>
          </a:xfrm>
        </p:spPr>
        <p:txBody>
          <a:bodyPr>
            <a:noAutofit/>
          </a:bodyPr>
          <a:lstStyle/>
          <a:p>
            <a:pPr lvl="1"/>
            <a:r>
              <a:rPr lang="en-US" sz="2800" b="0" dirty="0" smtClean="0">
                <a:effectLst/>
              </a:rPr>
              <a:t>A </a:t>
            </a:r>
            <a:r>
              <a:rPr lang="en-US" sz="2800" b="0" dirty="0">
                <a:effectLst/>
              </a:rPr>
              <a:t>recent outgrowth of self-determination theory is </a:t>
            </a:r>
            <a:r>
              <a:rPr lang="en-US" sz="2800" b="0" i="1" dirty="0" smtClean="0">
                <a:effectLst/>
              </a:rPr>
              <a:t>self</a:t>
            </a:r>
            <a:r>
              <a:rPr lang="en-US" sz="2800" b="0" i="1" dirty="0">
                <a:effectLst/>
              </a:rPr>
              <a:t>-</a:t>
            </a:r>
            <a:r>
              <a:rPr lang="en-US" sz="2800" b="0" i="1" dirty="0" smtClean="0">
                <a:effectLst/>
              </a:rPr>
              <a:t>concordance</a:t>
            </a:r>
            <a:r>
              <a:rPr lang="en-US" sz="2800" b="0" dirty="0" smtClean="0">
                <a:effectLst/>
              </a:rPr>
              <a:t>, </a:t>
            </a:r>
            <a:r>
              <a:rPr lang="en-US" sz="2800" b="0" dirty="0">
                <a:effectLst/>
              </a:rPr>
              <a:t>which considers how strongly peoples’ reasons for pursuing goals are consistent with their interests and core values. </a:t>
            </a:r>
          </a:p>
          <a:p>
            <a:pPr marL="0" indent="0">
              <a:buNone/>
            </a:pPr>
            <a:r>
              <a:rPr lang="en-US" sz="2800" b="0" dirty="0" smtClean="0">
                <a:effectLst/>
              </a:rPr>
              <a:t> </a:t>
            </a:r>
            <a:endParaRPr lang="en-US" sz="2800" b="0" dirty="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1692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dirty="0" smtClean="0"/>
              <a:t>Chapter 7 Learning Objectives</a:t>
            </a:r>
            <a:endParaRPr lang="en-US" sz="3600" dirty="0"/>
          </a:p>
        </p:txBody>
      </p:sp>
      <p:sp>
        <p:nvSpPr>
          <p:cNvPr id="3" name="Content Placeholder 2"/>
          <p:cNvSpPr>
            <a:spLocks noGrp="1"/>
          </p:cNvSpPr>
          <p:nvPr>
            <p:ph idx="1"/>
          </p:nvPr>
        </p:nvSpPr>
        <p:spPr>
          <a:xfrm>
            <a:off x="185520" y="1712269"/>
            <a:ext cx="8958480" cy="4644081"/>
          </a:xfrm>
        </p:spPr>
        <p:txBody>
          <a:bodyPr>
            <a:normAutofit fontScale="47500" lnSpcReduction="20000"/>
          </a:bodyPr>
          <a:lstStyle/>
          <a:p>
            <a:pPr>
              <a:buNone/>
            </a:pPr>
            <a:r>
              <a:rPr lang="en-US" sz="2857" dirty="0" smtClean="0"/>
              <a:t>After studying this chapter you should be able to:</a:t>
            </a:r>
          </a:p>
          <a:p>
            <a:pPr marL="514350" lvl="0" indent="-514350">
              <a:buFont typeface="+mj-lt"/>
              <a:buAutoNum type="arabicPeriod"/>
            </a:pPr>
            <a:r>
              <a:rPr lang="en-US" sz="3200" dirty="0" smtClean="0"/>
              <a:t>Describe the three key elements of motivation.</a:t>
            </a:r>
          </a:p>
          <a:p>
            <a:pPr marL="514350" lvl="0" indent="-514350">
              <a:buFont typeface="+mj-lt"/>
              <a:buAutoNum type="arabicPeriod"/>
            </a:pPr>
            <a:r>
              <a:rPr lang="en-US" sz="3200" dirty="0" smtClean="0"/>
              <a:t>Identify early theories of motivation and evaluate their applicability today.</a:t>
            </a:r>
          </a:p>
          <a:p>
            <a:pPr marL="514350" lvl="0" indent="-514350">
              <a:buFont typeface="+mj-lt"/>
              <a:buAutoNum type="arabicPeriod"/>
            </a:pPr>
            <a:r>
              <a:rPr lang="en-US" sz="3200" dirty="0" smtClean="0"/>
              <a:t>Apply the predictions of self-determination theory to intrinsic and extrinsic rewards.</a:t>
            </a:r>
          </a:p>
          <a:p>
            <a:pPr marL="514350" lvl="0" indent="-514350">
              <a:buFont typeface="+mj-lt"/>
              <a:buAutoNum type="arabicPeriod"/>
            </a:pPr>
            <a:r>
              <a:rPr lang="en-US" sz="3200" dirty="0" smtClean="0"/>
              <a:t>Understand the implications of employee engagement for management.</a:t>
            </a:r>
          </a:p>
          <a:p>
            <a:pPr marL="514350" lvl="0" indent="-514350">
              <a:buFont typeface="+mj-lt"/>
              <a:buAutoNum type="arabicPeriod"/>
            </a:pPr>
            <a:r>
              <a:rPr lang="en-US" sz="3200" dirty="0" smtClean="0"/>
              <a:t>Compare and contrast goal setting theory and management by objectives.</a:t>
            </a:r>
          </a:p>
          <a:p>
            <a:pPr marL="514350" lvl="0" indent="-514350">
              <a:buFont typeface="+mj-lt"/>
              <a:buAutoNum type="arabicPeriod"/>
            </a:pPr>
            <a:r>
              <a:rPr lang="en-US" sz="3200" dirty="0" smtClean="0"/>
              <a:t>Contrast reinforcement theory and goal-setting theory.</a:t>
            </a:r>
          </a:p>
          <a:p>
            <a:pPr marL="514350" lvl="0" indent="-514350">
              <a:buFont typeface="+mj-lt"/>
              <a:buAutoNum type="arabicPeriod"/>
            </a:pPr>
            <a:r>
              <a:rPr lang="en-US" sz="3200" dirty="0" smtClean="0"/>
              <a:t>Demonstrate how organizational justice is a refinement of equity theory.</a:t>
            </a:r>
          </a:p>
          <a:p>
            <a:pPr marL="514350" lvl="0" indent="-514350">
              <a:buFont typeface="+mj-lt"/>
              <a:buAutoNum type="arabicPeriod"/>
            </a:pPr>
            <a:r>
              <a:rPr lang="en-US" sz="3200" dirty="0" smtClean="0"/>
              <a:t>Apply the key tenets of expectancy theory to motivating employees.</a:t>
            </a:r>
          </a:p>
          <a:p>
            <a:pPr marL="514350" indent="-514350">
              <a:buFont typeface="+mj-lt"/>
              <a:buAutoNum type="arabicPeriod"/>
            </a:pPr>
            <a:r>
              <a:rPr lang="en-US" sz="3200" dirty="0" smtClean="0"/>
              <a:t>Compare contemporary theories of motivation. </a:t>
            </a:r>
            <a:endParaRPr lang="en-US" sz="2857" dirty="0" smtClean="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7-</a:t>
            </a:r>
            <a:fld id="{A96BA3F1-4180-E842-8F37-552D2A4F7099}" type="slidenum">
              <a:rPr lang="en-US" smtClean="0"/>
              <a:pPr/>
              <a:t>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138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Apply the predictions of </a:t>
            </a:r>
            <a:r>
              <a:rPr lang="en-US" sz="3200" dirty="0" smtClean="0"/>
              <a:t/>
            </a:r>
            <a:br>
              <a:rPr lang="en-US" sz="3200" dirty="0" smtClean="0"/>
            </a:br>
            <a:r>
              <a:rPr lang="en-US" sz="3200" dirty="0" smtClean="0"/>
              <a:t>self</a:t>
            </a:r>
            <a:r>
              <a:rPr lang="en-US" sz="3200" dirty="0"/>
              <a:t>-determination </a:t>
            </a:r>
            <a:r>
              <a:rPr lang="en-US" sz="3200" dirty="0" smtClean="0"/>
              <a:t>theory </a:t>
            </a:r>
            <a:br>
              <a:rPr lang="en-US" sz="3200" dirty="0" smtClean="0"/>
            </a:br>
            <a:r>
              <a:rPr lang="en-US" sz="3200" dirty="0" smtClean="0"/>
              <a:t>to </a:t>
            </a:r>
            <a:r>
              <a:rPr lang="en-US" sz="3200" dirty="0"/>
              <a:t>intrinsic and extrinsic </a:t>
            </a:r>
            <a:r>
              <a:rPr lang="en-US" sz="3200" dirty="0" smtClean="0"/>
              <a:t>rewards</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20</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a:effectLst/>
              </a:rPr>
              <a:t>Implications</a:t>
            </a:r>
            <a:endParaRPr lang="en-US" sz="2800" b="0" dirty="0" smtClean="0">
              <a:effectLst/>
            </a:endParaRPr>
          </a:p>
          <a:p>
            <a:pPr lvl="1"/>
            <a:r>
              <a:rPr lang="en-US" sz="2800" b="0" dirty="0" smtClean="0">
                <a:effectLst/>
              </a:rPr>
              <a:t>For </a:t>
            </a:r>
            <a:r>
              <a:rPr lang="en-US" sz="2800" b="0" dirty="0">
                <a:effectLst/>
              </a:rPr>
              <a:t>individuals, it means choose your job for reasons other than extrinsic rewards. </a:t>
            </a:r>
          </a:p>
          <a:p>
            <a:pPr lvl="1"/>
            <a:r>
              <a:rPr lang="en-US" sz="2800" b="0" dirty="0">
                <a:effectLst/>
              </a:rPr>
              <a:t>For organizations, it means managers should provide intrinsic as well as extrinsic incentives. </a:t>
            </a:r>
          </a:p>
          <a:p>
            <a:pPr lvl="2"/>
            <a:endParaRPr lang="en-US" b="0" dirty="0" smtClean="0">
              <a:effectLst/>
            </a:endParaRPr>
          </a:p>
          <a:p>
            <a:pPr marL="0" indent="0">
              <a:buNone/>
            </a:pPr>
            <a:r>
              <a:rPr lang="en-US" sz="2800" b="0" dirty="0" smtClean="0">
                <a:effectLst/>
              </a:rPr>
              <a:t> </a:t>
            </a:r>
            <a:endParaRPr lang="en-US" sz="2800" b="0" dirty="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165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Understand the implications of employee engagement for </a:t>
            </a:r>
            <a:r>
              <a:rPr lang="en-US" sz="3200" dirty="0" smtClean="0"/>
              <a:t>management</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21</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4</a:t>
            </a:r>
            <a:endParaRPr lang="en-US" sz="3600" i="1" dirty="0">
              <a:latin typeface="Arial Narrow"/>
              <a:cs typeface="Arial Narrow"/>
            </a:endParaRPr>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a:effectLst/>
              </a:rPr>
              <a:t>Job engagement, the investment of an employee’s physical, cognitive, and emotional energies into job performance. </a:t>
            </a:r>
          </a:p>
          <a:p>
            <a:r>
              <a:rPr lang="en-US" sz="2800" b="0" dirty="0" smtClean="0">
                <a:effectLst/>
              </a:rPr>
              <a:t>Many </a:t>
            </a:r>
            <a:r>
              <a:rPr lang="en-US" sz="2800" b="0" dirty="0">
                <a:effectLst/>
              </a:rPr>
              <a:t>studies attempt to measure this deeper level of commitment. </a:t>
            </a:r>
          </a:p>
          <a:p>
            <a:r>
              <a:rPr lang="en-US" sz="2800" b="0" dirty="0" smtClean="0">
                <a:effectLst/>
              </a:rPr>
              <a:t>Academic </a:t>
            </a:r>
            <a:r>
              <a:rPr lang="en-US" sz="2800" b="0" dirty="0">
                <a:effectLst/>
              </a:rPr>
              <a:t>studies have also found positive outcomes.  </a:t>
            </a:r>
          </a:p>
          <a:p>
            <a:pPr lvl="2"/>
            <a:endParaRPr lang="en-US" b="0" dirty="0" smtClean="0">
              <a:effectLst/>
            </a:endParaRPr>
          </a:p>
          <a:p>
            <a:pPr marL="0" indent="0">
              <a:buNone/>
            </a:pPr>
            <a:r>
              <a:rPr lang="en-US" sz="2800" b="0" dirty="0" smtClean="0">
                <a:effectLst/>
              </a:rPr>
              <a:t> </a:t>
            </a:r>
            <a:endParaRPr lang="en-US" sz="2800" b="0" dirty="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3188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Understand the implications of employee engagement for </a:t>
            </a:r>
            <a:r>
              <a:rPr lang="en-US" sz="3200" dirty="0" smtClean="0"/>
              <a:t>management</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22</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4</a:t>
            </a:r>
            <a:endParaRPr lang="en-US" sz="3600" i="1" dirty="0">
              <a:latin typeface="Arial Narrow"/>
              <a:cs typeface="Arial Narrow"/>
            </a:endParaRPr>
          </a:p>
        </p:txBody>
      </p:sp>
      <p:sp>
        <p:nvSpPr>
          <p:cNvPr id="14" name="Content Placeholder 13"/>
          <p:cNvSpPr>
            <a:spLocks noGrp="1"/>
          </p:cNvSpPr>
          <p:nvPr>
            <p:ph idx="1"/>
          </p:nvPr>
        </p:nvSpPr>
        <p:spPr>
          <a:xfrm>
            <a:off x="0" y="1712270"/>
            <a:ext cx="8873649" cy="3962400"/>
          </a:xfrm>
        </p:spPr>
        <p:txBody>
          <a:bodyPr>
            <a:noAutofit/>
          </a:bodyPr>
          <a:lstStyle/>
          <a:p>
            <a:r>
              <a:rPr lang="en-US" sz="2800" b="0" dirty="0" smtClean="0">
                <a:effectLst/>
              </a:rPr>
              <a:t>One </a:t>
            </a:r>
            <a:r>
              <a:rPr lang="en-US" sz="2800" b="0" dirty="0">
                <a:effectLst/>
              </a:rPr>
              <a:t>key </a:t>
            </a:r>
            <a:r>
              <a:rPr lang="en-US" sz="2800" b="0" dirty="0" smtClean="0">
                <a:effectLst/>
              </a:rPr>
              <a:t>to increasing job engagement is </a:t>
            </a:r>
            <a:r>
              <a:rPr lang="en-US" sz="2800" b="0" dirty="0">
                <a:effectLst/>
              </a:rPr>
              <a:t>the degree to which an employee believes it is meaningful to engage in work. </a:t>
            </a:r>
          </a:p>
          <a:p>
            <a:r>
              <a:rPr lang="en-US" sz="2800" b="0" dirty="0" smtClean="0">
                <a:effectLst/>
              </a:rPr>
              <a:t>Another </a:t>
            </a:r>
            <a:r>
              <a:rPr lang="en-US" sz="2800" b="0" dirty="0">
                <a:effectLst/>
              </a:rPr>
              <a:t>factor is a match between the individual’s values and </a:t>
            </a:r>
            <a:r>
              <a:rPr lang="en-US" sz="2800" b="0" dirty="0" smtClean="0">
                <a:effectLst/>
              </a:rPr>
              <a:t>the organization’s. </a:t>
            </a:r>
            <a:endParaRPr lang="en-US" sz="2800" b="0" dirty="0">
              <a:effectLst/>
            </a:endParaRPr>
          </a:p>
          <a:p>
            <a:r>
              <a:rPr lang="en-US" sz="2800" b="0" dirty="0">
                <a:effectLst/>
              </a:rPr>
              <a:t>Leadership behaviors that inspire workers to a greater sense of </a:t>
            </a:r>
            <a:r>
              <a:rPr lang="en-US" sz="2800" b="0" dirty="0" smtClean="0">
                <a:effectLst/>
              </a:rPr>
              <a:t>mission.</a:t>
            </a:r>
          </a:p>
          <a:p>
            <a:pPr marL="0" indent="0">
              <a:buNone/>
            </a:pPr>
            <a:r>
              <a:rPr lang="en-US" sz="2800" b="0" dirty="0" smtClean="0">
                <a:effectLst/>
              </a:rPr>
              <a:t> </a:t>
            </a:r>
            <a:endParaRPr lang="en-US" sz="2800" b="0" dirty="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8162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Understand the implications of employee engagement for </a:t>
            </a:r>
            <a:r>
              <a:rPr lang="en-US" sz="3200" dirty="0" smtClean="0"/>
              <a:t>management</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23</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4</a:t>
            </a:r>
            <a:endParaRPr lang="en-US" sz="3600" i="1" dirty="0">
              <a:latin typeface="Arial Narrow"/>
              <a:cs typeface="Arial Narrow"/>
            </a:endParaRPr>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a:effectLst/>
              </a:rPr>
              <a:t>C</a:t>
            </a:r>
            <a:r>
              <a:rPr lang="en-US" sz="2800" b="0" dirty="0" smtClean="0">
                <a:effectLst/>
              </a:rPr>
              <a:t>onstruct </a:t>
            </a:r>
            <a:r>
              <a:rPr lang="en-US" sz="2800" b="0" dirty="0">
                <a:effectLst/>
              </a:rPr>
              <a:t>is partially redundant with job </a:t>
            </a:r>
            <a:r>
              <a:rPr lang="en-US" sz="2800" b="0" dirty="0" smtClean="0">
                <a:effectLst/>
              </a:rPr>
              <a:t>attitudes. </a:t>
            </a:r>
            <a:endParaRPr lang="en-US" sz="2800" b="0" dirty="0">
              <a:effectLst/>
            </a:endParaRPr>
          </a:p>
          <a:p>
            <a:r>
              <a:rPr lang="en-US" sz="2800" b="0" dirty="0">
                <a:effectLst/>
              </a:rPr>
              <a:t>M</a:t>
            </a:r>
            <a:r>
              <a:rPr lang="en-US" sz="2800" b="0" dirty="0" smtClean="0">
                <a:effectLst/>
              </a:rPr>
              <a:t>ay </a:t>
            </a:r>
            <a:r>
              <a:rPr lang="en-US" sz="2800" b="0" dirty="0">
                <a:effectLst/>
              </a:rPr>
              <a:t>also predict </a:t>
            </a:r>
            <a:r>
              <a:rPr lang="en-US" sz="2800" b="0" dirty="0" smtClean="0">
                <a:effectLst/>
              </a:rPr>
              <a:t>work </a:t>
            </a:r>
            <a:r>
              <a:rPr lang="en-US" sz="2800" b="0" dirty="0">
                <a:effectLst/>
              </a:rPr>
              <a:t>outcomes better than </a:t>
            </a:r>
            <a:r>
              <a:rPr lang="en-US" sz="2800" b="0" dirty="0" smtClean="0">
                <a:effectLst/>
              </a:rPr>
              <a:t>job </a:t>
            </a:r>
            <a:r>
              <a:rPr lang="en-US" sz="2800" b="0" dirty="0">
                <a:effectLst/>
              </a:rPr>
              <a:t>attitudes. </a:t>
            </a:r>
          </a:p>
          <a:p>
            <a:r>
              <a:rPr lang="en-US" sz="2800" b="0" dirty="0">
                <a:effectLst/>
              </a:rPr>
              <a:t>M</a:t>
            </a:r>
            <a:r>
              <a:rPr lang="en-US" sz="2800" b="0" dirty="0" smtClean="0">
                <a:effectLst/>
              </a:rPr>
              <a:t>ay </a:t>
            </a:r>
            <a:r>
              <a:rPr lang="en-US" sz="2800" b="0" dirty="0">
                <a:effectLst/>
              </a:rPr>
              <a:t>be a “dark side</a:t>
            </a:r>
            <a:r>
              <a:rPr lang="en-US" sz="2800" b="0" dirty="0" smtClean="0">
                <a:effectLst/>
              </a:rPr>
              <a:t>”, </a:t>
            </a:r>
            <a:r>
              <a:rPr lang="en-US" sz="2800" b="0" dirty="0">
                <a:effectLst/>
              </a:rPr>
              <a:t>as evidenced by positive relationships between engagement and work-family conflict. </a:t>
            </a:r>
          </a:p>
          <a:p>
            <a:pPr marL="0" indent="0">
              <a:buNone/>
            </a:pPr>
            <a:r>
              <a:rPr lang="en-US" sz="2800" b="0" dirty="0" smtClean="0">
                <a:effectLst/>
              </a:rPr>
              <a:t> </a:t>
            </a:r>
            <a:endParaRPr lang="en-US" sz="2800" b="0" dirty="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17428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Compare and contrast </a:t>
            </a:r>
            <a:r>
              <a:rPr lang="en-US" sz="3200" dirty="0" smtClean="0"/>
              <a:t/>
            </a:r>
            <a:br>
              <a:rPr lang="en-US" sz="3200" dirty="0" smtClean="0"/>
            </a:br>
            <a:r>
              <a:rPr lang="en-US" sz="3200" dirty="0" smtClean="0"/>
              <a:t>goal </a:t>
            </a:r>
            <a:r>
              <a:rPr lang="en-US" sz="3200" dirty="0"/>
              <a:t>setting theory and </a:t>
            </a:r>
            <a:r>
              <a:rPr lang="en-US" sz="3200" dirty="0" smtClean="0"/>
              <a:t/>
            </a:r>
            <a:br>
              <a:rPr lang="en-US" sz="3200" dirty="0" smtClean="0"/>
            </a:br>
            <a:r>
              <a:rPr lang="en-US" sz="3200" dirty="0" smtClean="0"/>
              <a:t>management </a:t>
            </a:r>
            <a:r>
              <a:rPr lang="en-US" sz="3200" dirty="0"/>
              <a:t>by </a:t>
            </a:r>
            <a:r>
              <a:rPr lang="en-US" sz="3200" dirty="0" smtClean="0"/>
              <a:t>objectives</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24</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5</a:t>
            </a:r>
            <a:endParaRPr lang="en-US" sz="3600" i="1" dirty="0">
              <a:latin typeface="Arial Narrow"/>
              <a:cs typeface="Arial Narrow"/>
            </a:endParaRPr>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smtClean="0">
                <a:effectLst/>
              </a:rPr>
              <a:t>Goal-Setting Theory proposed by Edwin </a:t>
            </a:r>
            <a:r>
              <a:rPr lang="en-US" sz="2800" b="0" dirty="0" smtClean="0">
                <a:effectLst/>
              </a:rPr>
              <a:t>Locke.</a:t>
            </a:r>
          </a:p>
          <a:p>
            <a:pPr marL="342900" lvl="2" indent="-342900">
              <a:spcBef>
                <a:spcPts val="2000"/>
              </a:spcBef>
            </a:pPr>
            <a:r>
              <a:rPr lang="en-US" sz="2800" b="0" dirty="0">
                <a:effectLst/>
              </a:rPr>
              <a:t>Goals tell an employee what needs to be done and how much effort is needed. </a:t>
            </a:r>
            <a:endParaRPr lang="en-US" sz="2800" b="0" dirty="0" smtClean="0">
              <a:effectLst/>
            </a:endParaRPr>
          </a:p>
          <a:p>
            <a:r>
              <a:rPr lang="en-US" sz="2800" b="0" dirty="0">
                <a:effectLst/>
              </a:rPr>
              <a:t>Evidence strongly suggests </a:t>
            </a:r>
          </a:p>
          <a:p>
            <a:pPr lvl="1"/>
            <a:r>
              <a:rPr lang="en-US" sz="2800" b="0" dirty="0">
                <a:effectLst/>
              </a:rPr>
              <a:t>that specific goals increase performance,</a:t>
            </a:r>
          </a:p>
          <a:p>
            <a:pPr lvl="1"/>
            <a:r>
              <a:rPr lang="en-US" sz="2800" b="0" dirty="0">
                <a:effectLst/>
              </a:rPr>
              <a:t>that difficult goals, when accepted, result in higher performance than do easy goals; and </a:t>
            </a:r>
            <a:endParaRPr lang="en-US" sz="2800" b="0" dirty="0" smtClean="0">
              <a:effectLst/>
            </a:endParaRPr>
          </a:p>
          <a:p>
            <a:pPr lvl="1"/>
            <a:r>
              <a:rPr lang="en-US" sz="2800" b="0" dirty="0" smtClean="0">
                <a:effectLst/>
              </a:rPr>
              <a:t>that </a:t>
            </a:r>
            <a:r>
              <a:rPr lang="en-US" sz="2800" b="0" dirty="0">
                <a:effectLst/>
              </a:rPr>
              <a:t>feedback leads to higher performance than does </a:t>
            </a:r>
            <a:r>
              <a:rPr lang="en-US" sz="2800" b="0" dirty="0" err="1" smtClean="0">
                <a:effectLst/>
              </a:rPr>
              <a:t>nonfeedback</a:t>
            </a:r>
            <a:r>
              <a:rPr lang="en-US" sz="2800" b="0" dirty="0" smtClean="0">
                <a:effectLst/>
              </a:rPr>
              <a:t>.</a:t>
            </a:r>
          </a:p>
          <a:p>
            <a:endParaRPr lang="en-US" sz="2800" b="0" dirty="0">
              <a:effectLst/>
            </a:endParaRPr>
          </a:p>
          <a:p>
            <a:pPr marL="0" indent="0">
              <a:buNone/>
            </a:pPr>
            <a:r>
              <a:rPr lang="en-US" sz="2800" b="0" dirty="0" smtClean="0">
                <a:effectLst/>
              </a:rPr>
              <a:t> </a:t>
            </a:r>
            <a:endParaRPr lang="en-US" sz="2800" b="0" dirty="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6096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Compare and contrast </a:t>
            </a:r>
            <a:r>
              <a:rPr lang="en-US" sz="3200" dirty="0" smtClean="0"/>
              <a:t/>
            </a:r>
            <a:br>
              <a:rPr lang="en-US" sz="3200" dirty="0" smtClean="0"/>
            </a:br>
            <a:r>
              <a:rPr lang="en-US" sz="3200" dirty="0" smtClean="0"/>
              <a:t>goal </a:t>
            </a:r>
            <a:r>
              <a:rPr lang="en-US" sz="3200" dirty="0"/>
              <a:t>setting theory and </a:t>
            </a:r>
            <a:r>
              <a:rPr lang="en-US" sz="3200" dirty="0" smtClean="0"/>
              <a:t/>
            </a:r>
            <a:br>
              <a:rPr lang="en-US" sz="3200" dirty="0" smtClean="0"/>
            </a:br>
            <a:r>
              <a:rPr lang="en-US" sz="3200" dirty="0" smtClean="0"/>
              <a:t>management </a:t>
            </a:r>
            <a:r>
              <a:rPr lang="en-US" sz="3200" dirty="0"/>
              <a:t>by </a:t>
            </a:r>
            <a:r>
              <a:rPr lang="en-US" sz="3200" dirty="0" smtClean="0"/>
              <a:t>objectives</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25</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5</a:t>
            </a:r>
            <a:endParaRPr lang="en-US" sz="3600" i="1" dirty="0">
              <a:latin typeface="Arial Narrow"/>
              <a:cs typeface="Arial Narrow"/>
            </a:endParaRPr>
          </a:p>
        </p:txBody>
      </p:sp>
      <p:sp>
        <p:nvSpPr>
          <p:cNvPr id="14" name="Content Placeholder 13"/>
          <p:cNvSpPr>
            <a:spLocks noGrp="1"/>
          </p:cNvSpPr>
          <p:nvPr>
            <p:ph idx="1"/>
          </p:nvPr>
        </p:nvSpPr>
        <p:spPr>
          <a:xfrm>
            <a:off x="155222" y="1712270"/>
            <a:ext cx="8873649" cy="3962400"/>
          </a:xfrm>
        </p:spPr>
        <p:txBody>
          <a:bodyPr>
            <a:noAutofit/>
          </a:bodyPr>
          <a:lstStyle/>
          <a:p>
            <a:r>
              <a:rPr lang="en-US" sz="3200" b="0" dirty="0">
                <a:effectLst/>
              </a:rPr>
              <a:t>There are contingencies in goal-setting theory. </a:t>
            </a:r>
            <a:endParaRPr lang="en-US" sz="3200" b="0" dirty="0" smtClean="0">
              <a:effectLst/>
            </a:endParaRPr>
          </a:p>
          <a:p>
            <a:pPr lvl="1"/>
            <a:r>
              <a:rPr lang="en-US" sz="3000" b="0" dirty="0">
                <a:effectLst/>
              </a:rPr>
              <a:t>F</a:t>
            </a:r>
            <a:r>
              <a:rPr lang="en-US" sz="3000" b="0" dirty="0" smtClean="0">
                <a:effectLst/>
              </a:rPr>
              <a:t>eedback</a:t>
            </a:r>
            <a:r>
              <a:rPr lang="en-US" sz="3000" b="0" dirty="0">
                <a:effectLst/>
              </a:rPr>
              <a:t>, </a:t>
            </a:r>
            <a:endParaRPr lang="en-US" sz="3000" b="0" dirty="0" smtClean="0">
              <a:effectLst/>
            </a:endParaRPr>
          </a:p>
          <a:p>
            <a:pPr lvl="1"/>
            <a:r>
              <a:rPr lang="en-US" sz="3000" b="0" dirty="0">
                <a:effectLst/>
              </a:rPr>
              <a:t>P</a:t>
            </a:r>
            <a:r>
              <a:rPr lang="en-US" sz="3000" b="0" dirty="0" smtClean="0">
                <a:effectLst/>
              </a:rPr>
              <a:t>erformance </a:t>
            </a:r>
            <a:r>
              <a:rPr lang="en-US" sz="3000" b="0" dirty="0">
                <a:effectLst/>
              </a:rPr>
              <a:t>relationship, </a:t>
            </a:r>
            <a:endParaRPr lang="en-US" sz="3000" b="0" dirty="0" smtClean="0">
              <a:effectLst/>
            </a:endParaRPr>
          </a:p>
          <a:p>
            <a:pPr lvl="1"/>
            <a:r>
              <a:rPr lang="en-US" sz="3000" b="0" dirty="0">
                <a:effectLst/>
              </a:rPr>
              <a:t>G</a:t>
            </a:r>
            <a:r>
              <a:rPr lang="en-US" sz="3000" b="0" dirty="0" smtClean="0">
                <a:effectLst/>
              </a:rPr>
              <a:t>oal </a:t>
            </a:r>
            <a:r>
              <a:rPr lang="en-US" sz="3000" b="0" dirty="0">
                <a:effectLst/>
              </a:rPr>
              <a:t>commitment, task characteristics, </a:t>
            </a:r>
            <a:r>
              <a:rPr lang="en-US" sz="3000" b="0" dirty="0" smtClean="0">
                <a:effectLst/>
              </a:rPr>
              <a:t>and</a:t>
            </a:r>
          </a:p>
          <a:p>
            <a:pPr lvl="1"/>
            <a:r>
              <a:rPr lang="en-US" sz="3000" b="0" dirty="0">
                <a:effectLst/>
              </a:rPr>
              <a:t>N</a:t>
            </a:r>
            <a:r>
              <a:rPr lang="en-US" sz="3000" b="0" dirty="0" smtClean="0">
                <a:effectLst/>
              </a:rPr>
              <a:t>ational </a:t>
            </a:r>
            <a:r>
              <a:rPr lang="en-US" sz="3000" b="0" dirty="0">
                <a:effectLst/>
              </a:rPr>
              <a:t>culture.</a:t>
            </a:r>
          </a:p>
          <a:p>
            <a:endParaRPr lang="en-US" sz="2800" b="0" dirty="0">
              <a:effectLst/>
            </a:endParaRPr>
          </a:p>
          <a:p>
            <a:pPr marL="0" indent="0">
              <a:buNone/>
            </a:pPr>
            <a:r>
              <a:rPr lang="en-US" sz="2800" b="0" dirty="0" smtClean="0">
                <a:effectLst/>
              </a:rPr>
              <a:t> </a:t>
            </a:r>
            <a:endParaRPr lang="en-US" sz="2800" b="0" dirty="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11907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Compare and contrast </a:t>
            </a:r>
            <a:r>
              <a:rPr lang="en-US" sz="3200" dirty="0" smtClean="0"/>
              <a:t/>
            </a:r>
            <a:br>
              <a:rPr lang="en-US" sz="3200" dirty="0" smtClean="0"/>
            </a:br>
            <a:r>
              <a:rPr lang="en-US" sz="3200" dirty="0" smtClean="0"/>
              <a:t>goal </a:t>
            </a:r>
            <a:r>
              <a:rPr lang="en-US" sz="3200" dirty="0"/>
              <a:t>setting theory and </a:t>
            </a:r>
            <a:r>
              <a:rPr lang="en-US" sz="3200" dirty="0" smtClean="0"/>
              <a:t/>
            </a:r>
            <a:br>
              <a:rPr lang="en-US" sz="3200" dirty="0" smtClean="0"/>
            </a:br>
            <a:r>
              <a:rPr lang="en-US" sz="3200" dirty="0" smtClean="0"/>
              <a:t>management </a:t>
            </a:r>
            <a:r>
              <a:rPr lang="en-US" sz="3200" dirty="0"/>
              <a:t>by </a:t>
            </a:r>
            <a:r>
              <a:rPr lang="en-US" sz="3200" dirty="0" smtClean="0"/>
              <a:t>objectives</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26</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5</a:t>
            </a:r>
            <a:endParaRPr lang="en-US" sz="3600" i="1" dirty="0">
              <a:latin typeface="Arial Narrow"/>
              <a:cs typeface="Arial Narrow"/>
            </a:endParaRPr>
          </a:p>
        </p:txBody>
      </p:sp>
      <p:pic>
        <p:nvPicPr>
          <p:cNvPr id="4" name="Picture 3"/>
          <p:cNvPicPr>
            <a:picLocks noChangeAspect="1"/>
          </p:cNvPicPr>
          <p:nvPr/>
        </p:nvPicPr>
        <p:blipFill>
          <a:blip r:embed="rId3"/>
          <a:stretch>
            <a:fillRect/>
          </a:stretch>
        </p:blipFill>
        <p:spPr>
          <a:xfrm>
            <a:off x="1063440" y="1761088"/>
            <a:ext cx="7017120" cy="451641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1358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smtClean="0"/>
              <a:t>Self-Efficacy Theory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27</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55222" y="1712270"/>
            <a:ext cx="8873649" cy="3962400"/>
          </a:xfrm>
        </p:spPr>
        <p:txBody>
          <a:bodyPr>
            <a:noAutofit/>
          </a:bodyPr>
          <a:lstStyle/>
          <a:p>
            <a:r>
              <a:rPr lang="en-US" sz="3000" b="0" dirty="0">
                <a:effectLst/>
              </a:rPr>
              <a:t>Self-Efficacy Theory</a:t>
            </a:r>
          </a:p>
          <a:p>
            <a:pPr lvl="1"/>
            <a:r>
              <a:rPr lang="en-US" sz="3200" b="0" dirty="0" smtClean="0">
                <a:effectLst/>
              </a:rPr>
              <a:t>Enactive mastery</a:t>
            </a:r>
          </a:p>
          <a:p>
            <a:pPr lvl="1"/>
            <a:r>
              <a:rPr lang="en-US" sz="3200" b="0" dirty="0" smtClean="0">
                <a:effectLst/>
              </a:rPr>
              <a:t>Vicarious modeling</a:t>
            </a:r>
          </a:p>
          <a:p>
            <a:pPr lvl="1"/>
            <a:r>
              <a:rPr lang="en-US" sz="3200" b="0" dirty="0" smtClean="0">
                <a:effectLst/>
              </a:rPr>
              <a:t>Verbal persuasion</a:t>
            </a:r>
          </a:p>
          <a:p>
            <a:pPr lvl="1"/>
            <a:r>
              <a:rPr lang="en-US" sz="3200" b="0" dirty="0" smtClean="0">
                <a:effectLst/>
              </a:rPr>
              <a:t>Arousal</a:t>
            </a:r>
          </a:p>
          <a:p>
            <a:r>
              <a:rPr lang="en-US" sz="3200" b="0" dirty="0" smtClean="0">
                <a:effectLst/>
              </a:rPr>
              <a:t>Known </a:t>
            </a:r>
            <a:r>
              <a:rPr lang="en-US" sz="3200" b="0" dirty="0">
                <a:effectLst/>
              </a:rPr>
              <a:t>also as social cognitive theory and social learning theory</a:t>
            </a:r>
          </a:p>
          <a:p>
            <a:endParaRPr lang="en-US" sz="2800" b="0" dirty="0">
              <a:effectLst/>
            </a:endParaRPr>
          </a:p>
          <a:p>
            <a:pPr marL="0" indent="0">
              <a:buNone/>
            </a:pPr>
            <a:r>
              <a:rPr lang="en-US" sz="2800" b="0" dirty="0" smtClean="0">
                <a:effectLst/>
              </a:rPr>
              <a:t> </a:t>
            </a:r>
            <a:endParaRPr lang="en-US" sz="2800" b="0" dirty="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7403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smtClean="0"/>
              <a:t>Self-Efficacy Theory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28</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1429456" y="1777810"/>
            <a:ext cx="6285088" cy="461178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7403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smtClean="0"/>
              <a:t>Self-Efficacy Theory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29</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a:effectLst/>
              </a:rPr>
              <a:t>Implications of Efficacy Theory</a:t>
            </a:r>
          </a:p>
          <a:p>
            <a:pPr lvl="1"/>
            <a:r>
              <a:rPr lang="en-US" sz="2800" b="0" dirty="0">
                <a:effectLst/>
              </a:rPr>
              <a:t>Training programs often make use of enactive mastery by having people practice and build their skills. </a:t>
            </a:r>
          </a:p>
          <a:p>
            <a:pPr lvl="1"/>
            <a:r>
              <a:rPr lang="en-US" sz="2800" b="0" dirty="0" smtClean="0">
                <a:effectLst/>
              </a:rPr>
              <a:t>The </a:t>
            </a:r>
            <a:r>
              <a:rPr lang="en-US" sz="2800" b="0" dirty="0">
                <a:effectLst/>
              </a:rPr>
              <a:t>best way for a manager to use verbal persuasion is through the Pygmalion effect or the Galatea effect. </a:t>
            </a:r>
          </a:p>
          <a:p>
            <a:pPr lvl="1"/>
            <a:r>
              <a:rPr lang="en-US" sz="2800" b="0" dirty="0" smtClean="0">
                <a:effectLst/>
              </a:rPr>
              <a:t>Intelligence </a:t>
            </a:r>
            <a:r>
              <a:rPr lang="en-US" sz="2800" b="0" dirty="0">
                <a:effectLst/>
              </a:rPr>
              <a:t>and personality are absent from Bandura’s list, but they can increase self-efficacy.  </a:t>
            </a:r>
          </a:p>
          <a:p>
            <a:endParaRPr lang="en-US" sz="2800" b="0" dirty="0">
              <a:effectLst/>
            </a:endParaRPr>
          </a:p>
          <a:p>
            <a:pPr marL="0" indent="0">
              <a:buNone/>
            </a:pPr>
            <a:r>
              <a:rPr lang="en-US" sz="2800" b="0" dirty="0" smtClean="0">
                <a:effectLst/>
              </a:rPr>
              <a:t> </a:t>
            </a:r>
            <a:endParaRPr lang="en-US" sz="2800" b="0" dirty="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1660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274638"/>
            <a:ext cx="8229600" cy="1437632"/>
          </a:xfrm>
        </p:spPr>
        <p:txBody>
          <a:bodyPr>
            <a:noAutofit/>
          </a:bodyPr>
          <a:lstStyle/>
          <a:p>
            <a:pPr marL="514350" lvl="0" indent="-514350" algn="r"/>
            <a:r>
              <a:rPr lang="en-US" sz="3200" dirty="0" smtClean="0"/>
              <a:t>Describe the three </a:t>
            </a:r>
            <a:br>
              <a:rPr lang="en-US" sz="3200" dirty="0" smtClean="0"/>
            </a:br>
            <a:r>
              <a:rPr lang="en-US" sz="3200" dirty="0" smtClean="0"/>
              <a:t>key elements of motivation</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3</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1</a:t>
            </a:r>
            <a:endParaRPr lang="en-US" sz="3600" i="1" dirty="0">
              <a:latin typeface="Arial Narrow"/>
              <a:cs typeface="Arial Narrow"/>
            </a:endParaRPr>
          </a:p>
        </p:txBody>
      </p:sp>
      <p:sp>
        <p:nvSpPr>
          <p:cNvPr id="14" name="Content Placeholder 13"/>
          <p:cNvSpPr>
            <a:spLocks noGrp="1"/>
          </p:cNvSpPr>
          <p:nvPr>
            <p:ph idx="1"/>
          </p:nvPr>
        </p:nvSpPr>
        <p:spPr>
          <a:xfrm>
            <a:off x="457199" y="2114407"/>
            <a:ext cx="8229600" cy="3962400"/>
          </a:xfrm>
        </p:spPr>
        <p:txBody>
          <a:bodyPr>
            <a:noAutofit/>
          </a:bodyPr>
          <a:lstStyle/>
          <a:p>
            <a:r>
              <a:rPr lang="en-US" sz="2800" b="0" dirty="0">
                <a:effectLst/>
              </a:rPr>
              <a:t>Many people incorrectly view motivation as a personal </a:t>
            </a:r>
            <a:r>
              <a:rPr lang="en-US" sz="2800" b="0" dirty="0" smtClean="0">
                <a:effectLst/>
              </a:rPr>
              <a:t>trait.</a:t>
            </a:r>
          </a:p>
          <a:p>
            <a:r>
              <a:rPr lang="en-US" sz="2800" b="0" dirty="0" smtClean="0">
                <a:effectLst/>
              </a:rPr>
              <a:t>Motivation </a:t>
            </a:r>
            <a:r>
              <a:rPr lang="en-US" sz="2800" b="0" dirty="0">
                <a:effectLst/>
              </a:rPr>
              <a:t>is “the processes that account for an individual’s intensity, direction, and persistence of effort toward attaining a goal.” </a:t>
            </a:r>
          </a:p>
          <a:p>
            <a:r>
              <a:rPr lang="en-US" sz="2800" b="0" dirty="0">
                <a:effectLst/>
              </a:rPr>
              <a:t>We will narrow the focus to organizational goals in order to reflect our singular interest in work-related behavior.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923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Contrast reinforcement theory </a:t>
            </a:r>
            <a:r>
              <a:rPr lang="en-US" sz="3200" dirty="0" smtClean="0"/>
              <a:t/>
            </a:r>
            <a:br>
              <a:rPr lang="en-US" sz="3200" dirty="0" smtClean="0"/>
            </a:br>
            <a:r>
              <a:rPr lang="en-US" sz="3200" dirty="0" smtClean="0"/>
              <a:t>and </a:t>
            </a:r>
            <a:r>
              <a:rPr lang="en-US" sz="3200" dirty="0"/>
              <a:t>goal-setting </a:t>
            </a:r>
            <a:r>
              <a:rPr lang="en-US" sz="3200" dirty="0" smtClean="0"/>
              <a:t>theory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30</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a:effectLst/>
              </a:rPr>
              <a:t>Goal-Setting vs. Reinforcement Theory</a:t>
            </a:r>
          </a:p>
          <a:p>
            <a:pPr lvl="1"/>
            <a:r>
              <a:rPr lang="en-US" sz="2800" b="0" dirty="0">
                <a:effectLst/>
              </a:rPr>
              <a:t>Goal-setting is a cognitive approach, proposing that an individual’s purposes direct his action. </a:t>
            </a:r>
          </a:p>
          <a:p>
            <a:pPr lvl="1"/>
            <a:r>
              <a:rPr lang="en-US" sz="2800" b="0" dirty="0">
                <a:effectLst/>
              </a:rPr>
              <a:t>Reinforcement theory, in contrast, takes a behavioristic view, arguing that reinforcement conditions behavior. </a:t>
            </a:r>
          </a:p>
          <a:p>
            <a:pPr lvl="1"/>
            <a:r>
              <a:rPr lang="en-US" sz="2800" b="0" dirty="0">
                <a:effectLst/>
              </a:rPr>
              <a:t>The two theories are clearly at odds philosophically. Reinforcement theorists see behavior as environmentally caused. </a:t>
            </a:r>
          </a:p>
          <a:p>
            <a:pPr marL="0" indent="0">
              <a:buNone/>
            </a:pPr>
            <a:r>
              <a:rPr lang="en-US" sz="2800" b="0" dirty="0" smtClean="0">
                <a:effectLst/>
              </a:rPr>
              <a:t> </a:t>
            </a:r>
            <a:endParaRPr lang="en-US" sz="2800" b="0" dirty="0">
              <a:effectLst/>
            </a:endParaRPr>
          </a:p>
        </p:txBody>
      </p:sp>
      <p:sp>
        <p:nvSpPr>
          <p:cNvPr id="7" name="TextBox 6"/>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6</a:t>
            </a:r>
            <a:endParaRPr lang="en-US" sz="3600" i="1" dirty="0">
              <a:latin typeface="Arial Narrow"/>
              <a:cs typeface="Arial Narrow"/>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6223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Contrast reinforcement theory </a:t>
            </a:r>
            <a:r>
              <a:rPr lang="en-US" sz="3200" dirty="0" smtClean="0"/>
              <a:t/>
            </a:r>
            <a:br>
              <a:rPr lang="en-US" sz="3200" dirty="0" smtClean="0"/>
            </a:br>
            <a:r>
              <a:rPr lang="en-US" sz="3200" dirty="0" smtClean="0"/>
              <a:t>and </a:t>
            </a:r>
            <a:r>
              <a:rPr lang="en-US" sz="3200" dirty="0"/>
              <a:t>goal-setting </a:t>
            </a:r>
            <a:r>
              <a:rPr lang="en-US" sz="3200" dirty="0" smtClean="0"/>
              <a:t>theory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31</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a:effectLst/>
              </a:rPr>
              <a:t>Reinforcement theory ignores the inner state of the individual and concentrates solely on what happens when he or she takes some action. </a:t>
            </a:r>
          </a:p>
          <a:p>
            <a:r>
              <a:rPr lang="en-US" sz="2800" b="0" dirty="0" smtClean="0">
                <a:effectLst/>
              </a:rPr>
              <a:t>Operant </a:t>
            </a:r>
            <a:r>
              <a:rPr lang="en-US" sz="2800" b="0" dirty="0">
                <a:effectLst/>
              </a:rPr>
              <a:t>conditioning theory argues that people learn to behave to get something they want or to avoid something they don’t want. </a:t>
            </a:r>
          </a:p>
        </p:txBody>
      </p:sp>
      <p:sp>
        <p:nvSpPr>
          <p:cNvPr id="7" name="TextBox 6"/>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6</a:t>
            </a:r>
            <a:endParaRPr lang="en-US" sz="3600" i="1" dirty="0">
              <a:latin typeface="Arial Narrow"/>
              <a:cs typeface="Arial Narrow"/>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2102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Contrast reinforcement theory </a:t>
            </a:r>
            <a:r>
              <a:rPr lang="en-US" sz="3200" dirty="0" smtClean="0"/>
              <a:t/>
            </a:r>
            <a:br>
              <a:rPr lang="en-US" sz="3200" dirty="0" smtClean="0"/>
            </a:br>
            <a:r>
              <a:rPr lang="en-US" sz="3200" dirty="0" smtClean="0"/>
              <a:t>and </a:t>
            </a:r>
            <a:r>
              <a:rPr lang="en-US" sz="3200" dirty="0"/>
              <a:t>goal-setting </a:t>
            </a:r>
            <a:r>
              <a:rPr lang="en-US" sz="3200" dirty="0" smtClean="0"/>
              <a:t>theory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32</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a:effectLst/>
              </a:rPr>
              <a:t>In its pure form, reinforcement theory ignores feelings, attitudes, expectations, and other cognitive variables known to affect behavior. </a:t>
            </a:r>
          </a:p>
          <a:p>
            <a:r>
              <a:rPr lang="en-US" sz="2800" b="0" dirty="0">
                <a:effectLst/>
              </a:rPr>
              <a:t>S</a:t>
            </a:r>
            <a:r>
              <a:rPr lang="en-US" sz="2800" b="0" dirty="0" smtClean="0">
                <a:effectLst/>
              </a:rPr>
              <a:t>ome </a:t>
            </a:r>
            <a:r>
              <a:rPr lang="en-US" sz="2800" b="0" dirty="0">
                <a:effectLst/>
              </a:rPr>
              <a:t>researchers look at the same experiments reinforcement theorists use to support their position and interpret the findings in a framework.</a:t>
            </a:r>
          </a:p>
          <a:p>
            <a:r>
              <a:rPr lang="en-US" sz="2800" b="0" dirty="0">
                <a:effectLst/>
              </a:rPr>
              <a:t>Reinforcement is undoubtedly an important influence on behavior, but few scholars are prepared to argue it is the only one. </a:t>
            </a:r>
          </a:p>
        </p:txBody>
      </p:sp>
      <p:sp>
        <p:nvSpPr>
          <p:cNvPr id="7" name="TextBox 6"/>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6</a:t>
            </a:r>
            <a:endParaRPr lang="en-US" sz="3600" i="1" dirty="0">
              <a:latin typeface="Arial Narrow"/>
              <a:cs typeface="Arial Narrow"/>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28402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Demonstrate how organizational justice </a:t>
            </a:r>
            <a:r>
              <a:rPr lang="en-US" sz="3200" dirty="0" smtClean="0"/>
              <a:t/>
            </a:r>
            <a:br>
              <a:rPr lang="en-US" sz="3200" dirty="0" smtClean="0"/>
            </a:br>
            <a:r>
              <a:rPr lang="en-US" sz="3200" dirty="0" smtClean="0"/>
              <a:t>is </a:t>
            </a:r>
            <a:r>
              <a:rPr lang="en-US" sz="3200" dirty="0"/>
              <a:t>a refinement of equity </a:t>
            </a:r>
            <a:r>
              <a:rPr lang="en-US" sz="3200" dirty="0" smtClean="0"/>
              <a:t>theory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33</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pic>
        <p:nvPicPr>
          <p:cNvPr id="4" name="Picture 3"/>
          <p:cNvPicPr>
            <a:picLocks noChangeAspect="1"/>
          </p:cNvPicPr>
          <p:nvPr/>
        </p:nvPicPr>
        <p:blipFill>
          <a:blip r:embed="rId3"/>
          <a:stretch>
            <a:fillRect/>
          </a:stretch>
        </p:blipFill>
        <p:spPr>
          <a:xfrm>
            <a:off x="796791" y="2281765"/>
            <a:ext cx="7550419" cy="350378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0034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Demonstrate how organizational justice </a:t>
            </a:r>
            <a:r>
              <a:rPr lang="en-US" sz="3200" dirty="0" smtClean="0"/>
              <a:t/>
            </a:r>
            <a:br>
              <a:rPr lang="en-US" sz="3200" dirty="0" smtClean="0"/>
            </a:br>
            <a:r>
              <a:rPr lang="en-US" sz="3200" dirty="0" smtClean="0"/>
              <a:t>is </a:t>
            </a:r>
            <a:r>
              <a:rPr lang="en-US" sz="3200" dirty="0"/>
              <a:t>a refinement of equity </a:t>
            </a:r>
            <a:r>
              <a:rPr lang="en-US" sz="3200" dirty="0" smtClean="0"/>
              <a:t>theory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34</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a:effectLst/>
              </a:rPr>
              <a:t>Which referent an employee chooses will be influenced by the information the employee holds about referents, as well as by the attractiveness of the referent. </a:t>
            </a:r>
          </a:p>
          <a:p>
            <a:pPr lvl="1"/>
            <a:r>
              <a:rPr lang="en-US" sz="2800" b="0" dirty="0" smtClean="0">
                <a:effectLst/>
              </a:rPr>
              <a:t>Gender</a:t>
            </a:r>
            <a:endParaRPr lang="en-US" sz="2800" b="0" dirty="0">
              <a:effectLst/>
            </a:endParaRPr>
          </a:p>
          <a:p>
            <a:pPr lvl="1"/>
            <a:r>
              <a:rPr lang="en-US" sz="2800" b="0" dirty="0" smtClean="0">
                <a:effectLst/>
              </a:rPr>
              <a:t>Length </a:t>
            </a:r>
            <a:r>
              <a:rPr lang="en-US" sz="2800" b="0" dirty="0">
                <a:effectLst/>
              </a:rPr>
              <a:t>of tenure</a:t>
            </a:r>
          </a:p>
          <a:p>
            <a:pPr lvl="1"/>
            <a:r>
              <a:rPr lang="en-US" sz="2800" b="0" dirty="0" smtClean="0">
                <a:effectLst/>
              </a:rPr>
              <a:t>Level </a:t>
            </a:r>
            <a:r>
              <a:rPr lang="en-US" sz="2800" b="0" dirty="0">
                <a:effectLst/>
              </a:rPr>
              <a:t>in the organization</a:t>
            </a:r>
          </a:p>
          <a:p>
            <a:pPr lvl="1"/>
            <a:r>
              <a:rPr lang="en-US" sz="2800" b="0" dirty="0" smtClean="0">
                <a:effectLst/>
              </a:rPr>
              <a:t>Professional </a:t>
            </a:r>
            <a:r>
              <a:rPr lang="en-US" sz="2800" b="0" dirty="0">
                <a:effectLst/>
              </a:rPr>
              <a:t>ranks and </a:t>
            </a:r>
            <a:r>
              <a:rPr lang="en-US" sz="2800" b="0" dirty="0" smtClean="0">
                <a:effectLst/>
              </a:rPr>
              <a:t>higher </a:t>
            </a:r>
            <a:r>
              <a:rPr lang="en-US" sz="2800" b="0" dirty="0">
                <a:effectLst/>
              </a:rPr>
              <a:t>e</a:t>
            </a:r>
            <a:r>
              <a:rPr lang="en-US" sz="2800" b="0" dirty="0" smtClean="0">
                <a:effectLst/>
              </a:rPr>
              <a:t>ducation</a:t>
            </a:r>
            <a:endParaRPr lang="en-US" sz="2800" b="0" dirty="0">
              <a:effectLst/>
            </a:endParaRPr>
          </a:p>
        </p:txBody>
      </p:sp>
      <p:sp>
        <p:nvSpPr>
          <p:cNvPr id="7" name="TextBox 6"/>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8206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Demonstrate how organizational justice </a:t>
            </a:r>
            <a:r>
              <a:rPr lang="en-US" sz="3200" dirty="0" smtClean="0"/>
              <a:t/>
            </a:r>
            <a:br>
              <a:rPr lang="en-US" sz="3200" dirty="0" smtClean="0"/>
            </a:br>
            <a:r>
              <a:rPr lang="en-US" sz="3200" dirty="0" smtClean="0"/>
              <a:t>is </a:t>
            </a:r>
            <a:r>
              <a:rPr lang="en-US" sz="3200" dirty="0"/>
              <a:t>a refinement of equity </a:t>
            </a:r>
            <a:r>
              <a:rPr lang="en-US" sz="3200" dirty="0" smtClean="0"/>
              <a:t>theory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35</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a:effectLst/>
              </a:rPr>
              <a:t>When employees perceive an inequity, they can be predicted to make one of six choices:</a:t>
            </a:r>
          </a:p>
          <a:p>
            <a:pPr lvl="1"/>
            <a:r>
              <a:rPr lang="en-US" sz="2800" b="0" dirty="0">
                <a:effectLst/>
              </a:rPr>
              <a:t>Change their inputs. </a:t>
            </a:r>
          </a:p>
          <a:p>
            <a:pPr lvl="1"/>
            <a:r>
              <a:rPr lang="en-US" sz="2800" b="0" dirty="0">
                <a:effectLst/>
              </a:rPr>
              <a:t>Change their outcomes. </a:t>
            </a:r>
          </a:p>
          <a:p>
            <a:pPr lvl="1"/>
            <a:r>
              <a:rPr lang="en-US" sz="2800" b="0" dirty="0">
                <a:effectLst/>
              </a:rPr>
              <a:t>Distort perceptions of self. </a:t>
            </a:r>
          </a:p>
          <a:p>
            <a:pPr lvl="1"/>
            <a:r>
              <a:rPr lang="en-US" sz="2800" b="0" dirty="0">
                <a:effectLst/>
              </a:rPr>
              <a:t>Distort perceptions of others. </a:t>
            </a:r>
          </a:p>
          <a:p>
            <a:pPr lvl="1"/>
            <a:r>
              <a:rPr lang="en-US" sz="2800" b="0" dirty="0">
                <a:effectLst/>
              </a:rPr>
              <a:t>Choose a different referent. </a:t>
            </a:r>
          </a:p>
          <a:p>
            <a:pPr lvl="1"/>
            <a:r>
              <a:rPr lang="en-US" sz="2800" b="0" dirty="0">
                <a:effectLst/>
              </a:rPr>
              <a:t>Leave the field. </a:t>
            </a:r>
          </a:p>
        </p:txBody>
      </p:sp>
      <p:sp>
        <p:nvSpPr>
          <p:cNvPr id="7" name="TextBox 6"/>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17888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Demonstrate how organizational justice </a:t>
            </a:r>
            <a:r>
              <a:rPr lang="en-US" sz="3200" dirty="0" smtClean="0"/>
              <a:t/>
            </a:r>
            <a:br>
              <a:rPr lang="en-US" sz="3200" dirty="0" smtClean="0"/>
            </a:br>
            <a:r>
              <a:rPr lang="en-US" sz="3200" dirty="0" smtClean="0"/>
              <a:t>is </a:t>
            </a:r>
            <a:r>
              <a:rPr lang="en-US" sz="3200" dirty="0"/>
              <a:t>a refinement of equity </a:t>
            </a:r>
            <a:r>
              <a:rPr lang="en-US" sz="3200" dirty="0" smtClean="0"/>
              <a:t>theory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36</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pic>
        <p:nvPicPr>
          <p:cNvPr id="4" name="Picture 3"/>
          <p:cNvPicPr>
            <a:picLocks noChangeAspect="1"/>
          </p:cNvPicPr>
          <p:nvPr/>
        </p:nvPicPr>
        <p:blipFill>
          <a:blip r:embed="rId3"/>
          <a:stretch>
            <a:fillRect/>
          </a:stretch>
        </p:blipFill>
        <p:spPr>
          <a:xfrm>
            <a:off x="1326445" y="1815805"/>
            <a:ext cx="6491111" cy="460043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7197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Apply the key tenets of </a:t>
            </a:r>
            <a:r>
              <a:rPr lang="en-US" sz="3200" dirty="0" smtClean="0"/>
              <a:t>expectancy </a:t>
            </a:r>
            <a:br>
              <a:rPr lang="en-US" sz="3200" dirty="0" smtClean="0"/>
            </a:br>
            <a:r>
              <a:rPr lang="en-US" sz="3200" dirty="0" smtClean="0"/>
              <a:t>theory </a:t>
            </a:r>
            <a:r>
              <a:rPr lang="en-US" sz="3200" dirty="0"/>
              <a:t>to motivating </a:t>
            </a:r>
            <a:r>
              <a:rPr lang="en-US" sz="3200" dirty="0" smtClean="0"/>
              <a:t>employees</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37</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smtClean="0">
                <a:effectLst/>
              </a:rPr>
              <a:t>Expectancy Theory</a:t>
            </a:r>
            <a:r>
              <a:rPr lang="en-US" sz="2800" b="0" dirty="0" smtClean="0">
                <a:effectLst/>
              </a:rPr>
              <a:t> argues </a:t>
            </a:r>
            <a:r>
              <a:rPr lang="en-US" sz="2800" b="0" dirty="0">
                <a:effectLst/>
              </a:rPr>
              <a:t>that </a:t>
            </a:r>
            <a:r>
              <a:rPr lang="en-US" sz="2800" b="0" dirty="0" smtClean="0">
                <a:effectLst/>
              </a:rPr>
              <a:t>a </a:t>
            </a:r>
            <a:r>
              <a:rPr lang="en-US" sz="2800" b="0" dirty="0">
                <a:effectLst/>
              </a:rPr>
              <a:t>tendency to act in a certain way depends </a:t>
            </a:r>
            <a:r>
              <a:rPr lang="en-US" sz="2800" b="0" dirty="0" smtClean="0">
                <a:effectLst/>
              </a:rPr>
              <a:t>on an </a:t>
            </a:r>
            <a:r>
              <a:rPr lang="en-US" sz="2800" b="0" dirty="0">
                <a:effectLst/>
              </a:rPr>
              <a:t>expectation that the act will be followed by a given outcome and </a:t>
            </a:r>
            <a:r>
              <a:rPr lang="en-US" sz="2800" b="0" dirty="0" smtClean="0">
                <a:effectLst/>
              </a:rPr>
              <a:t>the </a:t>
            </a:r>
            <a:r>
              <a:rPr lang="en-US" sz="2800" b="0" dirty="0">
                <a:effectLst/>
              </a:rPr>
              <a:t>attractiveness of that outcome to the individual. </a:t>
            </a:r>
          </a:p>
          <a:p>
            <a:r>
              <a:rPr lang="en-US" sz="2800" b="0" dirty="0">
                <a:effectLst/>
              </a:rPr>
              <a:t>A</a:t>
            </a:r>
            <a:r>
              <a:rPr lang="en-US" sz="2800" b="0" dirty="0" smtClean="0">
                <a:effectLst/>
              </a:rPr>
              <a:t>n </a:t>
            </a:r>
            <a:r>
              <a:rPr lang="en-US" sz="2800" b="0" dirty="0">
                <a:effectLst/>
              </a:rPr>
              <a:t>employee will be motivated to exert a high level of effort when he/she believes that: </a:t>
            </a:r>
          </a:p>
          <a:p>
            <a:pPr lvl="1"/>
            <a:r>
              <a:rPr lang="en-US" sz="2800" b="0" dirty="0">
                <a:effectLst/>
              </a:rPr>
              <a:t>Effort will lead to a good performance appraisal. </a:t>
            </a:r>
          </a:p>
          <a:p>
            <a:pPr lvl="1"/>
            <a:r>
              <a:rPr lang="en-US" sz="2800" b="0" dirty="0" smtClean="0">
                <a:effectLst/>
              </a:rPr>
              <a:t>A good </a:t>
            </a:r>
            <a:r>
              <a:rPr lang="en-US" sz="2800" b="0" dirty="0">
                <a:effectLst/>
              </a:rPr>
              <a:t>appraisal will lead to </a:t>
            </a:r>
            <a:r>
              <a:rPr lang="en-US" sz="2800" b="0" dirty="0" smtClean="0">
                <a:effectLst/>
              </a:rPr>
              <a:t>rewards</a:t>
            </a:r>
            <a:r>
              <a:rPr lang="en-US" sz="2800" b="0" dirty="0">
                <a:effectLst/>
              </a:rPr>
              <a:t>. </a:t>
            </a:r>
          </a:p>
          <a:p>
            <a:pPr lvl="1"/>
            <a:r>
              <a:rPr lang="en-US" sz="2800" b="0" dirty="0" smtClean="0">
                <a:effectLst/>
              </a:rPr>
              <a:t>The rewards </a:t>
            </a:r>
            <a:r>
              <a:rPr lang="en-US" sz="2800" b="0" dirty="0">
                <a:effectLst/>
              </a:rPr>
              <a:t>will satisfy his/her personal goals</a:t>
            </a:r>
            <a:r>
              <a:rPr lang="en-US" b="0" dirty="0">
                <a:effectLst/>
              </a:rPr>
              <a:t>. </a:t>
            </a:r>
          </a:p>
        </p:txBody>
      </p:sp>
      <p:sp>
        <p:nvSpPr>
          <p:cNvPr id="7" name="TextBox 6"/>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8</a:t>
            </a:r>
            <a:endParaRPr lang="en-US" sz="3600" i="1" dirty="0">
              <a:latin typeface="Arial Narrow"/>
              <a:cs typeface="Arial Narrow"/>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2304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Apply the key tenets of </a:t>
            </a:r>
            <a:r>
              <a:rPr lang="en-US" sz="3200" dirty="0" smtClean="0"/>
              <a:t>expectancy </a:t>
            </a:r>
            <a:br>
              <a:rPr lang="en-US" sz="3200" dirty="0" smtClean="0"/>
            </a:br>
            <a:r>
              <a:rPr lang="en-US" sz="3200" dirty="0" smtClean="0"/>
              <a:t>theory </a:t>
            </a:r>
            <a:r>
              <a:rPr lang="en-US" sz="3200" dirty="0"/>
              <a:t>to motivating </a:t>
            </a:r>
            <a:r>
              <a:rPr lang="en-US" sz="3200" dirty="0" smtClean="0"/>
              <a:t>employees</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38</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8</a:t>
            </a:r>
            <a:endParaRPr lang="en-US" sz="3600" i="1" dirty="0">
              <a:latin typeface="Arial Narrow"/>
              <a:cs typeface="Arial Narrow"/>
            </a:endParaRPr>
          </a:p>
        </p:txBody>
      </p:sp>
      <p:pic>
        <p:nvPicPr>
          <p:cNvPr id="4" name="Picture 3"/>
          <p:cNvPicPr>
            <a:picLocks noChangeAspect="1"/>
          </p:cNvPicPr>
          <p:nvPr/>
        </p:nvPicPr>
        <p:blipFill>
          <a:blip r:embed="rId3"/>
          <a:stretch>
            <a:fillRect/>
          </a:stretch>
        </p:blipFill>
        <p:spPr>
          <a:xfrm>
            <a:off x="779104" y="2521655"/>
            <a:ext cx="7585792" cy="284056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4643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lvl="0" indent="-514350" algn="r"/>
            <a:r>
              <a:rPr lang="en-US" sz="3200" dirty="0"/>
              <a:t>Apply the key tenets of </a:t>
            </a:r>
            <a:r>
              <a:rPr lang="en-US" sz="3200" dirty="0" smtClean="0"/>
              <a:t>expectancy </a:t>
            </a:r>
            <a:br>
              <a:rPr lang="en-US" sz="3200" dirty="0" smtClean="0"/>
            </a:br>
            <a:r>
              <a:rPr lang="en-US" sz="3200" dirty="0" smtClean="0"/>
              <a:t>theory </a:t>
            </a:r>
            <a:r>
              <a:rPr lang="en-US" sz="3200" dirty="0"/>
              <a:t>to motivating </a:t>
            </a:r>
            <a:r>
              <a:rPr lang="en-US" sz="3200" dirty="0" smtClean="0"/>
              <a:t>employees</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39</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55222" y="1712270"/>
            <a:ext cx="8873649" cy="3962400"/>
          </a:xfrm>
        </p:spPr>
        <p:txBody>
          <a:bodyPr>
            <a:noAutofit/>
          </a:bodyPr>
          <a:lstStyle/>
          <a:p>
            <a:r>
              <a:rPr lang="en-US" sz="2800" b="0" dirty="0">
                <a:effectLst/>
              </a:rPr>
              <a:t>The key to expectancy theory is the understanding of an individual’s goals and the linkage between effort and performance, between performance and rewards, and finally, between the rewards and individual goal satisfaction.</a:t>
            </a:r>
          </a:p>
          <a:p>
            <a:r>
              <a:rPr lang="en-US" sz="2800" b="0" dirty="0">
                <a:effectLst/>
              </a:rPr>
              <a:t>Some critics suggest that the theory has only limited use, arguing that it tends to be more valid for predicting in situations where effort-performance and performance-reward linkages are clearly perceived by the individual.</a:t>
            </a:r>
          </a:p>
        </p:txBody>
      </p:sp>
      <p:sp>
        <p:nvSpPr>
          <p:cNvPr id="7" name="TextBox 6"/>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8</a:t>
            </a:r>
            <a:endParaRPr lang="en-US" sz="3600" i="1" dirty="0">
              <a:latin typeface="Arial Narrow"/>
              <a:cs typeface="Arial Narrow"/>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4354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274638"/>
            <a:ext cx="8229600" cy="1437632"/>
          </a:xfrm>
        </p:spPr>
        <p:txBody>
          <a:bodyPr>
            <a:noAutofit/>
          </a:bodyPr>
          <a:lstStyle/>
          <a:p>
            <a:pPr marL="514350" lvl="0" indent="-514350" algn="r"/>
            <a:r>
              <a:rPr lang="en-US" sz="3200" dirty="0" smtClean="0"/>
              <a:t>Describe the three </a:t>
            </a:r>
            <a:br>
              <a:rPr lang="en-US" sz="3200" dirty="0" smtClean="0"/>
            </a:br>
            <a:r>
              <a:rPr lang="en-US" sz="3200" dirty="0" smtClean="0"/>
              <a:t>key elements of motivation</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4</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1</a:t>
            </a:r>
            <a:endParaRPr lang="en-US" sz="3600" i="1" dirty="0">
              <a:latin typeface="Arial Narrow"/>
              <a:cs typeface="Arial Narrow"/>
            </a:endParaRPr>
          </a:p>
        </p:txBody>
      </p:sp>
      <p:sp>
        <p:nvSpPr>
          <p:cNvPr id="14" name="Content Placeholder 13"/>
          <p:cNvSpPr>
            <a:spLocks noGrp="1"/>
          </p:cNvSpPr>
          <p:nvPr>
            <p:ph idx="1"/>
          </p:nvPr>
        </p:nvSpPr>
        <p:spPr>
          <a:xfrm>
            <a:off x="457199" y="2114407"/>
            <a:ext cx="8229600" cy="3962400"/>
          </a:xfrm>
        </p:spPr>
        <p:txBody>
          <a:bodyPr>
            <a:noAutofit/>
          </a:bodyPr>
          <a:lstStyle/>
          <a:p>
            <a:r>
              <a:rPr lang="en-US" sz="2800" b="0" dirty="0">
                <a:effectLst/>
              </a:rPr>
              <a:t>The three key elements of our definition are intensity, direction, and persistence: </a:t>
            </a:r>
          </a:p>
          <a:p>
            <a:pPr lvl="1"/>
            <a:r>
              <a:rPr lang="en-US" sz="2800" b="0" dirty="0">
                <a:effectLst/>
              </a:rPr>
              <a:t>Intensity is concerned with how hard a person </a:t>
            </a:r>
            <a:r>
              <a:rPr lang="en-US" sz="2800" b="0" dirty="0" smtClean="0">
                <a:effectLst/>
              </a:rPr>
              <a:t>tries.</a:t>
            </a:r>
          </a:p>
          <a:p>
            <a:pPr lvl="1"/>
            <a:r>
              <a:rPr lang="en-US" sz="2800" b="0" dirty="0" smtClean="0">
                <a:effectLst/>
              </a:rPr>
              <a:t>Direction </a:t>
            </a:r>
            <a:r>
              <a:rPr lang="en-US" sz="2800" b="0" dirty="0">
                <a:effectLst/>
              </a:rPr>
              <a:t>is the orientation that benefits the organization. </a:t>
            </a:r>
          </a:p>
          <a:p>
            <a:pPr lvl="1"/>
            <a:r>
              <a:rPr lang="en-US" sz="2800" b="0" dirty="0">
                <a:effectLst/>
              </a:rPr>
              <a:t>Persistence is a measure of how long a person can maintain his/her effort.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6283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indent="-514350" algn="r"/>
            <a:r>
              <a:rPr lang="en-US" sz="3200" dirty="0"/>
              <a:t>Compare contemporary </a:t>
            </a:r>
            <a:r>
              <a:rPr lang="en-US" sz="3200" dirty="0" smtClean="0"/>
              <a:t/>
            </a:r>
            <a:br>
              <a:rPr lang="en-US" sz="3200" dirty="0" smtClean="0"/>
            </a:br>
            <a:r>
              <a:rPr lang="en-US" sz="3200" dirty="0" smtClean="0"/>
              <a:t>theories </a:t>
            </a:r>
            <a:r>
              <a:rPr lang="en-US" sz="3200" dirty="0"/>
              <a:t>of </a:t>
            </a:r>
            <a:r>
              <a:rPr lang="en-US" sz="3200" dirty="0" smtClean="0"/>
              <a:t>motivation </a:t>
            </a:r>
            <a:endParaRPr lang="en-US" sz="2857"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40</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9</a:t>
            </a:r>
            <a:endParaRPr lang="en-US" sz="3600" i="1" dirty="0">
              <a:latin typeface="Arial Narrow"/>
              <a:cs typeface="Arial Narrow"/>
            </a:endParaRPr>
          </a:p>
        </p:txBody>
      </p:sp>
      <p:pic>
        <p:nvPicPr>
          <p:cNvPr id="4" name="Picture 3"/>
          <p:cNvPicPr>
            <a:picLocks noChangeAspect="1"/>
          </p:cNvPicPr>
          <p:nvPr/>
        </p:nvPicPr>
        <p:blipFill>
          <a:blip r:embed="rId3"/>
          <a:stretch>
            <a:fillRect/>
          </a:stretch>
        </p:blipFill>
        <p:spPr>
          <a:xfrm>
            <a:off x="1152013" y="1778000"/>
            <a:ext cx="6839974" cy="457834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6962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34749"/>
            <a:ext cx="8229600" cy="1437632"/>
          </a:xfrm>
        </p:spPr>
        <p:txBody>
          <a:bodyPr>
            <a:noAutofit/>
          </a:bodyPr>
          <a:lstStyle/>
          <a:p>
            <a:pPr marL="514350" indent="-514350" algn="r"/>
            <a:r>
              <a:rPr lang="en-US" sz="3200" dirty="0" smtClean="0"/>
              <a:t>Summary and Implications </a:t>
            </a:r>
            <a:br>
              <a:rPr lang="en-US" sz="3200" dirty="0" smtClean="0"/>
            </a:br>
            <a:r>
              <a:rPr lang="en-US" sz="3200" dirty="0" smtClean="0"/>
              <a:t>for Managers</a:t>
            </a:r>
            <a:endParaRPr lang="en-US" sz="2857"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41</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55222" y="1712270"/>
            <a:ext cx="8873649" cy="3962400"/>
          </a:xfrm>
        </p:spPr>
        <p:txBody>
          <a:bodyPr>
            <a:noAutofit/>
          </a:bodyPr>
          <a:lstStyle/>
          <a:p>
            <a:pPr lvl="1"/>
            <a:r>
              <a:rPr lang="en-US" sz="2800" b="0" dirty="0">
                <a:effectLst/>
              </a:rPr>
              <a:t>The motivation theories in this chapter differ in their predictive strength. </a:t>
            </a:r>
          </a:p>
          <a:p>
            <a:pPr lvl="1"/>
            <a:r>
              <a:rPr lang="en-US" sz="2800" b="0" dirty="0" smtClean="0">
                <a:effectLst/>
              </a:rPr>
              <a:t>Need </a:t>
            </a:r>
            <a:r>
              <a:rPr lang="en-US" sz="2800" b="0" dirty="0">
                <a:effectLst/>
              </a:rPr>
              <a:t>Theories </a:t>
            </a:r>
          </a:p>
          <a:p>
            <a:pPr lvl="2"/>
            <a:r>
              <a:rPr lang="en-US" sz="2800" b="0" dirty="0" smtClean="0">
                <a:effectLst/>
              </a:rPr>
              <a:t>Self</a:t>
            </a:r>
            <a:r>
              <a:rPr lang="en-US" sz="2800" b="0" dirty="0">
                <a:effectLst/>
              </a:rPr>
              <a:t>-Determination Theory and Cognitive Evaluation Theory </a:t>
            </a:r>
          </a:p>
          <a:p>
            <a:pPr lvl="2"/>
            <a:r>
              <a:rPr lang="en-US" sz="2800" b="0" dirty="0" smtClean="0">
                <a:effectLst/>
              </a:rPr>
              <a:t>Goal</a:t>
            </a:r>
            <a:r>
              <a:rPr lang="en-US" sz="2800" b="0" dirty="0">
                <a:effectLst/>
              </a:rPr>
              <a:t>-Setting Theory </a:t>
            </a:r>
          </a:p>
          <a:p>
            <a:pPr lvl="2"/>
            <a:r>
              <a:rPr lang="en-US" sz="2800" b="0" dirty="0" smtClean="0">
                <a:effectLst/>
              </a:rPr>
              <a:t>Reinforcement </a:t>
            </a:r>
            <a:r>
              <a:rPr lang="en-US" sz="2800" b="0" dirty="0">
                <a:effectLst/>
              </a:rPr>
              <a:t>Theory </a:t>
            </a:r>
          </a:p>
          <a:p>
            <a:pPr lvl="2"/>
            <a:r>
              <a:rPr lang="en-US" sz="2800" b="0" dirty="0" smtClean="0">
                <a:effectLst/>
              </a:rPr>
              <a:t>Equity </a:t>
            </a:r>
            <a:r>
              <a:rPr lang="en-US" sz="2800" b="0" dirty="0">
                <a:effectLst/>
              </a:rPr>
              <a:t>Theory/Organizational Justice</a:t>
            </a:r>
          </a:p>
          <a:p>
            <a:pPr lvl="2"/>
            <a:r>
              <a:rPr lang="en-US" sz="2800" b="0" dirty="0" smtClean="0">
                <a:effectLst/>
              </a:rPr>
              <a:t>Expectancy </a:t>
            </a:r>
            <a:r>
              <a:rPr lang="en-US" sz="2800" b="0" dirty="0">
                <a:effectLst/>
              </a:rPr>
              <a:t>Theory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5138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5" name="Rectangle 4"/>
          <p:cNvSpPr/>
          <p:nvPr/>
        </p:nvSpPr>
        <p:spPr>
          <a:xfrm>
            <a:off x="457200" y="3035400"/>
            <a:ext cx="8304963" cy="2322687"/>
          </a:xfrm>
          <a:prstGeom prst="rect">
            <a:avLst/>
          </a:prstGeom>
        </p:spPr>
        <p:txBody>
          <a:bodyPr wrap="square">
            <a:spAutoFit/>
          </a:bodyPr>
          <a:lstStyle/>
          <a:p>
            <a:pPr algn="ctr">
              <a:lnSpc>
                <a:spcPct val="80000"/>
              </a:lnSpc>
              <a:spcBef>
                <a:spcPct val="0"/>
              </a:spcBef>
            </a:pPr>
            <a:r>
              <a:rPr lang="en-US" sz="2000" dirty="0" smtClean="0">
                <a:latin typeface="Arial"/>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lnSpc>
                <a:spcPct val="80000"/>
              </a:lnSpc>
              <a:spcBef>
                <a:spcPct val="0"/>
              </a:spcBef>
            </a:pPr>
            <a:endParaRPr lang="en-US" sz="2400" dirty="0" smtClean="0">
              <a:latin typeface="Arial"/>
            </a:endParaRPr>
          </a:p>
          <a:p>
            <a:pPr algn="ctr">
              <a:lnSpc>
                <a:spcPct val="80000"/>
              </a:lnSpc>
              <a:spcBef>
                <a:spcPct val="0"/>
              </a:spcBef>
            </a:pPr>
            <a:r>
              <a:rPr lang="en-US" sz="2800" dirty="0" smtClean="0">
                <a:latin typeface="Arial"/>
              </a:rPr>
              <a:t>Copyright © 2013 Pearson Education, Inc.  </a:t>
            </a:r>
            <a:br>
              <a:rPr lang="en-US" sz="2800" dirty="0" smtClean="0">
                <a:latin typeface="Arial"/>
              </a:rPr>
            </a:br>
            <a:r>
              <a:rPr lang="en-US" sz="2800" dirty="0" smtClean="0">
                <a:latin typeface="Arial"/>
              </a:rPr>
              <a:t>publishing as Prentice Hall</a:t>
            </a:r>
            <a:endParaRPr lang="en-US" sz="2800" dirty="0">
              <a:latin typeface="Arial"/>
            </a:endParaRPr>
          </a:p>
        </p:txBody>
      </p:sp>
      <p:pic>
        <p:nvPicPr>
          <p:cNvPr id="6" name="Picture 2" descr="cid:3287383400_2177562"/>
          <p:cNvPicPr>
            <a:picLocks noChangeAspect="1" noChangeArrowheads="1"/>
          </p:cNvPicPr>
          <p:nvPr/>
        </p:nvPicPr>
        <p:blipFill>
          <a:blip r:embed="rId3" r:link="rId4"/>
          <a:srcRect/>
          <a:stretch>
            <a:fillRect/>
          </a:stretch>
        </p:blipFill>
        <p:spPr bwMode="blackWhite">
          <a:xfrm>
            <a:off x="746593" y="323800"/>
            <a:ext cx="7685088" cy="2401888"/>
          </a:xfrm>
          <a:prstGeom prst="rect">
            <a:avLst/>
          </a:prstGeom>
          <a:solidFill>
            <a:schemeClr val="hlink"/>
          </a:solidFill>
          <a:ln w="3175">
            <a:solidFill>
              <a:schemeClr val="bg1"/>
            </a:solidFill>
            <a:miter lim="800000"/>
            <a:headEnd/>
            <a:tailEnd/>
          </a:ln>
          <a:effectLst>
            <a:outerShdw blurRad="63500" dist="107763" dir="2700000" algn="ctr" rotWithShape="0">
              <a:srgbClr val="808080">
                <a:alpha val="50000"/>
              </a:srgbClr>
            </a:outerShdw>
          </a:effectLst>
        </p:spPr>
      </p:pic>
      <p:sp>
        <p:nvSpPr>
          <p:cNvPr id="7" name="Slide Number Placeholder 6"/>
          <p:cNvSpPr>
            <a:spLocks noGrp="1"/>
          </p:cNvSpPr>
          <p:nvPr>
            <p:ph type="sldNum" sz="quarter" idx="12"/>
          </p:nvPr>
        </p:nvSpPr>
        <p:spPr/>
        <p:txBody>
          <a:bodyPr/>
          <a:lstStyle/>
          <a:p>
            <a:r>
              <a:rPr lang="en-US" dirty="0" smtClean="0"/>
              <a:t>7-</a:t>
            </a:r>
            <a:fld id="{A96BA3F1-4180-E842-8F37-552D2A4F7099}" type="slidenum">
              <a:rPr lang="en-US" smtClean="0"/>
              <a:pPr/>
              <a:t>42</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274638"/>
            <a:ext cx="8229600" cy="1437632"/>
          </a:xfrm>
        </p:spPr>
        <p:txBody>
          <a:bodyPr>
            <a:noAutofit/>
          </a:bodyPr>
          <a:lstStyle/>
          <a:p>
            <a:pPr marL="514350" lvl="0" indent="-514350" algn="r"/>
            <a:r>
              <a:rPr lang="en-US" sz="3200" dirty="0"/>
              <a:t>Identify early theories of motivation </a:t>
            </a:r>
            <a:r>
              <a:rPr lang="en-US" sz="3200" dirty="0" smtClean="0"/>
              <a:t/>
            </a:r>
            <a:br>
              <a:rPr lang="en-US" sz="3200" dirty="0" smtClean="0"/>
            </a:br>
            <a:r>
              <a:rPr lang="en-US" sz="3200" dirty="0" smtClean="0"/>
              <a:t>and </a:t>
            </a:r>
            <a:r>
              <a:rPr lang="en-US" sz="3200" dirty="0"/>
              <a:t>evaluate their applicability </a:t>
            </a:r>
            <a:r>
              <a:rPr lang="en-US" sz="3200" dirty="0" smtClean="0"/>
              <a:t>today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5</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pic>
        <p:nvPicPr>
          <p:cNvPr id="4" name="Picture 3"/>
          <p:cNvPicPr>
            <a:picLocks noChangeAspect="1"/>
          </p:cNvPicPr>
          <p:nvPr/>
        </p:nvPicPr>
        <p:blipFill>
          <a:blip r:embed="rId3"/>
          <a:stretch>
            <a:fillRect/>
          </a:stretch>
        </p:blipFill>
        <p:spPr>
          <a:xfrm>
            <a:off x="651933" y="2119488"/>
            <a:ext cx="7840134" cy="379306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9303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274638"/>
            <a:ext cx="8229600" cy="1437632"/>
          </a:xfrm>
        </p:spPr>
        <p:txBody>
          <a:bodyPr>
            <a:noAutofit/>
          </a:bodyPr>
          <a:lstStyle/>
          <a:p>
            <a:pPr marL="514350" lvl="0" indent="-514350" algn="r"/>
            <a:r>
              <a:rPr lang="en-US" sz="3200" dirty="0"/>
              <a:t>Identify early theories of motivation </a:t>
            </a:r>
            <a:r>
              <a:rPr lang="en-US" sz="3200" dirty="0" smtClean="0"/>
              <a:t/>
            </a:r>
            <a:br>
              <a:rPr lang="en-US" sz="3200" dirty="0" smtClean="0"/>
            </a:br>
            <a:r>
              <a:rPr lang="en-US" sz="3200" dirty="0" smtClean="0"/>
              <a:t>and </a:t>
            </a:r>
            <a:r>
              <a:rPr lang="en-US" sz="3200" dirty="0"/>
              <a:t>evaluate their applicability </a:t>
            </a:r>
            <a:r>
              <a:rPr lang="en-US" sz="3200" dirty="0" smtClean="0"/>
              <a:t>today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6</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14" name="Content Placeholder 13"/>
          <p:cNvSpPr>
            <a:spLocks noGrp="1"/>
          </p:cNvSpPr>
          <p:nvPr>
            <p:ph idx="1"/>
          </p:nvPr>
        </p:nvSpPr>
        <p:spPr>
          <a:xfrm>
            <a:off x="457199" y="2114407"/>
            <a:ext cx="8229600" cy="3962400"/>
          </a:xfrm>
        </p:spPr>
        <p:txBody>
          <a:bodyPr>
            <a:noAutofit/>
          </a:bodyPr>
          <a:lstStyle/>
          <a:p>
            <a:r>
              <a:rPr lang="en-US" sz="2800" b="0" dirty="0">
                <a:effectLst/>
              </a:rPr>
              <a:t>Maslow’s need theory has received wide recognition, particularly among practicing managers. </a:t>
            </a:r>
            <a:endParaRPr lang="en-US" sz="2800" b="0" dirty="0" smtClean="0">
              <a:effectLst/>
            </a:endParaRPr>
          </a:p>
          <a:p>
            <a:r>
              <a:rPr lang="en-US" sz="2800" b="0" dirty="0" smtClean="0">
                <a:effectLst/>
              </a:rPr>
              <a:t>Research </a:t>
            </a:r>
            <a:r>
              <a:rPr lang="en-US" sz="2800" b="0" dirty="0">
                <a:effectLst/>
              </a:rPr>
              <a:t>does not generally validate the theory.</a:t>
            </a:r>
          </a:p>
          <a:p>
            <a:r>
              <a:rPr lang="en-US" sz="2800" b="0" dirty="0" smtClean="0">
                <a:effectLst/>
              </a:rPr>
              <a:t>Some </a:t>
            </a:r>
            <a:r>
              <a:rPr lang="en-US" sz="2800" b="0" dirty="0">
                <a:effectLst/>
              </a:rPr>
              <a:t>researchers have attempted to revive components of the need hierarchy concept, using principles from evolutionary psychology</a:t>
            </a:r>
            <a:r>
              <a:rPr lang="en-US" sz="2800" b="0" dirty="0" smtClean="0">
                <a:effectLst/>
              </a:rPr>
              <a:t>.</a:t>
            </a:r>
            <a:endParaRPr lang="en-US" sz="2800" b="0" dirty="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8163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274638"/>
            <a:ext cx="8229600" cy="1437632"/>
          </a:xfrm>
        </p:spPr>
        <p:txBody>
          <a:bodyPr>
            <a:noAutofit/>
          </a:bodyPr>
          <a:lstStyle/>
          <a:p>
            <a:pPr marL="514350" lvl="0" indent="-514350" algn="r"/>
            <a:r>
              <a:rPr lang="en-US" sz="3200" dirty="0"/>
              <a:t>Identify early theories of motivation </a:t>
            </a:r>
            <a:r>
              <a:rPr lang="en-US" sz="3200" dirty="0" smtClean="0"/>
              <a:t/>
            </a:r>
            <a:br>
              <a:rPr lang="en-US" sz="3200" dirty="0" smtClean="0"/>
            </a:br>
            <a:r>
              <a:rPr lang="en-US" sz="3200" dirty="0" smtClean="0"/>
              <a:t>and </a:t>
            </a:r>
            <a:r>
              <a:rPr lang="en-US" sz="3200" dirty="0"/>
              <a:t>evaluate their applicability </a:t>
            </a:r>
            <a:r>
              <a:rPr lang="en-US" sz="3200" dirty="0" smtClean="0"/>
              <a:t>today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7</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14" name="Content Placeholder 13"/>
          <p:cNvSpPr>
            <a:spLocks noGrp="1"/>
          </p:cNvSpPr>
          <p:nvPr>
            <p:ph idx="1"/>
          </p:nvPr>
        </p:nvSpPr>
        <p:spPr>
          <a:xfrm>
            <a:off x="457199" y="1712270"/>
            <a:ext cx="8229600" cy="3962400"/>
          </a:xfrm>
        </p:spPr>
        <p:txBody>
          <a:bodyPr>
            <a:noAutofit/>
          </a:bodyPr>
          <a:lstStyle/>
          <a:p>
            <a:r>
              <a:rPr lang="en-US" sz="2800" b="0" dirty="0">
                <a:effectLst/>
              </a:rPr>
              <a:t>Theory X assumptions are basically negative. </a:t>
            </a:r>
          </a:p>
          <a:p>
            <a:pPr lvl="1"/>
            <a:r>
              <a:rPr lang="en-US" sz="2800" b="0" dirty="0">
                <a:effectLst/>
              </a:rPr>
              <a:t>Employees inherently dislike work and, whenever possible, will attempt to avoid it.</a:t>
            </a:r>
          </a:p>
          <a:p>
            <a:pPr lvl="1"/>
            <a:r>
              <a:rPr lang="en-US" sz="2800" b="0" dirty="0">
                <a:effectLst/>
              </a:rPr>
              <a:t>T</a:t>
            </a:r>
            <a:r>
              <a:rPr lang="en-US" sz="2800" b="0" dirty="0" smtClean="0">
                <a:effectLst/>
              </a:rPr>
              <a:t>hey </a:t>
            </a:r>
            <a:r>
              <a:rPr lang="en-US" sz="2800" b="0" dirty="0">
                <a:effectLst/>
              </a:rPr>
              <a:t>must be coerced, controlled, or threatened with punishment. </a:t>
            </a:r>
          </a:p>
          <a:p>
            <a:r>
              <a:rPr lang="en-US" sz="2800" b="0" dirty="0" smtClean="0">
                <a:effectLst/>
              </a:rPr>
              <a:t>Theory </a:t>
            </a:r>
            <a:r>
              <a:rPr lang="en-US" sz="2800" b="0" dirty="0">
                <a:effectLst/>
              </a:rPr>
              <a:t>Y assumptions are basically positive. </a:t>
            </a:r>
          </a:p>
          <a:p>
            <a:pPr lvl="1"/>
            <a:r>
              <a:rPr lang="en-US" sz="2800" b="0" dirty="0">
                <a:effectLst/>
              </a:rPr>
              <a:t>Employees can view work as being as natural as rest or play.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8566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274638"/>
            <a:ext cx="8229600" cy="1437632"/>
          </a:xfrm>
        </p:spPr>
        <p:txBody>
          <a:bodyPr>
            <a:noAutofit/>
          </a:bodyPr>
          <a:lstStyle/>
          <a:p>
            <a:pPr marL="514350" lvl="0" indent="-514350" algn="r"/>
            <a:r>
              <a:rPr lang="en-US" sz="3200" dirty="0"/>
              <a:t>Identify early theories of motivation </a:t>
            </a:r>
            <a:r>
              <a:rPr lang="en-US" sz="3200" dirty="0" smtClean="0"/>
              <a:t/>
            </a:r>
            <a:br>
              <a:rPr lang="en-US" sz="3200" dirty="0" smtClean="0"/>
            </a:br>
            <a:r>
              <a:rPr lang="en-US" sz="3200" dirty="0" smtClean="0"/>
              <a:t>and </a:t>
            </a:r>
            <a:r>
              <a:rPr lang="en-US" sz="3200" dirty="0"/>
              <a:t>evaluate their applicability </a:t>
            </a:r>
            <a:r>
              <a:rPr lang="en-US" sz="3200" dirty="0" smtClean="0"/>
              <a:t>today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8</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14" name="Content Placeholder 13"/>
          <p:cNvSpPr>
            <a:spLocks noGrp="1"/>
          </p:cNvSpPr>
          <p:nvPr>
            <p:ph idx="1"/>
          </p:nvPr>
        </p:nvSpPr>
        <p:spPr>
          <a:xfrm>
            <a:off x="457199" y="1712270"/>
            <a:ext cx="8229600" cy="3962400"/>
          </a:xfrm>
        </p:spPr>
        <p:txBody>
          <a:bodyPr>
            <a:noAutofit/>
          </a:bodyPr>
          <a:lstStyle/>
          <a:p>
            <a:r>
              <a:rPr lang="en-US" sz="2800" b="0" dirty="0" smtClean="0">
                <a:effectLst/>
              </a:rPr>
              <a:t>The implications </a:t>
            </a:r>
            <a:r>
              <a:rPr lang="en-US" sz="2800" b="0" dirty="0">
                <a:effectLst/>
              </a:rPr>
              <a:t>for </a:t>
            </a:r>
            <a:r>
              <a:rPr lang="en-US" sz="2800" b="0" dirty="0" smtClean="0">
                <a:effectLst/>
              </a:rPr>
              <a:t>managers are best </a:t>
            </a:r>
            <a:r>
              <a:rPr lang="en-US" sz="2800" b="0" dirty="0">
                <a:effectLst/>
              </a:rPr>
              <a:t>explained by using Maslow’s framework: </a:t>
            </a:r>
          </a:p>
          <a:p>
            <a:pPr lvl="1"/>
            <a:r>
              <a:rPr lang="en-US" sz="2800" b="0" dirty="0">
                <a:effectLst/>
              </a:rPr>
              <a:t>Theory </a:t>
            </a:r>
            <a:r>
              <a:rPr lang="en-US" sz="2800" b="0" dirty="0" smtClean="0">
                <a:effectLst/>
              </a:rPr>
              <a:t>X: lower</a:t>
            </a:r>
            <a:r>
              <a:rPr lang="en-US" sz="2800" b="0" dirty="0">
                <a:effectLst/>
              </a:rPr>
              <a:t>-order needs dominate individuals. </a:t>
            </a:r>
          </a:p>
          <a:p>
            <a:pPr lvl="1"/>
            <a:r>
              <a:rPr lang="en-US" sz="2800" b="0" dirty="0">
                <a:effectLst/>
              </a:rPr>
              <a:t>Theory </a:t>
            </a:r>
            <a:r>
              <a:rPr lang="en-US" sz="2800" b="0" dirty="0" smtClean="0">
                <a:effectLst/>
              </a:rPr>
              <a:t>Y: higher</a:t>
            </a:r>
            <a:r>
              <a:rPr lang="en-US" sz="2800" b="0" dirty="0">
                <a:effectLst/>
              </a:rPr>
              <a:t>-order needs dominate individuals. </a:t>
            </a:r>
          </a:p>
          <a:p>
            <a:pPr lvl="1"/>
            <a:r>
              <a:rPr lang="en-US" sz="2800" b="0" dirty="0">
                <a:effectLst/>
              </a:rPr>
              <a:t>McGregor himself </a:t>
            </a:r>
            <a:r>
              <a:rPr lang="en-US" sz="2800" b="0" dirty="0" smtClean="0">
                <a:effectLst/>
              </a:rPr>
              <a:t>believed that </a:t>
            </a:r>
            <a:r>
              <a:rPr lang="en-US" sz="2800" b="0" dirty="0">
                <a:effectLst/>
              </a:rPr>
              <a:t>Theory Y assumptions were more valid than Theory X. </a:t>
            </a:r>
          </a:p>
          <a:p>
            <a:pPr lvl="1"/>
            <a:r>
              <a:rPr lang="en-US" sz="2800" b="0" dirty="0" smtClean="0">
                <a:effectLst/>
              </a:rPr>
              <a:t>No </a:t>
            </a:r>
            <a:r>
              <a:rPr lang="en-US" sz="2800" b="0" dirty="0">
                <a:effectLst/>
              </a:rPr>
              <a:t>evidence to confirm that either </a:t>
            </a:r>
            <a:r>
              <a:rPr lang="en-US" sz="2800" b="0" dirty="0" smtClean="0">
                <a:effectLst/>
              </a:rPr>
              <a:t>of is </a:t>
            </a:r>
            <a:r>
              <a:rPr lang="en-US" sz="2800" b="0" dirty="0">
                <a:effectLst/>
              </a:rPr>
              <a:t>valid.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24008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8552" y="274638"/>
            <a:ext cx="8229600" cy="1437632"/>
          </a:xfrm>
        </p:spPr>
        <p:txBody>
          <a:bodyPr>
            <a:noAutofit/>
          </a:bodyPr>
          <a:lstStyle/>
          <a:p>
            <a:pPr marL="514350" lvl="0" indent="-514350" algn="r"/>
            <a:r>
              <a:rPr lang="en-US" sz="3200" dirty="0"/>
              <a:t>Identify early theories of motivation </a:t>
            </a:r>
            <a:r>
              <a:rPr lang="en-US" sz="3200" dirty="0" smtClean="0"/>
              <a:t/>
            </a:r>
            <a:br>
              <a:rPr lang="en-US" sz="3200" dirty="0" smtClean="0"/>
            </a:br>
            <a:r>
              <a:rPr lang="en-US" sz="3200" dirty="0" smtClean="0"/>
              <a:t>and </a:t>
            </a:r>
            <a:r>
              <a:rPr lang="en-US" sz="3200" dirty="0"/>
              <a:t>evaluate their applicability </a:t>
            </a:r>
            <a:r>
              <a:rPr lang="en-US" sz="3200" dirty="0" smtClean="0"/>
              <a:t>today</a:t>
            </a:r>
            <a:endParaRPr lang="en-US" sz="32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7-</a:t>
            </a:r>
            <a:fld id="{A96BA3F1-4180-E842-8F37-552D2A4F7099}" type="slidenum">
              <a:rPr lang="en-US" smtClean="0"/>
              <a:pPr/>
              <a:t>9</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pic>
        <p:nvPicPr>
          <p:cNvPr id="4" name="Picture 3"/>
          <p:cNvPicPr>
            <a:picLocks noChangeAspect="1"/>
          </p:cNvPicPr>
          <p:nvPr/>
        </p:nvPicPr>
        <p:blipFill>
          <a:blip r:embed="rId3"/>
          <a:stretch>
            <a:fillRect/>
          </a:stretch>
        </p:blipFill>
        <p:spPr>
          <a:xfrm>
            <a:off x="1436512" y="1771605"/>
            <a:ext cx="6270977" cy="458474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597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1495</TotalTime>
  <Words>9116</Words>
  <Application>Microsoft Macintosh PowerPoint</Application>
  <PresentationFormat>On-screen Show (4:3)</PresentationFormat>
  <Paragraphs>430</Paragraphs>
  <Slides>42</Slides>
  <Notes>42</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Focus</vt:lpstr>
      <vt:lpstr>Organizational Behavior 15th Ed</vt:lpstr>
      <vt:lpstr>Chapter 7 Learning Objectives</vt:lpstr>
      <vt:lpstr>Describe the three  key elements of motivation</vt:lpstr>
      <vt:lpstr>Describe the three  key elements of motivation</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Apply the predictions of  self-determination theory  to intrinsic and extrinsic rewards</vt:lpstr>
      <vt:lpstr>Apply the predictions of  self-determination theory  to intrinsic and extrinsic rewards</vt:lpstr>
      <vt:lpstr>Apply the predictions of  self-determination theory  to intrinsic and extrinsic rewards</vt:lpstr>
      <vt:lpstr>Apply the predictions of  self-determination theory  to intrinsic and extrinsic rewards</vt:lpstr>
      <vt:lpstr>Apply the predictions of  self-determination theory  to intrinsic and extrinsic rewards</vt:lpstr>
      <vt:lpstr>Understand the implications of employee engagement for management</vt:lpstr>
      <vt:lpstr>Understand the implications of employee engagement for management</vt:lpstr>
      <vt:lpstr>Understand the implications of employee engagement for management</vt:lpstr>
      <vt:lpstr>Compare and contrast  goal setting theory and  management by objectives</vt:lpstr>
      <vt:lpstr>Compare and contrast  goal setting theory and  management by objectives</vt:lpstr>
      <vt:lpstr>Compare and contrast  goal setting theory and  management by objectives</vt:lpstr>
      <vt:lpstr>Self-Efficacy Theory</vt:lpstr>
      <vt:lpstr>Self-Efficacy Theory</vt:lpstr>
      <vt:lpstr>Self-Efficacy Theory</vt:lpstr>
      <vt:lpstr>Contrast reinforcement theory  and goal-setting theory</vt:lpstr>
      <vt:lpstr>Contrast reinforcement theory  and goal-setting theory</vt:lpstr>
      <vt:lpstr>Contrast reinforcement theory  and goal-setting theory</vt:lpstr>
      <vt:lpstr>Demonstrate how organizational justice  is a refinement of equity theory</vt:lpstr>
      <vt:lpstr>Demonstrate how organizational justice  is a refinement of equity theory</vt:lpstr>
      <vt:lpstr>Demonstrate how organizational justice  is a refinement of equity theory</vt:lpstr>
      <vt:lpstr>Demonstrate how organizational justice  is a refinement of equity theory</vt:lpstr>
      <vt:lpstr>Apply the key tenets of expectancy  theory to motivating employees</vt:lpstr>
      <vt:lpstr>Apply the key tenets of expectancy  theory to motivating employees</vt:lpstr>
      <vt:lpstr>Apply the key tenets of expectancy  theory to motivating employees</vt:lpstr>
      <vt:lpstr>Compare contemporary  theories of motivation </vt:lpstr>
      <vt:lpstr>Summary and Implications  for Managers</vt:lpstr>
      <vt:lpstr>Slide 42</vt:lpstr>
    </vt:vector>
  </TitlesOfParts>
  <Company>UT Pan American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Suzanne DeWorken</cp:lastModifiedBy>
  <cp:revision>157</cp:revision>
  <dcterms:created xsi:type="dcterms:W3CDTF">2012-01-06T16:26:21Z</dcterms:created>
  <dcterms:modified xsi:type="dcterms:W3CDTF">2012-01-06T17:19:18Z</dcterms:modified>
</cp:coreProperties>
</file>