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44"/>
  </p:notesMasterIdLst>
  <p:handoutMasterIdLst>
    <p:handoutMasterId r:id="rId45"/>
  </p:handoutMasterIdLst>
  <p:sldIdLst>
    <p:sldId id="256" r:id="rId6"/>
    <p:sldId id="257" r:id="rId7"/>
    <p:sldId id="258" r:id="rId8"/>
    <p:sldId id="275" r:id="rId9"/>
    <p:sldId id="259" r:id="rId10"/>
    <p:sldId id="299" r:id="rId11"/>
    <p:sldId id="276" r:id="rId12"/>
    <p:sldId id="274" r:id="rId13"/>
    <p:sldId id="282" r:id="rId14"/>
    <p:sldId id="283" r:id="rId15"/>
    <p:sldId id="287" r:id="rId16"/>
    <p:sldId id="288" r:id="rId17"/>
    <p:sldId id="284" r:id="rId18"/>
    <p:sldId id="300" r:id="rId19"/>
    <p:sldId id="294" r:id="rId20"/>
    <p:sldId id="293" r:id="rId21"/>
    <p:sldId id="292" r:id="rId22"/>
    <p:sldId id="289" r:id="rId23"/>
    <p:sldId id="307" r:id="rId24"/>
    <p:sldId id="260" r:id="rId25"/>
    <p:sldId id="305" r:id="rId26"/>
    <p:sldId id="306" r:id="rId27"/>
    <p:sldId id="278" r:id="rId28"/>
    <p:sldId id="304" r:id="rId29"/>
    <p:sldId id="262" r:id="rId30"/>
    <p:sldId id="279" r:id="rId31"/>
    <p:sldId id="298" r:id="rId32"/>
    <p:sldId id="263" r:id="rId33"/>
    <p:sldId id="280" r:id="rId34"/>
    <p:sldId id="264" r:id="rId35"/>
    <p:sldId id="269" r:id="rId36"/>
    <p:sldId id="303" r:id="rId37"/>
    <p:sldId id="302" r:id="rId38"/>
    <p:sldId id="301" r:id="rId39"/>
    <p:sldId id="268" r:id="rId40"/>
    <p:sldId id="295" r:id="rId41"/>
    <p:sldId id="290" r:id="rId42"/>
    <p:sldId id="296" r:id="rId43"/>
  </p:sldIdLst>
  <p:sldSz cx="12192000" cy="6858000"/>
  <p:notesSz cx="69850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autoAdjust="0"/>
    <p:restoredTop sz="94660"/>
  </p:normalViewPr>
  <p:slideViewPr>
    <p:cSldViewPr snapToGrid="0">
      <p:cViewPr varScale="1">
        <p:scale>
          <a:sx n="77" d="100"/>
          <a:sy n="77" d="100"/>
        </p:scale>
        <p:origin x="96"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56050" y="0"/>
            <a:ext cx="3027363" cy="465138"/>
          </a:xfrm>
          <a:prstGeom prst="rect">
            <a:avLst/>
          </a:prstGeom>
        </p:spPr>
        <p:txBody>
          <a:bodyPr vert="horz" lIns="91440" tIns="45720" rIns="91440" bIns="45720" rtlCol="0"/>
          <a:lstStyle>
            <a:lvl1pPr algn="r">
              <a:defRPr sz="1200"/>
            </a:lvl1pPr>
          </a:lstStyle>
          <a:p>
            <a:fld id="{7BA9BC31-73FC-4DC6-86D6-8EBAA5FCD252}" type="datetimeFigureOut">
              <a:rPr lang="en-US" smtClean="0"/>
              <a:t>3/2/2017</a:t>
            </a:fld>
            <a:endParaRPr lang="en-US" dirty="0"/>
          </a:p>
        </p:txBody>
      </p:sp>
      <p:sp>
        <p:nvSpPr>
          <p:cNvPr id="4" name="Footer Placeholder 3"/>
          <p:cNvSpPr>
            <a:spLocks noGrp="1"/>
          </p:cNvSpPr>
          <p:nvPr>
            <p:ph type="ftr" sz="quarter" idx="2"/>
          </p:nvPr>
        </p:nvSpPr>
        <p:spPr>
          <a:xfrm>
            <a:off x="0" y="8805863"/>
            <a:ext cx="3027363" cy="46513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050" y="8805863"/>
            <a:ext cx="3027363" cy="465137"/>
          </a:xfrm>
          <a:prstGeom prst="rect">
            <a:avLst/>
          </a:prstGeom>
        </p:spPr>
        <p:txBody>
          <a:bodyPr vert="horz" lIns="91440" tIns="45720" rIns="91440" bIns="45720" rtlCol="0" anchor="b"/>
          <a:lstStyle>
            <a:lvl1pPr algn="r">
              <a:defRPr sz="1200"/>
            </a:lvl1pPr>
          </a:lstStyle>
          <a:p>
            <a:fld id="{A9EF0D18-B7DF-4B84-B3B6-FC1B58E87C34}" type="slidenum">
              <a:rPr lang="en-US" smtClean="0"/>
              <a:t>‹#›</a:t>
            </a:fld>
            <a:endParaRPr lang="en-US" dirty="0"/>
          </a:p>
        </p:txBody>
      </p:sp>
    </p:spTree>
    <p:extLst>
      <p:ext uri="{BB962C8B-B14F-4D97-AF65-F5344CB8AC3E}">
        <p14:creationId xmlns:p14="http://schemas.microsoft.com/office/powerpoint/2010/main" val="1410859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160"/>
          </a:xfrm>
          <a:prstGeom prst="rect">
            <a:avLst/>
          </a:prstGeom>
        </p:spPr>
        <p:txBody>
          <a:bodyPr vert="horz" lIns="92885" tIns="46442" rIns="92885" bIns="46442" rtlCol="0"/>
          <a:lstStyle>
            <a:lvl1pPr algn="l">
              <a:defRPr sz="1200"/>
            </a:lvl1pPr>
          </a:lstStyle>
          <a:p>
            <a:endParaRPr lang="en-US" dirty="0"/>
          </a:p>
        </p:txBody>
      </p:sp>
      <p:sp>
        <p:nvSpPr>
          <p:cNvPr id="3" name="Date Placeholder 2"/>
          <p:cNvSpPr>
            <a:spLocks noGrp="1"/>
          </p:cNvSpPr>
          <p:nvPr>
            <p:ph type="dt" idx="1"/>
          </p:nvPr>
        </p:nvSpPr>
        <p:spPr>
          <a:xfrm>
            <a:off x="3956550" y="0"/>
            <a:ext cx="3026833" cy="465160"/>
          </a:xfrm>
          <a:prstGeom prst="rect">
            <a:avLst/>
          </a:prstGeom>
        </p:spPr>
        <p:txBody>
          <a:bodyPr vert="horz" lIns="92885" tIns="46442" rIns="92885" bIns="46442" rtlCol="0"/>
          <a:lstStyle>
            <a:lvl1pPr algn="r">
              <a:defRPr sz="1200"/>
            </a:lvl1pPr>
          </a:lstStyle>
          <a:p>
            <a:fld id="{63FE967B-C7A5-4AC8-8D9A-FE34A41F218A}" type="datetimeFigureOut">
              <a:rPr lang="en-US" smtClean="0"/>
              <a:t>3/2/2017</a:t>
            </a:fld>
            <a:endParaRPr lang="en-US" dirty="0"/>
          </a:p>
        </p:txBody>
      </p:sp>
      <p:sp>
        <p:nvSpPr>
          <p:cNvPr id="4" name="Slide Image Placeholder 3"/>
          <p:cNvSpPr>
            <a:spLocks noGrp="1" noRot="1" noChangeAspect="1"/>
          </p:cNvSpPr>
          <p:nvPr>
            <p:ph type="sldImg" idx="2"/>
          </p:nvPr>
        </p:nvSpPr>
        <p:spPr>
          <a:xfrm>
            <a:off x="711200" y="1158875"/>
            <a:ext cx="5562600" cy="3128963"/>
          </a:xfrm>
          <a:prstGeom prst="rect">
            <a:avLst/>
          </a:prstGeom>
          <a:noFill/>
          <a:ln w="12700">
            <a:solidFill>
              <a:prstClr val="black"/>
            </a:solidFill>
          </a:ln>
        </p:spPr>
        <p:txBody>
          <a:bodyPr vert="horz" lIns="92885" tIns="46442" rIns="92885" bIns="46442" rtlCol="0" anchor="ctr"/>
          <a:lstStyle/>
          <a:p>
            <a:endParaRPr lang="en-US" dirty="0"/>
          </a:p>
        </p:txBody>
      </p:sp>
      <p:sp>
        <p:nvSpPr>
          <p:cNvPr id="5" name="Notes Placeholder 4"/>
          <p:cNvSpPr>
            <a:spLocks noGrp="1"/>
          </p:cNvSpPr>
          <p:nvPr>
            <p:ph type="body" sz="quarter" idx="3"/>
          </p:nvPr>
        </p:nvSpPr>
        <p:spPr>
          <a:xfrm>
            <a:off x="698500" y="4461669"/>
            <a:ext cx="5588000" cy="3650456"/>
          </a:xfrm>
          <a:prstGeom prst="rect">
            <a:avLst/>
          </a:prstGeom>
        </p:spPr>
        <p:txBody>
          <a:bodyPr vert="horz" lIns="92885" tIns="46442" rIns="92885" bIns="4644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41"/>
            <a:ext cx="3026833" cy="465159"/>
          </a:xfrm>
          <a:prstGeom prst="rect">
            <a:avLst/>
          </a:prstGeom>
        </p:spPr>
        <p:txBody>
          <a:bodyPr vert="horz" lIns="92885" tIns="46442" rIns="92885" bIns="4644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05841"/>
            <a:ext cx="3026833" cy="465159"/>
          </a:xfrm>
          <a:prstGeom prst="rect">
            <a:avLst/>
          </a:prstGeom>
        </p:spPr>
        <p:txBody>
          <a:bodyPr vert="horz" lIns="92885" tIns="46442" rIns="92885" bIns="46442" rtlCol="0" anchor="b"/>
          <a:lstStyle>
            <a:lvl1pPr algn="r">
              <a:defRPr sz="1200"/>
            </a:lvl1pPr>
          </a:lstStyle>
          <a:p>
            <a:fld id="{A8B744DC-443C-4D74-B6C6-BDBE5AD88C07}" type="slidenum">
              <a:rPr lang="en-US" smtClean="0"/>
              <a:t>‹#›</a:t>
            </a:fld>
            <a:endParaRPr lang="en-US" dirty="0"/>
          </a:p>
        </p:txBody>
      </p:sp>
    </p:spTree>
    <p:extLst>
      <p:ext uri="{BB962C8B-B14F-4D97-AF65-F5344CB8AC3E}">
        <p14:creationId xmlns:p14="http://schemas.microsoft.com/office/powerpoint/2010/main" val="4189597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B744DC-443C-4D74-B6C6-BDBE5AD88C07}" type="slidenum">
              <a:rPr lang="en-US" smtClean="0"/>
              <a:t>1</a:t>
            </a:fld>
            <a:endParaRPr lang="en-US" dirty="0"/>
          </a:p>
        </p:txBody>
      </p:sp>
    </p:spTree>
    <p:extLst>
      <p:ext uri="{BB962C8B-B14F-4D97-AF65-F5344CB8AC3E}">
        <p14:creationId xmlns:p14="http://schemas.microsoft.com/office/powerpoint/2010/main" val="3990555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B38249-85C2-462D-A81D-7F2E19DF1035}" type="datetime1">
              <a:rPr lang="en-US" smtClean="0"/>
              <a:t>3/2/2017</a:t>
            </a:fld>
            <a:endParaRPr lang="en-US" dirty="0"/>
          </a:p>
        </p:txBody>
      </p:sp>
      <p:sp>
        <p:nvSpPr>
          <p:cNvPr id="5" name="Footer Placeholder 4"/>
          <p:cNvSpPr>
            <a:spLocks noGrp="1"/>
          </p:cNvSpPr>
          <p:nvPr>
            <p:ph type="ftr" sz="quarter" idx="11"/>
          </p:nvPr>
        </p:nvSpPr>
        <p:spPr/>
        <p:txBody>
          <a:bodyPr/>
          <a:lstStyle/>
          <a:p>
            <a:r>
              <a:rPr lang="en-US" dirty="0" smtClean="0"/>
              <a:t>2017 Rebundling Higher Education Conference</a:t>
            </a:r>
            <a:endParaRPr lang="en-US" dirty="0"/>
          </a:p>
        </p:txBody>
      </p:sp>
      <p:sp>
        <p:nvSpPr>
          <p:cNvPr id="6" name="Slide Number Placeholder 5"/>
          <p:cNvSpPr>
            <a:spLocks noGrp="1"/>
          </p:cNvSpPr>
          <p:nvPr>
            <p:ph type="sldNum" sz="quarter" idx="12"/>
          </p:nvPr>
        </p:nvSpPr>
        <p:spPr/>
        <p:txBody>
          <a:bodyPr/>
          <a:lstStyle/>
          <a:p>
            <a:fld id="{20A5CE6A-787A-46EA-ABA7-80CE9855F73D}" type="slidenum">
              <a:rPr lang="en-US" smtClean="0"/>
              <a:t>‹#›</a:t>
            </a:fld>
            <a:endParaRPr lang="en-US" dirty="0"/>
          </a:p>
        </p:txBody>
      </p:sp>
    </p:spTree>
    <p:extLst>
      <p:ext uri="{BB962C8B-B14F-4D97-AF65-F5344CB8AC3E}">
        <p14:creationId xmlns:p14="http://schemas.microsoft.com/office/powerpoint/2010/main" val="1934361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F5CAD-7FA1-4D28-A1CE-4CC2C55F1770}" type="datetime1">
              <a:rPr lang="en-US" smtClean="0"/>
              <a:t>3/2/2017</a:t>
            </a:fld>
            <a:endParaRPr lang="en-US" dirty="0"/>
          </a:p>
        </p:txBody>
      </p:sp>
      <p:sp>
        <p:nvSpPr>
          <p:cNvPr id="5" name="Footer Placeholder 4"/>
          <p:cNvSpPr>
            <a:spLocks noGrp="1"/>
          </p:cNvSpPr>
          <p:nvPr>
            <p:ph type="ftr" sz="quarter" idx="11"/>
          </p:nvPr>
        </p:nvSpPr>
        <p:spPr/>
        <p:txBody>
          <a:bodyPr/>
          <a:lstStyle/>
          <a:p>
            <a:r>
              <a:rPr lang="en-US" dirty="0" smtClean="0"/>
              <a:t>2017 Rebundling Higher Education Conference</a:t>
            </a:r>
            <a:endParaRPr lang="en-US" dirty="0"/>
          </a:p>
        </p:txBody>
      </p:sp>
      <p:sp>
        <p:nvSpPr>
          <p:cNvPr id="6" name="Slide Number Placeholder 5"/>
          <p:cNvSpPr>
            <a:spLocks noGrp="1"/>
          </p:cNvSpPr>
          <p:nvPr>
            <p:ph type="sldNum" sz="quarter" idx="12"/>
          </p:nvPr>
        </p:nvSpPr>
        <p:spPr/>
        <p:txBody>
          <a:bodyPr/>
          <a:lstStyle/>
          <a:p>
            <a:fld id="{20A5CE6A-787A-46EA-ABA7-80CE9855F73D}" type="slidenum">
              <a:rPr lang="en-US" smtClean="0"/>
              <a:t>‹#›</a:t>
            </a:fld>
            <a:endParaRPr lang="en-US" dirty="0"/>
          </a:p>
        </p:txBody>
      </p:sp>
    </p:spTree>
    <p:extLst>
      <p:ext uri="{BB962C8B-B14F-4D97-AF65-F5344CB8AC3E}">
        <p14:creationId xmlns:p14="http://schemas.microsoft.com/office/powerpoint/2010/main" val="774741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3A1051-877D-49B2-9006-9A5DDE67AC21}" type="datetime1">
              <a:rPr lang="en-US" smtClean="0"/>
              <a:t>3/2/2017</a:t>
            </a:fld>
            <a:endParaRPr lang="en-US" dirty="0"/>
          </a:p>
        </p:txBody>
      </p:sp>
      <p:sp>
        <p:nvSpPr>
          <p:cNvPr id="5" name="Footer Placeholder 4"/>
          <p:cNvSpPr>
            <a:spLocks noGrp="1"/>
          </p:cNvSpPr>
          <p:nvPr>
            <p:ph type="ftr" sz="quarter" idx="11"/>
          </p:nvPr>
        </p:nvSpPr>
        <p:spPr/>
        <p:txBody>
          <a:bodyPr/>
          <a:lstStyle/>
          <a:p>
            <a:r>
              <a:rPr lang="en-US" dirty="0" smtClean="0"/>
              <a:t>2017 Rebundling Higher Education Conference</a:t>
            </a:r>
            <a:endParaRPr lang="en-US" dirty="0"/>
          </a:p>
        </p:txBody>
      </p:sp>
      <p:sp>
        <p:nvSpPr>
          <p:cNvPr id="6" name="Slide Number Placeholder 5"/>
          <p:cNvSpPr>
            <a:spLocks noGrp="1"/>
          </p:cNvSpPr>
          <p:nvPr>
            <p:ph type="sldNum" sz="quarter" idx="12"/>
          </p:nvPr>
        </p:nvSpPr>
        <p:spPr/>
        <p:txBody>
          <a:bodyPr/>
          <a:lstStyle/>
          <a:p>
            <a:fld id="{20A5CE6A-787A-46EA-ABA7-80CE9855F73D}" type="slidenum">
              <a:rPr lang="en-US" smtClean="0"/>
              <a:t>‹#›</a:t>
            </a:fld>
            <a:endParaRPr lang="en-US" dirty="0"/>
          </a:p>
        </p:txBody>
      </p:sp>
    </p:spTree>
    <p:extLst>
      <p:ext uri="{BB962C8B-B14F-4D97-AF65-F5344CB8AC3E}">
        <p14:creationId xmlns:p14="http://schemas.microsoft.com/office/powerpoint/2010/main" val="1376071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60660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68907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81124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59915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603241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781904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939587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85844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0F4957-AFD6-4011-BCFD-19AC60CC6315}" type="datetime1">
              <a:rPr lang="en-US" smtClean="0"/>
              <a:t>3/2/2017</a:t>
            </a:fld>
            <a:endParaRPr lang="en-US" dirty="0"/>
          </a:p>
        </p:txBody>
      </p:sp>
      <p:sp>
        <p:nvSpPr>
          <p:cNvPr id="5" name="Footer Placeholder 4"/>
          <p:cNvSpPr>
            <a:spLocks noGrp="1"/>
          </p:cNvSpPr>
          <p:nvPr>
            <p:ph type="ftr" sz="quarter" idx="11"/>
          </p:nvPr>
        </p:nvSpPr>
        <p:spPr/>
        <p:txBody>
          <a:bodyPr/>
          <a:lstStyle/>
          <a:p>
            <a:r>
              <a:rPr lang="en-US" dirty="0" smtClean="0"/>
              <a:t>2017 Rebundling Higher Education Conference</a:t>
            </a:r>
            <a:endParaRPr lang="en-US" dirty="0"/>
          </a:p>
        </p:txBody>
      </p:sp>
      <p:sp>
        <p:nvSpPr>
          <p:cNvPr id="6" name="Slide Number Placeholder 5"/>
          <p:cNvSpPr>
            <a:spLocks noGrp="1"/>
          </p:cNvSpPr>
          <p:nvPr>
            <p:ph type="sldNum" sz="quarter" idx="12"/>
          </p:nvPr>
        </p:nvSpPr>
        <p:spPr/>
        <p:txBody>
          <a:bodyPr/>
          <a:lstStyle/>
          <a:p>
            <a:fld id="{20A5CE6A-787A-46EA-ABA7-80CE9855F73D}" type="slidenum">
              <a:rPr lang="en-US" smtClean="0"/>
              <a:t>‹#›</a:t>
            </a:fld>
            <a:endParaRPr lang="en-US" dirty="0"/>
          </a:p>
        </p:txBody>
      </p:sp>
    </p:spTree>
    <p:extLst>
      <p:ext uri="{BB962C8B-B14F-4D97-AF65-F5344CB8AC3E}">
        <p14:creationId xmlns:p14="http://schemas.microsoft.com/office/powerpoint/2010/main" val="15817799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049265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627989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355701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49328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442111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20891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074619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566961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62805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17737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4D57A2-9885-471A-B9A1-8B9103556D0A}" type="datetime1">
              <a:rPr lang="en-US" smtClean="0"/>
              <a:t>3/2/2017</a:t>
            </a:fld>
            <a:endParaRPr lang="en-US" dirty="0"/>
          </a:p>
        </p:txBody>
      </p:sp>
      <p:sp>
        <p:nvSpPr>
          <p:cNvPr id="5" name="Footer Placeholder 4"/>
          <p:cNvSpPr>
            <a:spLocks noGrp="1"/>
          </p:cNvSpPr>
          <p:nvPr>
            <p:ph type="ftr" sz="quarter" idx="11"/>
          </p:nvPr>
        </p:nvSpPr>
        <p:spPr/>
        <p:txBody>
          <a:bodyPr/>
          <a:lstStyle/>
          <a:p>
            <a:r>
              <a:rPr lang="en-US" dirty="0" smtClean="0"/>
              <a:t>2017 Rebundling Higher Education Conference</a:t>
            </a:r>
            <a:endParaRPr lang="en-US" dirty="0"/>
          </a:p>
        </p:txBody>
      </p:sp>
      <p:sp>
        <p:nvSpPr>
          <p:cNvPr id="6" name="Slide Number Placeholder 5"/>
          <p:cNvSpPr>
            <a:spLocks noGrp="1"/>
          </p:cNvSpPr>
          <p:nvPr>
            <p:ph type="sldNum" sz="quarter" idx="12"/>
          </p:nvPr>
        </p:nvSpPr>
        <p:spPr/>
        <p:txBody>
          <a:bodyPr/>
          <a:lstStyle/>
          <a:p>
            <a:fld id="{20A5CE6A-787A-46EA-ABA7-80CE9855F73D}" type="slidenum">
              <a:rPr lang="en-US" smtClean="0"/>
              <a:t>‹#›</a:t>
            </a:fld>
            <a:endParaRPr lang="en-US" dirty="0"/>
          </a:p>
        </p:txBody>
      </p:sp>
    </p:spTree>
    <p:extLst>
      <p:ext uri="{BB962C8B-B14F-4D97-AF65-F5344CB8AC3E}">
        <p14:creationId xmlns:p14="http://schemas.microsoft.com/office/powerpoint/2010/main" val="15120609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384259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299783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972231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17970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0996164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26913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51692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2170946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7675219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82741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4B90B5-7BCA-4031-B68A-7A79F4F6946C}" type="datetime1">
              <a:rPr lang="en-US" smtClean="0"/>
              <a:t>3/2/2017</a:t>
            </a:fld>
            <a:endParaRPr lang="en-US" dirty="0"/>
          </a:p>
        </p:txBody>
      </p:sp>
      <p:sp>
        <p:nvSpPr>
          <p:cNvPr id="6" name="Footer Placeholder 5"/>
          <p:cNvSpPr>
            <a:spLocks noGrp="1"/>
          </p:cNvSpPr>
          <p:nvPr>
            <p:ph type="ftr" sz="quarter" idx="11"/>
          </p:nvPr>
        </p:nvSpPr>
        <p:spPr/>
        <p:txBody>
          <a:bodyPr/>
          <a:lstStyle/>
          <a:p>
            <a:r>
              <a:rPr lang="en-US" dirty="0" smtClean="0"/>
              <a:t>2017 Rebundling Higher Education Conference</a:t>
            </a:r>
            <a:endParaRPr lang="en-US" dirty="0"/>
          </a:p>
        </p:txBody>
      </p:sp>
      <p:sp>
        <p:nvSpPr>
          <p:cNvPr id="7" name="Slide Number Placeholder 6"/>
          <p:cNvSpPr>
            <a:spLocks noGrp="1"/>
          </p:cNvSpPr>
          <p:nvPr>
            <p:ph type="sldNum" sz="quarter" idx="12"/>
          </p:nvPr>
        </p:nvSpPr>
        <p:spPr/>
        <p:txBody>
          <a:bodyPr/>
          <a:lstStyle/>
          <a:p>
            <a:fld id="{20A5CE6A-787A-46EA-ABA7-80CE9855F73D}" type="slidenum">
              <a:rPr lang="en-US" smtClean="0"/>
              <a:t>‹#›</a:t>
            </a:fld>
            <a:endParaRPr lang="en-US" dirty="0"/>
          </a:p>
        </p:txBody>
      </p:sp>
    </p:spTree>
    <p:extLst>
      <p:ext uri="{BB962C8B-B14F-4D97-AF65-F5344CB8AC3E}">
        <p14:creationId xmlns:p14="http://schemas.microsoft.com/office/powerpoint/2010/main" val="33240488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461310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052256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699146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473842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4685234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A303BD-1853-4A74-9F05-7AB25A48C49A}" type="datetime1">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2012 International Learning Styles Conference, Bronx, NY</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169EC40-7F1E-448C-A4B8-E155669C149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246440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751E9A-FB64-4AA7-834D-95635224B2E4}" type="datetime1">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2012 International Learning Styles Conference, Bronx, NY</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169EC40-7F1E-448C-A4B8-E155669C149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7902704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120D21-73F0-4276-8C1C-3D91AECE0F09}" type="datetime1">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2012 International Learning Styles Conference, Bronx, NY</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169EC40-7F1E-448C-A4B8-E155669C149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340302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8DCC0F-6444-4076-AC00-54CE759C3F5D}" type="datetime1">
              <a:rPr lang="en-US" smtClean="0">
                <a:solidFill>
                  <a:prstClr val="black">
                    <a:tint val="75000"/>
                  </a:prstClr>
                </a:solidFill>
              </a:rPr>
              <a:pPr/>
              <a:t>3/2/2017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2012 International Learning Styles Conference, Bronx, NY</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169EC40-7F1E-448C-A4B8-E155669C149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9521875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0D96AD-6E30-4450-BED6-C7D07CA873B2}" type="datetime1">
              <a:rPr lang="en-US" smtClean="0">
                <a:solidFill>
                  <a:prstClr val="black">
                    <a:tint val="75000"/>
                  </a:prstClr>
                </a:solidFill>
              </a:rPr>
              <a:pPr/>
              <a:t>3/2/2017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dirty="0" smtClean="0">
                <a:solidFill>
                  <a:prstClr val="black">
                    <a:tint val="75000"/>
                  </a:prstClr>
                </a:solidFill>
              </a:rPr>
              <a:t>2012 International Learning Styles Conference, Bronx, NY</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169EC40-7F1E-448C-A4B8-E155669C149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36535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1C389D-2336-4200-B545-BA836240C698}" type="datetime1">
              <a:rPr lang="en-US" smtClean="0"/>
              <a:t>3/2/2017</a:t>
            </a:fld>
            <a:endParaRPr lang="en-US" dirty="0"/>
          </a:p>
        </p:txBody>
      </p:sp>
      <p:sp>
        <p:nvSpPr>
          <p:cNvPr id="8" name="Footer Placeholder 7"/>
          <p:cNvSpPr>
            <a:spLocks noGrp="1"/>
          </p:cNvSpPr>
          <p:nvPr>
            <p:ph type="ftr" sz="quarter" idx="11"/>
          </p:nvPr>
        </p:nvSpPr>
        <p:spPr/>
        <p:txBody>
          <a:bodyPr/>
          <a:lstStyle/>
          <a:p>
            <a:r>
              <a:rPr lang="en-US" dirty="0" smtClean="0"/>
              <a:t>2017 Rebundling Higher Education Conference</a:t>
            </a:r>
            <a:endParaRPr lang="en-US" dirty="0"/>
          </a:p>
        </p:txBody>
      </p:sp>
      <p:sp>
        <p:nvSpPr>
          <p:cNvPr id="9" name="Slide Number Placeholder 8"/>
          <p:cNvSpPr>
            <a:spLocks noGrp="1"/>
          </p:cNvSpPr>
          <p:nvPr>
            <p:ph type="sldNum" sz="quarter" idx="12"/>
          </p:nvPr>
        </p:nvSpPr>
        <p:spPr/>
        <p:txBody>
          <a:bodyPr/>
          <a:lstStyle/>
          <a:p>
            <a:fld id="{20A5CE6A-787A-46EA-ABA7-80CE9855F73D}" type="slidenum">
              <a:rPr lang="en-US" smtClean="0"/>
              <a:t>‹#›</a:t>
            </a:fld>
            <a:endParaRPr lang="en-US" dirty="0"/>
          </a:p>
        </p:txBody>
      </p:sp>
    </p:spTree>
    <p:extLst>
      <p:ext uri="{BB962C8B-B14F-4D97-AF65-F5344CB8AC3E}">
        <p14:creationId xmlns:p14="http://schemas.microsoft.com/office/powerpoint/2010/main" val="51865214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3B3CC8-1ED1-48B1-A431-FE40807BB0E0}" type="datetime1">
              <a:rPr lang="en-US" smtClean="0">
                <a:solidFill>
                  <a:prstClr val="black">
                    <a:tint val="75000"/>
                  </a:prstClr>
                </a:solidFill>
              </a:rPr>
              <a:pPr/>
              <a:t>3/2/2017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2012 International Learning Styles Conference, Bronx, NY</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169EC40-7F1E-448C-A4B8-E155669C149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67151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BD78C0-0086-47FF-8B84-B1EAB2E33339}" type="datetime1">
              <a:rPr lang="en-US" smtClean="0">
                <a:solidFill>
                  <a:prstClr val="black">
                    <a:tint val="75000"/>
                  </a:prstClr>
                </a:solidFill>
              </a:rPr>
              <a:pPr/>
              <a:t>3/2/2017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dirty="0" smtClean="0">
                <a:solidFill>
                  <a:prstClr val="black">
                    <a:tint val="75000"/>
                  </a:prstClr>
                </a:solidFill>
              </a:rPr>
              <a:t>2012 International Learning Styles Conference, Bronx, NY</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169EC40-7F1E-448C-A4B8-E155669C149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429972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35027E-47EB-4CC8-9C1F-31156F06BAB1}" type="datetime1">
              <a:rPr lang="en-US" smtClean="0">
                <a:solidFill>
                  <a:prstClr val="black">
                    <a:tint val="75000"/>
                  </a:prstClr>
                </a:solidFill>
              </a:rPr>
              <a:pPr/>
              <a:t>3/2/2017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2012 International Learning Styles Conference, Bronx, NY</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169EC40-7F1E-448C-A4B8-E155669C149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0880380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14FC85-469F-4BC9-8F62-7033FD2F3BBB}" type="datetime1">
              <a:rPr lang="en-US" smtClean="0">
                <a:solidFill>
                  <a:prstClr val="black">
                    <a:tint val="75000"/>
                  </a:prstClr>
                </a:solidFill>
              </a:rPr>
              <a:pPr/>
              <a:t>3/2/2017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2012 International Learning Styles Conference, Bronx, NY</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169EC40-7F1E-448C-A4B8-E155669C149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5118279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DEFF63-C63C-4E54-A561-A89F1BF40C34}" type="datetime1">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2012 International Learning Styles Conference, Bronx, NY</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169EC40-7F1E-448C-A4B8-E155669C149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1523504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A67FC-6B29-4EA5-B691-B9051030E916}" type="datetime1">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2012 International Learning Styles Conference, Bronx, NY</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169EC40-7F1E-448C-A4B8-E155669C149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85043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B1FA0F-4E02-4D5C-9502-7BAFEC120698}" type="datetime1">
              <a:rPr lang="en-US" smtClean="0"/>
              <a:t>3/2/2017</a:t>
            </a:fld>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a:t>
            </a:fld>
            <a:endParaRPr lang="en-US" dirty="0"/>
          </a:p>
        </p:txBody>
      </p:sp>
    </p:spTree>
    <p:extLst>
      <p:ext uri="{BB962C8B-B14F-4D97-AF65-F5344CB8AC3E}">
        <p14:creationId xmlns:p14="http://schemas.microsoft.com/office/powerpoint/2010/main" val="499662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E24088-0006-414E-AB18-DA3E08D95522}" type="datetime1">
              <a:rPr lang="en-US" smtClean="0"/>
              <a:t>3/2/2017</a:t>
            </a:fld>
            <a:endParaRPr lang="en-US" dirty="0"/>
          </a:p>
        </p:txBody>
      </p:sp>
      <p:sp>
        <p:nvSpPr>
          <p:cNvPr id="3" name="Footer Placeholder 2"/>
          <p:cNvSpPr>
            <a:spLocks noGrp="1"/>
          </p:cNvSpPr>
          <p:nvPr>
            <p:ph type="ftr" sz="quarter" idx="11"/>
          </p:nvPr>
        </p:nvSpPr>
        <p:spPr/>
        <p:txBody>
          <a:bodyPr/>
          <a:lstStyle/>
          <a:p>
            <a:r>
              <a:rPr lang="en-US" dirty="0" smtClean="0"/>
              <a:t>2017 Rebundling Higher Education Conference</a:t>
            </a:r>
            <a:endParaRPr lang="en-US" dirty="0"/>
          </a:p>
        </p:txBody>
      </p:sp>
      <p:sp>
        <p:nvSpPr>
          <p:cNvPr id="4" name="Slide Number Placeholder 3"/>
          <p:cNvSpPr>
            <a:spLocks noGrp="1"/>
          </p:cNvSpPr>
          <p:nvPr>
            <p:ph type="sldNum" sz="quarter" idx="12"/>
          </p:nvPr>
        </p:nvSpPr>
        <p:spPr/>
        <p:txBody>
          <a:bodyPr/>
          <a:lstStyle/>
          <a:p>
            <a:fld id="{20A5CE6A-787A-46EA-ABA7-80CE9855F73D}" type="slidenum">
              <a:rPr lang="en-US" smtClean="0"/>
              <a:t>‹#›</a:t>
            </a:fld>
            <a:endParaRPr lang="en-US" dirty="0"/>
          </a:p>
        </p:txBody>
      </p:sp>
    </p:spTree>
    <p:extLst>
      <p:ext uri="{BB962C8B-B14F-4D97-AF65-F5344CB8AC3E}">
        <p14:creationId xmlns:p14="http://schemas.microsoft.com/office/powerpoint/2010/main" val="2385490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B06F41-2E87-4CA3-9EC7-36AF9B2E31D0}" type="datetime1">
              <a:rPr lang="en-US" smtClean="0"/>
              <a:t>3/2/2017</a:t>
            </a:fld>
            <a:endParaRPr lang="en-US" dirty="0"/>
          </a:p>
        </p:txBody>
      </p:sp>
      <p:sp>
        <p:nvSpPr>
          <p:cNvPr id="6" name="Footer Placeholder 5"/>
          <p:cNvSpPr>
            <a:spLocks noGrp="1"/>
          </p:cNvSpPr>
          <p:nvPr>
            <p:ph type="ftr" sz="quarter" idx="11"/>
          </p:nvPr>
        </p:nvSpPr>
        <p:spPr/>
        <p:txBody>
          <a:bodyPr/>
          <a:lstStyle/>
          <a:p>
            <a:r>
              <a:rPr lang="en-US" dirty="0" smtClean="0"/>
              <a:t>2017 Rebundling Higher Education Conference</a:t>
            </a:r>
            <a:endParaRPr lang="en-US" dirty="0"/>
          </a:p>
        </p:txBody>
      </p:sp>
      <p:sp>
        <p:nvSpPr>
          <p:cNvPr id="7" name="Slide Number Placeholder 6"/>
          <p:cNvSpPr>
            <a:spLocks noGrp="1"/>
          </p:cNvSpPr>
          <p:nvPr>
            <p:ph type="sldNum" sz="quarter" idx="12"/>
          </p:nvPr>
        </p:nvSpPr>
        <p:spPr/>
        <p:txBody>
          <a:bodyPr/>
          <a:lstStyle/>
          <a:p>
            <a:fld id="{20A5CE6A-787A-46EA-ABA7-80CE9855F73D}" type="slidenum">
              <a:rPr lang="en-US" smtClean="0"/>
              <a:t>‹#›</a:t>
            </a:fld>
            <a:endParaRPr lang="en-US" dirty="0"/>
          </a:p>
        </p:txBody>
      </p:sp>
    </p:spTree>
    <p:extLst>
      <p:ext uri="{BB962C8B-B14F-4D97-AF65-F5344CB8AC3E}">
        <p14:creationId xmlns:p14="http://schemas.microsoft.com/office/powerpoint/2010/main" val="3062217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9EDA8A-C215-45CC-960A-1E52744AA0CD}" type="datetime1">
              <a:rPr lang="en-US" smtClean="0"/>
              <a:t>3/2/2017</a:t>
            </a:fld>
            <a:endParaRPr lang="en-US" dirty="0"/>
          </a:p>
        </p:txBody>
      </p:sp>
      <p:sp>
        <p:nvSpPr>
          <p:cNvPr id="6" name="Footer Placeholder 5"/>
          <p:cNvSpPr>
            <a:spLocks noGrp="1"/>
          </p:cNvSpPr>
          <p:nvPr>
            <p:ph type="ftr" sz="quarter" idx="11"/>
          </p:nvPr>
        </p:nvSpPr>
        <p:spPr/>
        <p:txBody>
          <a:bodyPr/>
          <a:lstStyle/>
          <a:p>
            <a:r>
              <a:rPr lang="en-US" dirty="0" smtClean="0"/>
              <a:t>2017 Rebundling Higher Education Conference</a:t>
            </a:r>
            <a:endParaRPr lang="en-US" dirty="0"/>
          </a:p>
        </p:txBody>
      </p:sp>
      <p:sp>
        <p:nvSpPr>
          <p:cNvPr id="7" name="Slide Number Placeholder 6"/>
          <p:cNvSpPr>
            <a:spLocks noGrp="1"/>
          </p:cNvSpPr>
          <p:nvPr>
            <p:ph type="sldNum" sz="quarter" idx="12"/>
          </p:nvPr>
        </p:nvSpPr>
        <p:spPr/>
        <p:txBody>
          <a:bodyPr/>
          <a:lstStyle/>
          <a:p>
            <a:fld id="{20A5CE6A-787A-46EA-ABA7-80CE9855F73D}" type="slidenum">
              <a:rPr lang="en-US" smtClean="0"/>
              <a:t>‹#›</a:t>
            </a:fld>
            <a:endParaRPr lang="en-US" dirty="0"/>
          </a:p>
        </p:txBody>
      </p:sp>
    </p:spTree>
    <p:extLst>
      <p:ext uri="{BB962C8B-B14F-4D97-AF65-F5344CB8AC3E}">
        <p14:creationId xmlns:p14="http://schemas.microsoft.com/office/powerpoint/2010/main" val="2071516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9EB38-548F-40B5-9DC0-4F95F98F926E}" type="datetime1">
              <a:rPr lang="en-US" smtClean="0"/>
              <a:t>3/2/2017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2017 Rebundling Higher Education Conference</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A5CE6A-787A-46EA-ABA7-80CE9855F73D}" type="slidenum">
              <a:rPr lang="en-US" smtClean="0"/>
              <a:t>‹#›</a:t>
            </a:fld>
            <a:endParaRPr lang="en-US" dirty="0"/>
          </a:p>
        </p:txBody>
      </p:sp>
    </p:spTree>
    <p:extLst>
      <p:ext uri="{BB962C8B-B14F-4D97-AF65-F5344CB8AC3E}">
        <p14:creationId xmlns:p14="http://schemas.microsoft.com/office/powerpoint/2010/main" val="2881134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62577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202365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AB6DB3-FE12-E64E-8B55-B3E1343621B6}" type="datetimeFigureOut">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F81CE-C2E2-F24C-9071-7D9607FDC3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608190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1990F-3690-4806-9F6A-598848F5F504}" type="datetime1">
              <a:rPr lang="en-US" smtClean="0">
                <a:solidFill>
                  <a:prstClr val="black">
                    <a:tint val="75000"/>
                  </a:prstClr>
                </a:solidFill>
              </a:rPr>
              <a:pPr/>
              <a:t>3/2/2017</a:t>
            </a:fld>
            <a:endParaRPr lang="en-US"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2012 International Learning Styles Conference, Bronx, NY</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69EC40-7F1E-448C-A4B8-E155669C149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294008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sbookman@pace.edu" TargetMode="External"/><Relationship Id="rId2" Type="http://schemas.openxmlformats.org/officeDocument/2006/relationships/hyperlink" Target="https://eportfolio.pace.edu/user/view.php?id=19010"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forbes.com/sites/karstenstrauss/2016/05/17/these-are-the-skills-bosses-say-new-college-grads-do-not-have/#653e7186596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Using the Resume Assignment to Teach </a:t>
            </a:r>
            <a:r>
              <a:rPr lang="en-US" dirty="0"/>
              <a:t>e</a:t>
            </a:r>
            <a:r>
              <a:rPr lang="en-US" dirty="0" smtClean="0"/>
              <a:t>Portfolios: Beyond the Business Writing Classroom</a:t>
            </a:r>
            <a:endParaRPr lang="en-US" dirty="0"/>
          </a:p>
        </p:txBody>
      </p:sp>
      <p:sp>
        <p:nvSpPr>
          <p:cNvPr id="3" name="Subtitle 2"/>
          <p:cNvSpPr>
            <a:spLocks noGrp="1"/>
          </p:cNvSpPr>
          <p:nvPr>
            <p:ph type="subTitle" idx="1"/>
          </p:nvPr>
        </p:nvSpPr>
        <p:spPr/>
        <p:txBody>
          <a:bodyPr/>
          <a:lstStyle/>
          <a:p>
            <a:r>
              <a:rPr lang="en-US" dirty="0" smtClean="0"/>
              <a:t>Steve Bookman, Pace University</a:t>
            </a:r>
          </a:p>
          <a:p>
            <a:r>
              <a:rPr lang="en-US" dirty="0" smtClean="0"/>
              <a:t>March 2, 2017</a:t>
            </a:r>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1</a:t>
            </a:fld>
            <a:endParaRPr lang="en-US" dirty="0"/>
          </a:p>
        </p:txBody>
      </p:sp>
    </p:spTree>
    <p:extLst>
      <p:ext uri="{BB962C8B-B14F-4D97-AF65-F5344CB8AC3E}">
        <p14:creationId xmlns:p14="http://schemas.microsoft.com/office/powerpoint/2010/main" val="331009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Audience (1)</a:t>
            </a:r>
            <a:endParaRPr lang="en-US" dirty="0"/>
          </a:p>
        </p:txBody>
      </p:sp>
      <p:sp>
        <p:nvSpPr>
          <p:cNvPr id="3" name="Content Placeholder 2"/>
          <p:cNvSpPr>
            <a:spLocks noGrp="1"/>
          </p:cNvSpPr>
          <p:nvPr>
            <p:ph idx="1"/>
          </p:nvPr>
        </p:nvSpPr>
        <p:spPr/>
        <p:txBody>
          <a:bodyPr>
            <a:normAutofit lnSpcReduction="10000"/>
          </a:bodyPr>
          <a:lstStyle/>
          <a:p>
            <a:r>
              <a:rPr lang="en-US" dirty="0" smtClean="0"/>
              <a:t>Relationships formed through document design ( Kimball &amp; Hawkings, 2008)</a:t>
            </a:r>
          </a:p>
          <a:p>
            <a:pPr lvl="1"/>
            <a:r>
              <a:rPr lang="en-US" dirty="0" smtClean="0"/>
              <a:t>Clients</a:t>
            </a:r>
          </a:p>
          <a:p>
            <a:pPr lvl="1"/>
            <a:r>
              <a:rPr lang="en-US" dirty="0" smtClean="0"/>
              <a:t>Users</a:t>
            </a:r>
          </a:p>
          <a:p>
            <a:pPr lvl="1"/>
            <a:r>
              <a:rPr lang="en-US" dirty="0" smtClean="0"/>
              <a:t>Designers </a:t>
            </a:r>
          </a:p>
          <a:p>
            <a:r>
              <a:rPr lang="en-US" dirty="0" smtClean="0"/>
              <a:t>Three different ways to analyze audience </a:t>
            </a:r>
          </a:p>
          <a:p>
            <a:pPr lvl="1"/>
            <a:r>
              <a:rPr lang="en-US" dirty="0" smtClean="0"/>
              <a:t>Classification-driven audience analysis</a:t>
            </a:r>
          </a:p>
          <a:p>
            <a:pPr lvl="2"/>
            <a:r>
              <a:rPr lang="en-US" dirty="0" smtClean="0"/>
              <a:t>Creating profiles of target audience</a:t>
            </a:r>
          </a:p>
          <a:p>
            <a:pPr lvl="3"/>
            <a:r>
              <a:rPr lang="en-US" dirty="0"/>
              <a:t>D</a:t>
            </a:r>
            <a:r>
              <a:rPr lang="en-US" dirty="0" smtClean="0"/>
              <a:t>emographics (e.g., “age, sex, income, and educational level”) (Schriver, 1997, p. 155)</a:t>
            </a:r>
          </a:p>
          <a:p>
            <a:pPr lvl="3"/>
            <a:r>
              <a:rPr lang="en-US" dirty="0" smtClean="0"/>
              <a:t>Psychographics (e.g., “values, lifestyles, attitudes, personality traits, and work habits”) (Schriver, 1997, p. 155)</a:t>
            </a:r>
          </a:p>
          <a:p>
            <a:pPr lvl="3"/>
            <a:r>
              <a:rPr lang="en-US" dirty="0" smtClean="0"/>
              <a:t>Problem with this method: limited overview of audience, which does not factor in diversity </a:t>
            </a:r>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10</a:t>
            </a:fld>
            <a:endParaRPr lang="en-US" dirty="0"/>
          </a:p>
        </p:txBody>
      </p:sp>
    </p:spTree>
    <p:extLst>
      <p:ext uri="{BB962C8B-B14F-4D97-AF65-F5344CB8AC3E}">
        <p14:creationId xmlns:p14="http://schemas.microsoft.com/office/powerpoint/2010/main" val="2878525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Audience (2)</a:t>
            </a:r>
            <a:endParaRPr lang="en-US" dirty="0"/>
          </a:p>
        </p:txBody>
      </p:sp>
      <p:sp>
        <p:nvSpPr>
          <p:cNvPr id="3" name="Content Placeholder 2"/>
          <p:cNvSpPr>
            <a:spLocks noGrp="1"/>
          </p:cNvSpPr>
          <p:nvPr>
            <p:ph idx="1"/>
          </p:nvPr>
        </p:nvSpPr>
        <p:spPr/>
        <p:txBody>
          <a:bodyPr/>
          <a:lstStyle/>
          <a:p>
            <a:r>
              <a:rPr lang="en-US" dirty="0" smtClean="0"/>
              <a:t>Three different ways to analyze audience (con’t)</a:t>
            </a:r>
          </a:p>
          <a:p>
            <a:pPr lvl="1"/>
            <a:r>
              <a:rPr lang="en-US" dirty="0" smtClean="0"/>
              <a:t>Intuition-driven audience analysis </a:t>
            </a:r>
          </a:p>
          <a:p>
            <a:pPr lvl="2"/>
            <a:r>
              <a:rPr lang="en-US" dirty="0" smtClean="0"/>
              <a:t>“mental construct of imagined readers” (Schriver, 1997, p. 157)</a:t>
            </a:r>
          </a:p>
          <a:p>
            <a:pPr lvl="2"/>
            <a:r>
              <a:rPr lang="en-US" dirty="0" smtClean="0"/>
              <a:t>Use human characteristics (e.g., curiosity, intelligence)</a:t>
            </a:r>
          </a:p>
          <a:p>
            <a:pPr lvl="2"/>
            <a:r>
              <a:rPr lang="en-US" dirty="0" smtClean="0"/>
              <a:t>Intended audience</a:t>
            </a:r>
          </a:p>
          <a:p>
            <a:pPr lvl="2"/>
            <a:r>
              <a:rPr lang="en-US" dirty="0" smtClean="0"/>
              <a:t>Ideal reader </a:t>
            </a:r>
          </a:p>
          <a:p>
            <a:pPr lvl="2"/>
            <a:r>
              <a:rPr lang="en-US" dirty="0" smtClean="0"/>
              <a:t>Strength of method</a:t>
            </a:r>
          </a:p>
          <a:p>
            <a:pPr lvl="3"/>
            <a:r>
              <a:rPr lang="en-US" dirty="0" smtClean="0"/>
              <a:t>Keep readers’ attention using words and pictures </a:t>
            </a:r>
          </a:p>
          <a:p>
            <a:pPr lvl="2"/>
            <a:r>
              <a:rPr lang="en-US" dirty="0" smtClean="0"/>
              <a:t>Weakness of method </a:t>
            </a:r>
          </a:p>
          <a:p>
            <a:pPr lvl="3"/>
            <a:r>
              <a:rPr lang="en-US" dirty="0"/>
              <a:t>Little encouragement to compare with real readers </a:t>
            </a:r>
          </a:p>
          <a:p>
            <a:pPr marL="1371600" lvl="3" indent="0">
              <a:buNone/>
            </a:pPr>
            <a:endParaRPr lang="en-US" dirty="0" smtClean="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11</a:t>
            </a:fld>
            <a:endParaRPr lang="en-US" dirty="0"/>
          </a:p>
        </p:txBody>
      </p:sp>
    </p:spTree>
    <p:extLst>
      <p:ext uri="{BB962C8B-B14F-4D97-AF65-F5344CB8AC3E}">
        <p14:creationId xmlns:p14="http://schemas.microsoft.com/office/powerpoint/2010/main" val="18795628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Audience (3)</a:t>
            </a:r>
            <a:endParaRPr lang="en-US" dirty="0"/>
          </a:p>
        </p:txBody>
      </p:sp>
      <p:sp>
        <p:nvSpPr>
          <p:cNvPr id="3" name="Content Placeholder 2"/>
          <p:cNvSpPr>
            <a:spLocks noGrp="1"/>
          </p:cNvSpPr>
          <p:nvPr>
            <p:ph idx="1"/>
          </p:nvPr>
        </p:nvSpPr>
        <p:spPr/>
        <p:txBody>
          <a:bodyPr/>
          <a:lstStyle/>
          <a:p>
            <a:r>
              <a:rPr lang="en-US" dirty="0" smtClean="0"/>
              <a:t>Three different ways to analyze audience (con’t)</a:t>
            </a:r>
          </a:p>
          <a:p>
            <a:pPr lvl="1"/>
            <a:r>
              <a:rPr lang="en-US" dirty="0" smtClean="0"/>
              <a:t>Feedback-driven audience analysis </a:t>
            </a:r>
          </a:p>
          <a:p>
            <a:pPr lvl="2"/>
            <a:r>
              <a:rPr lang="en-US" dirty="0" smtClean="0"/>
              <a:t>Use real readers “engaged in the process of interpreting texts” (Schriver, 1997, p. 160)</a:t>
            </a:r>
          </a:p>
          <a:p>
            <a:pPr lvl="2"/>
            <a:r>
              <a:rPr lang="en-US" dirty="0"/>
              <a:t>Two broad research traditions </a:t>
            </a:r>
          </a:p>
          <a:p>
            <a:pPr lvl="3"/>
            <a:r>
              <a:rPr lang="en-US" dirty="0"/>
              <a:t>How people read and interpret </a:t>
            </a:r>
            <a:r>
              <a:rPr lang="en-US" dirty="0" smtClean="0"/>
              <a:t>texts in general (e.g</a:t>
            </a:r>
            <a:r>
              <a:rPr lang="en-US" dirty="0"/>
              <a:t>., reading comprehension and discourse)</a:t>
            </a:r>
          </a:p>
          <a:p>
            <a:pPr lvl="3"/>
            <a:r>
              <a:rPr lang="en-US" dirty="0"/>
              <a:t>How people read and interpret particular texts </a:t>
            </a:r>
            <a:r>
              <a:rPr lang="en-US" dirty="0" smtClean="0"/>
              <a:t>(e.g., professional </a:t>
            </a:r>
            <a:r>
              <a:rPr lang="en-US" dirty="0"/>
              <a:t>and technical)</a:t>
            </a:r>
          </a:p>
          <a:p>
            <a:pPr lvl="2"/>
            <a:r>
              <a:rPr lang="en-US" dirty="0" smtClean="0"/>
              <a:t>Strengths </a:t>
            </a:r>
          </a:p>
          <a:p>
            <a:pPr lvl="3"/>
            <a:r>
              <a:rPr lang="en-US" dirty="0" smtClean="0"/>
              <a:t>Develop a very detailed view of how real readers interpret what they are reading </a:t>
            </a:r>
          </a:p>
          <a:p>
            <a:pPr lvl="2"/>
            <a:r>
              <a:rPr lang="en-US" dirty="0" smtClean="0"/>
              <a:t>Weaknesses </a:t>
            </a:r>
          </a:p>
          <a:p>
            <a:pPr lvl="3"/>
            <a:r>
              <a:rPr lang="en-US" dirty="0" smtClean="0"/>
              <a:t>“Gap between forming an image of the audience and taking action based on that image” (Schriver, 1997, p. 160)</a:t>
            </a: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2017 Rebundling Higher Education Conference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0A5CE6A-787A-46EA-ABA7-80CE9855F73D}" type="slidenum">
              <a:rPr lang="en-US" smtClean="0">
                <a:solidFill>
                  <a:prstClr val="black">
                    <a:tint val="75000"/>
                  </a:prstClr>
                </a:solidFill>
              </a:rPr>
              <a:pPr/>
              <a:t>12</a:t>
            </a:fld>
            <a:endParaRPr lang="en-US" dirty="0">
              <a:solidFill>
                <a:prstClr val="black">
                  <a:tint val="75000"/>
                </a:prstClr>
              </a:solidFill>
            </a:endParaRPr>
          </a:p>
        </p:txBody>
      </p:sp>
    </p:spTree>
    <p:extLst>
      <p:ext uri="{BB962C8B-B14F-4D97-AF65-F5344CB8AC3E}">
        <p14:creationId xmlns:p14="http://schemas.microsoft.com/office/powerpoint/2010/main" val="2034138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Ethics</a:t>
            </a:r>
            <a:endParaRPr lang="en-US" dirty="0"/>
          </a:p>
        </p:txBody>
      </p:sp>
      <p:sp>
        <p:nvSpPr>
          <p:cNvPr id="3" name="Content Placeholder 2"/>
          <p:cNvSpPr>
            <a:spLocks noGrp="1"/>
          </p:cNvSpPr>
          <p:nvPr>
            <p:ph idx="1"/>
          </p:nvPr>
        </p:nvSpPr>
        <p:spPr/>
        <p:txBody>
          <a:bodyPr/>
          <a:lstStyle/>
          <a:p>
            <a:r>
              <a:rPr lang="en-US" dirty="0" smtClean="0"/>
              <a:t>Intellectual property (Rude &amp; Eaton, 2011)</a:t>
            </a:r>
          </a:p>
          <a:p>
            <a:pPr lvl="1"/>
            <a:r>
              <a:rPr lang="en-US" dirty="0" smtClean="0"/>
              <a:t>Copyrights</a:t>
            </a:r>
          </a:p>
          <a:p>
            <a:pPr lvl="2"/>
            <a:r>
              <a:rPr lang="en-US" dirty="0" smtClean="0"/>
              <a:t>Digital Millennium Copyright Act </a:t>
            </a:r>
          </a:p>
          <a:p>
            <a:pPr lvl="2"/>
            <a:r>
              <a:rPr lang="en-US" dirty="0" smtClean="0"/>
              <a:t>Fair use and Four-Factor Test (Rife, 2007)</a:t>
            </a:r>
          </a:p>
          <a:p>
            <a:pPr marL="914400" lvl="2" indent="0">
              <a:buNone/>
            </a:pPr>
            <a:endParaRPr lang="en-US" dirty="0" smtClean="0"/>
          </a:p>
          <a:p>
            <a:pPr lvl="1"/>
            <a:r>
              <a:rPr lang="en-US" dirty="0" smtClean="0"/>
              <a:t>Trademarks</a:t>
            </a:r>
          </a:p>
          <a:p>
            <a:pPr marL="457200" lvl="1" indent="0">
              <a:buNone/>
            </a:pPr>
            <a:endParaRPr lang="en-US" dirty="0" smtClean="0"/>
          </a:p>
          <a:p>
            <a:pPr lvl="1"/>
            <a:r>
              <a:rPr lang="en-US" dirty="0" smtClean="0"/>
              <a:t>Patents</a:t>
            </a:r>
          </a:p>
          <a:p>
            <a:pPr marL="457200" lvl="1" indent="0">
              <a:buNone/>
            </a:pPr>
            <a:endParaRPr lang="en-US" dirty="0" smtClean="0"/>
          </a:p>
          <a:p>
            <a:pPr lvl="1"/>
            <a:r>
              <a:rPr lang="en-US" dirty="0" smtClean="0"/>
              <a:t>Trade secrets 	</a:t>
            </a:r>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13</a:t>
            </a:fld>
            <a:endParaRPr lang="en-US" dirty="0"/>
          </a:p>
        </p:txBody>
      </p:sp>
    </p:spTree>
    <p:extLst>
      <p:ext uri="{BB962C8B-B14F-4D97-AF65-F5344CB8AC3E}">
        <p14:creationId xmlns:p14="http://schemas.microsoft.com/office/powerpoint/2010/main" val="1889490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Society for Technical Communication’s Ethical Principles</a:t>
            </a:r>
            <a:endParaRPr lang="en-US" dirty="0"/>
          </a:p>
        </p:txBody>
      </p:sp>
      <p:sp>
        <p:nvSpPr>
          <p:cNvPr id="3" name="Content Placeholder 2"/>
          <p:cNvSpPr>
            <a:spLocks noGrp="1"/>
          </p:cNvSpPr>
          <p:nvPr>
            <p:ph idx="1"/>
          </p:nvPr>
        </p:nvSpPr>
        <p:spPr/>
        <p:txBody>
          <a:bodyPr/>
          <a:lstStyle/>
          <a:p>
            <a:r>
              <a:rPr lang="en-US" dirty="0" smtClean="0"/>
              <a:t>Legality</a:t>
            </a:r>
          </a:p>
          <a:p>
            <a:r>
              <a:rPr lang="en-US" dirty="0" smtClean="0"/>
              <a:t>Honesty</a:t>
            </a:r>
          </a:p>
          <a:p>
            <a:r>
              <a:rPr lang="en-US" dirty="0" smtClean="0"/>
              <a:t>Confidentiality</a:t>
            </a:r>
          </a:p>
          <a:p>
            <a:r>
              <a:rPr lang="en-US" dirty="0" smtClean="0"/>
              <a:t>Quality</a:t>
            </a:r>
          </a:p>
          <a:p>
            <a:r>
              <a:rPr lang="en-US" dirty="0" smtClean="0"/>
              <a:t>Fairness</a:t>
            </a:r>
          </a:p>
          <a:p>
            <a:r>
              <a:rPr lang="en-US" dirty="0" smtClean="0"/>
              <a:t>Professionalism </a:t>
            </a:r>
          </a:p>
          <a:p>
            <a:pPr marL="0" indent="0">
              <a:buNone/>
            </a:pPr>
            <a:r>
              <a:rPr lang="en-US" dirty="0" smtClean="0"/>
              <a:t>(Society For Technical Communication, 1998)</a:t>
            </a:r>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14</a:t>
            </a:fld>
            <a:endParaRPr lang="en-US" dirty="0"/>
          </a:p>
        </p:txBody>
      </p:sp>
    </p:spTree>
    <p:extLst>
      <p:ext uri="{BB962C8B-B14F-4D97-AF65-F5344CB8AC3E}">
        <p14:creationId xmlns:p14="http://schemas.microsoft.com/office/powerpoint/2010/main" val="8120434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Plain Language (1)</a:t>
            </a:r>
          </a:p>
        </p:txBody>
      </p:sp>
      <p:sp>
        <p:nvSpPr>
          <p:cNvPr id="3" name="Content Placeholder 2"/>
          <p:cNvSpPr>
            <a:spLocks noGrp="1"/>
          </p:cNvSpPr>
          <p:nvPr>
            <p:ph idx="1"/>
          </p:nvPr>
        </p:nvSpPr>
        <p:spPr/>
        <p:txBody>
          <a:bodyPr/>
          <a:lstStyle/>
          <a:p>
            <a:r>
              <a:rPr lang="en-US" dirty="0"/>
              <a:t>Plain language is defined as the “writing and setting out of essential information in a way that gives a cooperative, motivated person a good chance of understanding it at first reading, and in the same sense that the writer meant it to be </a:t>
            </a:r>
            <a:r>
              <a:rPr lang="en-US" dirty="0" smtClean="0"/>
              <a:t>understood” </a:t>
            </a:r>
            <a:r>
              <a:rPr lang="en-US" dirty="0"/>
              <a:t>(Cutts, 2009, p. xi</a:t>
            </a:r>
            <a:r>
              <a:rPr lang="en-US" dirty="0" smtClean="0"/>
              <a:t>).</a:t>
            </a:r>
            <a:endParaRPr lang="en-US" dirty="0"/>
          </a:p>
          <a:p>
            <a:endParaRPr lang="en-US" dirty="0"/>
          </a:p>
          <a:p>
            <a:r>
              <a:rPr lang="en-US" dirty="0"/>
              <a:t>“At its heart, plain language involves an ethical relationship between the reader and writer. As a writer, you must want to communicate with your audience </a:t>
            </a:r>
            <a:r>
              <a:rPr lang="en-US" dirty="0" smtClean="0"/>
              <a:t>clearly” </a:t>
            </a:r>
            <a:r>
              <a:rPr lang="en-US" dirty="0"/>
              <a:t>(Graves &amp; Graves, 2011, p. 71</a:t>
            </a:r>
            <a:r>
              <a:rPr lang="en-US" dirty="0" smtClean="0"/>
              <a:t>).</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234134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Plain language</a:t>
            </a:r>
            <a:endParaRPr lang="en-US" dirty="0"/>
          </a:p>
        </p:txBody>
      </p:sp>
      <p:sp>
        <p:nvSpPr>
          <p:cNvPr id="3" name="Content Placeholder 2"/>
          <p:cNvSpPr>
            <a:spLocks noGrp="1"/>
          </p:cNvSpPr>
          <p:nvPr>
            <p:ph idx="1"/>
          </p:nvPr>
        </p:nvSpPr>
        <p:spPr>
          <a:xfrm>
            <a:off x="838200" y="1690688"/>
            <a:ext cx="9589281" cy="3765732"/>
          </a:xfrm>
        </p:spPr>
        <p:txBody>
          <a:bodyPr/>
          <a:lstStyle/>
          <a:p>
            <a:pPr marL="0" indent="0">
              <a:buNone/>
            </a:pPr>
            <a:r>
              <a:rPr lang="en-US" dirty="0"/>
              <a:t>Plain Writing Act of 2010 by President Obama states that federal agencies are required “to demonstrate awareness of plain language, offer plain-language training, and write new public documents in plain language. Agencies must also post annual reports on their compliance with the Plain Writing Act on their websites” Willerton, 2015, pp. 8, 10).</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791176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BUROC Model</a:t>
            </a:r>
          </a:p>
        </p:txBody>
      </p:sp>
      <p:sp>
        <p:nvSpPr>
          <p:cNvPr id="3" name="Content Placeholder 2"/>
          <p:cNvSpPr>
            <a:spLocks noGrp="1"/>
          </p:cNvSpPr>
          <p:nvPr>
            <p:ph idx="1"/>
          </p:nvPr>
        </p:nvSpPr>
        <p:spPr/>
        <p:txBody>
          <a:bodyPr>
            <a:normAutofit/>
          </a:bodyPr>
          <a:lstStyle/>
          <a:p>
            <a:r>
              <a:rPr lang="en-US" dirty="0"/>
              <a:t>B: Bureaucratic</a:t>
            </a:r>
          </a:p>
          <a:p>
            <a:pPr lvl="1"/>
            <a:r>
              <a:rPr lang="en-US" dirty="0"/>
              <a:t>Long distance communication for policies and procedures </a:t>
            </a:r>
          </a:p>
          <a:p>
            <a:r>
              <a:rPr lang="en-US" dirty="0"/>
              <a:t>U: Unfamiliar </a:t>
            </a:r>
          </a:p>
          <a:p>
            <a:pPr lvl="1"/>
            <a:r>
              <a:rPr lang="en-US" dirty="0"/>
              <a:t>Jargon </a:t>
            </a:r>
          </a:p>
          <a:p>
            <a:r>
              <a:rPr lang="en-US" dirty="0"/>
              <a:t>R and O: Rights oriented</a:t>
            </a:r>
          </a:p>
          <a:p>
            <a:pPr lvl="1"/>
            <a:r>
              <a:rPr lang="en-US" dirty="0"/>
              <a:t>Affect individual choices </a:t>
            </a:r>
          </a:p>
          <a:p>
            <a:r>
              <a:rPr lang="en-US" dirty="0"/>
              <a:t>C: Critical </a:t>
            </a:r>
          </a:p>
          <a:p>
            <a:pPr lvl="1"/>
            <a:r>
              <a:rPr lang="en-US" dirty="0"/>
              <a:t>Make decisions quickly </a:t>
            </a:r>
          </a:p>
          <a:p>
            <a:pPr marL="0" indent="0">
              <a:buNone/>
            </a:pPr>
            <a:r>
              <a:rPr lang="en-US" dirty="0"/>
              <a:t>(Willerton, 2015)</a:t>
            </a:r>
          </a:p>
        </p:txBody>
      </p:sp>
    </p:spTree>
    <p:extLst>
      <p:ext uri="{BB962C8B-B14F-4D97-AF65-F5344CB8AC3E}">
        <p14:creationId xmlns:p14="http://schemas.microsoft.com/office/powerpoint/2010/main" val="29495767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Viewing Documents</a:t>
            </a:r>
            <a:endParaRPr lang="en-US" dirty="0"/>
          </a:p>
        </p:txBody>
      </p:sp>
      <p:sp>
        <p:nvSpPr>
          <p:cNvPr id="3" name="Content Placeholder 2"/>
          <p:cNvSpPr>
            <a:spLocks noGrp="1"/>
          </p:cNvSpPr>
          <p:nvPr>
            <p:ph idx="1"/>
          </p:nvPr>
        </p:nvSpPr>
        <p:spPr/>
        <p:txBody>
          <a:bodyPr/>
          <a:lstStyle/>
          <a:p>
            <a:r>
              <a:rPr lang="en-US" dirty="0" smtClean="0"/>
              <a:t>Three perspectives of Documents (Kimball &amp; Hawkings, 2008)</a:t>
            </a:r>
          </a:p>
          <a:p>
            <a:pPr lvl="1"/>
            <a:r>
              <a:rPr lang="en-US" dirty="0" smtClean="0"/>
              <a:t>Perception</a:t>
            </a:r>
          </a:p>
          <a:p>
            <a:pPr lvl="2"/>
            <a:r>
              <a:rPr lang="en-US" dirty="0" smtClean="0"/>
              <a:t>Visual-spatial thinking – physical cues </a:t>
            </a:r>
          </a:p>
          <a:p>
            <a:pPr marL="914400" lvl="2" indent="0">
              <a:buNone/>
            </a:pPr>
            <a:endParaRPr lang="en-US" dirty="0" smtClean="0"/>
          </a:p>
          <a:p>
            <a:pPr lvl="1"/>
            <a:r>
              <a:rPr lang="en-US" dirty="0" smtClean="0"/>
              <a:t>Culture</a:t>
            </a:r>
          </a:p>
          <a:p>
            <a:pPr lvl="2"/>
            <a:r>
              <a:rPr lang="en-US" dirty="0" smtClean="0"/>
              <a:t>Meeting the expectations of the users </a:t>
            </a:r>
          </a:p>
          <a:p>
            <a:pPr marL="914400" lvl="2" indent="0">
              <a:buNone/>
            </a:pPr>
            <a:r>
              <a:rPr lang="en-US" dirty="0" smtClean="0"/>
              <a:t> </a:t>
            </a:r>
          </a:p>
          <a:p>
            <a:pPr lvl="1"/>
            <a:r>
              <a:rPr lang="en-US" dirty="0" smtClean="0"/>
              <a:t>Rhetoric </a:t>
            </a:r>
          </a:p>
          <a:p>
            <a:pPr lvl="2"/>
            <a:r>
              <a:rPr lang="en-US" dirty="0" smtClean="0"/>
              <a:t>The users’ lives and experiences </a:t>
            </a:r>
          </a:p>
          <a:p>
            <a:pPr lvl="2"/>
            <a:r>
              <a:rPr lang="en-US" dirty="0" smtClean="0"/>
              <a:t>Users’ responses to the document </a:t>
            </a:r>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18</a:t>
            </a:fld>
            <a:endParaRPr lang="en-US" dirty="0"/>
          </a:p>
        </p:txBody>
      </p:sp>
    </p:spTree>
    <p:extLst>
      <p:ext uri="{BB962C8B-B14F-4D97-AF65-F5344CB8AC3E}">
        <p14:creationId xmlns:p14="http://schemas.microsoft.com/office/powerpoint/2010/main" val="5385225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Designing ePortfolios</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19</a:t>
            </a:fld>
            <a:endParaRPr lang="en-US" dirty="0"/>
          </a:p>
        </p:txBody>
      </p:sp>
    </p:spTree>
    <p:extLst>
      <p:ext uri="{BB962C8B-B14F-4D97-AF65-F5344CB8AC3E}">
        <p14:creationId xmlns:p14="http://schemas.microsoft.com/office/powerpoint/2010/main" val="1868751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Abstract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Since </a:t>
            </a:r>
            <a:r>
              <a:rPr lang="en-US" dirty="0"/>
              <a:t>resumes in general are typically one page, they cannot showcase class projects, research projects, and other documents in great detail. This is where ePortfolios can showcase students’ work experience and skills, which fill in the whole picture to a prospective employer. </a:t>
            </a:r>
            <a:r>
              <a:rPr lang="en-US" dirty="0" smtClean="0"/>
              <a:t>The </a:t>
            </a:r>
            <a:r>
              <a:rPr lang="en-US" dirty="0"/>
              <a:t>presenter, who is also an editor, shows his unique approach on how he teaches his students, especially in his business writing classes, how to design and proofread ePortfolios coming from the editor’s perspective through various activities he uses in his classes. </a:t>
            </a:r>
          </a:p>
          <a:p>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2</a:t>
            </a:fld>
            <a:endParaRPr lang="en-US" dirty="0"/>
          </a:p>
        </p:txBody>
      </p:sp>
    </p:spTree>
    <p:extLst>
      <p:ext uri="{BB962C8B-B14F-4D97-AF65-F5344CB8AC3E}">
        <p14:creationId xmlns:p14="http://schemas.microsoft.com/office/powerpoint/2010/main" val="23652299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Steps to Designing ePortfolios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Audience</a:t>
            </a:r>
          </a:p>
          <a:p>
            <a:endParaRPr lang="en-US" dirty="0"/>
          </a:p>
          <a:p>
            <a:r>
              <a:rPr lang="en-US" dirty="0" smtClean="0"/>
              <a:t>Reason for ePortfolio</a:t>
            </a:r>
          </a:p>
          <a:p>
            <a:pPr marL="0" indent="0">
              <a:buNone/>
            </a:pPr>
            <a:endParaRPr lang="en-US" dirty="0" smtClean="0"/>
          </a:p>
          <a:p>
            <a:r>
              <a:rPr lang="en-US" dirty="0" smtClean="0"/>
              <a:t>Design/outline/layout </a:t>
            </a:r>
          </a:p>
          <a:p>
            <a:pPr marL="0" indent="0">
              <a:buNone/>
            </a:pPr>
            <a:endParaRPr lang="en-US" dirty="0" smtClean="0"/>
          </a:p>
          <a:p>
            <a:r>
              <a:rPr lang="en-US" dirty="0" smtClean="0"/>
              <a:t>Content</a:t>
            </a:r>
          </a:p>
          <a:p>
            <a:pPr marL="0" indent="0">
              <a:buNone/>
            </a:pPr>
            <a:endParaRPr lang="en-US" dirty="0" smtClean="0"/>
          </a:p>
          <a:p>
            <a:r>
              <a:rPr lang="en-US" dirty="0" smtClean="0"/>
              <a:t>Plagiarism</a:t>
            </a:r>
          </a:p>
          <a:p>
            <a:pPr marL="0" indent="0">
              <a:buNone/>
            </a:pPr>
            <a:endParaRPr lang="en-US" dirty="0" smtClean="0"/>
          </a:p>
          <a:p>
            <a:r>
              <a:rPr lang="en-US" dirty="0" smtClean="0"/>
              <a:t>Sentence structure and grammar </a:t>
            </a:r>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20</a:t>
            </a:fld>
            <a:endParaRPr lang="en-US" dirty="0"/>
          </a:p>
        </p:txBody>
      </p:sp>
    </p:spTree>
    <p:extLst>
      <p:ext uri="{BB962C8B-B14F-4D97-AF65-F5344CB8AC3E}">
        <p14:creationId xmlns:p14="http://schemas.microsoft.com/office/powerpoint/2010/main" val="15079303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Outlining (1)</a:t>
            </a:r>
            <a:endParaRPr lang="en-US" dirty="0"/>
          </a:p>
        </p:txBody>
      </p:sp>
      <p:sp>
        <p:nvSpPr>
          <p:cNvPr id="3" name="Content Placeholder 2"/>
          <p:cNvSpPr>
            <a:spLocks noGrp="1"/>
          </p:cNvSpPr>
          <p:nvPr>
            <p:ph idx="1"/>
          </p:nvPr>
        </p:nvSpPr>
        <p:spPr/>
        <p:txBody>
          <a:bodyPr/>
          <a:lstStyle/>
          <a:p>
            <a:r>
              <a:rPr lang="en-US" dirty="0"/>
              <a:t>An outline is not just a writing tool to get students started, but it is a series of steps that develops any entire text into a rough draft in bullet form, using a formal outline structure (Bookman, 2012). </a:t>
            </a:r>
            <a:endParaRPr lang="en-US" dirty="0" smtClean="0"/>
          </a:p>
          <a:p>
            <a:pPr marL="0" indent="0">
              <a:buNone/>
            </a:pPr>
            <a:endParaRPr lang="en-US" dirty="0"/>
          </a:p>
          <a:p>
            <a:r>
              <a:rPr lang="en-US" dirty="0"/>
              <a:t>Outlines, if they are used to their fullest potential, are complete rough drafts. Only one draft needs to be developed (Bookman, 2012).</a:t>
            </a:r>
          </a:p>
          <a:p>
            <a:pPr lvl="1"/>
            <a:r>
              <a:rPr lang="en-US" dirty="0"/>
              <a:t>If students cannot envision the whole written text, they are not ready to write it.</a:t>
            </a:r>
          </a:p>
          <a:p>
            <a:pPr marL="0" indent="0">
              <a:buNone/>
            </a:pPr>
            <a:r>
              <a:rPr lang="en-US" dirty="0" smtClean="0"/>
              <a:t> </a:t>
            </a: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2017 Rebundling Higher Education Conference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0A5CE6A-787A-46EA-ABA7-80CE9855F73D}" type="slidenum">
              <a:rPr lang="en-US" smtClean="0">
                <a:solidFill>
                  <a:prstClr val="black">
                    <a:tint val="75000"/>
                  </a:prstClr>
                </a:solidFill>
              </a:rPr>
              <a:pPr/>
              <a:t>21</a:t>
            </a:fld>
            <a:endParaRPr lang="en-US" dirty="0">
              <a:solidFill>
                <a:prstClr val="black">
                  <a:tint val="75000"/>
                </a:prstClr>
              </a:solidFill>
            </a:endParaRPr>
          </a:p>
        </p:txBody>
      </p:sp>
    </p:spTree>
    <p:extLst>
      <p:ext uri="{BB962C8B-B14F-4D97-AF65-F5344CB8AC3E}">
        <p14:creationId xmlns:p14="http://schemas.microsoft.com/office/powerpoint/2010/main" val="31983799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Outlining (2</a:t>
            </a:r>
            <a:r>
              <a:rPr lang="en-US" dirty="0"/>
              <a:t>)</a:t>
            </a:r>
          </a:p>
        </p:txBody>
      </p:sp>
      <p:sp>
        <p:nvSpPr>
          <p:cNvPr id="3" name="Content Placeholder 2"/>
          <p:cNvSpPr>
            <a:spLocks noGrp="1"/>
          </p:cNvSpPr>
          <p:nvPr>
            <p:ph idx="1"/>
          </p:nvPr>
        </p:nvSpPr>
        <p:spPr/>
        <p:txBody>
          <a:bodyPr>
            <a:normAutofit/>
          </a:bodyPr>
          <a:lstStyle/>
          <a:p>
            <a:r>
              <a:rPr lang="en-US" dirty="0" smtClean="0"/>
              <a:t>A partial outline is the product of brainstorming and revising the thesis statement. It is not sufficient enough to envision the entire essay. A partial outline contains an unfinished introduction, body, and/or conclusion (Bookman, 2012). </a:t>
            </a:r>
          </a:p>
          <a:p>
            <a:pPr marL="0" indent="0">
              <a:buNone/>
            </a:pPr>
            <a:endParaRPr lang="en-US" dirty="0" smtClean="0"/>
          </a:p>
          <a:p>
            <a:r>
              <a:rPr lang="en-US" dirty="0" smtClean="0"/>
              <a:t>A complete outline is the entire essay in bullet form with each paragraph outlined separately (Bookman, 2012).  </a:t>
            </a:r>
            <a:endParaRPr lang="en-US" dirty="0"/>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2012 International Learning Styles Conference, Bronx, NY</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169EC40-7F1E-448C-A4B8-E155669C1493}" type="slidenum">
              <a:rPr lang="en-US" smtClean="0">
                <a:solidFill>
                  <a:prstClr val="black">
                    <a:tint val="75000"/>
                  </a:prstClr>
                </a:solidFill>
              </a:rPr>
              <a:pPr/>
              <a:t>22</a:t>
            </a:fld>
            <a:endParaRPr lang="en-US" dirty="0">
              <a:solidFill>
                <a:prstClr val="black">
                  <a:tint val="75000"/>
                </a:prstClr>
              </a:solidFill>
            </a:endParaRPr>
          </a:p>
        </p:txBody>
      </p:sp>
    </p:spTree>
    <p:extLst>
      <p:ext uri="{BB962C8B-B14F-4D97-AF65-F5344CB8AC3E}">
        <p14:creationId xmlns:p14="http://schemas.microsoft.com/office/powerpoint/2010/main" val="29812590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Proofreading ePortfolios</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23</a:t>
            </a:fld>
            <a:endParaRPr lang="en-US" dirty="0"/>
          </a:p>
        </p:txBody>
      </p:sp>
    </p:spTree>
    <p:extLst>
      <p:ext uri="{BB962C8B-B14F-4D97-AF65-F5344CB8AC3E}">
        <p14:creationId xmlns:p14="http://schemas.microsoft.com/office/powerpoint/2010/main" val="19124621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Theoretical Background to Proofreading</a:t>
            </a:r>
            <a:endParaRPr lang="en-US" dirty="0"/>
          </a:p>
        </p:txBody>
      </p:sp>
      <p:sp>
        <p:nvSpPr>
          <p:cNvPr id="3" name="Content Placeholder 2"/>
          <p:cNvSpPr>
            <a:spLocks noGrp="1"/>
          </p:cNvSpPr>
          <p:nvPr>
            <p:ph idx="1"/>
          </p:nvPr>
        </p:nvSpPr>
        <p:spPr/>
        <p:txBody>
          <a:bodyPr>
            <a:normAutofit/>
          </a:bodyPr>
          <a:lstStyle/>
          <a:p>
            <a:r>
              <a:rPr lang="en-US" dirty="0" smtClean="0"/>
              <a:t>Role of attention</a:t>
            </a:r>
            <a:endParaRPr lang="en-US" dirty="0"/>
          </a:p>
          <a:p>
            <a:pPr lvl="1"/>
            <a:r>
              <a:rPr lang="en-US" dirty="0"/>
              <a:t>“Conscious attention to form in the input competes with conscious attention to meaning” (p. 296</a:t>
            </a:r>
            <a:r>
              <a:rPr lang="en-US" dirty="0" smtClean="0"/>
              <a:t>).</a:t>
            </a:r>
            <a:endParaRPr lang="en-US" dirty="0"/>
          </a:p>
          <a:p>
            <a:pPr lvl="1"/>
            <a:r>
              <a:rPr lang="en-US" dirty="0"/>
              <a:t>Attention is limited and </a:t>
            </a:r>
            <a:r>
              <a:rPr lang="en-US" dirty="0" smtClean="0"/>
              <a:t>selective </a:t>
            </a:r>
            <a:r>
              <a:rPr lang="en-US" dirty="0"/>
              <a:t>(Van Patten, 1990</a:t>
            </a:r>
            <a:r>
              <a:rPr lang="en-US" dirty="0" smtClean="0"/>
              <a:t>).</a:t>
            </a:r>
            <a:endParaRPr lang="en-US" dirty="0"/>
          </a:p>
          <a:p>
            <a:pPr lvl="1"/>
            <a:r>
              <a:rPr lang="en-US" dirty="0" smtClean="0"/>
              <a:t>It is impossible to </a:t>
            </a:r>
            <a:r>
              <a:rPr lang="en-US" dirty="0"/>
              <a:t>pay attention to everything at the same </a:t>
            </a:r>
            <a:r>
              <a:rPr lang="en-US" dirty="0" smtClean="0"/>
              <a:t>time.</a:t>
            </a:r>
            <a:endParaRPr lang="en-US" dirty="0"/>
          </a:p>
          <a:p>
            <a:r>
              <a:rPr lang="en-US" dirty="0" smtClean="0"/>
              <a:t>Trade-off </a:t>
            </a:r>
            <a:r>
              <a:rPr lang="en-US" dirty="0"/>
              <a:t>hypothesis</a:t>
            </a:r>
          </a:p>
          <a:p>
            <a:pPr lvl="1"/>
            <a:r>
              <a:rPr lang="en-US" dirty="0" smtClean="0"/>
              <a:t>Bridging </a:t>
            </a:r>
            <a:r>
              <a:rPr lang="en-US" dirty="0"/>
              <a:t>content and </a:t>
            </a:r>
            <a:r>
              <a:rPr lang="en-US" dirty="0" smtClean="0"/>
              <a:t>form in the beginning frees up attention to </a:t>
            </a:r>
            <a:r>
              <a:rPr lang="en-US" dirty="0"/>
              <a:t>form during proofreading (Skehan, 2007</a:t>
            </a:r>
            <a:r>
              <a:rPr lang="en-US" dirty="0" smtClean="0"/>
              <a:t>).</a:t>
            </a:r>
            <a:endParaRPr lang="en-US" dirty="0"/>
          </a:p>
          <a:p>
            <a:pPr lvl="1"/>
            <a:r>
              <a:rPr lang="en-US" dirty="0" smtClean="0"/>
              <a:t>By spending </a:t>
            </a:r>
            <a:r>
              <a:rPr lang="en-US" dirty="0"/>
              <a:t>more time in </a:t>
            </a:r>
            <a:r>
              <a:rPr lang="en-US" dirty="0" smtClean="0"/>
              <a:t>the beginning </a:t>
            </a:r>
            <a:r>
              <a:rPr lang="en-US" dirty="0"/>
              <a:t>with planning and </a:t>
            </a:r>
            <a:r>
              <a:rPr lang="en-US" dirty="0" smtClean="0"/>
              <a:t>outlining, more time can be spent on individual items in the end for proofreading. </a:t>
            </a: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2017 Rebundling Higher Education Conference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0A5CE6A-787A-46EA-ABA7-80CE9855F73D}" type="slidenum">
              <a:rPr lang="en-US" smtClean="0">
                <a:solidFill>
                  <a:prstClr val="black">
                    <a:tint val="75000"/>
                  </a:prstClr>
                </a:solidFill>
              </a:rPr>
              <a:pPr/>
              <a:t>24</a:t>
            </a:fld>
            <a:endParaRPr lang="en-US" dirty="0">
              <a:solidFill>
                <a:prstClr val="black">
                  <a:tint val="75000"/>
                </a:prstClr>
              </a:solidFill>
            </a:endParaRPr>
          </a:p>
        </p:txBody>
      </p:sp>
    </p:spTree>
    <p:extLst>
      <p:ext uri="{BB962C8B-B14F-4D97-AF65-F5344CB8AC3E}">
        <p14:creationId xmlns:p14="http://schemas.microsoft.com/office/powerpoint/2010/main" val="23188088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Proofreading ePortfolios</a:t>
            </a:r>
            <a:endParaRPr lang="en-US" dirty="0"/>
          </a:p>
        </p:txBody>
      </p:sp>
      <p:sp>
        <p:nvSpPr>
          <p:cNvPr id="3" name="Content Placeholder 2"/>
          <p:cNvSpPr>
            <a:spLocks noGrp="1"/>
          </p:cNvSpPr>
          <p:nvPr>
            <p:ph idx="1"/>
          </p:nvPr>
        </p:nvSpPr>
        <p:spPr/>
        <p:txBody>
          <a:bodyPr/>
          <a:lstStyle/>
          <a:p>
            <a:r>
              <a:rPr lang="en-US" dirty="0" smtClean="0"/>
              <a:t>Audience</a:t>
            </a:r>
          </a:p>
          <a:p>
            <a:r>
              <a:rPr lang="en-US" dirty="0" smtClean="0"/>
              <a:t>Reason for ePortfolio</a:t>
            </a:r>
          </a:p>
          <a:p>
            <a:r>
              <a:rPr lang="en-US" dirty="0" smtClean="0"/>
              <a:t>User experience </a:t>
            </a:r>
          </a:p>
          <a:p>
            <a:pPr lvl="1"/>
            <a:r>
              <a:rPr lang="en-US" dirty="0" smtClean="0"/>
              <a:t>Layout of ePortfolio</a:t>
            </a:r>
          </a:p>
          <a:p>
            <a:pPr lvl="1"/>
            <a:r>
              <a:rPr lang="en-US" dirty="0" smtClean="0"/>
              <a:t>Outline of each page</a:t>
            </a:r>
          </a:p>
          <a:p>
            <a:r>
              <a:rPr lang="en-US" dirty="0" smtClean="0"/>
              <a:t>Content and background</a:t>
            </a:r>
          </a:p>
          <a:p>
            <a:r>
              <a:rPr lang="en-US" dirty="0" smtClean="0"/>
              <a:t>Plagiarism</a:t>
            </a:r>
          </a:p>
          <a:p>
            <a:r>
              <a:rPr lang="en-US" dirty="0" smtClean="0"/>
              <a:t>Typography </a:t>
            </a:r>
            <a:r>
              <a:rPr lang="en-US" smtClean="0"/>
              <a:t>and spacing</a:t>
            </a:r>
            <a:endParaRPr lang="en-US" dirty="0" smtClean="0"/>
          </a:p>
          <a:p>
            <a:r>
              <a:rPr lang="en-US" dirty="0" smtClean="0"/>
              <a:t>Sentence structure and grammar </a:t>
            </a:r>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25</a:t>
            </a:fld>
            <a:endParaRPr lang="en-US" dirty="0"/>
          </a:p>
        </p:txBody>
      </p:sp>
    </p:spTree>
    <p:extLst>
      <p:ext uri="{BB962C8B-B14F-4D97-AF65-F5344CB8AC3E}">
        <p14:creationId xmlns:p14="http://schemas.microsoft.com/office/powerpoint/2010/main" val="30558045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Class Activities</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26</a:t>
            </a:fld>
            <a:endParaRPr lang="en-US" dirty="0"/>
          </a:p>
        </p:txBody>
      </p:sp>
    </p:spTree>
    <p:extLst>
      <p:ext uri="{BB962C8B-B14F-4D97-AF65-F5344CB8AC3E}">
        <p14:creationId xmlns:p14="http://schemas.microsoft.com/office/powerpoint/2010/main" val="38829150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General Observations with Student ePortfolios</a:t>
            </a:r>
            <a:endParaRPr lang="en-US" dirty="0"/>
          </a:p>
        </p:txBody>
      </p:sp>
      <p:sp>
        <p:nvSpPr>
          <p:cNvPr id="3" name="Content Placeholder 2"/>
          <p:cNvSpPr>
            <a:spLocks noGrp="1"/>
          </p:cNvSpPr>
          <p:nvPr>
            <p:ph idx="1"/>
          </p:nvPr>
        </p:nvSpPr>
        <p:spPr/>
        <p:txBody>
          <a:bodyPr>
            <a:normAutofit/>
          </a:bodyPr>
          <a:lstStyle/>
          <a:p>
            <a:r>
              <a:rPr lang="en-US" dirty="0" smtClean="0"/>
              <a:t>Not enough time to complete it in one semester (Okoro &amp; Cardon, 2011; Worley, 2011).</a:t>
            </a:r>
          </a:p>
          <a:p>
            <a:pPr lvl="1"/>
            <a:r>
              <a:rPr lang="en-US" dirty="0" smtClean="0"/>
              <a:t>Students tend to wait until the last minute to complete them.</a:t>
            </a:r>
          </a:p>
          <a:p>
            <a:r>
              <a:rPr lang="en-US" dirty="0" smtClean="0"/>
              <a:t>Not enough relevant and quality information to add to ePortfolios</a:t>
            </a:r>
          </a:p>
          <a:p>
            <a:pPr lvl="1"/>
            <a:r>
              <a:rPr lang="en-US" dirty="0" smtClean="0"/>
              <a:t>Few, if any, work-related experiences weaken ePortfolios (Okoro &amp; Cardon, 2011).</a:t>
            </a:r>
          </a:p>
          <a:p>
            <a:r>
              <a:rPr lang="en-US" dirty="0" smtClean="0"/>
              <a:t>Two categories of students (Okoro &amp; Cardon, 2011)</a:t>
            </a:r>
          </a:p>
          <a:p>
            <a:pPr lvl="1"/>
            <a:r>
              <a:rPr lang="en-US" dirty="0" smtClean="0"/>
              <a:t>High-performing students produce ePortfolios of average quality. </a:t>
            </a:r>
          </a:p>
          <a:p>
            <a:pPr lvl="1"/>
            <a:r>
              <a:rPr lang="en-US" dirty="0" smtClean="0"/>
              <a:t>Low-performing students produce ePortfolios of poor quality. </a:t>
            </a:r>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27</a:t>
            </a:fld>
            <a:endParaRPr lang="en-US" dirty="0"/>
          </a:p>
        </p:txBody>
      </p:sp>
    </p:spTree>
    <p:extLst>
      <p:ext uri="{BB962C8B-B14F-4D97-AF65-F5344CB8AC3E}">
        <p14:creationId xmlns:p14="http://schemas.microsoft.com/office/powerpoint/2010/main" val="39903257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Class Activities for Teaching ePortfolios</a:t>
            </a:r>
            <a:endParaRPr lang="en-US" dirty="0"/>
          </a:p>
        </p:txBody>
      </p:sp>
      <p:sp>
        <p:nvSpPr>
          <p:cNvPr id="3" name="Content Placeholder 2"/>
          <p:cNvSpPr>
            <a:spLocks noGrp="1"/>
          </p:cNvSpPr>
          <p:nvPr>
            <p:ph idx="1"/>
          </p:nvPr>
        </p:nvSpPr>
        <p:spPr/>
        <p:txBody>
          <a:bodyPr/>
          <a:lstStyle/>
          <a:p>
            <a:r>
              <a:rPr lang="en-US" dirty="0" smtClean="0"/>
              <a:t>Audience profile sheet</a:t>
            </a:r>
          </a:p>
          <a:p>
            <a:pPr marL="0" indent="0">
              <a:buNone/>
            </a:pPr>
            <a:endParaRPr lang="en-US" dirty="0" smtClean="0"/>
          </a:p>
          <a:p>
            <a:r>
              <a:rPr lang="en-US" dirty="0" smtClean="0"/>
              <a:t>Outline of each page</a:t>
            </a:r>
          </a:p>
          <a:p>
            <a:pPr marL="0" indent="0">
              <a:buNone/>
            </a:pPr>
            <a:endParaRPr lang="en-US" dirty="0" smtClean="0"/>
          </a:p>
          <a:p>
            <a:r>
              <a:rPr lang="en-US" dirty="0" smtClean="0"/>
              <a:t>Document design</a:t>
            </a:r>
          </a:p>
          <a:p>
            <a:pPr lvl="1"/>
            <a:r>
              <a:rPr lang="en-US" dirty="0" smtClean="0"/>
              <a:t>Layout </a:t>
            </a:r>
          </a:p>
          <a:p>
            <a:pPr lvl="1"/>
            <a:r>
              <a:rPr lang="en-US" dirty="0" smtClean="0"/>
              <a:t>Design </a:t>
            </a:r>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28</a:t>
            </a:fld>
            <a:endParaRPr lang="en-US" dirty="0"/>
          </a:p>
        </p:txBody>
      </p:sp>
    </p:spTree>
    <p:extLst>
      <p:ext uri="{BB962C8B-B14F-4D97-AF65-F5344CB8AC3E}">
        <p14:creationId xmlns:p14="http://schemas.microsoft.com/office/powerpoint/2010/main" val="36989990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Benefits of Having the Mindset of an Editor</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29</a:t>
            </a:fld>
            <a:endParaRPr lang="en-US" dirty="0"/>
          </a:p>
        </p:txBody>
      </p:sp>
    </p:spTree>
    <p:extLst>
      <p:ext uri="{BB962C8B-B14F-4D97-AF65-F5344CB8AC3E}">
        <p14:creationId xmlns:p14="http://schemas.microsoft.com/office/powerpoint/2010/main" val="48047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Agenda </a:t>
            </a:r>
            <a:endParaRPr lang="en-US" dirty="0"/>
          </a:p>
        </p:txBody>
      </p:sp>
      <p:sp>
        <p:nvSpPr>
          <p:cNvPr id="3" name="Content Placeholder 2"/>
          <p:cNvSpPr>
            <a:spLocks noGrp="1"/>
          </p:cNvSpPr>
          <p:nvPr>
            <p:ph idx="1"/>
          </p:nvPr>
        </p:nvSpPr>
        <p:spPr/>
        <p:txBody>
          <a:bodyPr>
            <a:normAutofit/>
          </a:bodyPr>
          <a:lstStyle/>
          <a:p>
            <a:r>
              <a:rPr lang="en-US" dirty="0" smtClean="0"/>
              <a:t>The Purpose of ePortfolios</a:t>
            </a:r>
          </a:p>
          <a:p>
            <a:r>
              <a:rPr lang="en-US" dirty="0" smtClean="0"/>
              <a:t>Theory and Methodology to Designing ePortfolios</a:t>
            </a:r>
            <a:endParaRPr lang="en-US" dirty="0"/>
          </a:p>
          <a:p>
            <a:r>
              <a:rPr lang="en-US" dirty="0" smtClean="0"/>
              <a:t>Designing ePortfolios </a:t>
            </a:r>
          </a:p>
          <a:p>
            <a:r>
              <a:rPr lang="en-US" dirty="0" smtClean="0"/>
              <a:t>Proofreading ePortfolios</a:t>
            </a:r>
          </a:p>
          <a:p>
            <a:r>
              <a:rPr lang="en-US" dirty="0" smtClean="0"/>
              <a:t>Class Activities</a:t>
            </a:r>
          </a:p>
          <a:p>
            <a:r>
              <a:rPr lang="en-US" dirty="0" smtClean="0"/>
              <a:t>Benefits of Having the Mindset of an Editor </a:t>
            </a:r>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3</a:t>
            </a:fld>
            <a:endParaRPr lang="en-US" dirty="0"/>
          </a:p>
        </p:txBody>
      </p:sp>
    </p:spTree>
    <p:extLst>
      <p:ext uri="{BB962C8B-B14F-4D97-AF65-F5344CB8AC3E}">
        <p14:creationId xmlns:p14="http://schemas.microsoft.com/office/powerpoint/2010/main" val="10208765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employers look for? (1)</a:t>
            </a:r>
          </a:p>
        </p:txBody>
      </p:sp>
      <p:sp>
        <p:nvSpPr>
          <p:cNvPr id="3" name="Content Placeholder 2"/>
          <p:cNvSpPr>
            <a:spLocks noGrp="1"/>
          </p:cNvSpPr>
          <p:nvPr>
            <p:ph idx="1"/>
          </p:nvPr>
        </p:nvSpPr>
        <p:spPr/>
        <p:txBody>
          <a:bodyPr>
            <a:normAutofit/>
          </a:bodyPr>
          <a:lstStyle/>
          <a:p>
            <a:r>
              <a:rPr lang="en-US" dirty="0" smtClean="0"/>
              <a:t>Soft skills – people skills </a:t>
            </a:r>
            <a:r>
              <a:rPr lang="en-US" dirty="0"/>
              <a:t>(Strauss, 2016</a:t>
            </a:r>
            <a:r>
              <a:rPr lang="en-US" dirty="0" smtClean="0"/>
              <a:t>)</a:t>
            </a:r>
          </a:p>
          <a:p>
            <a:pPr lvl="1"/>
            <a:r>
              <a:rPr lang="en-US" dirty="0" smtClean="0"/>
              <a:t>Leadership skills</a:t>
            </a:r>
          </a:p>
          <a:p>
            <a:pPr lvl="1"/>
            <a:r>
              <a:rPr lang="en-US" dirty="0" smtClean="0"/>
              <a:t>Team player </a:t>
            </a:r>
          </a:p>
          <a:p>
            <a:pPr lvl="1"/>
            <a:r>
              <a:rPr lang="en-US" dirty="0" smtClean="0"/>
              <a:t>Critical thinking </a:t>
            </a:r>
          </a:p>
          <a:p>
            <a:pPr lvl="1"/>
            <a:r>
              <a:rPr lang="en-US" dirty="0" smtClean="0"/>
              <a:t>Problem-solving skills</a:t>
            </a:r>
          </a:p>
          <a:p>
            <a:pPr lvl="1"/>
            <a:r>
              <a:rPr lang="en-US" dirty="0" smtClean="0"/>
              <a:t>Paying attention to detail </a:t>
            </a:r>
          </a:p>
          <a:p>
            <a:pPr lvl="1"/>
            <a:r>
              <a:rPr lang="en-US" dirty="0" smtClean="0"/>
              <a:t>Interpersonal skills </a:t>
            </a:r>
          </a:p>
          <a:p>
            <a:pPr lvl="1"/>
            <a:r>
              <a:rPr lang="en-US" dirty="0" smtClean="0"/>
              <a:t>Communication skills</a:t>
            </a:r>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30</a:t>
            </a:fld>
            <a:endParaRPr lang="en-US" dirty="0"/>
          </a:p>
        </p:txBody>
      </p:sp>
    </p:spTree>
    <p:extLst>
      <p:ext uri="{BB962C8B-B14F-4D97-AF65-F5344CB8AC3E}">
        <p14:creationId xmlns:p14="http://schemas.microsoft.com/office/powerpoint/2010/main" val="20253966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do employers look for? (2)</a:t>
            </a:r>
            <a:endParaRPr lang="en-US" dirty="0"/>
          </a:p>
        </p:txBody>
      </p:sp>
      <p:sp>
        <p:nvSpPr>
          <p:cNvPr id="3" name="Content Placeholder 2"/>
          <p:cNvSpPr>
            <a:spLocks noGrp="1"/>
          </p:cNvSpPr>
          <p:nvPr>
            <p:ph idx="1"/>
          </p:nvPr>
        </p:nvSpPr>
        <p:spPr/>
        <p:txBody>
          <a:bodyPr/>
          <a:lstStyle/>
          <a:p>
            <a:r>
              <a:rPr lang="en-US" dirty="0" smtClean="0"/>
              <a:t>Hard skills – technical skills </a:t>
            </a:r>
            <a:r>
              <a:rPr lang="en-US" dirty="0"/>
              <a:t>(Strauss, 2016</a:t>
            </a:r>
            <a:r>
              <a:rPr lang="en-US" dirty="0" smtClean="0"/>
              <a:t>)</a:t>
            </a:r>
          </a:p>
          <a:p>
            <a:pPr lvl="1"/>
            <a:r>
              <a:rPr lang="en-US" dirty="0" smtClean="0"/>
              <a:t>Writing proficiency</a:t>
            </a:r>
          </a:p>
          <a:p>
            <a:pPr lvl="1"/>
            <a:r>
              <a:rPr lang="en-US" dirty="0" smtClean="0"/>
              <a:t>Public speaking </a:t>
            </a:r>
          </a:p>
          <a:p>
            <a:pPr lvl="1"/>
            <a:r>
              <a:rPr lang="en-US" dirty="0" smtClean="0"/>
              <a:t>Data analysis  </a:t>
            </a:r>
          </a:p>
          <a:p>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31</a:t>
            </a:fld>
            <a:endParaRPr lang="en-US" dirty="0"/>
          </a:p>
        </p:txBody>
      </p:sp>
    </p:spTree>
    <p:extLst>
      <p:ext uri="{BB962C8B-B14F-4D97-AF65-F5344CB8AC3E}">
        <p14:creationId xmlns:p14="http://schemas.microsoft.com/office/powerpoint/2010/main" val="2212335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marL="0" indent="0" algn="ctr">
              <a:buNone/>
            </a:pPr>
            <a:r>
              <a:rPr lang="en-US" dirty="0" smtClean="0"/>
              <a:t>Thank you for listening to my presentation. </a:t>
            </a:r>
          </a:p>
          <a:p>
            <a:pPr marL="0" indent="0" algn="ctr">
              <a:buNone/>
            </a:pPr>
            <a:endParaRPr lang="en-US" dirty="0" smtClean="0"/>
          </a:p>
          <a:p>
            <a:pPr marL="0" indent="0" algn="ctr">
              <a:buNone/>
            </a:pPr>
            <a:r>
              <a:rPr lang="en-US" dirty="0" smtClean="0"/>
              <a:t>Handouts can </a:t>
            </a:r>
            <a:r>
              <a:rPr lang="en-US" dirty="0"/>
              <a:t>be retrieved at </a:t>
            </a:r>
            <a:r>
              <a:rPr lang="en-US" dirty="0">
                <a:hlinkClick r:id="rId2"/>
              </a:rPr>
              <a:t>https://</a:t>
            </a:r>
            <a:r>
              <a:rPr lang="en-US" dirty="0" smtClean="0">
                <a:hlinkClick r:id="rId2"/>
              </a:rPr>
              <a:t>eportfolio.pace.edu/user/view.php?id=19010</a:t>
            </a:r>
            <a:r>
              <a:rPr lang="en-US" dirty="0" smtClean="0"/>
              <a:t>.</a:t>
            </a:r>
          </a:p>
          <a:p>
            <a:pPr marL="0" indent="0" algn="ctr">
              <a:buNone/>
            </a:pPr>
            <a:endParaRPr lang="en-US" dirty="0"/>
          </a:p>
          <a:p>
            <a:pPr marL="0" indent="0" algn="ctr">
              <a:buNone/>
            </a:pPr>
            <a:r>
              <a:rPr lang="en-US" dirty="0" smtClean="0"/>
              <a:t>My email is </a:t>
            </a:r>
            <a:r>
              <a:rPr lang="en-US" dirty="0" smtClean="0">
                <a:hlinkClick r:id="rId3"/>
              </a:rPr>
              <a:t>sbookman@pace.edu</a:t>
            </a:r>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32</a:t>
            </a:fld>
            <a:endParaRPr lang="en-US" dirty="0"/>
          </a:p>
        </p:txBody>
      </p:sp>
    </p:spTree>
    <p:extLst>
      <p:ext uri="{BB962C8B-B14F-4D97-AF65-F5344CB8AC3E}">
        <p14:creationId xmlns:p14="http://schemas.microsoft.com/office/powerpoint/2010/main" val="30503765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References</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33</a:t>
            </a:fld>
            <a:endParaRPr lang="en-US" dirty="0"/>
          </a:p>
        </p:txBody>
      </p:sp>
    </p:spTree>
    <p:extLst>
      <p:ext uri="{BB962C8B-B14F-4D97-AF65-F5344CB8AC3E}">
        <p14:creationId xmlns:p14="http://schemas.microsoft.com/office/powerpoint/2010/main" val="26852054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(1) </a:t>
            </a:r>
            <a:endParaRPr lang="en-US" dirty="0"/>
          </a:p>
        </p:txBody>
      </p:sp>
      <p:sp>
        <p:nvSpPr>
          <p:cNvPr id="3" name="Content Placeholder 2"/>
          <p:cNvSpPr>
            <a:spLocks noGrp="1"/>
          </p:cNvSpPr>
          <p:nvPr>
            <p:ph idx="1"/>
          </p:nvPr>
        </p:nvSpPr>
        <p:spPr/>
        <p:txBody>
          <a:bodyPr>
            <a:normAutofit lnSpcReduction="10000"/>
          </a:bodyPr>
          <a:lstStyle/>
          <a:p>
            <a:r>
              <a:rPr lang="en-US" dirty="0" smtClean="0"/>
              <a:t>Bookman, S. (2012, July 11</a:t>
            </a:r>
            <a:r>
              <a:rPr lang="en-US" dirty="0"/>
              <a:t>)</a:t>
            </a:r>
            <a:r>
              <a:rPr lang="en-US" dirty="0" smtClean="0"/>
              <a:t>. </a:t>
            </a:r>
            <a:r>
              <a:rPr lang="en-US" i="1" dirty="0"/>
              <a:t>Complete outlines as rough drafts. </a:t>
            </a:r>
            <a:r>
              <a:rPr lang="en-US" dirty="0"/>
              <a:t>Presenter at the 2012 International Learning Styles Conference. Bronx, NY</a:t>
            </a:r>
            <a:r>
              <a:rPr lang="en-US" dirty="0" smtClean="0"/>
              <a:t>.</a:t>
            </a:r>
          </a:p>
          <a:p>
            <a:r>
              <a:rPr lang="en-US" dirty="0" smtClean="0"/>
              <a:t>Braummer, C. (2007). Electronic portfolios: For assessment and job search. Proceedings of the 2007 Association for Business Communication Annual Convention. </a:t>
            </a:r>
          </a:p>
          <a:p>
            <a:r>
              <a:rPr lang="en-US" dirty="0"/>
              <a:t>Cutts, M. (2009). </a:t>
            </a:r>
            <a:r>
              <a:rPr lang="en-US" i="1" dirty="0"/>
              <a:t>Oxford guide to plain English</a:t>
            </a:r>
            <a:r>
              <a:rPr lang="en-US" dirty="0"/>
              <a:t> (3</a:t>
            </a:r>
            <a:r>
              <a:rPr lang="en-US" baseline="30000" dirty="0"/>
              <a:t>rd</a:t>
            </a:r>
            <a:r>
              <a:rPr lang="en-US" dirty="0"/>
              <a:t> ed.). New York: Oxford University Press</a:t>
            </a:r>
            <a:r>
              <a:rPr lang="en-US" dirty="0" smtClean="0"/>
              <a:t>.</a:t>
            </a:r>
          </a:p>
          <a:p>
            <a:r>
              <a:rPr lang="en-US" dirty="0"/>
              <a:t>Flanigan, E. J. (2012). ePortfolios and technology: Customized for careers. International Journal of Information and Communication Technology Education, 8(4), 29-37. DOI: 10.4018/jicte.2012100103</a:t>
            </a:r>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2017 Rebundling Higher Education Conference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0A5CE6A-787A-46EA-ABA7-80CE9855F73D}" type="slidenum">
              <a:rPr lang="en-US" smtClean="0">
                <a:solidFill>
                  <a:prstClr val="black">
                    <a:tint val="75000"/>
                  </a:prstClr>
                </a:solidFill>
              </a:rPr>
              <a:pPr/>
              <a:t>34</a:t>
            </a:fld>
            <a:endParaRPr lang="en-US" dirty="0">
              <a:solidFill>
                <a:prstClr val="black">
                  <a:tint val="75000"/>
                </a:prstClr>
              </a:solidFill>
            </a:endParaRPr>
          </a:p>
        </p:txBody>
      </p:sp>
    </p:spTree>
    <p:extLst>
      <p:ext uri="{BB962C8B-B14F-4D97-AF65-F5344CB8AC3E}">
        <p14:creationId xmlns:p14="http://schemas.microsoft.com/office/powerpoint/2010/main" val="18828961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(2) </a:t>
            </a:r>
            <a:endParaRPr lang="en-US" dirty="0"/>
          </a:p>
        </p:txBody>
      </p:sp>
      <p:sp>
        <p:nvSpPr>
          <p:cNvPr id="3" name="Content Placeholder 2"/>
          <p:cNvSpPr>
            <a:spLocks noGrp="1"/>
          </p:cNvSpPr>
          <p:nvPr>
            <p:ph idx="1"/>
          </p:nvPr>
        </p:nvSpPr>
        <p:spPr/>
        <p:txBody>
          <a:bodyPr>
            <a:normAutofit/>
          </a:bodyPr>
          <a:lstStyle/>
          <a:p>
            <a:r>
              <a:rPr lang="en-US" dirty="0" smtClean="0"/>
              <a:t>Graves</a:t>
            </a:r>
            <a:r>
              <a:rPr lang="en-US" dirty="0"/>
              <a:t>, H., &amp; Graves, R. (2011). </a:t>
            </a:r>
            <a:r>
              <a:rPr lang="en-US" i="1" dirty="0"/>
              <a:t>A strategic guide to technical communication</a:t>
            </a:r>
            <a:r>
              <a:rPr lang="en-US" dirty="0"/>
              <a:t> (2</a:t>
            </a:r>
            <a:r>
              <a:rPr lang="en-US" baseline="30000" dirty="0"/>
              <a:t>nd</a:t>
            </a:r>
            <a:r>
              <a:rPr lang="en-US" dirty="0"/>
              <a:t> ed.). Peterborough, ON: Broadview.</a:t>
            </a:r>
          </a:p>
          <a:p>
            <a:r>
              <a:rPr lang="en-US" dirty="0"/>
              <a:t>Kimball, M. A., &amp; Hawkins, A. R. (2008). </a:t>
            </a:r>
            <a:r>
              <a:rPr lang="en-US" i="1" dirty="0"/>
              <a:t>Document design: A guide for technical communicators.</a:t>
            </a:r>
            <a:r>
              <a:rPr lang="en-US" dirty="0"/>
              <a:t> Boston: Bedford/St. Martin’s Press</a:t>
            </a:r>
            <a:r>
              <a:rPr lang="en-US" dirty="0" smtClean="0"/>
              <a:t>.</a:t>
            </a:r>
          </a:p>
          <a:p>
            <a:r>
              <a:rPr lang="en-US" dirty="0"/>
              <a:t>Kryder, L. G. (2011). ePortfolios: Proving competency and building a network. Business Communication Quarterly, 74(3), 333-341. DOI: </a:t>
            </a:r>
            <a:r>
              <a:rPr lang="en-US" dirty="0" smtClean="0"/>
              <a:t>10.1177/1080569911414556</a:t>
            </a:r>
          </a:p>
          <a:p>
            <a:r>
              <a:rPr lang="en-US" dirty="0"/>
              <a:t>Lievens, R. (2014). A proposal: Mitigating effects of the economic crisis with career ePortfolios. </a:t>
            </a:r>
            <a:r>
              <a:rPr lang="en-US" i="1" dirty="0"/>
              <a:t>International Journal of ePortfolio, 4</a:t>
            </a:r>
            <a:r>
              <a:rPr lang="en-US" dirty="0"/>
              <a:t>(2), 157-168.</a:t>
            </a:r>
          </a:p>
          <a:p>
            <a:pPr marL="0" indent="0">
              <a:buNone/>
            </a:pPr>
            <a:endParaRPr lang="en-US" dirty="0"/>
          </a:p>
          <a:p>
            <a:pPr marL="0" indent="0">
              <a:buNone/>
            </a:pPr>
            <a:endParaRPr lang="en-US" dirty="0"/>
          </a:p>
          <a:p>
            <a:endParaRPr lang="en-US" dirty="0" smtClean="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35</a:t>
            </a:fld>
            <a:endParaRPr lang="en-US" dirty="0"/>
          </a:p>
        </p:txBody>
      </p:sp>
    </p:spTree>
    <p:extLst>
      <p:ext uri="{BB962C8B-B14F-4D97-AF65-F5344CB8AC3E}">
        <p14:creationId xmlns:p14="http://schemas.microsoft.com/office/powerpoint/2010/main" val="30552254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(3) </a:t>
            </a:r>
            <a:endParaRPr lang="en-US" dirty="0"/>
          </a:p>
        </p:txBody>
      </p:sp>
      <p:sp>
        <p:nvSpPr>
          <p:cNvPr id="3" name="Content Placeholder 2"/>
          <p:cNvSpPr>
            <a:spLocks noGrp="1"/>
          </p:cNvSpPr>
          <p:nvPr>
            <p:ph idx="1"/>
          </p:nvPr>
        </p:nvSpPr>
        <p:spPr/>
        <p:txBody>
          <a:bodyPr>
            <a:normAutofit fontScale="92500"/>
          </a:bodyPr>
          <a:lstStyle/>
          <a:p>
            <a:r>
              <a:rPr lang="en-US" dirty="0" smtClean="0"/>
              <a:t>Okoro</a:t>
            </a:r>
            <a:r>
              <a:rPr lang="en-US" dirty="0"/>
              <a:t>, E. A., &amp; Cardon, P. W. (2011). ePortfolios in business communication courses as tools for employment. Business Communication Quarterly, 74(3), 347-351. DOI: 10.1177/1080569911414554</a:t>
            </a:r>
          </a:p>
          <a:p>
            <a:r>
              <a:rPr lang="en-US" dirty="0"/>
              <a:t>Rife, M. C. (2007). The fair use doctrine: History, application, and implications for (new media) writing teachers. </a:t>
            </a:r>
            <a:r>
              <a:rPr lang="en-US" i="1" dirty="0"/>
              <a:t>Computers and Composition, 24, </a:t>
            </a:r>
            <a:r>
              <a:rPr lang="en-US" dirty="0"/>
              <a:t>154-178</a:t>
            </a:r>
            <a:r>
              <a:rPr lang="en-US" dirty="0" smtClean="0"/>
              <a:t>.</a:t>
            </a:r>
          </a:p>
          <a:p>
            <a:r>
              <a:rPr lang="en-US" dirty="0"/>
              <a:t>Rude, C. A., &amp; Eaton, A. (2011). </a:t>
            </a:r>
            <a:r>
              <a:rPr lang="en-US" i="1" dirty="0"/>
              <a:t>Technical editing</a:t>
            </a:r>
            <a:r>
              <a:rPr lang="en-US" dirty="0"/>
              <a:t> (5</a:t>
            </a:r>
            <a:r>
              <a:rPr lang="en-US" baseline="30000" dirty="0"/>
              <a:t>th</a:t>
            </a:r>
            <a:r>
              <a:rPr lang="en-US" dirty="0"/>
              <a:t> ed.). Boston: Pearson Education, Inc</a:t>
            </a:r>
            <a:r>
              <a:rPr lang="en-US" dirty="0" smtClean="0"/>
              <a:t>.</a:t>
            </a:r>
          </a:p>
          <a:p>
            <a:pPr marL="0" indent="0">
              <a:buNone/>
            </a:pPr>
            <a:endParaRPr lang="en-US" dirty="0"/>
          </a:p>
          <a:p>
            <a:pPr marL="0" indent="0">
              <a:buNone/>
            </a:pPr>
            <a:r>
              <a:rPr lang="en-US" dirty="0" smtClean="0"/>
              <a:t> </a:t>
            </a: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2017 Rebundling Higher Education Conference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0A5CE6A-787A-46EA-ABA7-80CE9855F73D}" type="slidenum">
              <a:rPr lang="en-US" smtClean="0">
                <a:solidFill>
                  <a:prstClr val="black">
                    <a:tint val="75000"/>
                  </a:prstClr>
                </a:solidFill>
              </a:rPr>
              <a:pPr/>
              <a:t>36</a:t>
            </a:fld>
            <a:endParaRPr lang="en-US" dirty="0">
              <a:solidFill>
                <a:prstClr val="black">
                  <a:tint val="75000"/>
                </a:prstClr>
              </a:solidFill>
            </a:endParaRPr>
          </a:p>
        </p:txBody>
      </p:sp>
    </p:spTree>
    <p:extLst>
      <p:ext uri="{BB962C8B-B14F-4D97-AF65-F5344CB8AC3E}">
        <p14:creationId xmlns:p14="http://schemas.microsoft.com/office/powerpoint/2010/main" val="25959828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(4)</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Schriver, K. A. (1997). </a:t>
            </a:r>
            <a:r>
              <a:rPr lang="en-US" i="1" dirty="0" smtClean="0"/>
              <a:t>Dynamics in document design. </a:t>
            </a:r>
            <a:r>
              <a:rPr lang="en-US" dirty="0" smtClean="0"/>
              <a:t>New York: John Wiley &amp; Sons, Inc. </a:t>
            </a:r>
          </a:p>
          <a:p>
            <a:r>
              <a:rPr lang="en-US" dirty="0" smtClean="0"/>
              <a:t>Skehan, P. (2007, September 20-22). Tradeoff and cognition: Two hypotheses regarding attention during task-based performance. Second International Conference on TBLT. University of Hawaii</a:t>
            </a:r>
          </a:p>
          <a:p>
            <a:r>
              <a:rPr lang="en-US" dirty="0" smtClean="0"/>
              <a:t>Society </a:t>
            </a:r>
            <a:r>
              <a:rPr lang="en-US" dirty="0"/>
              <a:t>for Technical Communication. (1998). Ethical Principles. Retrieved from https://www.stc.org/about-stc/ethical-principles/</a:t>
            </a:r>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2017 Rebundling Higher Education Conference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0A5CE6A-787A-46EA-ABA7-80CE9855F73D}" type="slidenum">
              <a:rPr lang="en-US" smtClean="0">
                <a:solidFill>
                  <a:prstClr val="black">
                    <a:tint val="75000"/>
                  </a:prstClr>
                </a:solidFill>
              </a:rPr>
              <a:pPr/>
              <a:t>37</a:t>
            </a:fld>
            <a:endParaRPr lang="en-US" dirty="0">
              <a:solidFill>
                <a:prstClr val="black">
                  <a:tint val="75000"/>
                </a:prstClr>
              </a:solidFill>
            </a:endParaRPr>
          </a:p>
        </p:txBody>
      </p:sp>
    </p:spTree>
    <p:extLst>
      <p:ext uri="{BB962C8B-B14F-4D97-AF65-F5344CB8AC3E}">
        <p14:creationId xmlns:p14="http://schemas.microsoft.com/office/powerpoint/2010/main" val="10638872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(5)</a:t>
            </a:r>
            <a:endParaRPr lang="en-US" dirty="0"/>
          </a:p>
        </p:txBody>
      </p:sp>
      <p:sp>
        <p:nvSpPr>
          <p:cNvPr id="3" name="Content Placeholder 2"/>
          <p:cNvSpPr>
            <a:spLocks noGrp="1"/>
          </p:cNvSpPr>
          <p:nvPr>
            <p:ph idx="1"/>
          </p:nvPr>
        </p:nvSpPr>
        <p:spPr/>
        <p:txBody>
          <a:bodyPr/>
          <a:lstStyle/>
          <a:p>
            <a:r>
              <a:rPr lang="en-US" dirty="0"/>
              <a:t>Strauss , K. (2016, May 17). </a:t>
            </a:r>
            <a:r>
              <a:rPr lang="en-US" i="1" dirty="0"/>
              <a:t>These are the skills bosses say new college graduates do not have. </a:t>
            </a:r>
            <a:r>
              <a:rPr lang="en-US" dirty="0"/>
              <a:t>Forbes. Retrieved from </a:t>
            </a:r>
            <a:r>
              <a:rPr lang="en-US" dirty="0">
                <a:hlinkClick r:id="rId2"/>
              </a:rPr>
              <a:t>http://www.forbes.com/sites/karstenstrauss/2016/05/17/these-are-the-skills-bosses-say-new-college-grads-do-not-have/#653e7186596e</a:t>
            </a:r>
            <a:r>
              <a:rPr lang="en-US" dirty="0"/>
              <a:t>. </a:t>
            </a:r>
            <a:endParaRPr lang="en-US" dirty="0" smtClean="0"/>
          </a:p>
          <a:p>
            <a:r>
              <a:rPr lang="en-US" dirty="0" smtClean="0"/>
              <a:t>Van Patten, B. (1990). Attending to form and content in the input. </a:t>
            </a:r>
            <a:r>
              <a:rPr lang="en-US" i="1" dirty="0" smtClean="0"/>
              <a:t>Studies in Second Language Acquisition, 12,</a:t>
            </a:r>
            <a:r>
              <a:rPr lang="en-US" dirty="0" smtClean="0"/>
              <a:t> 287-301.</a:t>
            </a:r>
            <a:endParaRPr lang="en-US" dirty="0"/>
          </a:p>
          <a:p>
            <a:r>
              <a:rPr lang="en-US" dirty="0" smtClean="0"/>
              <a:t>Worley</a:t>
            </a:r>
            <a:r>
              <a:rPr lang="en-US" dirty="0"/>
              <a:t>, R. B. (2011). ePortfolios examined: Tools for exhibit and evaluation. Business Communication Quarterly, 74(3), 330-332. DOI: 10.1177/1080569911414558</a:t>
            </a:r>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2017 Rebundling Higher Education Conference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0A5CE6A-787A-46EA-ABA7-80CE9855F73D}" type="slidenum">
              <a:rPr lang="en-US" smtClean="0">
                <a:solidFill>
                  <a:prstClr val="black">
                    <a:tint val="75000"/>
                  </a:prstClr>
                </a:solidFill>
              </a:rPr>
              <a:pPr/>
              <a:t>38</a:t>
            </a:fld>
            <a:endParaRPr lang="en-US" dirty="0">
              <a:solidFill>
                <a:prstClr val="black">
                  <a:tint val="75000"/>
                </a:prstClr>
              </a:solidFill>
            </a:endParaRPr>
          </a:p>
        </p:txBody>
      </p:sp>
    </p:spTree>
    <p:extLst>
      <p:ext uri="{BB962C8B-B14F-4D97-AF65-F5344CB8AC3E}">
        <p14:creationId xmlns:p14="http://schemas.microsoft.com/office/powerpoint/2010/main" val="3043129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Purpose of ePortfolios</a:t>
            </a:r>
            <a:endParaRPr lang="en-US" dirty="0"/>
          </a:p>
        </p:txBody>
      </p:sp>
      <p:sp>
        <p:nvSpPr>
          <p:cNvPr id="6" name="Subtitle 5"/>
          <p:cNvSpPr>
            <a:spLocks noGrp="1"/>
          </p:cNvSpPr>
          <p:nvPr>
            <p:ph type="subTitle"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4</a:t>
            </a:fld>
            <a:endParaRPr lang="en-US" dirty="0"/>
          </a:p>
        </p:txBody>
      </p:sp>
    </p:spTree>
    <p:extLst>
      <p:ext uri="{BB962C8B-B14F-4D97-AF65-F5344CB8AC3E}">
        <p14:creationId xmlns:p14="http://schemas.microsoft.com/office/powerpoint/2010/main" val="1626426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Uses of ePortfolios</a:t>
            </a:r>
            <a:endParaRPr lang="en-US" dirty="0"/>
          </a:p>
        </p:txBody>
      </p:sp>
      <p:sp>
        <p:nvSpPr>
          <p:cNvPr id="3" name="Content Placeholder 2"/>
          <p:cNvSpPr>
            <a:spLocks noGrp="1"/>
          </p:cNvSpPr>
          <p:nvPr>
            <p:ph idx="1"/>
          </p:nvPr>
        </p:nvSpPr>
        <p:spPr/>
        <p:txBody>
          <a:bodyPr/>
          <a:lstStyle/>
          <a:p>
            <a:r>
              <a:rPr lang="en-US" dirty="0" smtClean="0"/>
              <a:t>Three general purposes for ePortfolios (Lievens, 2014)</a:t>
            </a:r>
          </a:p>
          <a:p>
            <a:pPr lvl="1"/>
            <a:r>
              <a:rPr lang="en-US" dirty="0" smtClean="0"/>
              <a:t>Way for students to engage more in the learning process</a:t>
            </a:r>
          </a:p>
          <a:p>
            <a:pPr lvl="2"/>
            <a:r>
              <a:rPr lang="en-US" dirty="0" smtClean="0"/>
              <a:t>Reflections (e.g., First-Year Seminar) (Brammer, 2007)</a:t>
            </a:r>
          </a:p>
          <a:p>
            <a:pPr lvl="1"/>
            <a:r>
              <a:rPr lang="en-US" dirty="0" smtClean="0"/>
              <a:t>Assessment through learning outcomes </a:t>
            </a:r>
          </a:p>
          <a:p>
            <a:pPr lvl="1"/>
            <a:r>
              <a:rPr lang="en-US" dirty="0" smtClean="0"/>
              <a:t>Showcase of  learning outcomes </a:t>
            </a:r>
          </a:p>
          <a:p>
            <a:pPr marL="457200" lvl="1" indent="0">
              <a:buNone/>
            </a:pPr>
            <a:endParaRPr lang="en-US" dirty="0" smtClean="0"/>
          </a:p>
          <a:p>
            <a:r>
              <a:rPr lang="en-US" dirty="0" smtClean="0"/>
              <a:t>General skills students acquire creating ePortfolios (Kryder, 2011)</a:t>
            </a:r>
          </a:p>
          <a:p>
            <a:pPr lvl="1"/>
            <a:r>
              <a:rPr lang="en-US" dirty="0" smtClean="0"/>
              <a:t>Web writing skills </a:t>
            </a:r>
          </a:p>
          <a:p>
            <a:pPr lvl="1"/>
            <a:r>
              <a:rPr lang="en-US" dirty="0" smtClean="0"/>
              <a:t>Design skills</a:t>
            </a:r>
          </a:p>
          <a:p>
            <a:pPr lvl="1"/>
            <a:r>
              <a:rPr lang="en-US" dirty="0" smtClean="0"/>
              <a:t>Technical skills</a:t>
            </a:r>
          </a:p>
          <a:p>
            <a:pPr marL="457200" lvl="1" indent="0">
              <a:buNone/>
            </a:pPr>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5</a:t>
            </a:fld>
            <a:endParaRPr lang="en-US" dirty="0"/>
          </a:p>
        </p:txBody>
      </p:sp>
    </p:spTree>
    <p:extLst>
      <p:ext uri="{BB962C8B-B14F-4D97-AF65-F5344CB8AC3E}">
        <p14:creationId xmlns:p14="http://schemas.microsoft.com/office/powerpoint/2010/main" val="243929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ePortfolios as Resumes</a:t>
            </a:r>
            <a:endParaRPr lang="en-US" dirty="0"/>
          </a:p>
        </p:txBody>
      </p:sp>
      <p:sp>
        <p:nvSpPr>
          <p:cNvPr id="3" name="Content Placeholder 2"/>
          <p:cNvSpPr>
            <a:spLocks noGrp="1"/>
          </p:cNvSpPr>
          <p:nvPr>
            <p:ph idx="1"/>
          </p:nvPr>
        </p:nvSpPr>
        <p:spPr/>
        <p:txBody>
          <a:bodyPr/>
          <a:lstStyle/>
          <a:p>
            <a:pPr lvl="1"/>
            <a:r>
              <a:rPr lang="en-US" sz="2800" dirty="0" smtClean="0"/>
              <a:t>The resume of the future may only be online (Okoro &amp; Cardon, 2011; Worley, 2011).</a:t>
            </a:r>
          </a:p>
          <a:p>
            <a:pPr marL="457200" lvl="1" indent="0">
              <a:buNone/>
            </a:pPr>
            <a:endParaRPr lang="en-US" dirty="0" smtClean="0"/>
          </a:p>
          <a:p>
            <a:pPr lvl="1"/>
            <a:r>
              <a:rPr lang="en-US" sz="2800" dirty="0" smtClean="0"/>
              <a:t>Students can showcase their experiences and skills employers </a:t>
            </a:r>
            <a:r>
              <a:rPr lang="en-US" sz="2800" dirty="0"/>
              <a:t>look for </a:t>
            </a:r>
            <a:r>
              <a:rPr lang="en-US" sz="2800" dirty="0" smtClean="0"/>
              <a:t>(</a:t>
            </a:r>
            <a:r>
              <a:rPr lang="en-US" sz="2800" dirty="0"/>
              <a:t>Brammer, 2007; Flanigan, </a:t>
            </a:r>
            <a:r>
              <a:rPr lang="en-US" sz="2800" dirty="0" smtClean="0"/>
              <a:t>2012; Okoro </a:t>
            </a:r>
            <a:r>
              <a:rPr lang="en-US" sz="2800" dirty="0"/>
              <a:t>&amp; Cardon, 2011</a:t>
            </a:r>
            <a:r>
              <a:rPr lang="en-US" sz="2800" dirty="0" smtClean="0"/>
              <a:t>).</a:t>
            </a:r>
          </a:p>
          <a:p>
            <a:pPr lvl="2"/>
            <a:r>
              <a:rPr lang="en-US" dirty="0" smtClean="0"/>
              <a:t>Evidence of oral and written skills, and critical thinking</a:t>
            </a:r>
          </a:p>
          <a:p>
            <a:pPr marL="914400" lvl="2" indent="0">
              <a:buNone/>
            </a:pPr>
            <a:endParaRPr lang="en-US" dirty="0" smtClean="0"/>
          </a:p>
          <a:p>
            <a:pPr lvl="1"/>
            <a:r>
              <a:rPr lang="en-US" sz="2800" dirty="0" smtClean="0"/>
              <a:t>Employers use the internet to learn more about prospective applicants (Brammer, 2007).</a:t>
            </a:r>
            <a:endParaRPr lang="en-US" sz="2800"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2017 Rebundling Higher Education Conference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0A5CE6A-787A-46EA-ABA7-80CE9855F73D}"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3154204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Theory and Methodology to Designing ePortfolios</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2017 Rebundling Higher Education Conference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7</a:t>
            </a:fld>
            <a:endParaRPr lang="en-US" dirty="0"/>
          </a:p>
        </p:txBody>
      </p:sp>
    </p:spTree>
    <p:extLst>
      <p:ext uri="{BB962C8B-B14F-4D97-AF65-F5344CB8AC3E}">
        <p14:creationId xmlns:p14="http://schemas.microsoft.com/office/powerpoint/2010/main" val="7065724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Three Traditions Shaping Thinking and Beliefs About Writing and Design</a:t>
            </a:r>
            <a:r>
              <a:rPr lang="en-US" dirty="0" smtClean="0"/>
              <a:t> (1) </a:t>
            </a:r>
            <a:endParaRPr lang="en-US" dirty="0"/>
          </a:p>
        </p:txBody>
      </p:sp>
      <p:sp>
        <p:nvSpPr>
          <p:cNvPr id="3" name="Content Placeholder 2"/>
          <p:cNvSpPr>
            <a:spLocks noGrp="1"/>
          </p:cNvSpPr>
          <p:nvPr>
            <p:ph idx="1"/>
          </p:nvPr>
        </p:nvSpPr>
        <p:spPr/>
        <p:txBody>
          <a:bodyPr/>
          <a:lstStyle/>
          <a:p>
            <a:r>
              <a:rPr lang="en-US" dirty="0" smtClean="0"/>
              <a:t>Craft tradition</a:t>
            </a:r>
          </a:p>
          <a:p>
            <a:pPr lvl="1"/>
            <a:r>
              <a:rPr lang="en-US" dirty="0" smtClean="0"/>
              <a:t>This tradition “cultivates knowledge of guidelines, principles, rules, and procedures that are needed in order to produce visual or verbal products” (Schriver, 1997, p. 55)</a:t>
            </a:r>
          </a:p>
          <a:p>
            <a:pPr lvl="1"/>
            <a:r>
              <a:rPr lang="en-US" dirty="0" smtClean="0"/>
              <a:t>The focus of instruction is on “mastering the fundamentals of style and technique” (Schriver, 1997, p. 56).</a:t>
            </a:r>
          </a:p>
          <a:p>
            <a:pPr marL="457200" lvl="1" indent="0">
              <a:buNone/>
            </a:pPr>
            <a:endParaRPr lang="en-US" dirty="0" smtClean="0"/>
          </a:p>
          <a:p>
            <a:r>
              <a:rPr lang="en-US" dirty="0"/>
              <a:t>Romantic tradition</a:t>
            </a:r>
          </a:p>
          <a:p>
            <a:pPr lvl="1"/>
            <a:r>
              <a:rPr lang="en-US" dirty="0" smtClean="0"/>
              <a:t>“Writing </a:t>
            </a:r>
            <a:r>
              <a:rPr lang="en-US" dirty="0"/>
              <a:t>and design are successful when they express the inner vision of the writer or designer” (Schriver, 1997, p. 57</a:t>
            </a:r>
            <a:r>
              <a:rPr lang="en-US" dirty="0" smtClean="0"/>
              <a:t>).</a:t>
            </a:r>
            <a:endParaRPr lang="en-US" dirty="0"/>
          </a:p>
          <a:p>
            <a:pPr lvl="1"/>
            <a:r>
              <a:rPr lang="en-US" dirty="0" smtClean="0"/>
              <a:t>The focus is on </a:t>
            </a:r>
            <a:r>
              <a:rPr lang="en-US" dirty="0"/>
              <a:t>intuition, not analyzing and teaching </a:t>
            </a:r>
            <a:r>
              <a:rPr lang="en-US" dirty="0" smtClean="0"/>
              <a:t>(Schriver, 1997).</a:t>
            </a:r>
            <a:endParaRPr lang="en-US" dirty="0"/>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2017 Rebundling Higher Education Conference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0A5CE6A-787A-46EA-ABA7-80CE9855F73D}"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4188140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Three Traditions Shaping Thinking and Beliefs About Writing and Design (3) </a:t>
            </a:r>
            <a:endParaRPr lang="en-US" dirty="0"/>
          </a:p>
        </p:txBody>
      </p:sp>
      <p:sp>
        <p:nvSpPr>
          <p:cNvPr id="3" name="Content Placeholder 2"/>
          <p:cNvSpPr>
            <a:spLocks noGrp="1"/>
          </p:cNvSpPr>
          <p:nvPr>
            <p:ph idx="1"/>
          </p:nvPr>
        </p:nvSpPr>
        <p:spPr/>
        <p:txBody>
          <a:bodyPr>
            <a:normAutofit/>
          </a:bodyPr>
          <a:lstStyle/>
          <a:p>
            <a:r>
              <a:rPr lang="en-US" dirty="0"/>
              <a:t>Rhetorical tradition</a:t>
            </a:r>
          </a:p>
          <a:p>
            <a:pPr lvl="1"/>
            <a:r>
              <a:rPr lang="en-US" dirty="0"/>
              <a:t>Writing is teachable and does not have to be a gift from birth (Schriver, 1997</a:t>
            </a:r>
            <a:r>
              <a:rPr lang="en-US" dirty="0" smtClean="0"/>
              <a:t>).</a:t>
            </a:r>
            <a:endParaRPr lang="en-US" dirty="0"/>
          </a:p>
          <a:p>
            <a:pPr lvl="1"/>
            <a:r>
              <a:rPr lang="en-US" dirty="0" smtClean="0"/>
              <a:t>Three </a:t>
            </a:r>
            <a:r>
              <a:rPr lang="en-US" dirty="0"/>
              <a:t>of the most important </a:t>
            </a:r>
            <a:r>
              <a:rPr lang="en-US" dirty="0" smtClean="0"/>
              <a:t>ideas include: </a:t>
            </a:r>
            <a:r>
              <a:rPr lang="en-US" dirty="0"/>
              <a:t>audience, invention, heuristics (Shriver, 1977)</a:t>
            </a:r>
          </a:p>
          <a:p>
            <a:pPr lvl="2"/>
            <a:r>
              <a:rPr lang="en-US" dirty="0"/>
              <a:t>Audience </a:t>
            </a:r>
          </a:p>
          <a:p>
            <a:pPr lvl="3"/>
            <a:r>
              <a:rPr lang="en-US" dirty="0" smtClean="0"/>
              <a:t>Everything needs to focus around the target audience.</a:t>
            </a:r>
            <a:endParaRPr lang="en-US" dirty="0"/>
          </a:p>
          <a:p>
            <a:pPr lvl="2"/>
            <a:r>
              <a:rPr lang="en-US" dirty="0"/>
              <a:t>Invention</a:t>
            </a:r>
          </a:p>
          <a:p>
            <a:pPr lvl="3"/>
            <a:r>
              <a:rPr lang="en-US" dirty="0"/>
              <a:t>Students research a subject, take “a point of view that is sensitive to the readers’ knowledge and beliefs” (Schriver, 1997, p. 58), and come up with explanations and arguments.</a:t>
            </a:r>
          </a:p>
          <a:p>
            <a:pPr lvl="2"/>
            <a:r>
              <a:rPr lang="en-US" dirty="0" smtClean="0"/>
              <a:t>Heuristics </a:t>
            </a:r>
          </a:p>
          <a:p>
            <a:pPr lvl="3"/>
            <a:r>
              <a:rPr lang="en-US" dirty="0" smtClean="0"/>
              <a:t>By using prior knowledge, people can problem solve, which can lead to new information about a problem. </a:t>
            </a:r>
          </a:p>
          <a:p>
            <a:pPr marL="914400" lvl="2" indent="0">
              <a:buNone/>
            </a:pPr>
            <a:endParaRPr lang="en-US" dirty="0" smtClean="0"/>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2017 Rebundling Higher Education Conference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0A5CE6A-787A-46EA-ABA7-80CE9855F73D}" type="slidenum">
              <a:rPr lang="en-US" smtClean="0">
                <a:solidFill>
                  <a:prstClr val="black">
                    <a:tint val="75000"/>
                  </a:prstClr>
                </a:solidFill>
              </a:rPr>
              <a:pPr/>
              <a:t>9</a:t>
            </a:fld>
            <a:endParaRPr lang="en-US" dirty="0">
              <a:solidFill>
                <a:prstClr val="black">
                  <a:tint val="75000"/>
                </a:prstClr>
              </a:solidFill>
            </a:endParaRPr>
          </a:p>
        </p:txBody>
      </p:sp>
    </p:spTree>
    <p:extLst>
      <p:ext uri="{BB962C8B-B14F-4D97-AF65-F5344CB8AC3E}">
        <p14:creationId xmlns:p14="http://schemas.microsoft.com/office/powerpoint/2010/main" val="3125702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1080</TotalTime>
  <Words>2338</Words>
  <Application>Microsoft Office PowerPoint</Application>
  <PresentationFormat>Widescreen</PresentationFormat>
  <Paragraphs>316</Paragraphs>
  <Slides>38</Slides>
  <Notes>1</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38</vt:i4>
      </vt:variant>
    </vt:vector>
  </HeadingPairs>
  <TitlesOfParts>
    <vt:vector size="46" baseType="lpstr">
      <vt:lpstr>Arial</vt:lpstr>
      <vt:lpstr>Calibri</vt:lpstr>
      <vt:lpstr>Calibri Light</vt:lpstr>
      <vt:lpstr>Office Theme</vt:lpstr>
      <vt:lpstr>1_Office Theme</vt:lpstr>
      <vt:lpstr>2_Office Theme</vt:lpstr>
      <vt:lpstr>3_Office Theme</vt:lpstr>
      <vt:lpstr>4_Office Theme</vt:lpstr>
      <vt:lpstr>Using the Resume Assignment to Teach ePortfolios: Beyond the Business Writing Classroom</vt:lpstr>
      <vt:lpstr>Abstract </vt:lpstr>
      <vt:lpstr>Agenda </vt:lpstr>
      <vt:lpstr>The Purpose of ePortfolios</vt:lpstr>
      <vt:lpstr>Uses of ePortfolios</vt:lpstr>
      <vt:lpstr>ePortfolios as Resumes</vt:lpstr>
      <vt:lpstr>Theory and Methodology to Designing ePortfolios</vt:lpstr>
      <vt:lpstr>Three Traditions Shaping Thinking and Beliefs About Writing and Design (1) </vt:lpstr>
      <vt:lpstr>Three Traditions Shaping Thinking and Beliefs About Writing and Design (3) </vt:lpstr>
      <vt:lpstr>Audience (1)</vt:lpstr>
      <vt:lpstr>Audience (2)</vt:lpstr>
      <vt:lpstr>Audience (3)</vt:lpstr>
      <vt:lpstr>Ethics</vt:lpstr>
      <vt:lpstr>Society for Technical Communication’s Ethical Principles</vt:lpstr>
      <vt:lpstr>Plain Language (1)</vt:lpstr>
      <vt:lpstr>Plain language</vt:lpstr>
      <vt:lpstr>BUROC Model</vt:lpstr>
      <vt:lpstr>Viewing Documents</vt:lpstr>
      <vt:lpstr>Designing ePortfolios</vt:lpstr>
      <vt:lpstr>Steps to Designing ePortfolios</vt:lpstr>
      <vt:lpstr>Outlining (1)</vt:lpstr>
      <vt:lpstr>Outlining (2)</vt:lpstr>
      <vt:lpstr>Proofreading ePortfolios</vt:lpstr>
      <vt:lpstr>Theoretical Background to Proofreading</vt:lpstr>
      <vt:lpstr>Proofreading ePortfolios</vt:lpstr>
      <vt:lpstr>Class Activities</vt:lpstr>
      <vt:lpstr>General Observations with Student ePortfolios</vt:lpstr>
      <vt:lpstr>Class Activities for Teaching ePortfolios</vt:lpstr>
      <vt:lpstr>Benefits of Having the Mindset of an Editor</vt:lpstr>
      <vt:lpstr>What do employers look for? (1)</vt:lpstr>
      <vt:lpstr>What do employers look for? (2)</vt:lpstr>
      <vt:lpstr>  </vt:lpstr>
      <vt:lpstr>References</vt:lpstr>
      <vt:lpstr>References (1) </vt:lpstr>
      <vt:lpstr>References (2) </vt:lpstr>
      <vt:lpstr>References (3) </vt:lpstr>
      <vt:lpstr>References (4)</vt:lpstr>
      <vt:lpstr>References (5)</vt:lpstr>
    </vt:vector>
  </TitlesOfParts>
  <Company>Pace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Resume Assignment to Teach EPortfolios: Beyond the Business Writing Classroom</dc:title>
  <dc:creator>Bookman, Steven M.</dc:creator>
  <cp:lastModifiedBy>Bookman, Steven M.</cp:lastModifiedBy>
  <cp:revision>180</cp:revision>
  <cp:lastPrinted>2017-03-02T01:05:02Z</cp:lastPrinted>
  <dcterms:created xsi:type="dcterms:W3CDTF">2017-02-22T17:51:13Z</dcterms:created>
  <dcterms:modified xsi:type="dcterms:W3CDTF">2017-03-02T15:16:34Z</dcterms:modified>
</cp:coreProperties>
</file>