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56" r:id="rId2"/>
    <p:sldId id="262" r:id="rId3"/>
    <p:sldId id="258" r:id="rId4"/>
    <p:sldId id="260" r:id="rId5"/>
    <p:sldId id="263" r:id="rId6"/>
    <p:sldId id="264" r:id="rId7"/>
    <p:sldId id="266" r:id="rId8"/>
    <p:sldId id="267"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635" autoAdjust="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smtClean="0">
                <a:solidFill>
                  <a:schemeClr val="bg1"/>
                </a:solidFill>
              </a:rPr>
              <a:t> </a:t>
            </a:r>
            <a:r>
              <a:rPr lang="en-US" sz="2800" b="1" i="0" u="none" strike="noStrike" baseline="0" dirty="0" smtClean="0">
                <a:solidFill>
                  <a:schemeClr val="bg1"/>
                </a:solidFill>
              </a:rPr>
              <a:t>• </a:t>
            </a:r>
            <a:r>
              <a:rPr lang="en-US" sz="2400" dirty="0" smtClean="0">
                <a:solidFill>
                  <a:schemeClr val="bg1"/>
                </a:solidFill>
              </a:rPr>
              <a:t>Religion </a:t>
            </a:r>
            <a:r>
              <a:rPr lang="en-US" sz="2400" dirty="0">
                <a:solidFill>
                  <a:schemeClr val="bg1"/>
                </a:solidFill>
              </a:rPr>
              <a:t>in Nigeria</a:t>
            </a:r>
          </a:p>
        </c:rich>
      </c:tx>
      <c:layout>
        <c:manualLayout>
          <c:xMode val="edge"/>
          <c:yMode val="edge"/>
          <c:x val="7.9635878848477296E-4"/>
          <c:y val="0"/>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
          <c:y val="0.22857142857142901"/>
          <c:w val="0.70389125838436895"/>
          <c:h val="0.76746031746031695"/>
        </c:manualLayout>
      </c:layout>
      <c:pie3DChart>
        <c:varyColors val="1"/>
        <c:ser>
          <c:idx val="0"/>
          <c:order val="0"/>
          <c:tx>
            <c:strRef>
              <c:f>Sheet1!$B$1</c:f>
              <c:strCache>
                <c:ptCount val="1"/>
                <c:pt idx="0">
                  <c:v>Religions in Nigeria</c:v>
                </c:pt>
              </c:strCache>
            </c:strRef>
          </c:tx>
          <c:cat>
            <c:strRef>
              <c:f>Sheet1!$A$2:$A$4</c:f>
              <c:strCache>
                <c:ptCount val="3"/>
                <c:pt idx="0">
                  <c:v>Muslim - 50%</c:v>
                </c:pt>
                <c:pt idx="1">
                  <c:v>Christian - 40%</c:v>
                </c:pt>
                <c:pt idx="2">
                  <c:v>Indigenous - 10%</c:v>
                </c:pt>
              </c:strCache>
            </c:strRef>
          </c:cat>
          <c:val>
            <c:numRef>
              <c:f>Sheet1!$B$2:$B$4</c:f>
              <c:numCache>
                <c:formatCode>0%</c:formatCode>
                <c:ptCount val="3"/>
                <c:pt idx="0">
                  <c:v>0.5</c:v>
                </c:pt>
                <c:pt idx="1">
                  <c:v>0.4</c:v>
                </c:pt>
                <c:pt idx="2">
                  <c:v>0.1</c:v>
                </c:pt>
              </c:numCache>
            </c:numRef>
          </c:val>
        </c:ser>
        <c:dLbls>
          <c:showLegendKey val="0"/>
          <c:showVal val="0"/>
          <c:showCatName val="0"/>
          <c:showSerName val="0"/>
          <c:showPercent val="0"/>
          <c:showBubbleSize val="0"/>
          <c:showLeaderLines val="1"/>
        </c:dLbls>
      </c:pie3DChart>
    </c:plotArea>
    <c:legend>
      <c:legendPos val="r"/>
      <c:legendEntry>
        <c:idx val="0"/>
        <c:txPr>
          <a:bodyPr/>
          <a:lstStyle/>
          <a:p>
            <a:pPr>
              <a:defRPr sz="2400">
                <a:solidFill>
                  <a:schemeClr val="tx1"/>
                </a:solidFill>
              </a:defRPr>
            </a:pPr>
            <a:endParaRPr lang="en-US"/>
          </a:p>
        </c:txPr>
      </c:legendEntry>
      <c:legendEntry>
        <c:idx val="1"/>
        <c:txPr>
          <a:bodyPr/>
          <a:lstStyle/>
          <a:p>
            <a:pPr>
              <a:defRPr sz="2400"/>
            </a:pPr>
            <a:endParaRPr lang="en-US"/>
          </a:p>
        </c:txPr>
      </c:legendEntry>
      <c:legendEntry>
        <c:idx val="2"/>
        <c:txPr>
          <a:bodyPr/>
          <a:lstStyle/>
          <a:p>
            <a:pPr>
              <a:defRPr sz="2400"/>
            </a:pPr>
            <a:endParaRPr lang="en-US"/>
          </a:p>
        </c:txPr>
      </c:legendEntry>
      <c:layout>
        <c:manualLayout>
          <c:xMode val="edge"/>
          <c:yMode val="edge"/>
          <c:x val="0.454071571277471"/>
          <c:y val="0.12843731072077499"/>
          <c:w val="0.54095330434442002"/>
          <c:h val="0.575694742702617"/>
        </c:manualLayout>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8772B-E0E0-4E4D-8D1F-63C33FF7F264}" type="datetimeFigureOut">
              <a:rPr lang="en-US" smtClean="0"/>
              <a:t>12/11/2012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6E2E15-70B1-C04F-826C-2D8F297ABBCF}" type="slidenum">
              <a:rPr lang="en-US" smtClean="0"/>
              <a:t>‹#›</a:t>
            </a:fld>
            <a:endParaRPr lang="en-US"/>
          </a:p>
        </p:txBody>
      </p:sp>
    </p:spTree>
    <p:extLst>
      <p:ext uri="{BB962C8B-B14F-4D97-AF65-F5344CB8AC3E}">
        <p14:creationId xmlns:p14="http://schemas.microsoft.com/office/powerpoint/2010/main" val="30015816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Very diverse</a:t>
            </a:r>
            <a:r>
              <a:rPr lang="en-US" baseline="0" dirty="0" smtClean="0"/>
              <a:t> country </a:t>
            </a:r>
          </a:p>
          <a:p>
            <a:pPr marL="171450" indent="-171450">
              <a:buFontTx/>
              <a:buChar char="-"/>
            </a:pPr>
            <a:r>
              <a:rPr lang="en-US" baseline="0" dirty="0" smtClean="0"/>
              <a:t>People prefer to speak in their native tribal languages. </a:t>
            </a:r>
          </a:p>
          <a:p>
            <a:pPr marL="171450" indent="-171450">
              <a:buFontTx/>
              <a:buChar char="-"/>
            </a:pPr>
            <a:r>
              <a:rPr lang="en-US" baseline="0" dirty="0" smtClean="0"/>
              <a:t>Christians  mainly live in the south, Muslims in the north. Both religions are often intertwined with indigenous tribal religions that worship spirits and ancestors.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676E2E15-70B1-C04F-826C-2D8F297ABBCF}" type="slidenum">
              <a:rPr lang="en-US" smtClean="0"/>
              <a:t>2</a:t>
            </a:fld>
            <a:endParaRPr lang="en-US"/>
          </a:p>
        </p:txBody>
      </p:sp>
    </p:spTree>
    <p:extLst>
      <p:ext uri="{BB962C8B-B14F-4D97-AF65-F5344CB8AC3E}">
        <p14:creationId xmlns:p14="http://schemas.microsoft.com/office/powerpoint/2010/main" val="707682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 - Age </a:t>
            </a:r>
            <a:r>
              <a:rPr lang="en-US" sz="1200" kern="1200" dirty="0" smtClean="0">
                <a:solidFill>
                  <a:schemeClr val="tx1"/>
                </a:solidFill>
                <a:effectLst/>
                <a:latin typeface="+mn-lt"/>
                <a:ea typeface="+mn-ea"/>
                <a:cs typeface="+mn-cs"/>
              </a:rPr>
              <a:t>is traditionally very much respected. The oldest person in a group is greeted and served first. It is widely believed that older people are wiser and are always asked for their opinions first</a:t>
            </a:r>
            <a:r>
              <a:rPr lang="en-US" sz="1200" b="1" kern="1200" dirty="0" smtClean="0">
                <a:solidFill>
                  <a:schemeClr val="tx1"/>
                </a:solidFill>
                <a:effectLst/>
                <a:latin typeface="+mn-lt"/>
                <a:ea typeface="+mn-ea"/>
                <a:cs typeface="+mn-cs"/>
              </a:rPr>
              <a:t>. However, there has been an increase in abuse toward the elderly in recent years</a:t>
            </a:r>
            <a:r>
              <a:rPr lang="en-US" sz="1200" kern="1200" dirty="0" smtClean="0">
                <a:solidFill>
                  <a:schemeClr val="tx1"/>
                </a:solidFill>
                <a:effectLst/>
                <a:latin typeface="+mn-lt"/>
                <a:ea typeface="+mn-ea"/>
                <a:cs typeface="+mn-cs"/>
              </a:rPr>
              <a:t>. It is expected that their families look after elderly people. Retirement homes are very rare. When people who do not have children reach old age they are often left in poverty with no one to protect them.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_ The most common</a:t>
            </a:r>
            <a:r>
              <a:rPr lang="en-US" sz="1200" kern="1200" baseline="0" dirty="0" smtClean="0">
                <a:solidFill>
                  <a:schemeClr val="tx1"/>
                </a:solidFill>
                <a:effectLst/>
                <a:latin typeface="+mn-lt"/>
                <a:ea typeface="+mn-ea"/>
                <a:cs typeface="+mn-cs"/>
              </a:rPr>
              <a:t> greeting is a firm handshake with a warm smile. Greetings should never be rushed. </a:t>
            </a:r>
            <a:r>
              <a:rPr lang="en-US" sz="1200" b="1" kern="1200" baseline="0" dirty="0" smtClean="0">
                <a:solidFill>
                  <a:schemeClr val="tx1"/>
                </a:solidFill>
                <a:effectLst/>
                <a:latin typeface="+mn-lt"/>
                <a:ea typeface="+mn-ea"/>
                <a:cs typeface="+mn-cs"/>
              </a:rPr>
              <a:t>As you can see in the picture men may place their left hand, on the right shoulder when shaking hands. Men wait for women to extend their hand first</a:t>
            </a:r>
            <a:r>
              <a:rPr lang="en-US" sz="1200" b="0" kern="1200" baseline="0" dirty="0" smtClean="0">
                <a:solidFill>
                  <a:schemeClr val="tx1"/>
                </a:solidFill>
                <a:effectLst/>
                <a:latin typeface="+mn-lt"/>
                <a:ea typeface="+mn-ea"/>
                <a:cs typeface="+mn-cs"/>
              </a:rPr>
              <a:t>. </a:t>
            </a:r>
            <a:r>
              <a:rPr lang="en-US" sz="1200" b="1" kern="1200" baseline="0" dirty="0" smtClean="0">
                <a:solidFill>
                  <a:schemeClr val="tx1"/>
                </a:solidFill>
                <a:effectLst/>
                <a:latin typeface="+mn-lt"/>
                <a:ea typeface="+mn-ea"/>
                <a:cs typeface="+mn-cs"/>
              </a:rPr>
              <a:t>When greeting elderly people it is respectful to bow your head.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At the beginning of business meetings, people really take the time to ask about each others personal lives. For instance, they </a:t>
            </a:r>
            <a:r>
              <a:rPr lang="en-US" sz="1200" b="1" kern="1200" baseline="0" dirty="0" smtClean="0">
                <a:solidFill>
                  <a:schemeClr val="tx1"/>
                </a:solidFill>
                <a:effectLst/>
                <a:latin typeface="+mn-lt"/>
                <a:ea typeface="+mn-ea"/>
                <a:cs typeface="+mn-cs"/>
              </a:rPr>
              <a:t>ask how each others families are doing</a:t>
            </a:r>
            <a:r>
              <a:rPr lang="en-US" sz="1200" b="0" kern="1200" baseline="0" dirty="0" smtClean="0">
                <a:solidFill>
                  <a:schemeClr val="tx1"/>
                </a:solidFill>
                <a:effectLst/>
                <a:latin typeface="+mn-lt"/>
                <a:ea typeface="+mn-ea"/>
                <a:cs typeface="+mn-cs"/>
              </a:rPr>
              <a:t>. It is important </a:t>
            </a:r>
            <a:r>
              <a:rPr lang="en-US" sz="1200" b="1" kern="1200" baseline="0" dirty="0" smtClean="0">
                <a:solidFill>
                  <a:schemeClr val="tx1"/>
                </a:solidFill>
                <a:effectLst/>
                <a:latin typeface="+mn-lt"/>
                <a:ea typeface="+mn-ea"/>
                <a:cs typeface="+mn-cs"/>
              </a:rPr>
              <a:t>not to rush these conversations</a:t>
            </a:r>
            <a:r>
              <a:rPr lang="en-US" sz="1200" b="0" kern="1200" baseline="0" dirty="0" smtClean="0">
                <a:solidFill>
                  <a:schemeClr val="tx1"/>
                </a:solidFill>
                <a:effectLst/>
                <a:latin typeface="+mn-lt"/>
                <a:ea typeface="+mn-ea"/>
                <a:cs typeface="+mn-cs"/>
              </a:rPr>
              <a:t>. If people sense that you are rushing it will be very difficult to close a business deal later on. If people are meeting for the first time these conversations can be up to </a:t>
            </a:r>
            <a:r>
              <a:rPr lang="en-US" sz="1200" b="1" kern="1200" baseline="0" dirty="0" smtClean="0">
                <a:solidFill>
                  <a:schemeClr val="tx1"/>
                </a:solidFill>
                <a:effectLst/>
                <a:latin typeface="+mn-lt"/>
                <a:ea typeface="+mn-ea"/>
                <a:cs typeface="+mn-cs"/>
              </a:rPr>
              <a:t>two hours long! </a:t>
            </a:r>
            <a:endParaRPr lang="en-US" sz="1200" b="1" kern="1200" dirty="0" smtClean="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676E2E15-70B1-C04F-826C-2D8F297ABBCF}" type="slidenum">
              <a:rPr lang="en-US" smtClean="0"/>
              <a:t>7</a:t>
            </a:fld>
            <a:endParaRPr lang="en-US"/>
          </a:p>
        </p:txBody>
      </p:sp>
    </p:spTree>
    <p:extLst>
      <p:ext uri="{BB962C8B-B14F-4D97-AF65-F5344CB8AC3E}">
        <p14:creationId xmlns:p14="http://schemas.microsoft.com/office/powerpoint/2010/main" val="62260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A large number of traditional </a:t>
            </a:r>
            <a:r>
              <a:rPr lang="en-US" b="1" dirty="0" smtClean="0"/>
              <a:t>tribes</a:t>
            </a:r>
            <a:r>
              <a:rPr lang="en-US" dirty="0" smtClean="0"/>
              <a:t> that exist in the country, each with their </a:t>
            </a:r>
            <a:r>
              <a:rPr lang="en-US" b="1" dirty="0" smtClean="0"/>
              <a:t>own gender roles</a:t>
            </a:r>
            <a:r>
              <a:rPr lang="en-US" b="1" baseline="0" dirty="0" smtClean="0"/>
              <a:t> </a:t>
            </a:r>
            <a:r>
              <a:rPr lang="en-US" baseline="0" dirty="0" err="1" smtClean="0"/>
              <a:t>eg</a:t>
            </a:r>
            <a:r>
              <a:rPr lang="en-US" baseline="0" dirty="0" smtClean="0"/>
              <a:t>: In the </a:t>
            </a:r>
            <a:r>
              <a:rPr lang="en-US" b="1" baseline="0" dirty="0" err="1" smtClean="0"/>
              <a:t>Urhobo</a:t>
            </a:r>
            <a:r>
              <a:rPr lang="en-US" b="1" baseline="0" dirty="0" smtClean="0"/>
              <a:t> tribe in southern Nigeria, a woman is not seen as having an identity of her own. Her identity is established by her husband when she gets married. If a woman is of  the  age to marry and she does not, she loses her social recognition. In time, she could be perceived to be a prostitute.</a:t>
            </a:r>
          </a:p>
          <a:p>
            <a:pPr marL="0" indent="0">
              <a:buFontTx/>
              <a:buNone/>
            </a:pPr>
            <a:endParaRPr lang="en-US" baseline="0" dirty="0" smtClean="0"/>
          </a:p>
          <a:p>
            <a:pPr marL="0" indent="0">
              <a:buFontTx/>
              <a:buNone/>
            </a:pPr>
            <a:r>
              <a:rPr lang="en-US" baseline="0" dirty="0" smtClean="0"/>
              <a:t> </a:t>
            </a:r>
            <a:r>
              <a:rPr lang="en-US" dirty="0" smtClean="0"/>
              <a:t>- The different religions practiced in the country, each with different gender-oriented practices.</a:t>
            </a:r>
            <a:r>
              <a:rPr lang="en-US" baseline="0" dirty="0" smtClean="0"/>
              <a:t> Muslim </a:t>
            </a:r>
            <a:r>
              <a:rPr lang="en-US" baseline="0" dirty="0" err="1" smtClean="0"/>
              <a:t>vs</a:t>
            </a:r>
            <a:r>
              <a:rPr lang="en-US" baseline="0" dirty="0" smtClean="0"/>
              <a:t> Christian</a:t>
            </a:r>
            <a:r>
              <a:rPr lang="en-US" dirty="0" smtClean="0"/>
              <a:t>.</a:t>
            </a:r>
          </a:p>
          <a:p>
            <a:endParaRPr lang="en-US" dirty="0" smtClean="0"/>
          </a:p>
          <a:p>
            <a:r>
              <a:rPr lang="en-US" dirty="0" smtClean="0"/>
              <a:t> - Gender roles vary depending on the environment, in </a:t>
            </a:r>
            <a:r>
              <a:rPr lang="en-US" b="1" dirty="0" smtClean="0"/>
              <a:t>rural areas they tend to be more prevalent</a:t>
            </a:r>
            <a:r>
              <a:rPr lang="en-US" dirty="0" smtClean="0"/>
              <a:t> than in </a:t>
            </a:r>
            <a:r>
              <a:rPr lang="en-US" b="1" dirty="0" smtClean="0"/>
              <a:t>urban areas where woman do work</a:t>
            </a:r>
            <a:r>
              <a:rPr lang="en-US" b="1" baseline="0" dirty="0" smtClean="0"/>
              <a:t> in the corporate sector. </a:t>
            </a:r>
            <a:r>
              <a:rPr lang="en-US" b="0" baseline="0" dirty="0" smtClean="0"/>
              <a:t>Yet they usually occupy positions of lower power and pay. Influential women, who are high in social status  are usually in this position because of who they marry. </a:t>
            </a:r>
          </a:p>
          <a:p>
            <a:endParaRPr lang="en-US" b="0" baseline="0" dirty="0" smtClean="0"/>
          </a:p>
          <a:p>
            <a:r>
              <a:rPr lang="en-US" b="0" baseline="0" dirty="0" smtClean="0"/>
              <a:t>- Under Nigerian law, women are not afforded the same rights as men. It is </a:t>
            </a:r>
            <a:r>
              <a:rPr lang="en-US" b="1" baseline="0" dirty="0" smtClean="0"/>
              <a:t>not illegal to for husbands to beat their wives as long as no permanent harm is caused. </a:t>
            </a:r>
          </a:p>
          <a:p>
            <a:endParaRPr lang="en-US" b="0" baseline="0" dirty="0" smtClean="0"/>
          </a:p>
          <a:p>
            <a:r>
              <a:rPr lang="en-US" b="0" baseline="0" dirty="0" smtClean="0"/>
              <a:t>- However in some farming communities </a:t>
            </a:r>
            <a:r>
              <a:rPr lang="en-US" b="0" baseline="0" dirty="0" err="1" smtClean="0"/>
              <a:t>eg</a:t>
            </a:r>
            <a:r>
              <a:rPr lang="en-US" b="0" baseline="0" dirty="0" smtClean="0"/>
              <a:t> the Igbo tribe women do just as much as the labor as men. The crops that are grown in this tribe are divided by gender; yams are seen as men's crops, while beans and cassava are seen as women's crops.</a:t>
            </a:r>
          </a:p>
          <a:p>
            <a:endParaRPr lang="en-US" b="0" baseline="0" dirty="0" smtClean="0"/>
          </a:p>
          <a:p>
            <a:r>
              <a:rPr lang="en-US" b="0" baseline="0" smtClean="0"/>
              <a:t>- </a:t>
            </a:r>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676E2E15-70B1-C04F-826C-2D8F297ABBCF}" type="slidenum">
              <a:rPr lang="en-US" smtClean="0"/>
              <a:t>8</a:t>
            </a:fld>
            <a:endParaRPr lang="en-US"/>
          </a:p>
        </p:txBody>
      </p:sp>
    </p:spTree>
    <p:extLst>
      <p:ext uri="{BB962C8B-B14F-4D97-AF65-F5344CB8AC3E}">
        <p14:creationId xmlns:p14="http://schemas.microsoft.com/office/powerpoint/2010/main" val="2881587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4BC7DD2-12BD-4464-B466-CFF292563F3F}"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BC7DD2-12BD-4464-B466-CFF292563F3F}"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4BC7DD2-12BD-4464-B466-CFF292563F3F}" type="datetimeFigureOut">
              <a:rPr lang="en-US" smtClean="0"/>
              <a:t>12/11/2012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D9327A0-F025-44D5-AB22-CE4122CF39F7}"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BC7DD2-12BD-4464-B466-CFF292563F3F}"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BC7DD2-12BD-4464-B466-CFF292563F3F}"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4BC7DD2-12BD-4464-B466-CFF292563F3F}"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4BC7DD2-12BD-4464-B466-CFF292563F3F}"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BC7DD2-12BD-4464-B466-CFF292563F3F}" type="datetimeFigureOut">
              <a:rPr lang="en-US" smtClean="0"/>
              <a:t>12/11/2012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4BC7DD2-12BD-4464-B466-CFF292563F3F}" type="datetimeFigureOut">
              <a:rPr lang="en-US" smtClean="0"/>
              <a:t>12/11/2012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4BC7DD2-12BD-4464-B466-CFF292563F3F}" type="datetimeFigureOut">
              <a:rPr lang="en-US" smtClean="0"/>
              <a:t>12/11/2012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4BC7DD2-12BD-4464-B466-CFF292563F3F}" type="datetimeFigureOut">
              <a:rPr lang="en-US" smtClean="0"/>
              <a:t>12/11/2012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9327A0-F025-44D5-AB22-CE4122CF39F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C7DD2-12BD-4464-B466-CFF292563F3F}" type="datetimeFigureOut">
              <a:rPr lang="en-US" smtClean="0"/>
              <a:t>12/11/2012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9327A0-F025-44D5-AB22-CE4122CF39F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E4BC7DD2-12BD-4464-B466-CFF292563F3F}" type="datetimeFigureOut">
              <a:rPr lang="en-US" smtClean="0"/>
              <a:t>12/11/2012</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2D9327A0-F025-44D5-AB22-CE4122CF39F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E4BC7DD2-12BD-4464-B466-CFF292563F3F}" type="datetimeFigureOut">
              <a:rPr lang="en-US" smtClean="0"/>
              <a:t>12/11/2012</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2D9327A0-F025-44D5-AB22-CE4122CF39F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kwintessential.co.uk/resources/global-etiquette/nigeria.html" TargetMode="External"/><Relationship Id="rId2" Type="http://schemas.openxmlformats.org/officeDocument/2006/relationships/hyperlink" Target="http://www.globalnegotiationresources.com/cou/Nigeria.pdf" TargetMode="External"/><Relationship Id="rId1" Type="http://schemas.openxmlformats.org/officeDocument/2006/relationships/slideLayout" Target="../slideLayouts/slideLayout2.xml"/><Relationship Id="rId4" Type="http://schemas.openxmlformats.org/officeDocument/2006/relationships/hyperlink" Target="http://www.krepublishers.com/02-Journals/JSS/JSS-27-0-000-11-Web/JSS-27-1-000-11-Abst-PDF/JSS-27-1-067-11-1045-Omadjohwoefe-O-S/JSS-27-1-067-11-1045-Omadjohwoefe-O-S-Tt.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NIGERIA</a:t>
            </a:r>
            <a:endParaRPr lang="en-US" dirty="0"/>
          </a:p>
        </p:txBody>
      </p:sp>
      <p:sp>
        <p:nvSpPr>
          <p:cNvPr id="3" name="Subtitle 2"/>
          <p:cNvSpPr>
            <a:spLocks noGrp="1"/>
          </p:cNvSpPr>
          <p:nvPr>
            <p:ph type="subTitle" idx="1"/>
          </p:nvPr>
        </p:nvSpPr>
        <p:spPr/>
        <p:txBody>
          <a:bodyPr/>
          <a:lstStyle/>
          <a:p>
            <a:r>
              <a:rPr lang="en-US" dirty="0" smtClean="0"/>
              <a:t>By Jess, John, &amp; Zach</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971800"/>
            <a:ext cx="4419600" cy="2692400"/>
          </a:xfrm>
          <a:prstGeom prst="rect">
            <a:avLst/>
          </a:prstGeom>
          <a:noFill/>
          <a:ln>
            <a:noFill/>
          </a:ln>
        </p:spPr>
      </p:pic>
    </p:spTree>
    <p:extLst>
      <p:ext uri="{BB962C8B-B14F-4D97-AF65-F5344CB8AC3E}">
        <p14:creationId xmlns:p14="http://schemas.microsoft.com/office/powerpoint/2010/main" val="3292130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28800"/>
            <a:ext cx="1705106" cy="1705106"/>
          </a:xfrm>
          <a:prstGeom prst="rect">
            <a:avLst/>
          </a:prstGeom>
          <a:noFill/>
          <a:ln w="9525">
            <a:noFill/>
            <a:miter lim="800000"/>
            <a:headEnd/>
            <a:tailEnd/>
          </a:ln>
          <a:effectLst/>
          <a:scene3d>
            <a:camera prst="orthographicFront"/>
            <a:lightRig rig="threePt" dir="t"/>
          </a:scene3d>
          <a:sp3d extrusionH="76200">
            <a:bevelT prst="slope"/>
            <a:bevelB h="127000" prst="angle"/>
            <a:extrusionClr>
              <a:schemeClr val="tx1"/>
            </a:extrusion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Welcome to Nigeria</a:t>
            </a:r>
            <a:endParaRPr lang="en-US" dirty="0"/>
          </a:p>
        </p:txBody>
      </p:sp>
      <p:sp>
        <p:nvSpPr>
          <p:cNvPr id="3" name="Content Placeholder 2"/>
          <p:cNvSpPr>
            <a:spLocks noGrp="1"/>
          </p:cNvSpPr>
          <p:nvPr>
            <p:ph idx="1"/>
          </p:nvPr>
        </p:nvSpPr>
        <p:spPr>
          <a:xfrm>
            <a:off x="10438" y="2971800"/>
            <a:ext cx="6748397" cy="4800600"/>
          </a:xfrm>
        </p:spPr>
        <p:txBody>
          <a:bodyPr>
            <a:normAutofit/>
          </a:bodyPr>
          <a:lstStyle/>
          <a:p>
            <a:endParaRPr lang="en-US" b="1" dirty="0" smtClean="0"/>
          </a:p>
          <a:p>
            <a:r>
              <a:rPr lang="en-US" b="1" dirty="0" smtClean="0"/>
              <a:t>Location: Western Africa</a:t>
            </a:r>
          </a:p>
          <a:p>
            <a:r>
              <a:rPr lang="en-US" dirty="0">
                <a:effectLst/>
              </a:rPr>
              <a:t>Population: </a:t>
            </a:r>
            <a:r>
              <a:rPr lang="en-US" dirty="0" smtClean="0">
                <a:effectLst/>
              </a:rPr>
              <a:t>135,031,164</a:t>
            </a:r>
          </a:p>
          <a:p>
            <a:r>
              <a:rPr lang="en-US" dirty="0" smtClean="0">
                <a:effectLst/>
              </a:rPr>
              <a:t>Diversity: Over 250 ethnic groups</a:t>
            </a:r>
          </a:p>
          <a:p>
            <a:r>
              <a:rPr lang="en-US" dirty="0" smtClean="0">
                <a:effectLst/>
              </a:rPr>
              <a:t>Language: Over 500 languages, English is the official language for education, business, and government.  </a:t>
            </a:r>
          </a:p>
          <a:p>
            <a:endParaRPr lang="en-US" dirty="0" smtClean="0">
              <a:effectLst/>
            </a:endParaRPr>
          </a:p>
          <a:p>
            <a:endParaRPr lang="en-US" b="1" dirty="0" smtClean="0"/>
          </a:p>
        </p:txBody>
      </p:sp>
      <p:graphicFrame>
        <p:nvGraphicFramePr>
          <p:cNvPr id="4" name="Chart 3"/>
          <p:cNvGraphicFramePr/>
          <p:nvPr>
            <p:extLst>
              <p:ext uri="{D42A27DB-BD31-4B8C-83A1-F6EECF244321}">
                <p14:modId xmlns:p14="http://schemas.microsoft.com/office/powerpoint/2010/main" val="3369336785"/>
              </p:ext>
            </p:extLst>
          </p:nvPr>
        </p:nvGraphicFramePr>
        <p:xfrm>
          <a:off x="4038600" y="1943100"/>
          <a:ext cx="5105400" cy="2971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186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noGrp="1"/>
          </p:cNvSpPr>
          <p:nvPr>
            <p:ph type="title"/>
          </p:nvPr>
        </p:nvSpPr>
        <p:spPr>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High contact v. Low contact culture</a:t>
            </a:r>
            <a:endParaRPr lang="en-US" dirty="0"/>
          </a:p>
        </p:txBody>
      </p:sp>
      <p:pic>
        <p:nvPicPr>
          <p:cNvPr id="1028" name="Picture 4" descr="C:\Users\jg72653n\Desktop\bush-abdulah-holding-hand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151" b="11151"/>
          <a:stretch>
            <a:fillRect/>
          </a:stretch>
        </p:blipFill>
        <p:spPr bwMode="auto">
          <a:xfrm>
            <a:off x="990600" y="2057400"/>
            <a:ext cx="7612064" cy="41820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jg72653n\Desktop\art_body_language_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3162300" cy="23717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g72653n\Desktop\4404007566_b3215d43a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267200"/>
            <a:ext cx="3247681" cy="2156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843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Individualist v. collectivist culture</a:t>
            </a:r>
          </a:p>
        </p:txBody>
      </p:sp>
      <p:sp>
        <p:nvSpPr>
          <p:cNvPr id="3" name="Content Placeholder 2"/>
          <p:cNvSpPr>
            <a:spLocks noGrp="1"/>
          </p:cNvSpPr>
          <p:nvPr>
            <p:ph idx="1"/>
          </p:nvPr>
        </p:nvSpPr>
        <p:spPr/>
        <p:txBody>
          <a:bodyPr/>
          <a:lstStyle/>
          <a:p>
            <a:r>
              <a:rPr lang="en-US" dirty="0" smtClean="0"/>
              <a:t>Nigeria is a super-power in Africa, with educated and industrious people</a:t>
            </a:r>
          </a:p>
          <a:p>
            <a:r>
              <a:rPr lang="en-US" dirty="0" smtClean="0"/>
              <a:t>Extended family support each other, most senior member responsible for decisions that benefits the group</a:t>
            </a:r>
          </a:p>
          <a:p>
            <a:r>
              <a:rPr lang="en-US" dirty="0" smtClean="0"/>
              <a:t>In business meetings Nigerians prefer to see a united front, a reflection of their own belief in collective strength</a:t>
            </a:r>
          </a:p>
          <a:p>
            <a:endParaRPr lang="en-US" dirty="0" smtClean="0"/>
          </a:p>
        </p:txBody>
      </p:sp>
    </p:spTree>
    <p:extLst>
      <p:ext uri="{BB962C8B-B14F-4D97-AF65-F5344CB8AC3E}">
        <p14:creationId xmlns:p14="http://schemas.microsoft.com/office/powerpoint/2010/main" val="1386841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Conversational Style</a:t>
            </a:r>
            <a:endParaRPr lang="en-US" dirty="0"/>
          </a:p>
        </p:txBody>
      </p:sp>
      <p:sp>
        <p:nvSpPr>
          <p:cNvPr id="3" name="Content Placeholder 2"/>
          <p:cNvSpPr>
            <a:spLocks noGrp="1"/>
          </p:cNvSpPr>
          <p:nvPr>
            <p:ph idx="1"/>
          </p:nvPr>
        </p:nvSpPr>
        <p:spPr>
          <a:xfrm>
            <a:off x="838200" y="2057400"/>
            <a:ext cx="7612064" cy="4182035"/>
          </a:xfrm>
        </p:spPr>
        <p:txBody>
          <a:bodyPr>
            <a:normAutofit/>
          </a:bodyPr>
          <a:lstStyle/>
          <a:p>
            <a:r>
              <a:rPr lang="en-US" dirty="0" smtClean="0">
                <a:latin typeface="Times New Roman"/>
                <a:cs typeface="Times New Roman"/>
              </a:rPr>
              <a:t>Speak in short simple sentences and avoid using jargon and slang when communicating in English.</a:t>
            </a:r>
          </a:p>
          <a:p>
            <a:r>
              <a:rPr lang="en-US" dirty="0" smtClean="0">
                <a:latin typeface="Times New Roman"/>
                <a:cs typeface="Times New Roman"/>
              </a:rPr>
              <a:t>Conversations may get loud and passionate.</a:t>
            </a:r>
          </a:p>
          <a:p>
            <a:r>
              <a:rPr lang="en-US" dirty="0" smtClean="0">
                <a:latin typeface="Times New Roman"/>
                <a:cs typeface="Times New Roman"/>
              </a:rPr>
              <a:t>Interrupting others may be considered rude.  </a:t>
            </a:r>
          </a:p>
          <a:p>
            <a:r>
              <a:rPr lang="en-US" dirty="0" smtClean="0">
                <a:latin typeface="Times New Roman"/>
                <a:cs typeface="Times New Roman"/>
              </a:rPr>
              <a:t>It is in your best interest to mask any negative feelings with a smile.</a:t>
            </a:r>
          </a:p>
          <a:p>
            <a:r>
              <a:rPr lang="en-US" dirty="0" smtClean="0">
                <a:latin typeface="Times New Roman"/>
                <a:cs typeface="Times New Roman"/>
              </a:rPr>
              <a:t>It may jeopardize your relationship if you openly criticize someone, even in a one-on-one setting. </a:t>
            </a:r>
          </a:p>
          <a:p>
            <a:pPr marL="0" indent="0">
              <a:buNone/>
            </a:pPr>
            <a:endParaRPr lang="en-US" dirty="0"/>
          </a:p>
        </p:txBody>
      </p:sp>
    </p:spTree>
    <p:extLst>
      <p:ext uri="{BB962C8B-B14F-4D97-AF65-F5344CB8AC3E}">
        <p14:creationId xmlns:p14="http://schemas.microsoft.com/office/powerpoint/2010/main" val="3379069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Time</a:t>
            </a:r>
            <a:endParaRPr lang="en-US" dirty="0"/>
          </a:p>
        </p:txBody>
      </p:sp>
      <p:sp>
        <p:nvSpPr>
          <p:cNvPr id="3" name="Content Placeholder 2"/>
          <p:cNvSpPr>
            <a:spLocks noGrp="1"/>
          </p:cNvSpPr>
          <p:nvPr>
            <p:ph idx="1"/>
          </p:nvPr>
        </p:nvSpPr>
        <p:spPr>
          <a:xfrm>
            <a:off x="609600" y="1600200"/>
            <a:ext cx="7612064" cy="4182035"/>
          </a:xfrm>
        </p:spPr>
        <p:txBody>
          <a:bodyPr>
            <a:normAutofit fontScale="92500" lnSpcReduction="10000"/>
          </a:bodyPr>
          <a:lstStyle/>
          <a:p>
            <a:pPr marL="0" indent="0">
              <a:buNone/>
            </a:pPr>
            <a:endParaRPr lang="en-US" dirty="0" smtClean="0">
              <a:effectLst/>
              <a:latin typeface="Times New Roman"/>
              <a:cs typeface="Times New Roman"/>
            </a:endParaRPr>
          </a:p>
          <a:p>
            <a:r>
              <a:rPr lang="en-US" dirty="0" smtClean="0">
                <a:effectLst/>
                <a:latin typeface="Times New Roman"/>
                <a:cs typeface="Times New Roman"/>
              </a:rPr>
              <a:t>Nigerians tend to distrust people who appear unwilling to spend the time or whose motives for relationship building are unclear.  </a:t>
            </a:r>
          </a:p>
          <a:p>
            <a:r>
              <a:rPr lang="en-US" dirty="0">
                <a:effectLst/>
                <a:latin typeface="Times New Roman"/>
                <a:cs typeface="Times New Roman"/>
              </a:rPr>
              <a:t>Health and safety in the workplace still seems to be a new topic in Nigeria. </a:t>
            </a:r>
            <a:endParaRPr lang="en-US" dirty="0">
              <a:latin typeface="Times New Roman"/>
              <a:cs typeface="Times New Roman"/>
            </a:endParaRPr>
          </a:p>
          <a:p>
            <a:r>
              <a:rPr lang="en-US" dirty="0">
                <a:effectLst/>
                <a:latin typeface="Times New Roman"/>
                <a:cs typeface="Times New Roman"/>
              </a:rPr>
              <a:t>Government initiatives and programs are focused on providing meaningful work and eradicating poverty in Nigeria. </a:t>
            </a:r>
            <a:endParaRPr lang="en-US" dirty="0" smtClean="0">
              <a:effectLst/>
              <a:latin typeface="Times New Roman"/>
              <a:cs typeface="Times New Roman"/>
            </a:endParaRPr>
          </a:p>
          <a:p>
            <a:r>
              <a:rPr lang="en-US" dirty="0" smtClean="0">
                <a:effectLst/>
                <a:latin typeface="Times New Roman"/>
                <a:cs typeface="Times New Roman"/>
              </a:rPr>
              <a:t>Workers </a:t>
            </a:r>
            <a:r>
              <a:rPr lang="en-US" dirty="0">
                <a:effectLst/>
                <a:latin typeface="Times New Roman"/>
                <a:cs typeface="Times New Roman"/>
              </a:rPr>
              <a:t>in the manufacturing sector are either uneducated or minimally educated. </a:t>
            </a:r>
            <a:endParaRPr lang="en-US" dirty="0">
              <a:latin typeface="Times New Roman"/>
              <a:cs typeface="Times New Roman"/>
            </a:endParaRPr>
          </a:p>
          <a:p>
            <a:endParaRPr lang="en-US" dirty="0" smtClean="0">
              <a:effectLst/>
            </a:endParaRPr>
          </a:p>
          <a:p>
            <a:endParaRPr lang="en-US" dirty="0"/>
          </a:p>
          <a:p>
            <a:endParaRPr lang="en-US" dirty="0"/>
          </a:p>
        </p:txBody>
      </p:sp>
    </p:spTree>
    <p:extLst>
      <p:ext uri="{BB962C8B-B14F-4D97-AF65-F5344CB8AC3E}">
        <p14:creationId xmlns:p14="http://schemas.microsoft.com/office/powerpoint/2010/main" val="4032314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0" y="-533400"/>
            <a:ext cx="4724400" cy="1631950"/>
          </a:xfrm>
        </p:spPr>
        <p:txBody>
          <a:bodyPr/>
          <a:lstStyle/>
          <a:p>
            <a:r>
              <a:rPr lang="en-US" dirty="0" smtClean="0"/>
              <a:t>Social Customs</a:t>
            </a:r>
            <a:endParaRPr lang="en-US" dirty="0"/>
          </a:p>
        </p:txBody>
      </p:sp>
      <p:pic>
        <p:nvPicPr>
          <p:cNvPr id="11" name="Picture Placeholder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4740" b="4740"/>
          <a:stretch>
            <a:fillRect/>
          </a:stretch>
        </p:blipFill>
        <p:spPr>
          <a:xfrm rot="207159">
            <a:off x="4453721" y="348406"/>
            <a:ext cx="4048461" cy="23134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Placeholder 16"/>
          <p:cNvPicPr>
            <a:picLocks noGrp="1" noChangeAspect="1"/>
          </p:cNvPicPr>
          <p:nvPr>
            <p:ph type="pic" sz="quarter" idx="13"/>
          </p:nvPr>
        </p:nvPicPr>
        <p:blipFill>
          <a:blip r:embed="rId4">
            <a:grayscl/>
            <a:extLst>
              <a:ext uri="{BEBA8EAE-BF5A-486C-A8C5-ECC9F3942E4B}">
                <a14:imgProps xmlns:a14="http://schemas.microsoft.com/office/drawing/2010/main">
                  <a14:imgLayer r:embed="rId5">
                    <a14:imgEffect>
                      <a14:brightnessContrast bright="31000"/>
                    </a14:imgEffect>
                  </a14:imgLayer>
                </a14:imgProps>
              </a:ext>
              <a:ext uri="{28A0092B-C50C-407E-A947-70E740481C1C}">
                <a14:useLocalDpi xmlns:a14="http://schemas.microsoft.com/office/drawing/2010/main" val="0"/>
              </a:ext>
            </a:extLst>
          </a:blip>
          <a:srcRect l="2132" r="2132"/>
          <a:stretch>
            <a:fillRect/>
          </a:stretch>
        </p:blipFill>
        <p:spPr>
          <a:xfrm rot="21414752">
            <a:off x="138898" y="1929803"/>
            <a:ext cx="3823609" cy="27110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p:cNvSpPr txBox="1"/>
          <p:nvPr/>
        </p:nvSpPr>
        <p:spPr>
          <a:xfrm rot="176312">
            <a:off x="4194966" y="2679425"/>
            <a:ext cx="4565973" cy="923330"/>
          </a:xfrm>
          <a:prstGeom prst="rect">
            <a:avLst/>
          </a:prstGeom>
          <a:noFill/>
        </p:spPr>
        <p:txBody>
          <a:bodyPr wrap="square" rtlCol="0">
            <a:spAutoFit/>
          </a:bodyPr>
          <a:lstStyle/>
          <a:p>
            <a:pPr algn="ctr"/>
            <a:r>
              <a:rPr lang="en-US" b="1" dirty="0" smtClean="0">
                <a:solidFill>
                  <a:schemeClr val="bg1"/>
                </a:solidFill>
              </a:rPr>
              <a:t>- </a:t>
            </a:r>
            <a:r>
              <a:rPr lang="en-US" b="1" u="sng" dirty="0" smtClean="0">
                <a:solidFill>
                  <a:schemeClr val="bg1"/>
                </a:solidFill>
              </a:rPr>
              <a:t>Age</a:t>
            </a:r>
            <a:r>
              <a:rPr lang="en-US" b="1" dirty="0" smtClean="0">
                <a:solidFill>
                  <a:schemeClr val="bg1"/>
                </a:solidFill>
              </a:rPr>
              <a:t> </a:t>
            </a:r>
            <a:r>
              <a:rPr lang="en-US" dirty="0">
                <a:solidFill>
                  <a:schemeClr val="bg1"/>
                </a:solidFill>
              </a:rPr>
              <a:t>is traditionally very </a:t>
            </a:r>
            <a:r>
              <a:rPr lang="en-US" dirty="0" smtClean="0">
                <a:solidFill>
                  <a:schemeClr val="bg1"/>
                </a:solidFill>
              </a:rPr>
              <a:t>much respected</a:t>
            </a:r>
            <a:r>
              <a:rPr lang="en-US" dirty="0">
                <a:solidFill>
                  <a:schemeClr val="bg1"/>
                </a:solidFill>
              </a:rPr>
              <a:t>. The oldest person in a group is greeted and served first.</a:t>
            </a:r>
          </a:p>
        </p:txBody>
      </p:sp>
      <p:sp>
        <p:nvSpPr>
          <p:cNvPr id="3" name="TextBox 2"/>
          <p:cNvSpPr txBox="1"/>
          <p:nvPr/>
        </p:nvSpPr>
        <p:spPr>
          <a:xfrm rot="21448989">
            <a:off x="12133" y="4762158"/>
            <a:ext cx="4265080" cy="646331"/>
          </a:xfrm>
          <a:prstGeom prst="rect">
            <a:avLst/>
          </a:prstGeom>
          <a:noFill/>
        </p:spPr>
        <p:txBody>
          <a:bodyPr wrap="square" rtlCol="0">
            <a:spAutoFit/>
          </a:bodyPr>
          <a:lstStyle/>
          <a:p>
            <a:pPr algn="ctr"/>
            <a:r>
              <a:rPr lang="en-US" b="1" dirty="0" smtClean="0">
                <a:solidFill>
                  <a:schemeClr val="bg1"/>
                </a:solidFill>
                <a:latin typeface="+mj-lt"/>
              </a:rPr>
              <a:t>- </a:t>
            </a:r>
            <a:r>
              <a:rPr lang="en-US" b="1" u="sng" dirty="0" smtClean="0">
                <a:solidFill>
                  <a:schemeClr val="bg1"/>
                </a:solidFill>
                <a:latin typeface="+mj-lt"/>
              </a:rPr>
              <a:t>Greetings</a:t>
            </a:r>
            <a:r>
              <a:rPr lang="en-US" b="1" dirty="0" smtClean="0">
                <a:solidFill>
                  <a:schemeClr val="bg1"/>
                </a:solidFill>
                <a:latin typeface="+mj-lt"/>
              </a:rPr>
              <a:t> </a:t>
            </a:r>
            <a:r>
              <a:rPr lang="en-US" dirty="0" smtClean="0">
                <a:solidFill>
                  <a:schemeClr val="bg1"/>
                </a:solidFill>
                <a:latin typeface="+mj-lt"/>
              </a:rPr>
              <a:t>consist of a firm handshake </a:t>
            </a:r>
            <a:r>
              <a:rPr lang="en-US" dirty="0">
                <a:solidFill>
                  <a:schemeClr val="bg1"/>
                </a:solidFill>
                <a:latin typeface="+mj-lt"/>
              </a:rPr>
              <a:t>with a warm </a:t>
            </a:r>
            <a:r>
              <a:rPr lang="en-US" dirty="0" smtClean="0">
                <a:solidFill>
                  <a:schemeClr val="bg1"/>
                </a:solidFill>
                <a:latin typeface="+mj-lt"/>
              </a:rPr>
              <a:t>smile.</a:t>
            </a:r>
            <a:endParaRPr lang="en-US" dirty="0">
              <a:solidFill>
                <a:schemeClr val="bg1"/>
              </a:solidFill>
              <a:latin typeface="+mj-lt"/>
            </a:endParaRPr>
          </a:p>
        </p:txBody>
      </p:sp>
      <p:pic>
        <p:nvPicPr>
          <p:cNvPr id="1026" name="Picture 2"/>
          <p:cNvPicPr>
            <a:picLocks noChangeAspect="1" noChangeArrowheads="1"/>
          </p:cNvPicPr>
          <p:nvPr/>
        </p:nvPicPr>
        <p:blipFill>
          <a:blip r:embed="rId6">
            <a:grayscl/>
            <a:extLst>
              <a:ext uri="{28A0092B-C50C-407E-A947-70E740481C1C}">
                <a14:useLocalDpi xmlns:a14="http://schemas.microsoft.com/office/drawing/2010/main" val="0"/>
              </a:ext>
            </a:extLst>
          </a:blip>
          <a:srcRect/>
          <a:stretch>
            <a:fillRect/>
          </a:stretch>
        </p:blipFill>
        <p:spPr bwMode="auto">
          <a:xfrm>
            <a:off x="4419600" y="3733800"/>
            <a:ext cx="3647162" cy="2168244"/>
          </a:xfrm>
          <a:prstGeom prst="rect">
            <a:avLst/>
          </a:prstGeom>
          <a:noFill/>
          <a:ln w="101600" cmpd="sng">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95600" y="6019800"/>
            <a:ext cx="6019800" cy="646331"/>
          </a:xfrm>
          <a:prstGeom prst="rect">
            <a:avLst/>
          </a:prstGeom>
          <a:noFill/>
        </p:spPr>
        <p:txBody>
          <a:bodyPr wrap="square" rtlCol="0">
            <a:spAutoFit/>
          </a:bodyPr>
          <a:lstStyle/>
          <a:p>
            <a:pPr algn="ctr"/>
            <a:r>
              <a:rPr lang="en-US" dirty="0" smtClean="0">
                <a:solidFill>
                  <a:schemeClr val="bg1"/>
                </a:solidFill>
              </a:rPr>
              <a:t>-</a:t>
            </a:r>
            <a:r>
              <a:rPr lang="en-US" b="1" u="sng" dirty="0" smtClean="0">
                <a:solidFill>
                  <a:schemeClr val="bg1"/>
                </a:solidFill>
              </a:rPr>
              <a:t>In Meetings</a:t>
            </a:r>
            <a:r>
              <a:rPr lang="en-US" dirty="0" smtClean="0">
                <a:solidFill>
                  <a:schemeClr val="bg1"/>
                </a:solidFill>
              </a:rPr>
              <a:t>; it is important to develop personal relationships before conducting business. </a:t>
            </a:r>
            <a:endParaRPr lang="en-US" dirty="0">
              <a:solidFill>
                <a:schemeClr val="bg1"/>
              </a:solidFill>
            </a:endParaRPr>
          </a:p>
        </p:txBody>
      </p:sp>
    </p:spTree>
    <p:extLst>
      <p:ext uri="{BB962C8B-B14F-4D97-AF65-F5344CB8AC3E}">
        <p14:creationId xmlns:p14="http://schemas.microsoft.com/office/powerpoint/2010/main" val="361164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Gender Roles</a:t>
            </a:r>
            <a:endParaRPr lang="en-US" dirty="0"/>
          </a:p>
        </p:txBody>
      </p:sp>
      <p:sp>
        <p:nvSpPr>
          <p:cNvPr id="8" name="TextBox 7"/>
          <p:cNvSpPr txBox="1"/>
          <p:nvPr/>
        </p:nvSpPr>
        <p:spPr>
          <a:xfrm>
            <a:off x="152400" y="1828800"/>
            <a:ext cx="8763000" cy="5416868"/>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bg1"/>
                </a:solidFill>
              </a:rPr>
              <a:t>Generally speaking Nigeria is a patriarchal, male dominated society.</a:t>
            </a:r>
          </a:p>
          <a:p>
            <a:pPr marL="285750" indent="-285750">
              <a:buFont typeface="Arial" pitchFamily="34" charset="0"/>
              <a:buChar char="•"/>
            </a:pPr>
            <a:endParaRPr lang="en-US" sz="2000" dirty="0">
              <a:solidFill>
                <a:schemeClr val="bg1"/>
              </a:solidFill>
            </a:endParaRPr>
          </a:p>
          <a:p>
            <a:pPr marL="285750" indent="-285750">
              <a:buFont typeface="Arial" pitchFamily="34" charset="0"/>
              <a:buChar char="•"/>
            </a:pPr>
            <a:r>
              <a:rPr lang="en-US" sz="2000" dirty="0" smtClean="0">
                <a:solidFill>
                  <a:schemeClr val="bg1"/>
                </a:solidFill>
              </a:rPr>
              <a:t>Only </a:t>
            </a:r>
            <a:r>
              <a:rPr lang="en-US" sz="2000" dirty="0">
                <a:solidFill>
                  <a:schemeClr val="bg1"/>
                </a:solidFill>
              </a:rPr>
              <a:t>50% of women are literate, compared to 70% of men. </a:t>
            </a:r>
            <a:endParaRPr lang="en-US" sz="2000" dirty="0" smtClean="0">
              <a:solidFill>
                <a:schemeClr val="bg1"/>
              </a:solidFill>
            </a:endParaRPr>
          </a:p>
          <a:p>
            <a:pPr marL="285750" indent="-285750">
              <a:buFont typeface="Arial" pitchFamily="34" charset="0"/>
              <a:buChar char="•"/>
            </a:pPr>
            <a:endParaRPr lang="en-US" sz="2000" dirty="0">
              <a:solidFill>
                <a:schemeClr val="bg1"/>
              </a:solidFill>
            </a:endParaRPr>
          </a:p>
          <a:p>
            <a:pPr marL="285750" indent="-285750">
              <a:buFont typeface="Arial" pitchFamily="34" charset="0"/>
              <a:buChar char="•"/>
            </a:pPr>
            <a:r>
              <a:rPr lang="en-US" sz="2000" dirty="0" smtClean="0">
                <a:solidFill>
                  <a:schemeClr val="bg1"/>
                </a:solidFill>
              </a:rPr>
              <a:t>The degree to which gender roles are enforced varies greatly across the county, this is due to:  </a:t>
            </a:r>
            <a:endParaRPr lang="en-US" sz="2000" dirty="0">
              <a:solidFill>
                <a:schemeClr val="bg1"/>
              </a:solidFill>
            </a:endParaRPr>
          </a:p>
          <a:p>
            <a:pPr marL="285750" indent="-285750">
              <a:buFont typeface="Arial" pitchFamily="34" charset="0"/>
              <a:buChar char="•"/>
            </a:pPr>
            <a:endParaRPr lang="en-US" sz="2000" dirty="0" smtClean="0">
              <a:solidFill>
                <a:schemeClr val="bg1"/>
              </a:solidFill>
            </a:endParaRPr>
          </a:p>
          <a:p>
            <a:pPr marL="2114550" lvl="4" indent="-285750">
              <a:buFont typeface="Arial" pitchFamily="34" charset="0"/>
              <a:buChar char="•"/>
            </a:pPr>
            <a:r>
              <a:rPr lang="en-US" sz="2000" dirty="0" smtClean="0">
                <a:solidFill>
                  <a:schemeClr val="bg1"/>
                </a:solidFill>
              </a:rPr>
              <a:t> Various Traditional Tribes</a:t>
            </a:r>
          </a:p>
          <a:p>
            <a:pPr marL="2114550" lvl="4" indent="-285750">
              <a:lnSpc>
                <a:spcPct val="150000"/>
              </a:lnSpc>
              <a:buFont typeface="Arial" pitchFamily="34" charset="0"/>
              <a:buChar char="•"/>
            </a:pPr>
            <a:r>
              <a:rPr lang="en-US" sz="2000" dirty="0" smtClean="0">
                <a:solidFill>
                  <a:schemeClr val="bg1"/>
                </a:solidFill>
              </a:rPr>
              <a:t> Different Religions </a:t>
            </a:r>
          </a:p>
          <a:p>
            <a:pPr marL="2114550" lvl="4" indent="-285750">
              <a:lnSpc>
                <a:spcPct val="150000"/>
              </a:lnSpc>
              <a:buFont typeface="Arial" pitchFamily="34" charset="0"/>
              <a:buChar char="•"/>
            </a:pPr>
            <a:r>
              <a:rPr lang="en-US" sz="2000" dirty="0" smtClean="0">
                <a:solidFill>
                  <a:schemeClr val="bg1"/>
                </a:solidFill>
              </a:rPr>
              <a:t> Rural Vs. Urban Areas.</a:t>
            </a:r>
          </a:p>
          <a:p>
            <a:pPr marL="2114550" lvl="4" indent="-285750">
              <a:lnSpc>
                <a:spcPct val="150000"/>
              </a:lnSpc>
              <a:buFont typeface="Arial" pitchFamily="34" charset="0"/>
              <a:buChar char="•"/>
            </a:pPr>
            <a:r>
              <a:rPr lang="en-US" sz="2000" dirty="0" smtClean="0">
                <a:solidFill>
                  <a:schemeClr val="bg1"/>
                </a:solidFill>
              </a:rPr>
              <a:t>Legal Issues</a:t>
            </a:r>
          </a:p>
          <a:p>
            <a:pPr lvl="4">
              <a:lnSpc>
                <a:spcPct val="150000"/>
              </a:lnSpc>
            </a:pPr>
            <a:endParaRPr lang="en-US" sz="2000" dirty="0" smtClean="0">
              <a:solidFill>
                <a:schemeClr val="bg1"/>
              </a:solidFill>
            </a:endParaRPr>
          </a:p>
          <a:p>
            <a:pPr lvl="4">
              <a:lnSpc>
                <a:spcPct val="150000"/>
              </a:lnSpc>
            </a:pPr>
            <a:endParaRPr lang="en-US" sz="2000" b="1" dirty="0" smtClean="0">
              <a:solidFill>
                <a:schemeClr val="bg1"/>
              </a:solidFill>
            </a:endParaRPr>
          </a:p>
          <a:p>
            <a:pPr marL="2114550" lvl="4" indent="-285750">
              <a:buFont typeface="Arial" pitchFamily="34" charset="0"/>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47917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762000" y="1981200"/>
            <a:ext cx="7612064" cy="4182035"/>
          </a:xfrm>
        </p:spPr>
        <p:txBody>
          <a:bodyPr>
            <a:normAutofit/>
          </a:bodyPr>
          <a:lstStyle/>
          <a:p>
            <a:r>
              <a:rPr lang="en-US" sz="1400" dirty="0">
                <a:solidFill>
                  <a:schemeClr val="accent3"/>
                </a:solidFill>
                <a:hlinkClick r:id="rId2"/>
              </a:rPr>
              <a:t>http://</a:t>
            </a:r>
            <a:r>
              <a:rPr lang="en-US" sz="1400" dirty="0" smtClean="0">
                <a:solidFill>
                  <a:schemeClr val="accent3"/>
                </a:solidFill>
                <a:hlinkClick r:id="rId2"/>
              </a:rPr>
              <a:t>www.globalnegotiationresources.com/cou/Nigeria.pdf</a:t>
            </a:r>
            <a:endParaRPr lang="en-US" sz="1400" dirty="0" smtClean="0">
              <a:solidFill>
                <a:schemeClr val="accent3"/>
              </a:solidFill>
            </a:endParaRPr>
          </a:p>
          <a:p>
            <a:r>
              <a:rPr lang="en-US" sz="1400" dirty="0">
                <a:solidFill>
                  <a:schemeClr val="accent3"/>
                </a:solidFill>
                <a:hlinkClick r:id="rId3"/>
              </a:rPr>
              <a:t>http://</a:t>
            </a:r>
            <a:r>
              <a:rPr lang="en-US" sz="1400" dirty="0" smtClean="0">
                <a:solidFill>
                  <a:schemeClr val="accent3"/>
                </a:solidFill>
                <a:hlinkClick r:id="rId3"/>
              </a:rPr>
              <a:t>www.kwintessential.co.uk/resources/global-etiquette/nigeria.html</a:t>
            </a:r>
            <a:endParaRPr lang="en-US" sz="1400" dirty="0" smtClean="0">
              <a:solidFill>
                <a:schemeClr val="accent3"/>
              </a:solidFill>
            </a:endParaRPr>
          </a:p>
          <a:p>
            <a:r>
              <a:rPr lang="en-US" sz="1400" dirty="0">
                <a:solidFill>
                  <a:schemeClr val="accent3"/>
                </a:solidFill>
                <a:hlinkClick r:id="rId4"/>
              </a:rPr>
              <a:t>http://</a:t>
            </a:r>
            <a:r>
              <a:rPr lang="en-US" sz="1400" dirty="0" smtClean="0">
                <a:solidFill>
                  <a:schemeClr val="accent3"/>
                </a:solidFill>
                <a:hlinkClick r:id="rId4"/>
              </a:rPr>
              <a:t>www.krepublishers.com/02-Journals/JSS/JSS-27-0-000-11-Web/JSS-27-1-000-11-Abst-PDF/JSS-27-1-067-11-1045-Omadjohwoefe-O-S/JSS-27-1-067-11-1045-Omadjohwoefe-O-S-Tt.pdf</a:t>
            </a:r>
            <a:r>
              <a:rPr lang="en-US" sz="1400" dirty="0" smtClean="0">
                <a:solidFill>
                  <a:schemeClr val="accent3"/>
                </a:solidFill>
              </a:rPr>
              <a:t> </a:t>
            </a:r>
          </a:p>
          <a:p>
            <a:r>
              <a:rPr lang="en-US" sz="1400" dirty="0" smtClean="0">
                <a:solidFill>
                  <a:schemeClr val="accent3"/>
                </a:solidFill>
              </a:rPr>
              <a:t>https</a:t>
            </a:r>
            <a:r>
              <a:rPr lang="en-US" sz="1400" dirty="0">
                <a:solidFill>
                  <a:schemeClr val="accent3"/>
                </a:solidFill>
              </a:rPr>
              <a:t>://www.cia.gov/library/publications/the-world-factbook/geos/ni.html</a:t>
            </a:r>
          </a:p>
          <a:p>
            <a:endParaRPr lang="en-US" sz="1400" dirty="0" smtClean="0">
              <a:solidFill>
                <a:schemeClr val="accent3"/>
              </a:solidFill>
            </a:endParaRPr>
          </a:p>
        </p:txBody>
      </p:sp>
    </p:spTree>
    <p:extLst>
      <p:ext uri="{BB962C8B-B14F-4D97-AF65-F5344CB8AC3E}">
        <p14:creationId xmlns:p14="http://schemas.microsoft.com/office/powerpoint/2010/main" val="343849401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706</TotalTime>
  <Words>902</Words>
  <Application>Microsoft Office PowerPoint</Application>
  <PresentationFormat>On-screen Show (4:3)</PresentationFormat>
  <Paragraphs>69</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Habitat</vt:lpstr>
      <vt:lpstr>NIGERIA</vt:lpstr>
      <vt:lpstr>Welcome to Nigeria</vt:lpstr>
      <vt:lpstr>High contact v. Low contact culture</vt:lpstr>
      <vt:lpstr>Individualist v. collectivist culture</vt:lpstr>
      <vt:lpstr>Conversational Style</vt:lpstr>
      <vt:lpstr>Use of Time</vt:lpstr>
      <vt:lpstr>Social Customs</vt:lpstr>
      <vt:lpstr>Gender Roles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dc:title>
  <dc:creator>libdesktop</dc:creator>
  <cp:lastModifiedBy>Josh</cp:lastModifiedBy>
  <cp:revision>47</cp:revision>
  <dcterms:created xsi:type="dcterms:W3CDTF">2012-10-25T20:57:13Z</dcterms:created>
  <dcterms:modified xsi:type="dcterms:W3CDTF">2012-12-11T22:04:13Z</dcterms:modified>
</cp:coreProperties>
</file>