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41"/>
  </p:notesMasterIdLst>
  <p:sldIdLst>
    <p:sldId id="256" r:id="rId2"/>
    <p:sldId id="300" r:id="rId3"/>
    <p:sldId id="302" r:id="rId4"/>
    <p:sldId id="303" r:id="rId5"/>
    <p:sldId id="304" r:id="rId6"/>
    <p:sldId id="310" r:id="rId7"/>
    <p:sldId id="311" r:id="rId8"/>
    <p:sldId id="312" r:id="rId9"/>
    <p:sldId id="301" r:id="rId10"/>
    <p:sldId id="305" r:id="rId11"/>
    <p:sldId id="306" r:id="rId12"/>
    <p:sldId id="307" r:id="rId13"/>
    <p:sldId id="308" r:id="rId14"/>
    <p:sldId id="309" r:id="rId15"/>
    <p:sldId id="261" r:id="rId16"/>
    <p:sldId id="279" r:id="rId17"/>
    <p:sldId id="274" r:id="rId18"/>
    <p:sldId id="258" r:id="rId19"/>
    <p:sldId id="25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97" r:id="rId38"/>
    <p:sldId id="298" r:id="rId39"/>
    <p:sldId id="299"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autoAdjust="0"/>
    <p:restoredTop sz="94717" autoAdjust="0"/>
  </p:normalViewPr>
  <p:slideViewPr>
    <p:cSldViewPr>
      <p:cViewPr varScale="1">
        <p:scale>
          <a:sx n="100" d="100"/>
          <a:sy n="100" d="100"/>
        </p:scale>
        <p:origin x="-294" y="-102"/>
      </p:cViewPr>
      <p:guideLst>
        <p:guide orient="horz" pos="2160"/>
        <p:guide pos="2880"/>
      </p:guideLst>
    </p:cSldViewPr>
  </p:slideViewPr>
  <p:outlineViewPr>
    <p:cViewPr>
      <p:scale>
        <a:sx n="33" d="100"/>
        <a:sy n="33" d="100"/>
      </p:scale>
      <p:origin x="0" y="1080"/>
    </p:cViewPr>
  </p:outlin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179AC10-8C3E-4B35-868C-A237DA953C72}" type="datetimeFigureOut">
              <a:rPr lang="en-US" smtClean="0"/>
              <a:pPr/>
              <a:t>4/26/2011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7AB48F-79E5-43B8-AD58-35171BD9F4F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looked at three different English dialects- American,</a:t>
            </a:r>
            <a:r>
              <a:rPr lang="en-US" baseline="0" dirty="0" smtClean="0"/>
              <a:t> Irish and British- and compared how they called certain nouns. During the process of obtaining information, we noticed that they also used different words for ideas. For example, when “poking fun” at each other, the American referred to that process as “kidding” while the Irish person said “messing” and the British person said “joking”.</a:t>
            </a:r>
            <a:endParaRPr lang="en-US" dirty="0" smtClean="0"/>
          </a:p>
          <a:p>
            <a:endParaRPr lang="en-US" dirty="0"/>
          </a:p>
        </p:txBody>
      </p:sp>
      <p:sp>
        <p:nvSpPr>
          <p:cNvPr id="4" name="Slide Number Placeholder 3"/>
          <p:cNvSpPr>
            <a:spLocks noGrp="1"/>
          </p:cNvSpPr>
          <p:nvPr>
            <p:ph type="sldNum" sz="quarter" idx="10"/>
          </p:nvPr>
        </p:nvSpPr>
        <p:spPr/>
        <p:txBody>
          <a:bodyPr/>
          <a:lstStyle/>
          <a:p>
            <a:fld id="{C37AB48F-79E5-43B8-AD58-35171BD9F4F3}" type="slidenum">
              <a:rPr lang="en-US" smtClean="0"/>
              <a:pPr/>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northeast American dialect has really been influenced by many different</a:t>
            </a:r>
            <a:r>
              <a:rPr lang="en-US" baseline="0" dirty="0" smtClean="0"/>
              <a:t> cultures with many different words. The person we observed spoke the dialect found outside of Philadelphia which is similar to that of New York with differences in the phonemic and morphemic aspects. Their vocabulary is more or less the same as what we find in New York, although a sandwich that we refer to as a “sub” might be referred to as a “hoagie”. </a:t>
            </a:r>
            <a:endParaRPr lang="en-US" dirty="0" smtClean="0"/>
          </a:p>
          <a:p>
            <a:endParaRPr lang="en-US" dirty="0"/>
          </a:p>
        </p:txBody>
      </p:sp>
      <p:sp>
        <p:nvSpPr>
          <p:cNvPr id="4" name="Slide Number Placeholder 3"/>
          <p:cNvSpPr>
            <a:spLocks noGrp="1"/>
          </p:cNvSpPr>
          <p:nvPr>
            <p:ph type="sldNum" sz="quarter" idx="10"/>
          </p:nvPr>
        </p:nvSpPr>
        <p:spPr/>
        <p:txBody>
          <a:bodyPr/>
          <a:lstStyle/>
          <a:p>
            <a:fld id="{C37AB48F-79E5-43B8-AD58-35171BD9F4F3}"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person from Manchester,</a:t>
            </a:r>
            <a:r>
              <a:rPr lang="en-US" baseline="0" dirty="0" smtClean="0"/>
              <a:t> or a “</a:t>
            </a:r>
            <a:r>
              <a:rPr lang="en-US" baseline="0" dirty="0" err="1" smtClean="0"/>
              <a:t>Manc</a:t>
            </a:r>
            <a:r>
              <a:rPr lang="en-US" baseline="0" dirty="0" smtClean="0"/>
              <a:t>” as they are colloquially known, tends to end their sentences on high notes. For example, </a:t>
            </a:r>
            <a:endParaRPr lang="en-US" dirty="0"/>
          </a:p>
        </p:txBody>
      </p:sp>
      <p:sp>
        <p:nvSpPr>
          <p:cNvPr id="4" name="Slide Number Placeholder 3"/>
          <p:cNvSpPr>
            <a:spLocks noGrp="1"/>
          </p:cNvSpPr>
          <p:nvPr>
            <p:ph type="sldNum" sz="quarter" idx="10"/>
          </p:nvPr>
        </p:nvSpPr>
        <p:spPr/>
        <p:txBody>
          <a:bodyPr/>
          <a:lstStyle/>
          <a:p>
            <a:fld id="{C37AB48F-79E5-43B8-AD58-35171BD9F4F3}"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Irish dialect is influenced by an entire other language known as Gaelic. Many words that the Irish people use are not simply a lexical difference but a word from the</a:t>
            </a:r>
            <a:r>
              <a:rPr lang="en-US" baseline="0" dirty="0" smtClean="0"/>
              <a:t> other language. For example, while Americans might</a:t>
            </a:r>
            <a:r>
              <a:rPr lang="en-US" dirty="0" smtClean="0"/>
              <a:t> address someone in a police uniform as “Officer”, an Irish person would call him “Garda” ( the </a:t>
            </a:r>
            <a:r>
              <a:rPr lang="en-US" dirty="0" err="1" smtClean="0"/>
              <a:t>gaelic</a:t>
            </a:r>
            <a:r>
              <a:rPr lang="en-US" baseline="0" dirty="0" smtClean="0"/>
              <a:t> form or the word)</a:t>
            </a:r>
            <a:r>
              <a:rPr lang="en-US" dirty="0" smtClean="0"/>
              <a:t> or risk sounding disrespectful. Also when referring</a:t>
            </a:r>
            <a:r>
              <a:rPr lang="en-US" baseline="0" dirty="0" smtClean="0"/>
              <a:t> to a social event an Irish person might say “Last night was great </a:t>
            </a:r>
            <a:r>
              <a:rPr lang="en-US" baseline="0" dirty="0" err="1" smtClean="0"/>
              <a:t>craic</a:t>
            </a:r>
            <a:r>
              <a:rPr lang="en-US" baseline="0" dirty="0" smtClean="0"/>
              <a:t>” meaning last night was a lot of fun and not a reference to drug use!</a:t>
            </a:r>
            <a:endParaRPr lang="en-US" dirty="0" smtClean="0"/>
          </a:p>
          <a:p>
            <a:endParaRPr lang="en-US" dirty="0"/>
          </a:p>
        </p:txBody>
      </p:sp>
      <p:sp>
        <p:nvSpPr>
          <p:cNvPr id="4" name="Slide Number Placeholder 3"/>
          <p:cNvSpPr>
            <a:spLocks noGrp="1"/>
          </p:cNvSpPr>
          <p:nvPr>
            <p:ph type="sldNum" sz="quarter" idx="10"/>
          </p:nvPr>
        </p:nvSpPr>
        <p:spPr/>
        <p:txBody>
          <a:bodyPr/>
          <a:lstStyle/>
          <a:p>
            <a:fld id="{C37AB48F-79E5-43B8-AD58-35171BD9F4F3}"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found three people who all speak English as their first language but who learned how to speak in three different areas of the world. We recorded them speaking regularly, introducing themselves and talking about their perception of language (having never studied anything about language). </a:t>
            </a:r>
          </a:p>
          <a:p>
            <a:r>
              <a:rPr lang="en-US" dirty="0" smtClean="0"/>
              <a:t>Next we showed them the story of the Three Little Pigs in pictures, splitting the story three ways, and recorded how each person told a bit of the story.</a:t>
            </a:r>
          </a:p>
          <a:p>
            <a:r>
              <a:rPr lang="en-US" dirty="0" smtClean="0"/>
              <a:t>Finally, we showed them 21 different pictures of things and asked what they would call them. There were significant differences between American English and Irish/ British English, but many of the words were the same between Irish and British English. </a:t>
            </a:r>
            <a:endParaRPr lang="en-US" dirty="0"/>
          </a:p>
        </p:txBody>
      </p:sp>
      <p:sp>
        <p:nvSpPr>
          <p:cNvPr id="4" name="Slide Number Placeholder 3"/>
          <p:cNvSpPr>
            <a:spLocks noGrp="1"/>
          </p:cNvSpPr>
          <p:nvPr>
            <p:ph type="sldNum" sz="quarter" idx="10"/>
          </p:nvPr>
        </p:nvSpPr>
        <p:spPr/>
        <p:txBody>
          <a:bodyPr/>
          <a:lstStyle/>
          <a:p>
            <a:fld id="{C37AB48F-79E5-43B8-AD58-35171BD9F4F3}"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8E8B3CDC-7AFA-4C7B-B286-F7D0BB2FB54D}" type="datetimeFigureOut">
              <a:rPr lang="en-US" smtClean="0"/>
              <a:pPr/>
              <a:t>4/26/2011</a:t>
            </a:fld>
            <a:endParaRPr lang="en-US"/>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en-US"/>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1D419676-748D-4542-B231-2C9EFDCF4687}"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8E8B3CDC-7AFA-4C7B-B286-F7D0BB2FB54D}" type="datetimeFigureOut">
              <a:rPr lang="en-US" smtClean="0"/>
              <a:pPr/>
              <a:t>4/26/2011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1D419676-748D-4542-B231-2C9EFDCF468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fld id="{8E8B3CDC-7AFA-4C7B-B286-F7D0BB2FB54D}" type="datetimeFigureOut">
              <a:rPr lang="en-US" smtClean="0"/>
              <a:pPr/>
              <a:t>4/26/2011</a:t>
            </a:fld>
            <a:endParaRPr lang="en-US"/>
          </a:p>
        </p:txBody>
      </p:sp>
      <p:sp>
        <p:nvSpPr>
          <p:cNvPr id="5" name="Footer Placeholder 4"/>
          <p:cNvSpPr>
            <a:spLocks noGrp="1"/>
          </p:cNvSpPr>
          <p:nvPr>
            <p:ph type="ftr" sz="quarter" idx="11"/>
          </p:nvPr>
        </p:nvSpPr>
        <p:spPr>
          <a:xfrm>
            <a:off x="457200" y="6556248"/>
            <a:ext cx="3657600" cy="228600"/>
          </a:xfrm>
        </p:spPr>
        <p:txBody>
          <a:bodyPr/>
          <a:lstStyle>
            <a:extLst/>
          </a:lstStyle>
          <a:p>
            <a:endParaRPr lang="en-US"/>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1D419676-748D-4542-B231-2C9EFDCF468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8E8B3CDC-7AFA-4C7B-B286-F7D0BB2FB54D}" type="datetimeFigureOut">
              <a:rPr lang="en-US" smtClean="0"/>
              <a:pPr/>
              <a:t>4/26/2011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1D419676-748D-4542-B231-2C9EFDCF468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8E8B3CDC-7AFA-4C7B-B286-F7D0BB2FB54D}" type="datetimeFigureOut">
              <a:rPr lang="en-US" smtClean="0"/>
              <a:pPr/>
              <a:t>4/26/2011</a:t>
            </a:fld>
            <a:endParaRPr lang="en-US"/>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en-US"/>
          </a:p>
        </p:txBody>
      </p:sp>
      <p:sp>
        <p:nvSpPr>
          <p:cNvPr id="6" name="Slide Number Placeholder 5"/>
          <p:cNvSpPr>
            <a:spLocks noGrp="1"/>
          </p:cNvSpPr>
          <p:nvPr>
            <p:ph type="sldNum" sz="quarter" idx="12"/>
          </p:nvPr>
        </p:nvSpPr>
        <p:spPr>
          <a:xfrm>
            <a:off x="6733952" y="6555112"/>
            <a:ext cx="588336" cy="228600"/>
          </a:xfrm>
        </p:spPr>
        <p:txBody>
          <a:bodyPr/>
          <a:lstStyle>
            <a:extLst/>
          </a:lstStyle>
          <a:p>
            <a:fld id="{1D419676-748D-4542-B231-2C9EFDCF4687}"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8E8B3CDC-7AFA-4C7B-B286-F7D0BB2FB54D}" type="datetimeFigureOut">
              <a:rPr lang="en-US" smtClean="0"/>
              <a:pPr/>
              <a:t>4/26/2011</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1D419676-748D-4542-B231-2C9EFDCF468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8E8B3CDC-7AFA-4C7B-B286-F7D0BB2FB54D}" type="datetimeFigureOut">
              <a:rPr lang="en-US" smtClean="0"/>
              <a:pPr/>
              <a:t>4/26/2011</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1D419676-748D-4542-B231-2C9EFDCF468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8E8B3CDC-7AFA-4C7B-B286-F7D0BB2FB54D}" type="datetimeFigureOut">
              <a:rPr lang="en-US" smtClean="0"/>
              <a:pPr/>
              <a:t>4/26/2011</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1D419676-748D-4542-B231-2C9EFDCF468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fld id="{8E8B3CDC-7AFA-4C7B-B286-F7D0BB2FB54D}" type="datetimeFigureOut">
              <a:rPr lang="en-US" smtClean="0"/>
              <a:pPr/>
              <a:t>4/26/2011</a:t>
            </a:fld>
            <a:endParaRPr lang="en-US"/>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lang="en-US"/>
          </a:p>
        </p:txBody>
      </p:sp>
      <p:sp>
        <p:nvSpPr>
          <p:cNvPr id="4" name="Slide Number Placeholder 3"/>
          <p:cNvSpPr>
            <a:spLocks noGrp="1"/>
          </p:cNvSpPr>
          <p:nvPr>
            <p:ph type="sldNum" sz="quarter" idx="12"/>
          </p:nvPr>
        </p:nvSpPr>
        <p:spPr/>
        <p:txBody>
          <a:bodyPr/>
          <a:lstStyle>
            <a:extLst/>
          </a:lstStyle>
          <a:p>
            <a:fld id="{1D419676-748D-4542-B231-2C9EFDCF468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8E8B3CDC-7AFA-4C7B-B286-F7D0BB2FB54D}" type="datetimeFigureOut">
              <a:rPr lang="en-US" smtClean="0"/>
              <a:pPr/>
              <a:t>4/26/2011</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1D419676-748D-4542-B231-2C9EFDCF468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fld id="{8E8B3CDC-7AFA-4C7B-B286-F7D0BB2FB54D}" type="datetimeFigureOut">
              <a:rPr lang="en-US" smtClean="0"/>
              <a:pPr/>
              <a:t>4/26/2011</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1D419676-748D-4542-B231-2C9EFDCF4687}" type="slidenum">
              <a:rPr lang="en-US" smtClean="0"/>
              <a:pPr/>
              <a:t>‹#›</a:t>
            </a:fld>
            <a:endParaRPr lang="en-US"/>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8E8B3CDC-7AFA-4C7B-B286-F7D0BB2FB54D}" type="datetimeFigureOut">
              <a:rPr lang="en-US" smtClean="0"/>
              <a:pPr/>
              <a:t>4/26/2011</a:t>
            </a:fld>
            <a:endParaRPr lang="en-US"/>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en-US"/>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1D419676-748D-4542-B231-2C9EFDCF468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7000" y="2133600"/>
            <a:ext cx="6248400" cy="1470025"/>
          </a:xfrm>
        </p:spPr>
        <p:txBody>
          <a:bodyPr>
            <a:noAutofit/>
          </a:bodyPr>
          <a:lstStyle/>
          <a:p>
            <a:r>
              <a:rPr lang="en-US" dirty="0" smtClean="0"/>
              <a:t>An examination of semantic variations across different dialects of English.</a:t>
            </a:r>
            <a:endParaRPr lang="en-US" dirty="0"/>
          </a:p>
        </p:txBody>
      </p:sp>
      <p:sp>
        <p:nvSpPr>
          <p:cNvPr id="3" name="Subtitle 2"/>
          <p:cNvSpPr>
            <a:spLocks noGrp="1"/>
          </p:cNvSpPr>
          <p:nvPr>
            <p:ph type="subTitle" idx="1"/>
          </p:nvPr>
        </p:nvSpPr>
        <p:spPr>
          <a:xfrm>
            <a:off x="3733800" y="4038600"/>
            <a:ext cx="5114778" cy="1101248"/>
          </a:xfrm>
        </p:spPr>
        <p:txBody>
          <a:bodyPr>
            <a:normAutofit fontScale="77500" lnSpcReduction="20000"/>
          </a:bodyPr>
          <a:lstStyle/>
          <a:p>
            <a:r>
              <a:rPr lang="en-US" dirty="0" smtClean="0"/>
              <a:t>By: Jessica Scannell,</a:t>
            </a:r>
            <a:r>
              <a:rPr lang="en-US" dirty="0"/>
              <a:t> </a:t>
            </a:r>
            <a:endParaRPr lang="en-US" dirty="0" smtClean="0"/>
          </a:p>
          <a:p>
            <a:r>
              <a:rPr lang="en-US" dirty="0" smtClean="0"/>
              <a:t>Jaclyn Morra,</a:t>
            </a:r>
          </a:p>
          <a:p>
            <a:r>
              <a:rPr lang="en-US" dirty="0" smtClean="0"/>
              <a:t>Krystal Ricciardi-Weber,</a:t>
            </a:r>
          </a:p>
          <a:p>
            <a:r>
              <a:rPr lang="en-US" dirty="0" smtClean="0"/>
              <a:t>and Joseph Russo.</a:t>
            </a:r>
          </a:p>
          <a:p>
            <a:endParaRPr lang="en-US" dirty="0"/>
          </a:p>
        </p:txBody>
      </p:sp>
    </p:spTree>
    <p:extLst>
      <p:ext uri="{BB962C8B-B14F-4D97-AF65-F5344CB8AC3E}">
        <p14:creationId xmlns:p14="http://schemas.microsoft.com/office/powerpoint/2010/main" xmlns="" val="263958268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228600"/>
            <a:ext cx="2209800" cy="624840"/>
          </a:xfrm>
        </p:spPr>
        <p:txBody>
          <a:bodyPr>
            <a:normAutofit/>
          </a:bodyPr>
          <a:lstStyle/>
          <a:p>
            <a:r>
              <a:rPr lang="en-US" sz="4000" dirty="0" smtClean="0"/>
              <a:t>Results</a:t>
            </a:r>
            <a:endParaRPr lang="en-US" sz="4000" dirty="0"/>
          </a:p>
        </p:txBody>
      </p:sp>
      <p:pic>
        <p:nvPicPr>
          <p:cNvPr id="1026" name="Picture 2" descr="C:\Users\jscannell1\Desktop\pic1.jpg"/>
          <p:cNvPicPr>
            <a:picLocks noGrp="1" noChangeAspect="1" noChangeArrowheads="1"/>
          </p:cNvPicPr>
          <p:nvPr>
            <p:ph idx="1"/>
          </p:nvPr>
        </p:nvPicPr>
        <p:blipFill>
          <a:blip r:embed="rId2" cstate="print"/>
          <a:srcRect/>
          <a:stretch>
            <a:fillRect/>
          </a:stretch>
        </p:blipFill>
        <p:spPr bwMode="auto">
          <a:xfrm>
            <a:off x="304800" y="914400"/>
            <a:ext cx="3276600" cy="2932198"/>
          </a:xfrm>
          <a:prstGeom prst="rect">
            <a:avLst/>
          </a:prstGeom>
          <a:noFill/>
        </p:spPr>
      </p:pic>
      <p:pic>
        <p:nvPicPr>
          <p:cNvPr id="1027" name="Picture 3" descr="C:\Users\jscannell1\Desktop\pic2.jpg"/>
          <p:cNvPicPr>
            <a:picLocks noChangeAspect="1" noChangeArrowheads="1"/>
          </p:cNvPicPr>
          <p:nvPr/>
        </p:nvPicPr>
        <p:blipFill>
          <a:blip r:embed="rId3" cstate="print"/>
          <a:srcRect/>
          <a:stretch>
            <a:fillRect/>
          </a:stretch>
        </p:blipFill>
        <p:spPr bwMode="auto">
          <a:xfrm>
            <a:off x="304800" y="3848878"/>
            <a:ext cx="3276600" cy="2875383"/>
          </a:xfrm>
          <a:prstGeom prst="rect">
            <a:avLst/>
          </a:prstGeom>
          <a:noFill/>
        </p:spPr>
      </p:pic>
      <p:pic>
        <p:nvPicPr>
          <p:cNvPr id="1028" name="Picture 4" descr="C:\Users\jscannell1\Desktop\pic3.jpg"/>
          <p:cNvPicPr>
            <a:picLocks noChangeAspect="1" noChangeArrowheads="1"/>
          </p:cNvPicPr>
          <p:nvPr/>
        </p:nvPicPr>
        <p:blipFill>
          <a:blip r:embed="rId4" cstate="print"/>
          <a:srcRect/>
          <a:stretch>
            <a:fillRect/>
          </a:stretch>
        </p:blipFill>
        <p:spPr bwMode="auto">
          <a:xfrm>
            <a:off x="4343400" y="838200"/>
            <a:ext cx="3048000" cy="3052431"/>
          </a:xfrm>
          <a:prstGeom prst="rect">
            <a:avLst/>
          </a:prstGeom>
          <a:noFill/>
        </p:spPr>
      </p:pic>
      <p:pic>
        <p:nvPicPr>
          <p:cNvPr id="1029" name="Picture 5" descr="C:\Users\jscannell1\Desktop\pic4.jpg"/>
          <p:cNvPicPr>
            <a:picLocks noChangeAspect="1" noChangeArrowheads="1"/>
          </p:cNvPicPr>
          <p:nvPr/>
        </p:nvPicPr>
        <p:blipFill>
          <a:blip r:embed="rId5" cstate="print"/>
          <a:srcRect/>
          <a:stretch>
            <a:fillRect/>
          </a:stretch>
        </p:blipFill>
        <p:spPr bwMode="auto">
          <a:xfrm>
            <a:off x="4343401" y="3886200"/>
            <a:ext cx="3065148" cy="281940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600" y="304800"/>
            <a:ext cx="1981200" cy="701040"/>
          </a:xfrm>
        </p:spPr>
        <p:txBody>
          <a:bodyPr>
            <a:normAutofit fontScale="90000"/>
          </a:bodyPr>
          <a:lstStyle/>
          <a:p>
            <a:r>
              <a:rPr lang="en-US" dirty="0" smtClean="0"/>
              <a:t>Results</a:t>
            </a:r>
            <a:endParaRPr lang="en-US" dirty="0"/>
          </a:p>
        </p:txBody>
      </p:sp>
      <p:pic>
        <p:nvPicPr>
          <p:cNvPr id="2050" name="Picture 2" descr="C:\Users\jscannell1\Desktop\pic5.jpg"/>
          <p:cNvPicPr>
            <a:picLocks noGrp="1" noChangeAspect="1" noChangeArrowheads="1"/>
          </p:cNvPicPr>
          <p:nvPr>
            <p:ph idx="1"/>
          </p:nvPr>
        </p:nvPicPr>
        <p:blipFill>
          <a:blip r:embed="rId2" cstate="print"/>
          <a:srcRect/>
          <a:stretch>
            <a:fillRect/>
          </a:stretch>
        </p:blipFill>
        <p:spPr bwMode="auto">
          <a:xfrm>
            <a:off x="228600" y="1219200"/>
            <a:ext cx="3952534" cy="3352800"/>
          </a:xfrm>
          <a:prstGeom prst="rect">
            <a:avLst/>
          </a:prstGeom>
          <a:noFill/>
        </p:spPr>
      </p:pic>
      <p:pic>
        <p:nvPicPr>
          <p:cNvPr id="2051" name="Picture 3" descr="C:\Users\jscannell1\Desktop\pic6.jpg"/>
          <p:cNvPicPr>
            <a:picLocks noChangeAspect="1" noChangeArrowheads="1"/>
          </p:cNvPicPr>
          <p:nvPr/>
        </p:nvPicPr>
        <p:blipFill>
          <a:blip r:embed="rId3" cstate="print"/>
          <a:srcRect/>
          <a:stretch>
            <a:fillRect/>
          </a:stretch>
        </p:blipFill>
        <p:spPr bwMode="auto">
          <a:xfrm>
            <a:off x="4267200" y="1219200"/>
            <a:ext cx="3708663" cy="4114800"/>
          </a:xfrm>
          <a:prstGeom prst="rect">
            <a:avLst/>
          </a:prstGeom>
          <a:noFill/>
        </p:spPr>
      </p:pic>
      <p:pic>
        <p:nvPicPr>
          <p:cNvPr id="2052" name="Picture 4" descr="C:\Users\jscannell1\Desktop\pic7.jpg"/>
          <p:cNvPicPr>
            <a:picLocks noChangeAspect="1" noChangeArrowheads="1"/>
          </p:cNvPicPr>
          <p:nvPr/>
        </p:nvPicPr>
        <p:blipFill>
          <a:blip r:embed="rId4" cstate="print"/>
          <a:srcRect/>
          <a:stretch>
            <a:fillRect/>
          </a:stretch>
        </p:blipFill>
        <p:spPr bwMode="auto">
          <a:xfrm>
            <a:off x="228600" y="4648200"/>
            <a:ext cx="3886200" cy="1252538"/>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Observations</a:t>
            </a:r>
            <a:endParaRPr lang="en-US" dirty="0"/>
          </a:p>
        </p:txBody>
      </p:sp>
      <p:sp>
        <p:nvSpPr>
          <p:cNvPr id="3" name="Content Placeholder 2"/>
          <p:cNvSpPr>
            <a:spLocks noGrp="1"/>
          </p:cNvSpPr>
          <p:nvPr>
            <p:ph idx="1"/>
          </p:nvPr>
        </p:nvSpPr>
        <p:spPr/>
        <p:txBody>
          <a:bodyPr/>
          <a:lstStyle/>
          <a:p>
            <a:pPr>
              <a:lnSpc>
                <a:spcPct val="150000"/>
              </a:lnSpc>
            </a:pPr>
            <a:r>
              <a:rPr lang="en-US" sz="2800" dirty="0" smtClean="0"/>
              <a:t>British English and Irish English are more semantically similar to each other than they are to American English, but there are some noticeable differences in both semantics and phonetics between the two. </a:t>
            </a:r>
          </a:p>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Observations</a:t>
            </a:r>
            <a:endParaRPr lang="en-US" dirty="0"/>
          </a:p>
        </p:txBody>
      </p:sp>
      <p:sp>
        <p:nvSpPr>
          <p:cNvPr id="3" name="Content Placeholder 2"/>
          <p:cNvSpPr>
            <a:spLocks noGrp="1"/>
          </p:cNvSpPr>
          <p:nvPr>
            <p:ph idx="1"/>
          </p:nvPr>
        </p:nvSpPr>
        <p:spPr>
          <a:xfrm>
            <a:off x="457200" y="1600200"/>
            <a:ext cx="7239000" cy="4846320"/>
          </a:xfrm>
        </p:spPr>
        <p:txBody>
          <a:bodyPr>
            <a:normAutofit/>
          </a:bodyPr>
          <a:lstStyle/>
          <a:p>
            <a:r>
              <a:rPr lang="en-US" sz="2800" dirty="0" smtClean="0"/>
              <a:t>The  American speaker did not view his semantic differences as part of his culture, the others did.</a:t>
            </a:r>
          </a:p>
          <a:p>
            <a:endParaRPr lang="en-US" sz="2800" dirty="0" smtClean="0"/>
          </a:p>
          <a:p>
            <a:pPr>
              <a:lnSpc>
                <a:spcPct val="90000"/>
              </a:lnSpc>
            </a:pPr>
            <a:r>
              <a:rPr lang="en-US" sz="2800" dirty="0" smtClean="0"/>
              <a:t>Speakers from these dialects are just as likely to use slang as people from our dialect. </a:t>
            </a:r>
          </a:p>
          <a:p>
            <a:endParaRPr lang="en-US" sz="28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observations</a:t>
            </a:r>
            <a:endParaRPr lang="en-US" dirty="0"/>
          </a:p>
        </p:txBody>
      </p:sp>
      <p:sp>
        <p:nvSpPr>
          <p:cNvPr id="3" name="Content Placeholder 2"/>
          <p:cNvSpPr>
            <a:spLocks noGrp="1"/>
          </p:cNvSpPr>
          <p:nvPr>
            <p:ph idx="1"/>
          </p:nvPr>
        </p:nvSpPr>
        <p:spPr/>
        <p:txBody>
          <a:bodyPr>
            <a:normAutofit/>
          </a:bodyPr>
          <a:lstStyle/>
          <a:p>
            <a:pPr>
              <a:lnSpc>
                <a:spcPct val="90000"/>
              </a:lnSpc>
            </a:pPr>
            <a:r>
              <a:rPr lang="en-US" sz="2800" dirty="0" smtClean="0"/>
              <a:t>There are plenty of different dialects within the countries of Ireland and Britain.  </a:t>
            </a:r>
          </a:p>
          <a:p>
            <a:pPr lvl="1">
              <a:lnSpc>
                <a:spcPct val="90000"/>
              </a:lnSpc>
            </a:pPr>
            <a:r>
              <a:rPr lang="en-US" sz="2800" dirty="0" smtClean="0"/>
              <a:t>Example: Southern British dialects are semantically different from Northern British dialects because Southern Brits have a more “posh” way of speaking.  </a:t>
            </a:r>
          </a:p>
          <a:p>
            <a:pPr>
              <a:lnSpc>
                <a:spcPct val="90000"/>
              </a:lnSpc>
            </a:pPr>
            <a:r>
              <a:rPr lang="en-US" sz="2800" dirty="0" smtClean="0"/>
              <a:t>Speakers of these dialects wouldn’t change their semantic speech patterns if they were talking to a non-native English speaker.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t2.gstatic.com/images?q=tbn:ANd9GcR-g1OrxDbNaAdd8-_S9DrkFc_CM7rjY3mU9mAmvtn8dMUsCkCiCA"/>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 y="533400"/>
            <a:ext cx="2840182" cy="2817702"/>
          </a:xfrm>
          <a:prstGeom prst="rect">
            <a:avLst/>
          </a:prstGeom>
          <a:noFill/>
          <a:ln>
            <a:solidFill>
              <a:schemeClr val="tx2"/>
            </a:solidFill>
          </a:ln>
          <a:extLst>
            <a:ext uri="{909E8E84-426E-40DD-AFC4-6F175D3DCCD1}">
              <a14:hiddenFill xmlns:a14="http://schemas.microsoft.com/office/drawing/2010/main" xmlns="">
                <a:solidFill>
                  <a:srgbClr val="FFFFFF"/>
                </a:solidFill>
              </a14:hiddenFill>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54845" y="763732"/>
            <a:ext cx="1947863" cy="2357037"/>
          </a:xfrm>
          <a:prstGeom prst="rect">
            <a:avLst/>
          </a:prstGeom>
          <a:noFill/>
          <a:ln w="9525">
            <a:solidFill>
              <a:schemeClr val="tx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87834" y="763732"/>
            <a:ext cx="2512952" cy="2515673"/>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83726" y="4419600"/>
            <a:ext cx="3742815" cy="2245303"/>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461164" y="4027025"/>
            <a:ext cx="3183731" cy="250361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Rectangle 2"/>
          <p:cNvSpPr/>
          <p:nvPr/>
        </p:nvSpPr>
        <p:spPr>
          <a:xfrm>
            <a:off x="331102" y="763732"/>
            <a:ext cx="857927"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Rectangle 3"/>
          <p:cNvSpPr/>
          <p:nvPr/>
        </p:nvSpPr>
        <p:spPr>
          <a:xfrm>
            <a:off x="3254845" y="533400"/>
            <a:ext cx="857927"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 name="Rectangle 4"/>
          <p:cNvSpPr/>
          <p:nvPr/>
        </p:nvSpPr>
        <p:spPr>
          <a:xfrm>
            <a:off x="5401161" y="763732"/>
            <a:ext cx="857927"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3)</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 name="Rectangle 5"/>
          <p:cNvSpPr/>
          <p:nvPr/>
        </p:nvSpPr>
        <p:spPr>
          <a:xfrm>
            <a:off x="186866" y="4432995"/>
            <a:ext cx="857927"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4)</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Rectangle 6"/>
          <p:cNvSpPr/>
          <p:nvPr/>
        </p:nvSpPr>
        <p:spPr>
          <a:xfrm>
            <a:off x="4447836" y="3971330"/>
            <a:ext cx="857927"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5)</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xmlns="" val="31377644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kingdom-success-marketing.com/image-files/brick-hous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22575" y="557394"/>
            <a:ext cx="2590800" cy="259080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1843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782" y="469216"/>
            <a:ext cx="2822575" cy="2706687"/>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434157" y="496906"/>
            <a:ext cx="2643981" cy="2711776"/>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436"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80472" y="3461918"/>
            <a:ext cx="3200400" cy="2514861"/>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437" name="Picture 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117975" y="3427282"/>
            <a:ext cx="3703823" cy="2912548"/>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ctangle 1"/>
          <p:cNvSpPr/>
          <p:nvPr/>
        </p:nvSpPr>
        <p:spPr>
          <a:xfrm>
            <a:off x="-20782" y="469216"/>
            <a:ext cx="857927"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6)</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p:nvPr/>
        </p:nvSpPr>
        <p:spPr>
          <a:xfrm>
            <a:off x="2822575" y="557394"/>
            <a:ext cx="857927"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7)</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Rectangle 3"/>
          <p:cNvSpPr/>
          <p:nvPr/>
        </p:nvSpPr>
        <p:spPr>
          <a:xfrm>
            <a:off x="5385666" y="499387"/>
            <a:ext cx="857927"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8)</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 name="Rectangle 4"/>
          <p:cNvSpPr/>
          <p:nvPr/>
        </p:nvSpPr>
        <p:spPr>
          <a:xfrm>
            <a:off x="424255" y="3406500"/>
            <a:ext cx="857927"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9)</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 name="Rectangle 5"/>
          <p:cNvSpPr/>
          <p:nvPr/>
        </p:nvSpPr>
        <p:spPr>
          <a:xfrm>
            <a:off x="4260272" y="3607805"/>
            <a:ext cx="126989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10)</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xmlns="" val="15431391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The Big Bad Wolf Sweating And Trying To Blow Down A Brick House Posters, Art Prints"/>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4631" y="240780"/>
            <a:ext cx="3654798" cy="3266266"/>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1638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749429" y="304800"/>
            <a:ext cx="3996490" cy="3138227"/>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28600" y="3809655"/>
            <a:ext cx="3100588" cy="2745813"/>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488304" y="3809655"/>
            <a:ext cx="2532556" cy="2745813"/>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390" name="Picture 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932343" y="3809654"/>
            <a:ext cx="3192449" cy="2745814"/>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ctangle 1"/>
          <p:cNvSpPr/>
          <p:nvPr/>
        </p:nvSpPr>
        <p:spPr>
          <a:xfrm>
            <a:off x="94631" y="320154"/>
            <a:ext cx="126989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11)</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p:nvPr/>
        </p:nvSpPr>
        <p:spPr>
          <a:xfrm>
            <a:off x="3788633" y="304800"/>
            <a:ext cx="126989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12)</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Rectangle 3"/>
          <p:cNvSpPr/>
          <p:nvPr/>
        </p:nvSpPr>
        <p:spPr>
          <a:xfrm>
            <a:off x="4414" y="5103554"/>
            <a:ext cx="126989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13)</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 name="Rectangle 4"/>
          <p:cNvSpPr/>
          <p:nvPr/>
        </p:nvSpPr>
        <p:spPr>
          <a:xfrm>
            <a:off x="2488304" y="3823510"/>
            <a:ext cx="126989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14)</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 name="Rectangle 5"/>
          <p:cNvSpPr/>
          <p:nvPr/>
        </p:nvSpPr>
        <p:spPr>
          <a:xfrm>
            <a:off x="4932343" y="3742227"/>
            <a:ext cx="126989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15)</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xmlns="" val="40626760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multifamilyinvestor.com/wp-content/uploads/2009/11/band-aid-x.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19200" y="304800"/>
            <a:ext cx="5867840" cy="585093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684752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ww.housetohome.co.uk/imageBank/cache/j/jug-johnlewis2.jpg_e_9c53654d7f7c9c72667efde1daba6b3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19200" y="533400"/>
            <a:ext cx="5796973" cy="57969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116923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Semantic Differences</a:t>
            </a:r>
            <a:endParaRPr lang="en-US" sz="4800" dirty="0"/>
          </a:p>
        </p:txBody>
      </p:sp>
      <p:sp>
        <p:nvSpPr>
          <p:cNvPr id="3" name="Content Placeholder 2"/>
          <p:cNvSpPr>
            <a:spLocks noGrp="1"/>
          </p:cNvSpPr>
          <p:nvPr>
            <p:ph idx="1"/>
          </p:nvPr>
        </p:nvSpPr>
        <p:spPr/>
        <p:txBody>
          <a:bodyPr/>
          <a:lstStyle/>
          <a:p>
            <a:r>
              <a:rPr lang="en-US" dirty="0" smtClean="0"/>
              <a:t>Studying how different words in different dialects refer to the same thing. </a:t>
            </a:r>
          </a:p>
          <a:p>
            <a:endParaRPr lang="en-US" dirty="0" smtClean="0"/>
          </a:p>
          <a:p>
            <a:r>
              <a:rPr lang="en-US" dirty="0" smtClean="0"/>
              <a:t>Lexical Semantics- investigates word meaning.</a:t>
            </a:r>
          </a:p>
          <a:p>
            <a:endParaRPr lang="en-US" dirty="0" smtClean="0"/>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www.diabetesmine.com/wp-content/uploads/2010/06/crib.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66800" y="571500"/>
            <a:ext cx="5867400" cy="5867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878550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www.familycar.com/roadtests/lexusls460/ImagesLong/Trunk.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5800" y="990600"/>
            <a:ext cx="6908800" cy="5181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745332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www.pearlcomponents.co.uk/store/images/uploads/spanner.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43000" y="685800"/>
            <a:ext cx="5353050" cy="526740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950997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hloe sa22 paddington satchel leather handbag Chloe SA22 Paddington Satchel Leather Handbag "/>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43000" y="408709"/>
            <a:ext cx="6096000" cy="6096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721722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http://vacuums-cleaning-storage.com/wp-content/uploads/02img11good27/best-canister-vacuums-Hoover--d160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8200" y="102178"/>
            <a:ext cx="6438900" cy="64389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807757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anmblog.typepad.com/photos/uncategorized/2008/05/02/petrol_station.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000" y="1101436"/>
            <a:ext cx="7350183" cy="461962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584361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www.goway.com/downunder/cookislands/cook_imgs/couple-on-vacation30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00200" y="838200"/>
            <a:ext cx="4750843" cy="559016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113527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66800" y="1447800"/>
            <a:ext cx="5883770" cy="39153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761441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steamykitchen.com/wp-content/uploads/2008/06/garlic-brandy-prawn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9600" y="1143000"/>
            <a:ext cx="6821959" cy="454342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509614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t3.gstatic.com/images?q=tbn:ANd9GcRxEFt8E6I2dqi1WDwEmr8EtlHG_Qn9M1sYnHLEUg-PagdGG9rz"/>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47800" y="533400"/>
            <a:ext cx="5694218" cy="569421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772136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American Northeastern Dialect</a:t>
            </a:r>
            <a:endParaRPr lang="en-US" dirty="0"/>
          </a:p>
        </p:txBody>
      </p:sp>
      <p:sp>
        <p:nvSpPr>
          <p:cNvPr id="3" name="Content Placeholder 2"/>
          <p:cNvSpPr>
            <a:spLocks noGrp="1"/>
          </p:cNvSpPr>
          <p:nvPr>
            <p:ph idx="1"/>
          </p:nvPr>
        </p:nvSpPr>
        <p:spPr>
          <a:xfrm>
            <a:off x="457200" y="1609416"/>
            <a:ext cx="7162800" cy="3572184"/>
          </a:xfrm>
        </p:spPr>
        <p:txBody>
          <a:bodyPr>
            <a:normAutofit fontScale="92500" lnSpcReduction="10000"/>
          </a:bodyPr>
          <a:lstStyle/>
          <a:p>
            <a:r>
              <a:rPr lang="en-US" sz="2000" dirty="0" smtClean="0"/>
              <a:t>American English (</a:t>
            </a:r>
            <a:r>
              <a:rPr lang="en-US" sz="2000" b="1" dirty="0" err="1" smtClean="0"/>
              <a:t>AmE</a:t>
            </a:r>
            <a:r>
              <a:rPr lang="en-US" sz="2000" dirty="0" smtClean="0"/>
              <a:t>) is the form of English used in the United States</a:t>
            </a:r>
            <a:r>
              <a:rPr lang="en-US" sz="2000" dirty="0" smtClean="0"/>
              <a:t>.</a:t>
            </a:r>
          </a:p>
          <a:p>
            <a:endParaRPr lang="en-US" sz="2000" dirty="0" smtClean="0"/>
          </a:p>
          <a:p>
            <a:r>
              <a:rPr lang="en-US" sz="2000" dirty="0" smtClean="0"/>
              <a:t> It includes all English dialects used within the United </a:t>
            </a:r>
            <a:r>
              <a:rPr lang="en-US" sz="2000" dirty="0" smtClean="0"/>
              <a:t>States</a:t>
            </a:r>
          </a:p>
          <a:p>
            <a:endParaRPr lang="en-US" sz="2000" dirty="0" smtClean="0"/>
          </a:p>
          <a:p>
            <a:r>
              <a:rPr lang="en-US" sz="2000" dirty="0" smtClean="0"/>
              <a:t>We looked specifically at the northeastern dialect.</a:t>
            </a:r>
          </a:p>
          <a:p>
            <a:endParaRPr lang="en-US" sz="2000" dirty="0" smtClean="0"/>
          </a:p>
          <a:p>
            <a:r>
              <a:rPr lang="en-US" sz="2000" dirty="0" smtClean="0"/>
              <a:t>Influenced </a:t>
            </a:r>
            <a:r>
              <a:rPr lang="en-US" sz="2000" dirty="0" smtClean="0"/>
              <a:t>by “London” English</a:t>
            </a:r>
          </a:p>
          <a:p>
            <a:endParaRPr lang="en-US" sz="2000" dirty="0" smtClean="0"/>
          </a:p>
          <a:p>
            <a:r>
              <a:rPr lang="en-US" sz="2000" dirty="0" smtClean="0"/>
              <a:t>Also influenced by the “melting pot” of cultures that settled in the area. </a:t>
            </a:r>
          </a:p>
          <a:p>
            <a:endParaRPr lang="en-US" dirty="0"/>
          </a:p>
        </p:txBody>
      </p:sp>
      <p:pic>
        <p:nvPicPr>
          <p:cNvPr id="4" name="Picture 2" descr="http://webspace.ship.edu/cgboer/usdialects.gif"/>
          <p:cNvPicPr>
            <a:picLocks noChangeAspect="1" noChangeArrowheads="1"/>
          </p:cNvPicPr>
          <p:nvPr/>
        </p:nvPicPr>
        <p:blipFill>
          <a:blip r:embed="rId3" cstate="print"/>
          <a:srcRect/>
          <a:stretch>
            <a:fillRect/>
          </a:stretch>
        </p:blipFill>
        <p:spPr bwMode="auto">
          <a:xfrm>
            <a:off x="4114800" y="5029200"/>
            <a:ext cx="2639773" cy="1600200"/>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g;base64,/9j/4AAQSkZJRgABAQAAAQABAAD/2wBDAAkGBwgHBgkIBwgKCgkLDRYPDQwMDRsUFRAWIB0iIiAdHx8kKDQsJCYxJx8fLT0tMTU3Ojo6Iys/RD84QzQ5Ojf/2wBDAQoKCg0MDRoPDxo3JR8lNzc3Nzc3Nzc3Nzc3Nzc3Nzc3Nzc3Nzc3Nzc3Nzc3Nzc3Nzc3Nzc3Nzc3Nzc3Nzc3Nzf/wAARCADAAQcDASIAAhEBAxEB/8QAHAAAAwADAQEBAAAAAAAAAAAABAUGAgMHAAEI/8QAORAAAgEDAwIFAgQFAwQDAQAAAQIDAAQRBRIhMUEGEyJRYTJxFCOBkUJSocHRB7HhFSQz8ENicoL/xAAaAQADAQEBAQAAAAAAAAAAAAABAgMEAAUG/8QAKhEAAgICAgEEAQQCAwAAAAAAAAECEQMhEjFBBBMiUXEFI2GxFEIyM4H/2gAMAwEAAhEDEQA/AJ7TrYHx9GGHHMo+4U/3rqtupEQHYiuay/8AbeO9NdOkgKN88GunQEeUM18rlfJQf8HvQXGUvyc08WxCG/bHvzT7wveiWwXn1INp+4oHx7CPxCun8QoTwtbahHIW8lkhcA7n4pePLF/KNTaHWuTyS2zKcl2XAVe5oTQNLuYJvxEpMWQRsxyR8+1PooEVhIfU4GNx7fat23IH7VJPiqA56pGKRDdg8k80XF8gUPGuW54PtitrFweO1JyJvYUVztJ/asZCACSeKGkuQoyc59qFklkmBIyB/vRbCohkt7FGhBbkdhUl4l8Yw6Uyw7JJJnGVQdhnqT2pwYGd+h44rnvjy3B161U9Wj5+241b0qjlyqM+jprjH49mV1rN9qHqmcqhOdiZA/X3p3pEDTlfSQp7+1AWekM1n5mOMVU6DGotFHOR1NNmlCqiaOkEiCK3xhcsRz818lTgEHIfpW++CrHu5yp64rWpJXtlT2rGzl1ZoVDHdwvnlmIz+lUULYiA5pNf4hiilIPpYHijILuOSMEt6TTQ+LEyfJWM2TfEc45FcO/1HinttW8plKxuCynHB+K7Ylwm36qk/GOk2+ptbyhVeSJshT/79q3enzRxZFJmeUJSi4rycx0HRVDpcTgknohHQGri0txHhFUDHsO1DxWk0MpSWIqcjLEcCn8aRvb5BHmDqfeu9TnlllbK48ccUaiYwXHlkncVYdCDT/StQWZQu4/NQOu6pFYZct8Be5rT4P8AEjG9aC7cBZWzGf5T7VH/ABskoe4l0NJxumda3ZGVGfbFaJUZDuGStD2N2CArcUwJDLyKgmpEmnFkvrOlSJN/1DTx+eP/ACKP/kX/ADWVhcK6BujnqDwRVEUHPHFTGuWz2t0LmEYjf/yY7H3/AM0JK1TKxlehiJivO7Jpbr7hljI9q+W10JhgEBh1HvWc0aTgiXgY4I7VFWnsqkjRDdLAikHPArRd66wjMcL5kPXHIFDak0cKeXES7n+la9I0hj67kbFJyq9yPmtEIpK2xZV2YwpcXLEgMzHkmvVUQRRqgVAARxxXqO/BPmSLwLJ4k01snCTlgf8A+Scf0q8NwPLwpx7fNT1norSSQzysyyIxYKB04I5P61Q29r6Oew6+9UdySX0SlSdoDntY7p1eeMOVOV3DjNECAKvJGfYUQ0OF47V4oFUFq6tCuQPGobkduuK3qAAOc8+1YOywqWpLq+vwW0bKrZlx9IPJpUvAyTY4nuUhbtu+KnNX8XWlkjFX86UceXGee/U9Kmb/AFa6vWO5yikY2rxx80png3A8Vox4E38yiii40W7utYdJpD6SMhU4GKrba0HlgP8Aakvg61S2sbZQBnyxz+lUE84hIVeprLNJNvwdKXhGxYI0zgCud+LtHuL3xLFNCoEMcOCxPG7ceB+lXM14x9CcOR9Q7UEYVJyRz3Jowm4O4giq7F9nEBpwjZRu27TQmm3It8pI2ByRTC5P4djjle/NS2pzNDdDjAz0xSxTk6NEaZXvJHPDgsOR19qxikXK/QSeDip60vCm0g5Bo60k3y706HqDS00xa0NtQXda4Azkd6gdPfUprhg08kZUlSqkgD9K6M6edCQvP3qF168k0TWxIkayJKu4jpg9DV8Nu4pbYqaK6wtJnjQPK7nvmm8GnLnOOemTzSXw74o0y/iCKxjmH1RPwf096b3OrrDGogCu7dMnIFL7XF/PRKUpPSCLjSYJ4ykgBB/SpPxDpF3YW7yWKPNgEiNRz+nvT2K61G55aUBG7KgBreNPMuN7YH3pk4/6oCco9s/OetXd3PfyG6Dxuhxsb+GnXhazlmnjLIzyH6EAz+tdR8R+D7K/dZLiEMVOS44b96K0TTbS2gVLeJEUE/T1P3Nehl/UIvEoRjTIYsDjkeSUrNenxzRpFFI+XHJPXp2rbNPMox5h2+wPFNPIA2leDWia1j2k4AYcnivIps1KaYuS4lEgZZGBHPNEyXYuoyJMbhwy9aFuYjkFBknoAK+W2nzSuXn3KMYCoeT9zRSG12Irsz2t8EtY3lVuVCDOPimqRXMsCu6lCf4M8im0NikKYQAVlLlMbeg45p2r8A9z6F1tYojBtmJNv1E80WIGBzkED3rJ4ipDZGD81sZ1CgdTiu0Bts+hQBkDb9q9WlpgowCAe/NepOSO4scxRIoGBxWZIUVpmnWPJdwBSy61eGJWG4Ejjn3Nam0tGdRbGkkyAYLDik+p6zb2Ucju5wvsMk0A11PMWw2Eb96X6vbNLYSAZztqfJNpFo4xVq/iy5ut0dqDCh4LE+pv8UktpN5IYkluck0LbN5ww3XJH60/s9FeSDzMEdxjtW2fDEqYYK+jXbWrTHCqT9qb2/h95Ey/p47imegCIwnMYDqcNxTtvLIwOFA5JrJLI7GbaYBpc/4S2WPO5lGzI+KNMpnkV2BHHTNAbV89niXOff3phDt6gCoVb2F0lZsjBUHOOD2rGdtoycCvjy7QM/pWl5GcEEds8nrTNeCfkGvfWAf0HNT/AIkgH4dJlGCvFP5CfLIc4GKmPGl/+G0lugwhAJ/iY8D/AH/pTYE5ZUl5KcuMbfgxsHElsrA/tTXTGIY5JwCKmPBkxuNHjUklkyp/Q/4xVbaQ7ShbIzR9RH28kojY5+5FS+x7auV9O7jNS3j+zV7JbhR64pPUfg8f4qngUHcOvz1ofVbdby2lhdchkK8ip48nCakCjkSkxkOrFWByCDyKf6H4m8qcLfyMegDnn9/81MXcjRSPEwwysVIPvWuM9CcZr3Z4Y5I/IzvJTpHdNLuo22lCGRhkEdKeKFYAr/SuV+B9XXyxZSMd6klP/wA/8V0qwnDJtJwRxivHnB45uLC9q0bL2MmFwScEdqR2LmKRo2b1f1Ip5d3Cwxlm57Uils5Lq4SWNim05zioTXy0NDrYxeTy2JI6c1p3Szj0rtU96Jht8jL5Y9Oe9GJGEXgCqLG2LySFkdrt7HPuaKgiAXnp8is5nVRnPFCSXqovDZJ7HrXUonbkZTONxQduaEnk3EbTjH8PvQz3DO5IO0e9fY7tAQkOJZfvwKnybKKFBDZKjd6QKDnuV3GOHDyewPT71nNbzTf+R2BJ6L0xW63sUj5RQPfiu4t9hUooEitmkQGfLcn0qeK9TIgJ2x716mqjvcZH+JNXu2hZoCYwTyR1/T2qQ8JXU8txNbOxdw+4EnLHPWq+aD8fAtvAM72xn296W6l4RudDlj1jRt8/l8zQnkkdyK3YZ4+Escu2RyxlGUZx8d/gtNN04lVd/SDjij9T09DZSbFGQv70PoF/Df2UUqnllB69KcOymF1Y++c1hXbTHt3ZxjQbFm8VywFcwZ83ntzjFdKitkjXai4GOKm9It0t/EF70+vA+1VL3ChRHGCXI644Wr+oye41+ENGLjpCKSOaO7YxA4z6scUwLzSjy5G/Lx06USsSxgln3MTnJrVKRkjt8Vn6RS0zdbweg5OABwe9fQ+04FahPsQImWYdQK+L5h+o4+KLkvAlNm3yzIdx6Z619lIHC5dwMYrU97giEcsRwKKt4RtGeCeSRQbo5RfkGEEiRfmn1dcDtXOf9R0mn8lI1PlqxYt71025yFb0mkuo6Wmp27ROvPXI7VX0uVY8qmDLFTg4vyRH+ntykN4LSTlH5UH3710maJQSFHTt0rkstvNoerR+YCmyQHOO1dYsJFu7WGaNshl3A+9aP1CCk+cemLi+Kr6C7fG0MO/Xmt8qhlIxjIoQSOp+On2ouNlkRiG6D3rzl9FX9nDfGcBHiC8ByFMm4D7gUmt453lWOKQjPuelXPjS3hlv3lCkMR6m9z2qZsowkxz1zX0vp894F+DzcmBSylloVnEtvE8Q/Oj5345Jq30+WaSNW2lW96WeFtDEcStK5ZyAWUdBVdbW4RsFc8dSeteJklzkb20lRrjtjIA0rbj7HoKJiRQ2Mdq2MqovWhzOqMSTx2oaiS2woADpjFD3F2keRkdKEub8IDkgLjp3NSWuavt4RtuetdzbdRGhib7G+paqUZlLD45oKymN+77WG1TyTzz8VGz37SE4JPyastIjSK1jEZ7DJz196XJj4K5GmlFaCEtPzsS5cnoW6U2it0+rgt8DFalKS4RT16DPSsfxHkZUjODjB4IpIkJNhhyiggCsGkQfDGgpr5VTcHwPYmgLi/BBbt/M3FNYqi2MLq6CKG/SvVMXt9KibkUtk8GvUVCT2iyxhPhOMzXcuf4AP61beUDGOf3qQ8ED8i4cD1NJjP6Cqx5lji9XIFNNK2Tk9kprsD6FcDUbMkQ7vzol6Y/mFM7fVV1C1EsbZBHUd6IkiF/vWYejptPQj5ryW8UDEIoCgAADoBU29bGVeQCKwjWVp9pEknDN3P8Aii8KgCqvqA/pWxzvH5Z2ihi+wkjJOeM0PyG7PHBAJ5zgj7VrmfeQoB5PYdK8XLkZzjFYXV1FaW7StIqKo5J713ekds3J5cClmwT7e9KbzVAbpIbfGCw3Sdh9velFvf3mqzufohLYVR1x8mmiacqmNWUuXIU4FPJKDpjxiltjCL0SFowxl6kgd/vQ194jjsrxILkPHLL9BK+k/r0p7a2KW8axRjag6ClPi/RE1HS3UcSJ6o29j7fr0oY4py+fQJZL6C7Wc3Toc5GentTuCxjQFyOa5x4M1wyhrW6bF1CeQerL7/cd66XZzCaAMpBBHWmeN45uMuyMnatEt4y8Nx6lau8SjzVB2n59qnfAeqtG8ukXZxNBnYp6lf8AiukXf5kbIV7VzHxbZHTtQi1izj/Mt33SADBZOjf0NWxS5p4peevyI20uS8Fw/qUnNCxll3Ln4OK9YXKXNuksRBWRQQfg1kqkXDD+YZrJKOy6lqiG1uaAX01rMfXnIz81NnTrmS4LWygjPGTjNU/jCwMetJcrET5kYXIXuCax02G5jkjkNvLtz18s816mPJ7eNOJL2+e5FH4eurmGwhkJ3PGoWUfOORVdZ3QuY1ZWIPcVP2EJh3SLGQW+oEdaIEjWoIijdlIyuAcqa82T+TY73oeXMyquWOBSW/1JFUBCc/7UFLe3VyvFtMzewU4oJbS8llIktZQo744oW5DRil2ar/V0jUgeuQ/PAqV1CWSUmRmJ+KfahpN15v5VvIwJ4wtDjw/qEp2NauoPdulasPCGx+SrQis4pbuURxKSe/xVlpcdzaxKr7iqDq3XFH6Loi6bEqlCz9SR3PzR01sWR9sTKT8VP1GZZNLoCkgczIeVbP260FPcMW+tuv6miINMuEckhTuJJzmihpkqgbY414645rOopeQNxJO91+zguDbRMpkH1E/wn2+9AzX0lw43N06AU/1XwSuqS+bJM0U386IOR/et+neCoLZg7zTTMo43gAfsK2KeCMbj2IptPfQFpNrcXKZZQE/+1eqthsfKAGBx2xXqzOVu+h3mRMeE7rybq5tgx+kSD/b/ABVQzCQNuJxSPRtNFlbb5OZ5AC5z39v0plBOWBQjDA85qs6ciHewiCXKMoyD3rMsVB3np1+aGYFfUCcn2rWWaNGEg69GqTQ/ZsaVnOAFA9s18CjPPJrStwPSsYEjnsO9H2tnJIGklTax6A9qTbHqhbqUxht98UUrE9Qo5qN1S4mum3TMTt4A7CuktblgQ2CF6DFI9a0MXkTyRLslAyOeD8Gr42oO2PGSNGgWiR2yFepHWn9vAPNQFRkCkPhuUbBE3XFVEajzUpK+VsnkbWgvytygfFDyKMFJBwfejVyuMVpuVDDPeq5I+SEWck8faXLpGqJqtgTGHbJK/wALd/3/AM1VeC9ejv7VW3bGx6lz370b4msE1HTZrWQgbhlTjoexrk2lXF1omry2bAo+eMng1phFepw1/tH+jm+ElfT/ALO5T3Csm4MDxxUN4g1W33vG5MnX0joaT3WuX08Yj83YvfZnml0YDzDzG4PU0kMHmRZJId+AdSbD6dL/APEMxHPVc9P06VcwwGedcfwjmuRXBm0y+iu7fqjbh8juDXYPD91FeWFtcxEbZUDiu9VjXJZF0/7JRfFcfobQ2caqMqM/aiBaxYxgV9BPHeswBjrWdOhG2YG2jH8Ir4tvGRyg+9bA47VkG7E9feutNi7NJhQHhBj7VmkK85UGvu4A4ryyjOCR160Ukmc2zGS3UqfSP1FajFn6gox7CihIvTd9qwLru+rkdqLRybBnjI5K4z3xWkxqRx1P+9GPIoI/xWl2j5GKRqhkz5EiKOmK2sgbb2oZiqMMdPbNbVuBu6gADn4oXemE2lB6cjp1OKwkRdwAwBWDXkSkl2HxzQcl+gy7Nx2GaZ0hdhONzMvTmvUvGpxkljz7AV6kaTDTPrWD+UCpHHY1I+J7mWwbKMySKNy49+1X9yyxRF2OFUEmuR+MtXRpXZyWZidi9zVcMHPIlRS0otsqvDmvQatasrsi3UfEkYPT5+1NShZ+AWJ6CuWeFPD2q318l3bu8LBs+b2H39/tXZLKzMSBXYM4HLY4zVPVY4QnUXYmGcpRuSozs7cKA7AeYRjIHSjADg5619C7MZH7V53AGKkv5Hbs1TmOGIuxCjuTSXUdQhtrd5gwx2yPqPsKz1u9CoETkjnAqSkhub6YA9B9K9lpLTZaEdWzdojNd3pkRdvrLEDtzmrROApHUdaktNsmsrtGYnBPY8ZqsRtw3UW1egZew9H3qDmsXXqTzQ8UyowUnG8+nnv7UUWIHTrTv5Iz9MRa6MRblzXNPF+myXKJe2q/9zBzx1Za6tfwebCRipG/tjG5GMj7UuHI8WRTRRxWSLiyFt7pbiBJEPUcj2NZeZzxXtQsDp147RDFvMcgfyt3H2rQSMj3r1koy3HpgTlVS7CrhvPg2nG4VReBdXa3s5dPIOYmLx8dQe2fvmpTzCp4ovRBePqsC2CF8n81ScDb7n7UmSF43EDe0zqsWtPHGElQ7u3Oa8NbncFRG3/FDw2DlPMdcnFbYrMhi3PSvI5SHcYnn1eaM+qF9vuRxQ1x4qWFcyHZjvis9S3Rw7QfknFQOt3Be58sfSOc+9UxQ5yo6MEywPi+Byf+5YKB3GM1om8cWsK7jNJ84QmofqKP0HSm1PUo0wDFGQ8mfatTwY4rlJs5w+i+h16SSMMsMuCOM8EZrZHrM+APw8nXls8mjodMAUAgZ6GjBYxr/D0rEtiuhBca1PGCXt3Azkcikd543NoGZbR3A4OJAP7U48XyxWloVXh24FSmh6V/1G43ypugU8gjhj7VbGoJOU+kUjjTVj2x12/v7cTfg2iDcqGckkftRD3Opy8xxrGD1702itkXAjUcfFEsESMBgufiock22lRzSXgntmp7dzSIc+4pVqNxcW8bS3VyVReuOKrLlo1UH6T7GovxtFvsxjg5z8VTElOaiwr7oVW13c3ty7CSTb/CocivVj4TBeV0bqo616r55e3PiisGq2XfifV/ynjjf0dDzUl4e8Oy6/qJ1G9R47JPTFuGDJ7kZ7fNVVjo4kkSe+w7A58s/Sv396fIwGd2OPb2qeKfCLrt+TPKN0vBvtILe1gWKFVREGAB2rYJQpO0g49qCeU7gta5ZxEmXYL85qfKzuIxkuwoyeaRavrsdurcjcPmkHiPxTBYRsQ53HgKnUmpKHVm1Zi7Ehs8oT0q0MGTIubWgKeNS43svPD1ydVlcyjC5OTnJqjeCxsk9bov3PJ/Sonwq9zbtKI+FYZyexp7DbPcSZYn3LHqTUckowlSK1e2zdfTWs0bLGpyfpfpitsd6kcKktzjGKwktY4OihiR1IqdvJmW5kjzwDxU1dh4prRQWuol59vUZ9NUEEgniDA8jgiofS3JuFI5PXFVNtIImVum7qO1Vi67ITQdsYjBHHzQN3pscwIx1poCSBjBFfGXBOBQmhYs55ruiny5I2Ula5/MjQTNG+QynHPeu36xBm3aQDLAHNcx13TvxCl4x+YnT7Vo9Hm4vhLotJOStE2ZOa6j4L0KTT7DfOu24m9TgjlR2FTHgvw/+IukvblGaOJvy1I+pvf7D/euo2owVXGCO1N6zOm/bj/6JGLjthEcfoxn78UPcFYiSKMkxwAeO9I9VvFRW9fA96xSdI6Ktg9xE94xRTx3OelSninRBDCssX1VaabIjQZB5bk596X+I0WS3Ea4JJpscnBplE90c0iO4c9e9dE8CWHlWAnKjfKd2cdu1R0Omtca3HZx8CU8kc7R3Ndc0+0S2tkiRQqooAxWj1M+SUY+dnTdIJRMLzya+TNtjzjgVsAGBnrik3ifUhY6dK4PO3A+9Q8UiMVbI7XBJrOum3jJEMX1v2Hv+tO7VYbeCOK3UIijAFIvDupWstuYZAwlLEsf5j7068yMHh8e2TUs3JPg/BuilQ2hIC7nOB7ZrRd3McHqzx2X3pZLqsKIwkuVY9Ao5rQJJb7CpE20dMUnFicPLM3unu5SWXCjoO1Ba8q3NmU4yR2GTTi00ucR7ZCEUnJxyaNt9PtofoUFz3PJqkZqLtCtohfD2l3kf5n4coCCGD969XQhBt4CDmvU88k5uyfNGOACNwFYfiFLMrZBxgVhcyBMZPB560rvL9IY2LMAc8GhbujktbC9RvIrWAs8gywwB3qUvb+91FzBaMFHTcegr4fP1i6O7d5YPqb3+KodP0yOFBtTp1OKpqDvtnN6Jq08GW9wWkvnknlP8TscD7AU8sPD9nZBfw1tGpHBIUZP609jh49HSslGD8ClyZcs18nonFQi7S2abW0Urxxzj5ppFAsSHihbL6S2OposuDxnIFLFJbGcmwW6UbC23ge5rnMt48mpCSQ+jJXH3rpFwRtIz1HX2rmN/HsmcdCGNVwpNseL0VOjoPxOG9qoiN8ZA/fFTHha5Fz9X1DgmqdSclMcdjXNVpk5dh+m3ImjMTemVeDRTelRkn70gdzaXAnXP/2HvTRLtbiJW3YBpe/yK1WzC9XfGygckVHyaVJPqAhj9IY5YkdB71ZenvmvWcERmLqvJ4zikUXyHU+KNdlp0VrbpGgwFGB70Qg2uTnHaiyoweKEnwqlvajJUxLsG1G5EcZCnk1AeItWZpxEmSoPqI7mn2tX2G2hsFunxU/PZRTIxYnNdia5cpF4qkM9E1EeX632jHOTWGu63arH/wCZeBgAHJJqMvHu7YOkUhA5waTRR3FzexxLueaVwgB7kmtuP0UZPk5aFnPi+jqH+n1mbu4uNUmU8ny4ifbv/aughcDApT4e0+PTtOht06RqFz7nuf1OTTbfgVjlLnJvwTm22YvhFPPNc68f3zzTW9jDyXJJx2A71b6jdCKN256YwPeouHQru/vpL29zHuOFQ9QvzQhJRnyfgpjj5YJoVj+FXzWGcDHHc04gsXuCHESY6esdKa2WmRxIFxuP+1NIrYKuAQM+1I+eSXIpLMkqQjg8O2pfzbkBmzkDHA+wpvHDHGgEUYAFEiHFeMbAdefmi4PyRc2wY8fV09hWdvEDzgCvNEoJy/Jr25UHpBJPYV1UxWza2F54zXqBknC8A4Y9jXqPICixHdTuxVU5J/8Ac0tm02W5ly+do96qLHSkgUM/qbuSaKuLaNFDkDk4NduPQeWycsYoLRQjFVGeh70ZJqFvCcB1x169KV3yJc6nDbqCyhi7D7VhqluE3BlBzyDignVX5KuNh512ziGPxCHnoGFDzeIYVyV3Nkc7EJqRuLYI5kiGCDnFOdKuopkAkwWUcjHWtLxqrRNqix0x91tGw5DKOtHHO36aW6UwNsvGD0x7UwUkj3rPI7ya5x+Wdx7VyTWLyT/qVzGVwVkYf1rrNy2Ez1+xrlWsQY1W8BxuaQnj2NaPSceTsdWavD2syWWqx79oikIRucAexrqkbh0VxjkZzXFbuDZlh2rofg7V/wAdpsccjfmRDYc9yP8AjFavU41SnEju6ZR3P5ilR3HWl9heNZXf4eRvQfpz0FGZKnn9M1pudPF9LGmdozksOorz6d2UjVUx7EgmIOc5phEFUYTHFD28SRxBc8YxW0zRwoSMVWKrZFs29sn9aW6vcCGEhMbiOB3NYT6idpC9qBgfzZGeQkk8DPtU5zVUhoJ9kVdzSS3cgmGHzwD2HatRvNgKN1ph41hNnGt7GCdpxJj+U/4qajuBMA2cg1bHj5Q5eDRaYTcQ+dnAyaL8GaQJteFy68W65X23Hgf0yaZaPo1zKgd0KqR1bjiqLTdMNmpjRvqOWI45oSyuMXFeQSaHQuEhQKxA+OprFrmaYYiAVe7Meaxt7UKPpy3zRSw8jIx/as9MlaBEtF3ufUxJ4JOcUTFarRG3b+lZLgAkmqxxxsVzZikSp0HNZcKM45rEvWiWQfxH+1O0kInZseXHHNapJQqZyaX3uoxWse934HP6VM6j4wRlMdtE5wcBieKTjKT0OotlNcXcaEbn6mlk98GZhE2e2KVWZnvjukbdn2HApxZafsbDoM5qLVFeKXYuu5LiSPKOV+w5r1M7218tsAen7V6uU0h0kP1T+E9KG1GYR27L36CjGG1SSanPEF2IIWkc+lQTSzb6RCCtgPh+AzalcTNyoOwHHfv/AL031mxSWAFVwQK94agKWMbyfxDcc/NM7nDRle3vXSTKOWzmuox+VvyM1q8Hwm6nlkI9CnAPzTbWEWJpmbBAUmivC1j+D0m3Vsl9u5z8nk1phP8Aaf2CfaHdkAk0kY4GBR6eoAEYxS63JE2D3pog9PaoPYDRc/Txj9q5n4lTyNalH8yg/wDv7V1EqD2xXOvHEZXUom6IUIHHzn+9W9M/mPFk5cIHQnHNadD1GTR9UQsSLeQgPjt80xs40llCPyp60DqlkYnYEZA6H3FejCcXcJeRckb2jqNtMLm3Eg6Gt9vMY+e9Sfgq/N3pzWrP+bF6ee47H+1UMiTDqoIx2NefkXCXF+CfaDm1B/4TgD3NDSXbMfVJ1P6UNOlwybVRV2jJ5yTU5qF/dRHCbQPtSK5OkNHHZU7mlU7c9ODRtjE2ws/pI6D3qc8M6zHISJwN69c9PuKrVkEkZYMOQSKEsddnXQl1mzfU4Ht9gETgqWPb7Vr0DwhY6bEhO6V15DyHnPwOgpva4YqO9NE2D7Yow58eKejpTo0xW6qvC4zz0oqKFAcs3qrAzqBjuOlfEJf1bi1MkkTbbCfSvXGK+lx7cD3oWfKDcDgDrSu91y1t4WaaVQB3Jxn/ADTqW6BTY2kmAOSP70LLqEcY3O4x8nFRGo+LZZVKWKnnjc3T9q0WC3l8WluZGK46dB+1dK4q2Ujib7Km51sbykI3HPUc0i17W7qK1LLJsbtRdvCC3tg9RU34vElxdQW9ohkJy7BewHv+ppML9yaT6Le3GKGmg3D6hayi5YyMRyWPWk9zZtHMykEAHvW6ygaztlVj6mGW56GizEZkzuyR3oufGTrooserHPhfb5REg9S4HFVqopGSM46VBaQ8lncqznMTnbkVc2solhUlcA9KnasjlTTMbqBZYuDXqJjQkEE8V6u4JkuTRqmfc3U4x2qM8RSG91S20+MEq8gLkdlHJ/riq27ISNmBwevB61IaApvNfv7nOY4iIlb3I5P9T/Skj/ycvopBUivtAqxKmckDgCvs5baR2rbHGBnpnHAoS+dolY9Fx3pX1sHkldcj8y4S1B9UrgN9up/pTxVEUAA4pPYKb7WmlOcQjGT7mnV/6I+KdaikGXZpSQCdDxgn96bxNnjHapOa88ueLn+Ide1U9rICME8iu8Aao2mNuWJx/aoD/UIiBLWYldnmFST8j/iugzPwQe4qP8c2QutEmyCSmJFx7g02CSjljYduLoktMYG5jJxjPenuo6O1whdB1HSpfRbyNZRG31p2+K6PpMkVxbKUYHjpmtHqOUJ2NGScTnVpLPomqJcKpwpw6dNy966rp11b39kksLBgygipnxRpKyBpEjIOOaA8I6qNOnFjOAEdjtct39qaUlmhflCSh5RbTQdSBgj2qY1iw9J988VXFw6BgMg/rSu/i3IVZdx68VmqtnQlTIBGeyu1mTOM+se4qz0rUkeNQrllb6TmkGqWeGLLyDS/T7prOYxuT5TH9jVn+5G12WcUzo9rh4wR1Bx16UWDwcNU5p12zxflHn2zwaIae93hY9qjHU81LkktkZYpN6HfmIFBdwaFn1SC3Xc0qRj5OMipzUor+VQ0Vw6JIMnbxioSa9fT9eEVxcPKrYL7+q/rVcOL3b4vYskoVyOl6p4gb8MzQtjHCt71BXXn3t0JJXd2LZyTT9LcXKK24NHjgDtW+ws0W7KlQSB3rlN47fkdJeAPT9L3TI0o4I6VT+WsNuEXjA7CtEa4cEDhaJZvMBAx+lYMmWU3svFaF13vS1Lx8Y7ik9h62llbku+Bn2H/AKaotQKxafMXIUBe4qb0xgluolIB284PfrVsf/W2OnsLnihkYZDA+4NfBbmKMYcsGPQdfisJBmRTnjGeDWVw+EGCQcdqKb6C78GvUr38kBdqkEAAfFV3hzUYbuwiMbfcexrlev3kgnit0bAKlmx39qeeDL6W0PlbSYyd3B+k1on6fji5meTUm4rwdXibNepXZXyMM78DFeqMZaIOL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26" name="Picture 6" descr="http://upload.wikimedia.org/wikipedia/commons/thumb/d/d1/McDonalds-French-Fries-Plate.jpg/250px-McDonalds-French-Fries-Plat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66800" y="1676400"/>
            <a:ext cx="6399606" cy="32766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021572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descr="http://articles.mercola.com/images/newsletter/2005/07/07/potato_chip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47800" y="1143000"/>
            <a:ext cx="5410200" cy="494131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510633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www.longorshortcapital.com/GJ%2520Scon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47800" y="1447800"/>
            <a:ext cx="5118243" cy="40671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112235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farm1.static.flickr.com/122/303687621_778728a90c.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9600" y="914400"/>
            <a:ext cx="6896100" cy="51720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791658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43200" y="204787"/>
            <a:ext cx="2857500" cy="6448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0589984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www.best-b2b.com/userimg/529/536-1/girls-underwear-15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9600" y="990600"/>
            <a:ext cx="6801220" cy="52482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870581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encouragement100.com/wp-content/uploads/2009/10/fall-road.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2000" y="1066800"/>
            <a:ext cx="6593844" cy="446132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763818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livingindryden.org/images/schools/sidewalk06042004B.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37461"/>
          <a:stretch/>
        </p:blipFill>
        <p:spPr bwMode="auto">
          <a:xfrm>
            <a:off x="152400" y="1524000"/>
            <a:ext cx="7855076" cy="3276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833940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upload.wikimedia.org/wikipedia/commons/b/ba/Car_park_-8.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400" y="914399"/>
            <a:ext cx="6795655" cy="509674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4719973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3501558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t>
            </a:r>
            <a:r>
              <a:rPr lang="en-US" dirty="0" err="1" smtClean="0"/>
              <a:t>Mancunian</a:t>
            </a:r>
            <a:r>
              <a:rPr lang="en-US" dirty="0" smtClean="0"/>
              <a:t>” English Dialect</a:t>
            </a:r>
            <a:endParaRPr lang="en-US" dirty="0"/>
          </a:p>
        </p:txBody>
      </p:sp>
      <p:sp>
        <p:nvSpPr>
          <p:cNvPr id="3" name="Content Placeholder 2"/>
          <p:cNvSpPr>
            <a:spLocks noGrp="1"/>
          </p:cNvSpPr>
          <p:nvPr>
            <p:ph idx="1"/>
          </p:nvPr>
        </p:nvSpPr>
        <p:spPr>
          <a:xfrm>
            <a:off x="457200" y="1609416"/>
            <a:ext cx="7696200" cy="3572184"/>
          </a:xfrm>
        </p:spPr>
        <p:txBody>
          <a:bodyPr>
            <a:normAutofit fontScale="92500"/>
          </a:bodyPr>
          <a:lstStyle/>
          <a:p>
            <a:r>
              <a:rPr lang="en-US" dirty="0" smtClean="0"/>
              <a:t>The dialect spoken by people from Manchester in England.</a:t>
            </a:r>
          </a:p>
          <a:p>
            <a:endParaRPr lang="en-US" dirty="0" smtClean="0"/>
          </a:p>
          <a:p>
            <a:r>
              <a:rPr lang="en-US" dirty="0" smtClean="0"/>
              <a:t>Distinct </a:t>
            </a:r>
            <a:r>
              <a:rPr lang="en-US" dirty="0" smtClean="0"/>
              <a:t>intonation patterns</a:t>
            </a:r>
          </a:p>
          <a:p>
            <a:endParaRPr lang="en-US" dirty="0" smtClean="0"/>
          </a:p>
          <a:p>
            <a:r>
              <a:rPr lang="en-US" dirty="0" smtClean="0"/>
              <a:t>People tend to end their sentences on a high note.</a:t>
            </a:r>
          </a:p>
          <a:p>
            <a:endParaRPr lang="en-US" dirty="0" smtClean="0"/>
          </a:p>
          <a:p>
            <a:r>
              <a:rPr lang="en-US" dirty="0" smtClean="0"/>
              <a:t>“Get to the point” speech</a:t>
            </a:r>
          </a:p>
          <a:p>
            <a:endParaRPr lang="en-US" dirty="0"/>
          </a:p>
        </p:txBody>
      </p:sp>
      <p:pic>
        <p:nvPicPr>
          <p:cNvPr id="4" name="Picture 2" descr="http://members.peak.org/~jeremy/dictionaryclassic/figures/dialectsUK.gif"/>
          <p:cNvPicPr>
            <a:picLocks noChangeAspect="1" noChangeArrowheads="1"/>
          </p:cNvPicPr>
          <p:nvPr/>
        </p:nvPicPr>
        <p:blipFill>
          <a:blip r:embed="rId3" cstate="print"/>
          <a:srcRect/>
          <a:stretch>
            <a:fillRect/>
          </a:stretch>
        </p:blipFill>
        <p:spPr bwMode="auto">
          <a:xfrm>
            <a:off x="5257800" y="4398594"/>
            <a:ext cx="1852265" cy="2299493"/>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Cork, Ireland Dialect</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Irish English, also called </a:t>
            </a:r>
            <a:r>
              <a:rPr lang="en-US" b="1" dirty="0" smtClean="0"/>
              <a:t>Hiberno-English</a:t>
            </a:r>
            <a:r>
              <a:rPr lang="en-US" dirty="0" smtClean="0"/>
              <a:t>, </a:t>
            </a:r>
            <a:endParaRPr lang="en-US" dirty="0" smtClean="0"/>
          </a:p>
          <a:p>
            <a:pPr>
              <a:buNone/>
            </a:pPr>
            <a:r>
              <a:rPr lang="en-US" dirty="0" smtClean="0"/>
              <a:t>	is </a:t>
            </a:r>
            <a:r>
              <a:rPr lang="en-US" dirty="0" smtClean="0"/>
              <a:t>the dialect of English spoken in </a:t>
            </a:r>
            <a:r>
              <a:rPr lang="en-US" dirty="0" smtClean="0"/>
              <a:t>Ireland.</a:t>
            </a:r>
            <a:endParaRPr lang="en-US" dirty="0" smtClean="0"/>
          </a:p>
          <a:p>
            <a:endParaRPr lang="en-US" dirty="0" smtClean="0"/>
          </a:p>
          <a:p>
            <a:r>
              <a:rPr lang="en-US" dirty="0" smtClean="0"/>
              <a:t>Strongly </a:t>
            </a:r>
            <a:r>
              <a:rPr lang="en-US" dirty="0" smtClean="0"/>
              <a:t>influenced by Gaelic</a:t>
            </a:r>
          </a:p>
          <a:p>
            <a:endParaRPr lang="en-US" dirty="0" smtClean="0"/>
          </a:p>
          <a:p>
            <a:r>
              <a:rPr lang="en-US" dirty="0" smtClean="0"/>
              <a:t>Voiceless “</a:t>
            </a:r>
            <a:r>
              <a:rPr lang="en-US" dirty="0" err="1" smtClean="0"/>
              <a:t>th</a:t>
            </a:r>
            <a:r>
              <a:rPr lang="en-US" dirty="0" smtClean="0"/>
              <a:t>” is almost </a:t>
            </a:r>
          </a:p>
          <a:p>
            <a:pPr>
              <a:buNone/>
            </a:pPr>
            <a:r>
              <a:rPr lang="en-US" dirty="0" smtClean="0"/>
              <a:t>	never used.</a:t>
            </a:r>
          </a:p>
          <a:p>
            <a:endParaRPr lang="en-US" dirty="0" smtClean="0"/>
          </a:p>
          <a:p>
            <a:r>
              <a:rPr lang="en-US" dirty="0" smtClean="0"/>
              <a:t>Voiced “</a:t>
            </a:r>
            <a:r>
              <a:rPr lang="en-US" dirty="0" err="1" smtClean="0"/>
              <a:t>th</a:t>
            </a:r>
            <a:r>
              <a:rPr lang="en-US" dirty="0" smtClean="0"/>
              <a:t>” is rarely used.</a:t>
            </a:r>
          </a:p>
          <a:p>
            <a:endParaRPr lang="en-US" dirty="0" smtClean="0"/>
          </a:p>
          <a:p>
            <a:r>
              <a:rPr lang="en-US" dirty="0" smtClean="0"/>
              <a:t>English spoken in Cork has a large number of dialect words that are particular to the city.</a:t>
            </a:r>
          </a:p>
          <a:p>
            <a:endParaRPr lang="en-US" dirty="0"/>
          </a:p>
        </p:txBody>
      </p:sp>
      <p:pic>
        <p:nvPicPr>
          <p:cNvPr id="4" name="Picture 2" descr="http://www.uni-due.de/DI/Ireland_DialectDivisions.gif"/>
          <p:cNvPicPr>
            <a:picLocks noChangeAspect="1" noChangeArrowheads="1"/>
          </p:cNvPicPr>
          <p:nvPr/>
        </p:nvPicPr>
        <p:blipFill>
          <a:blip r:embed="rId3" cstate="print"/>
          <a:srcRect/>
          <a:stretch>
            <a:fillRect/>
          </a:stretch>
        </p:blipFill>
        <p:spPr bwMode="auto">
          <a:xfrm>
            <a:off x="5257800" y="2514600"/>
            <a:ext cx="2438400" cy="2941562"/>
          </a:xfrm>
          <a:prstGeom prst="rect">
            <a:avLst/>
          </a:prstGeom>
          <a:noFill/>
          <a:effectLst>
            <a:outerShdw blurRad="50800" dist="50800" dir="5400000" sx="79000" sy="79000" algn="ctr" rotWithShape="0">
              <a:srgbClr val="000000">
                <a:alpha val="9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Dialects</a:t>
            </a:r>
            <a:endParaRPr lang="en-US" dirty="0"/>
          </a:p>
        </p:txBody>
      </p:sp>
      <p:sp>
        <p:nvSpPr>
          <p:cNvPr id="3" name="Content Placeholder 2"/>
          <p:cNvSpPr>
            <a:spLocks noGrp="1"/>
          </p:cNvSpPr>
          <p:nvPr>
            <p:ph idx="1"/>
          </p:nvPr>
        </p:nvSpPr>
        <p:spPr/>
        <p:txBody>
          <a:bodyPr/>
          <a:lstStyle/>
          <a:p>
            <a:r>
              <a:rPr lang="en-US" sz="2400" dirty="0" smtClean="0"/>
              <a:t>The oldest sense of the word dialect was simply “a manner of speaking” or “phraseology,” in accordance with its derivation from the Greek </a:t>
            </a:r>
            <a:r>
              <a:rPr lang="en-US" sz="2400" dirty="0" err="1" smtClean="0"/>
              <a:t>dialectos</a:t>
            </a:r>
            <a:r>
              <a:rPr lang="en-US" sz="2400" dirty="0" smtClean="0"/>
              <a:t>, a discourse or way of </a:t>
            </a:r>
            <a:r>
              <a:rPr lang="en-US" sz="2400" dirty="0" smtClean="0"/>
              <a:t>speaking.</a:t>
            </a:r>
            <a:endParaRPr lang="en-US" sz="2400" dirty="0" smtClean="0"/>
          </a:p>
          <a:p>
            <a:endParaRPr lang="en-US" sz="2400" dirty="0" smtClean="0"/>
          </a:p>
          <a:p>
            <a:r>
              <a:rPr lang="en-US" sz="2400" dirty="0" smtClean="0"/>
              <a:t>The modern meaning is somewhat more precise. In relation to a language such as English, it is used in a special sense to signify “a local variety of speech differing from the standard or literary language.” </a:t>
            </a:r>
          </a:p>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American English and British English</a:t>
            </a:r>
            <a:endParaRPr lang="en-US" dirty="0"/>
          </a:p>
        </p:txBody>
      </p:sp>
      <p:sp>
        <p:nvSpPr>
          <p:cNvPr id="3" name="Content Placeholder 2"/>
          <p:cNvSpPr>
            <a:spLocks noGrp="1"/>
          </p:cNvSpPr>
          <p:nvPr>
            <p:ph idx="1"/>
          </p:nvPr>
        </p:nvSpPr>
        <p:spPr/>
        <p:txBody>
          <a:bodyPr>
            <a:normAutofit fontScale="92500"/>
          </a:bodyPr>
          <a:lstStyle/>
          <a:p>
            <a:r>
              <a:rPr lang="en-US" dirty="0" smtClean="0"/>
              <a:t>Although there are many different categories of English, American English (</a:t>
            </a:r>
            <a:r>
              <a:rPr lang="en-US" dirty="0" err="1" smtClean="0"/>
              <a:t>AmE</a:t>
            </a:r>
            <a:r>
              <a:rPr lang="en-US" dirty="0" smtClean="0"/>
              <a:t>) and British English (</a:t>
            </a:r>
            <a:r>
              <a:rPr lang="en-US" dirty="0" err="1" smtClean="0"/>
              <a:t>BrE</a:t>
            </a:r>
            <a:r>
              <a:rPr lang="en-US" dirty="0" smtClean="0"/>
              <a:t>) are most commonly used. </a:t>
            </a:r>
          </a:p>
          <a:p>
            <a:r>
              <a:rPr lang="en-US" dirty="0" smtClean="0"/>
              <a:t>American English and British English are similar in some ways</a:t>
            </a:r>
          </a:p>
          <a:p>
            <a:r>
              <a:rPr lang="en-US" dirty="0" smtClean="0"/>
              <a:t>There are many differences between American English and British English in aspects of: </a:t>
            </a:r>
          </a:p>
          <a:p>
            <a:pPr lvl="2"/>
            <a:r>
              <a:rPr lang="en-US" dirty="0" smtClean="0"/>
              <a:t>word spelling, pronunciation and grammar. </a:t>
            </a:r>
          </a:p>
          <a:p>
            <a:r>
              <a:rPr lang="en-US" dirty="0" smtClean="0"/>
              <a:t>The differences are mainly shown in the usage of:  </a:t>
            </a:r>
          </a:p>
          <a:p>
            <a:pPr lvl="2"/>
            <a:r>
              <a:rPr lang="en-US" dirty="0" smtClean="0"/>
              <a:t>prepositions, auxiliary verbs, articles, pronouns, adjectives and adverbs, and tense and subjunctive mood.</a:t>
            </a:r>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British English And Irish English</a:t>
            </a:r>
            <a:endParaRPr lang="en-US" dirty="0"/>
          </a:p>
        </p:txBody>
      </p:sp>
      <p:sp>
        <p:nvSpPr>
          <p:cNvPr id="3" name="Content Placeholder 2"/>
          <p:cNvSpPr>
            <a:spLocks noGrp="1"/>
          </p:cNvSpPr>
          <p:nvPr>
            <p:ph idx="1"/>
          </p:nvPr>
        </p:nvSpPr>
        <p:spPr/>
        <p:txBody>
          <a:bodyPr/>
          <a:lstStyle/>
          <a:p>
            <a:r>
              <a:rPr lang="en-US" dirty="0" smtClean="0"/>
              <a:t>British English is the “mother language”.</a:t>
            </a:r>
          </a:p>
          <a:p>
            <a:r>
              <a:rPr lang="en-US" dirty="0" smtClean="0"/>
              <a:t>Irish is influenced by British English but has its own dialects that are strongly influenced by Gaelic.</a:t>
            </a:r>
          </a:p>
          <a:p>
            <a:r>
              <a:rPr lang="en-US" dirty="0" smtClean="0"/>
              <a:t>Southern areas of Ireland have a stronger </a:t>
            </a:r>
            <a:r>
              <a:rPr lang="en-US" dirty="0" err="1" smtClean="0"/>
              <a:t>gealic</a:t>
            </a:r>
            <a:r>
              <a:rPr lang="en-US" dirty="0" smtClean="0"/>
              <a:t> influence this results in a “thicker” accent.</a:t>
            </a:r>
          </a:p>
          <a:p>
            <a:r>
              <a:rPr lang="en-US" dirty="0" smtClean="0"/>
              <a:t>This is because southern areas began speaking English later than areas around Dublin, the first place to be conquered by the British.</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Study</a:t>
            </a:r>
            <a:endParaRPr lang="en-US" dirty="0"/>
          </a:p>
        </p:txBody>
      </p:sp>
      <p:sp>
        <p:nvSpPr>
          <p:cNvPr id="3" name="Content Placeholder 2"/>
          <p:cNvSpPr>
            <a:spLocks noGrp="1"/>
          </p:cNvSpPr>
          <p:nvPr>
            <p:ph idx="1"/>
          </p:nvPr>
        </p:nvSpPr>
        <p:spPr/>
        <p:txBody>
          <a:bodyPr/>
          <a:lstStyle/>
          <a:p>
            <a:r>
              <a:rPr lang="en-US" dirty="0" smtClean="0"/>
              <a:t>We interviewed three English as a first language speakers in order to compare their semantic differences. </a:t>
            </a:r>
          </a:p>
          <a:p>
            <a:endParaRPr lang="en-US" dirty="0" smtClean="0"/>
          </a:p>
          <a:p>
            <a:r>
              <a:rPr lang="en-US" dirty="0" smtClean="0"/>
              <a:t>Three Little Pigs</a:t>
            </a:r>
          </a:p>
          <a:p>
            <a:pPr>
              <a:buNone/>
            </a:pPr>
            <a:endParaRPr lang="en-US" dirty="0" smtClean="0"/>
          </a:p>
          <a:p>
            <a:r>
              <a:rPr lang="en-US" dirty="0" smtClean="0"/>
              <a:t>21 different pictures of things</a:t>
            </a:r>
          </a:p>
          <a:p>
            <a:endParaRPr lang="en-US"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280</TotalTime>
  <Words>1013</Words>
  <Application>Microsoft Office PowerPoint</Application>
  <PresentationFormat>On-screen Show (4:3)</PresentationFormat>
  <Paragraphs>100</Paragraphs>
  <Slides>39</Slides>
  <Notes>5</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Opulent</vt:lpstr>
      <vt:lpstr>An examination of semantic variations across different dialects of English.</vt:lpstr>
      <vt:lpstr>Semantic Differences</vt:lpstr>
      <vt:lpstr>American Northeastern Dialect</vt:lpstr>
      <vt:lpstr>“Mancunian” English Dialect</vt:lpstr>
      <vt:lpstr>Cork, Ireland Dialect</vt:lpstr>
      <vt:lpstr>Dialects</vt:lpstr>
      <vt:lpstr>American English and British English</vt:lpstr>
      <vt:lpstr>British English And Irish English</vt:lpstr>
      <vt:lpstr>Our Study</vt:lpstr>
      <vt:lpstr>Results</vt:lpstr>
      <vt:lpstr>Results</vt:lpstr>
      <vt:lpstr>Our Observations</vt:lpstr>
      <vt:lpstr>Our Observations</vt:lpstr>
      <vt:lpstr>Our observations</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examination of semantic variations across different dialects of English.</dc:title>
  <dc:creator>Josh Hibbs</dc:creator>
  <cp:lastModifiedBy>Iona College</cp:lastModifiedBy>
  <cp:revision>34</cp:revision>
  <dcterms:created xsi:type="dcterms:W3CDTF">2011-04-17T21:10:03Z</dcterms:created>
  <dcterms:modified xsi:type="dcterms:W3CDTF">2011-04-27T01:47:13Z</dcterms:modified>
</cp:coreProperties>
</file>