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4" r:id="rId6"/>
    <p:sldId id="262" r:id="rId7"/>
    <p:sldId id="260" r:id="rId8"/>
    <p:sldId id="261" r:id="rId9"/>
    <p:sldId id="263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ECF241F5-22BC-4F40-B3AB-BA28AF878B91}" type="datetimeFigureOut">
              <a:rPr lang="en-US" smtClean="0"/>
              <a:pPr/>
              <a:t>6/13/2012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2301D6F7-16E7-46B6-B510-A2E21A49F9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CF241F5-22BC-4F40-B3AB-BA28AF878B91}" type="datetimeFigureOut">
              <a:rPr lang="en-US" smtClean="0"/>
              <a:pPr/>
              <a:t>6/13/2012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301D6F7-16E7-46B6-B510-A2E21A49F9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CF241F5-22BC-4F40-B3AB-BA28AF878B91}" type="datetimeFigureOut">
              <a:rPr lang="en-US" smtClean="0"/>
              <a:pPr/>
              <a:t>6/13/2012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301D6F7-16E7-46B6-B510-A2E21A49F9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CF241F5-22BC-4F40-B3AB-BA28AF878B91}" type="datetimeFigureOut">
              <a:rPr lang="en-US" smtClean="0"/>
              <a:pPr/>
              <a:t>6/13/2012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301D6F7-16E7-46B6-B510-A2E21A49F99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CF241F5-22BC-4F40-B3AB-BA28AF878B91}" type="datetimeFigureOut">
              <a:rPr lang="en-US" smtClean="0"/>
              <a:pPr/>
              <a:t>6/13/2012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301D6F7-16E7-46B6-B510-A2E21A49F99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CF241F5-22BC-4F40-B3AB-BA28AF878B91}" type="datetimeFigureOut">
              <a:rPr lang="en-US" smtClean="0"/>
              <a:pPr/>
              <a:t>6/13/2012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301D6F7-16E7-46B6-B510-A2E21A49F99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CF241F5-22BC-4F40-B3AB-BA28AF878B91}" type="datetimeFigureOut">
              <a:rPr lang="en-US" smtClean="0"/>
              <a:pPr/>
              <a:t>6/13/2012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301D6F7-16E7-46B6-B510-A2E21A49F9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CF241F5-22BC-4F40-B3AB-BA28AF878B91}" type="datetimeFigureOut">
              <a:rPr lang="en-US" smtClean="0"/>
              <a:pPr/>
              <a:t>6/13/2012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301D6F7-16E7-46B6-B510-A2E21A49F99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CF241F5-22BC-4F40-B3AB-BA28AF878B91}" type="datetimeFigureOut">
              <a:rPr lang="en-US" smtClean="0"/>
              <a:pPr/>
              <a:t>6/13/2012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301D6F7-16E7-46B6-B510-A2E21A49F9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ECF241F5-22BC-4F40-B3AB-BA28AF878B91}" type="datetimeFigureOut">
              <a:rPr lang="en-US" smtClean="0"/>
              <a:pPr/>
              <a:t>6/13/2012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301D6F7-16E7-46B6-B510-A2E21A49F9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ECF241F5-22BC-4F40-B3AB-BA28AF878B91}" type="datetimeFigureOut">
              <a:rPr lang="en-US" smtClean="0"/>
              <a:pPr/>
              <a:t>6/13/2012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2301D6F7-16E7-46B6-B510-A2E21A49F99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ECF241F5-22BC-4F40-B3AB-BA28AF878B91}" type="datetimeFigureOut">
              <a:rPr lang="en-US" smtClean="0"/>
              <a:pPr/>
              <a:t>6/13/2012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2301D6F7-16E7-46B6-B510-A2E21A49F99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deccanchronicle.com/channels/business/news/eurozone-agrees-lend-spain-100-billion-euros-216" TargetMode="External"/><Relationship Id="rId2" Type="http://schemas.openxmlformats.org/officeDocument/2006/relationships/hyperlink" Target="http://en.elconfidencial.com/politics/2012/06/09/eu-to-inject-up-to-100bn-in-spain-125/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81201"/>
            <a:ext cx="8001000" cy="1619250"/>
          </a:xfrm>
        </p:spPr>
        <p:txBody>
          <a:bodyPr/>
          <a:lstStyle/>
          <a:p>
            <a:r>
              <a:rPr lang="en-US" dirty="0" smtClean="0"/>
              <a:t>Spain’s Economy…And The Media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/>
              <a:t>Tamara Bonet</a:t>
            </a:r>
          </a:p>
          <a:p>
            <a:r>
              <a:rPr lang="en-US" dirty="0" smtClean="0"/>
              <a:t>Prof. Giarelli</a:t>
            </a:r>
          </a:p>
          <a:p>
            <a:r>
              <a:rPr lang="en-US" dirty="0" smtClean="0"/>
              <a:t>JRN229</a:t>
            </a:r>
          </a:p>
          <a:p>
            <a:r>
              <a:rPr lang="en-US" dirty="0" smtClean="0"/>
              <a:t>12/13 June 2012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59665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little over </a:t>
            </a:r>
            <a:r>
              <a:rPr lang="sk-SK" dirty="0" smtClean="0"/>
              <a:t>5</a:t>
            </a:r>
            <a:r>
              <a:rPr lang="en-US" dirty="0" smtClean="0"/>
              <a:t>0 </a:t>
            </a:r>
            <a:r>
              <a:rPr lang="en-US" dirty="0" smtClean="0"/>
              <a:t>newspapers</a:t>
            </a:r>
          </a:p>
          <a:p>
            <a:pPr marL="109728" indent="0">
              <a:buNone/>
            </a:pPr>
            <a:endParaRPr lang="en-US" dirty="0" smtClean="0"/>
          </a:p>
          <a:p>
            <a:r>
              <a:rPr lang="en-US" dirty="0" smtClean="0"/>
              <a:t>Papers range from Business to Sports </a:t>
            </a:r>
            <a:endParaRPr lang="en-US" dirty="0" smtClean="0"/>
          </a:p>
          <a:p>
            <a:pPr marL="109728" indent="0">
              <a:buNone/>
            </a:pPr>
            <a:endParaRPr lang="en-US" dirty="0" smtClean="0"/>
          </a:p>
          <a:p>
            <a:r>
              <a:rPr lang="en-US" dirty="0" smtClean="0"/>
              <a:t>Three </a:t>
            </a:r>
            <a:r>
              <a:rPr lang="en-US" dirty="0" smtClean="0"/>
              <a:t>Professional Magazines</a:t>
            </a:r>
          </a:p>
          <a:p>
            <a:pPr marL="109728" indent="0">
              <a:buNone/>
            </a:pPr>
            <a:endParaRPr lang="en-US" dirty="0" smtClean="0"/>
          </a:p>
          <a:p>
            <a:r>
              <a:rPr lang="en-US" dirty="0" smtClean="0"/>
              <a:t>14 selections of TV/Radio Companies (Not channels)</a:t>
            </a:r>
          </a:p>
          <a:p>
            <a:pPr marL="109728" indent="0">
              <a:buNone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Little Background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66502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Constitutional Monarchy</a:t>
            </a:r>
          </a:p>
          <a:p>
            <a:r>
              <a:rPr lang="en-US" dirty="0" smtClean="0"/>
              <a:t>Constitution in 1978</a:t>
            </a:r>
          </a:p>
          <a:p>
            <a:r>
              <a:rPr lang="en-US" dirty="0" smtClean="0"/>
              <a:t>Political Parties: Spanish </a:t>
            </a:r>
            <a:r>
              <a:rPr lang="en-US" dirty="0"/>
              <a:t>Socialist Workers </a:t>
            </a:r>
            <a:r>
              <a:rPr lang="en-US" dirty="0" smtClean="0"/>
              <a:t>Party, </a:t>
            </a:r>
            <a:r>
              <a:rPr lang="en-US" dirty="0"/>
              <a:t>Popular </a:t>
            </a:r>
            <a:r>
              <a:rPr lang="en-US" dirty="0" smtClean="0"/>
              <a:t>Party, and </a:t>
            </a:r>
            <a:r>
              <a:rPr lang="en-US" dirty="0"/>
              <a:t>the United Left </a:t>
            </a:r>
            <a:r>
              <a:rPr lang="en-US" dirty="0" smtClean="0"/>
              <a:t>coalition</a:t>
            </a:r>
            <a:r>
              <a:rPr lang="en-US" dirty="0"/>
              <a:t>. </a:t>
            </a:r>
            <a:endParaRPr lang="en-US" dirty="0" smtClean="0"/>
          </a:p>
          <a:p>
            <a:r>
              <a:rPr lang="en-US" dirty="0" smtClean="0"/>
              <a:t>Key </a:t>
            </a:r>
            <a:r>
              <a:rPr lang="en-US" dirty="0"/>
              <a:t>regional parties are the Convergence and Union </a:t>
            </a:r>
            <a:r>
              <a:rPr lang="en-US" dirty="0" smtClean="0"/>
              <a:t>(Catalonia) </a:t>
            </a:r>
            <a:r>
              <a:rPr lang="en-US" dirty="0"/>
              <a:t>and the Basque Nationalist Party </a:t>
            </a:r>
            <a:r>
              <a:rPr lang="en-US" dirty="0" smtClean="0"/>
              <a:t>(Basque country).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Government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74591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Through radio and television, the media expresses a deep concern for the economy. </a:t>
            </a:r>
          </a:p>
          <a:p>
            <a:r>
              <a:rPr lang="en-US" dirty="0" smtClean="0"/>
              <a:t>The Spanish Constitution protects </a:t>
            </a:r>
            <a:r>
              <a:rPr lang="en-US" dirty="0"/>
              <a:t>the freedom of expression, the clause of conscience and the professional secrecy as basic rights</a:t>
            </a:r>
            <a:r>
              <a:rPr lang="en-US" dirty="0" smtClean="0"/>
              <a:t>.</a:t>
            </a:r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How does the media cover the economy?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0361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There are European regulations for broadcast (radio/</a:t>
            </a:r>
            <a:r>
              <a:rPr lang="en-US" dirty="0" err="1"/>
              <a:t>t.v</a:t>
            </a:r>
            <a:r>
              <a:rPr lang="en-US" dirty="0"/>
              <a:t>.) as far as their content, print media does not )EJC). </a:t>
            </a:r>
            <a:endParaRPr lang="en-US" dirty="0" smtClean="0"/>
          </a:p>
          <a:p>
            <a:pPr marL="109728" indent="0">
              <a:buNone/>
            </a:pPr>
            <a:endParaRPr lang="en-US" dirty="0"/>
          </a:p>
          <a:p>
            <a:r>
              <a:rPr lang="en-US" dirty="0"/>
              <a:t>Only conventional courts to punish journalists (when needed). </a:t>
            </a:r>
          </a:p>
          <a:p>
            <a:pPr marL="109728" indent="0">
              <a:buNone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How does the media cover the economy?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02351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#1 </a:t>
            </a:r>
            <a:r>
              <a:rPr lang="sk-SK" dirty="0" smtClean="0"/>
              <a:t>Economy </a:t>
            </a:r>
            <a:r>
              <a:rPr lang="en-US" dirty="0" smtClean="0"/>
              <a:t>shapes the media outlets</a:t>
            </a:r>
          </a:p>
          <a:p>
            <a:r>
              <a:rPr lang="en-US" dirty="0" smtClean="0"/>
              <a:t>#2 </a:t>
            </a:r>
            <a:r>
              <a:rPr lang="sk-SK" dirty="0" smtClean="0"/>
              <a:t>D</a:t>
            </a:r>
            <a:r>
              <a:rPr lang="en-US" dirty="0" err="1" smtClean="0"/>
              <a:t>igital</a:t>
            </a:r>
            <a:r>
              <a:rPr lang="en-US" dirty="0" smtClean="0"/>
              <a:t> </a:t>
            </a:r>
            <a:r>
              <a:rPr lang="en-US" dirty="0"/>
              <a:t>technologies </a:t>
            </a:r>
            <a:endParaRPr lang="en-US" dirty="0" smtClean="0"/>
          </a:p>
          <a:p>
            <a:r>
              <a:rPr lang="en-US" dirty="0" smtClean="0"/>
              <a:t>#3 </a:t>
            </a:r>
            <a:r>
              <a:rPr lang="sk-SK" dirty="0" smtClean="0"/>
              <a:t>C</a:t>
            </a:r>
            <a:r>
              <a:rPr lang="en-US" dirty="0" err="1" smtClean="0"/>
              <a:t>hanges</a:t>
            </a:r>
            <a:r>
              <a:rPr lang="en-US" dirty="0" smtClean="0"/>
              <a:t> </a:t>
            </a:r>
            <a:r>
              <a:rPr lang="en-US" dirty="0"/>
              <a:t>in </a:t>
            </a:r>
            <a:r>
              <a:rPr lang="en-US" dirty="0" smtClean="0"/>
              <a:t>legal </a:t>
            </a:r>
            <a:r>
              <a:rPr lang="en-US" dirty="0"/>
              <a:t>framework </a:t>
            </a:r>
            <a:r>
              <a:rPr lang="sk-SK" dirty="0" smtClean="0"/>
              <a:t>broadcast </a:t>
            </a:r>
            <a:r>
              <a:rPr lang="en-US" dirty="0" smtClean="0"/>
              <a:t>companies </a:t>
            </a:r>
          </a:p>
          <a:p>
            <a:r>
              <a:rPr lang="en-US" dirty="0" smtClean="0"/>
              <a:t>#4 </a:t>
            </a:r>
            <a:r>
              <a:rPr lang="sk-SK" dirty="0" smtClean="0"/>
              <a:t>F</a:t>
            </a:r>
            <a:r>
              <a:rPr lang="en-US" dirty="0" err="1" smtClean="0"/>
              <a:t>ragmentation</a:t>
            </a:r>
            <a:r>
              <a:rPr lang="en-US" dirty="0" smtClean="0"/>
              <a:t> </a:t>
            </a:r>
            <a:r>
              <a:rPr lang="en-US" dirty="0"/>
              <a:t>of audiences subsequent reshaping of the advertising </a:t>
            </a:r>
            <a:r>
              <a:rPr lang="en-US" dirty="0" smtClean="0"/>
              <a:t>market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What Shapes The Government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7485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History of economic crisis’ is fact, not </a:t>
            </a:r>
            <a:r>
              <a:rPr lang="en-US" dirty="0" smtClean="0"/>
              <a:t>imaginary</a:t>
            </a:r>
            <a:endParaRPr lang="sk-SK" dirty="0" smtClean="0"/>
          </a:p>
          <a:p>
            <a:endParaRPr lang="en-US" dirty="0"/>
          </a:p>
          <a:p>
            <a:r>
              <a:rPr lang="en-US" dirty="0"/>
              <a:t>Like many, Spain’s economy has recently been going </a:t>
            </a:r>
            <a:r>
              <a:rPr lang="en-US" dirty="0" smtClean="0"/>
              <a:t>under</a:t>
            </a:r>
            <a:endParaRPr lang="sk-SK" dirty="0" smtClean="0"/>
          </a:p>
          <a:p>
            <a:endParaRPr lang="en-US" dirty="0"/>
          </a:p>
          <a:p>
            <a:r>
              <a:rPr lang="en-US" dirty="0"/>
              <a:t>Media outlets find it imperative that the people are aware of issues at hand.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Economy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38623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EU to inject up to €100bn in </a:t>
            </a:r>
            <a:r>
              <a:rPr lang="en-US" b="1" dirty="0" smtClean="0"/>
              <a:t>Spain </a:t>
            </a:r>
            <a:r>
              <a:rPr lang="en-US" dirty="0" smtClean="0">
                <a:hlinkClick r:id="rId2"/>
              </a:rPr>
              <a:t>http</a:t>
            </a:r>
            <a:r>
              <a:rPr lang="en-US" dirty="0">
                <a:hlinkClick r:id="rId2"/>
              </a:rPr>
              <a:t>://</a:t>
            </a:r>
            <a:r>
              <a:rPr lang="en-US" dirty="0" smtClean="0">
                <a:hlinkClick r:id="rId2"/>
              </a:rPr>
              <a:t>en.elconfidencial.com/politics/2012/06/09/eu-to-inject-up-to-100bn-in-spain-125/</a:t>
            </a:r>
            <a:endParaRPr lang="en-US" dirty="0" smtClean="0"/>
          </a:p>
          <a:p>
            <a:r>
              <a:rPr lang="en-US" dirty="0" smtClean="0"/>
              <a:t>Eurozone Agrees to Lend Spain 100 Billion Euros</a:t>
            </a:r>
            <a:r>
              <a:rPr lang="en-US" dirty="0"/>
              <a:t> </a:t>
            </a:r>
            <a:r>
              <a:rPr lang="en-US" dirty="0">
                <a:hlinkClick r:id="rId3"/>
              </a:rPr>
              <a:t>http://www.deccanchronicle.com/channels/business/news/eurozone-agrees-lend-spain-100-billion-euros-216</a:t>
            </a:r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Articles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04060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"Background Note: Spain." </a:t>
            </a:r>
            <a:r>
              <a:rPr lang="en-US" i="1" dirty="0"/>
              <a:t>U.S. Department of State</a:t>
            </a:r>
            <a:r>
              <a:rPr lang="en-US" dirty="0"/>
              <a:t>. U.S. Department of State, 05 Jan. 2012. Web. 08 June 2012. </a:t>
            </a:r>
            <a:endParaRPr lang="fr-FR" i="1" dirty="0" smtClean="0"/>
          </a:p>
          <a:p>
            <a:r>
              <a:rPr lang="fr-FR" i="1" dirty="0" err="1" smtClean="0"/>
              <a:t>European</a:t>
            </a:r>
            <a:r>
              <a:rPr lang="fr-FR" i="1" dirty="0" smtClean="0"/>
              <a:t> </a:t>
            </a:r>
            <a:r>
              <a:rPr lang="fr-FR" i="1" dirty="0"/>
              <a:t>Journal Centre</a:t>
            </a:r>
            <a:r>
              <a:rPr lang="fr-FR" dirty="0"/>
              <a:t>. </a:t>
            </a:r>
            <a:r>
              <a:rPr lang="fr-FR" dirty="0" err="1"/>
              <a:t>N.p</a:t>
            </a:r>
            <a:r>
              <a:rPr lang="fr-FR" dirty="0"/>
              <a:t>., 08 Nov. 2010. Web. 07 </a:t>
            </a:r>
            <a:r>
              <a:rPr lang="fr-FR" dirty="0" err="1"/>
              <a:t>June</a:t>
            </a:r>
            <a:r>
              <a:rPr lang="fr-FR" dirty="0"/>
              <a:t> </a:t>
            </a:r>
            <a:r>
              <a:rPr lang="fr-FR" dirty="0" smtClean="0"/>
              <a:t>2012</a:t>
            </a:r>
          </a:p>
          <a:p>
            <a:endParaRPr lang="fr-FR" dirty="0" smtClean="0"/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Works Cited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93788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172</TotalTime>
  <Words>313</Words>
  <Application>Microsoft Office PowerPoint</Application>
  <PresentationFormat>On-screen Show (4:3)</PresentationFormat>
  <Paragraphs>42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Concourse</vt:lpstr>
      <vt:lpstr>Spain’s Economy…And The Media</vt:lpstr>
      <vt:lpstr>A Little Background</vt:lpstr>
      <vt:lpstr>Government</vt:lpstr>
      <vt:lpstr>How does the media cover the economy?</vt:lpstr>
      <vt:lpstr>How does the media cover the economy?</vt:lpstr>
      <vt:lpstr>What Shapes The Government</vt:lpstr>
      <vt:lpstr>The Economy</vt:lpstr>
      <vt:lpstr>Articles</vt:lpstr>
      <vt:lpstr>Works Cited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Spain’s Economy…And The Media</dc:title>
  <dc:creator>Windows User</dc:creator>
  <cp:lastModifiedBy>Windows User</cp:lastModifiedBy>
  <cp:revision>17</cp:revision>
  <dcterms:created xsi:type="dcterms:W3CDTF">2012-06-10T11:38:19Z</dcterms:created>
  <dcterms:modified xsi:type="dcterms:W3CDTF">2012-06-13T05:12:26Z</dcterms:modified>
</cp:coreProperties>
</file>