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5" r:id="rId9"/>
    <p:sldId id="266" r:id="rId10"/>
    <p:sldId id="267" r:id="rId11"/>
    <p:sldId id="268" r:id="rId12"/>
    <p:sldId id="269" r:id="rId13"/>
    <p:sldId id="270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7" autoAdjust="0"/>
  </p:normalViewPr>
  <p:slideViewPr>
    <p:cSldViewPr>
      <p:cViewPr varScale="1">
        <p:scale>
          <a:sx n="75" d="100"/>
          <a:sy n="75" d="100"/>
        </p:scale>
        <p:origin x="-101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0" y="9336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B44350-0652-47EE-9423-4D96F5440EB9}" type="datetimeFigureOut">
              <a:rPr lang="en-US" smtClean="0"/>
              <a:pPr/>
              <a:t>4/7/2012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9D5369-9F81-4A79-834D-364C2ECB8FD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9D5369-9F81-4A79-834D-364C2ECB8FD0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9D5369-9F81-4A79-834D-364C2ECB8FD0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9D5369-9F81-4A79-834D-364C2ECB8FD0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9D5369-9F81-4A79-834D-364C2ECB8FD0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9D5369-9F81-4A79-834D-364C2ECB8FD0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9D5369-9F81-4A79-834D-364C2ECB8FD0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9D5369-9F81-4A79-834D-364C2ECB8FD0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9D5369-9F81-4A79-834D-364C2ECB8FD0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9D5369-9F81-4A79-834D-364C2ECB8FD0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9D5369-9F81-4A79-834D-364C2ECB8FD0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9D5369-9F81-4A79-834D-364C2ECB8FD0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9D5369-9F81-4A79-834D-364C2ECB8FD0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9D5369-9F81-4A79-834D-364C2ECB8FD0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21EB-298B-434B-9DB1-42CF0A87FD14}" type="datetimeFigureOut">
              <a:rPr lang="en-US" smtClean="0"/>
              <a:pPr/>
              <a:t>4/7/2012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A59D9-F4F4-484C-81DC-FDDB62DC01F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21EB-298B-434B-9DB1-42CF0A87FD14}" type="datetimeFigureOut">
              <a:rPr lang="en-US" smtClean="0"/>
              <a:pPr/>
              <a:t>4/7/2012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A59D9-F4F4-484C-81DC-FDDB62DC01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21EB-298B-434B-9DB1-42CF0A87FD14}" type="datetimeFigureOut">
              <a:rPr lang="en-US" smtClean="0"/>
              <a:pPr/>
              <a:t>4/7/2012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A59D9-F4F4-484C-81DC-FDDB62DC01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21EB-298B-434B-9DB1-42CF0A87FD14}" type="datetimeFigureOut">
              <a:rPr lang="en-US" smtClean="0"/>
              <a:pPr/>
              <a:t>4/7/2012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A59D9-F4F4-484C-81DC-FDDB62DC01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21EB-298B-434B-9DB1-42CF0A87FD14}" type="datetimeFigureOut">
              <a:rPr lang="en-US" smtClean="0"/>
              <a:pPr/>
              <a:t>4/7/2012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E35A59D9-F4F4-484C-81DC-FDDB62DC01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21EB-298B-434B-9DB1-42CF0A87FD14}" type="datetimeFigureOut">
              <a:rPr lang="en-US" smtClean="0"/>
              <a:pPr/>
              <a:t>4/7/2012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A59D9-F4F4-484C-81DC-FDDB62DC01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21EB-298B-434B-9DB1-42CF0A87FD14}" type="datetimeFigureOut">
              <a:rPr lang="en-US" smtClean="0"/>
              <a:pPr/>
              <a:t>4/7/2012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A59D9-F4F4-484C-81DC-FDDB62DC01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21EB-298B-434B-9DB1-42CF0A87FD14}" type="datetimeFigureOut">
              <a:rPr lang="en-US" smtClean="0"/>
              <a:pPr/>
              <a:t>4/7/2012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A59D9-F4F4-484C-81DC-FDDB62DC01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21EB-298B-434B-9DB1-42CF0A87FD14}" type="datetimeFigureOut">
              <a:rPr lang="en-US" smtClean="0"/>
              <a:pPr/>
              <a:t>4/7/2012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A59D9-F4F4-484C-81DC-FDDB62DC01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21EB-298B-434B-9DB1-42CF0A87FD14}" type="datetimeFigureOut">
              <a:rPr lang="en-US" smtClean="0"/>
              <a:pPr/>
              <a:t>4/7/2012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A59D9-F4F4-484C-81DC-FDDB62DC01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21EB-298B-434B-9DB1-42CF0A87FD14}" type="datetimeFigureOut">
              <a:rPr lang="en-US" smtClean="0"/>
              <a:pPr/>
              <a:t>4/7/2012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A59D9-F4F4-484C-81DC-FDDB62DC01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5C621EB-298B-434B-9DB1-42CF0A87FD14}" type="datetimeFigureOut">
              <a:rPr lang="en-US" smtClean="0"/>
              <a:pPr/>
              <a:t>4/7/2012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E35A59D9-F4F4-484C-81DC-FDDB62DC01F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Legal and Ethical Issues When Counseling Children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Elizabeth Garnsey </a:t>
            </a:r>
          </a:p>
          <a:p>
            <a:r>
              <a:rPr lang="en-US" dirty="0" smtClean="0"/>
              <a:t>eg55621n@pace.edu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Mandatory Reporting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First enacted (1962)because of </a:t>
            </a:r>
            <a:r>
              <a:rPr lang="en-US" smtClean="0"/>
              <a:t>the medically diagnosed </a:t>
            </a:r>
            <a:r>
              <a:rPr lang="en-US" dirty="0" smtClean="0"/>
              <a:t>“battered child syndrome”. </a:t>
            </a:r>
          </a:p>
          <a:p>
            <a:r>
              <a:rPr lang="en-US" dirty="0" smtClean="0"/>
              <a:t>Was introduced to combat child abuse and neglect</a:t>
            </a:r>
          </a:p>
          <a:p>
            <a:r>
              <a:rPr lang="en-US" dirty="0" smtClean="0"/>
              <a:t>Expose these cases, duty to protect children</a:t>
            </a:r>
          </a:p>
          <a:p>
            <a:r>
              <a:rPr lang="en-US" dirty="0" smtClean="0"/>
              <a:t>Mandatory reporting laws address the following: who, what, and when reporting is required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Mandatory Reporting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 Mental Health professionals must report in all 50 states</a:t>
            </a:r>
          </a:p>
          <a:p>
            <a:r>
              <a:rPr lang="en-US" dirty="0" smtClean="0"/>
              <a:t>The duty of reporting trumps many common law privileges</a:t>
            </a:r>
          </a:p>
          <a:p>
            <a:r>
              <a:rPr lang="en-US" dirty="0" smtClean="0"/>
              <a:t>Failure to report breaches legal and ethical standards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Mandatory Reporting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27% of clients drop out of therapy after their counselor broke confidentiality for mandatory reporting (Bean et al., 2011). </a:t>
            </a:r>
          </a:p>
          <a:p>
            <a:r>
              <a:rPr lang="en-US" dirty="0" smtClean="0"/>
              <a:t>Respond better when informed consent is explained in great detail </a:t>
            </a:r>
          </a:p>
          <a:p>
            <a:r>
              <a:rPr lang="en-US" dirty="0" smtClean="0"/>
              <a:t>Counselors often are hesitant and worry about reporting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648200"/>
          </a:xfrm>
        </p:spPr>
        <p:txBody>
          <a:bodyPr>
            <a:normAutofit fontScale="47500" lnSpcReduction="20000"/>
          </a:bodyPr>
          <a:lstStyle/>
          <a:p>
            <a:r>
              <a:rPr lang="en-US" dirty="0" smtClean="0"/>
              <a:t>Bean, H</a:t>
            </a:r>
            <a:r>
              <a:rPr lang="en-US" dirty="0" smtClean="0"/>
              <a:t>.(</a:t>
            </a:r>
            <a:r>
              <a:rPr lang="en-US" dirty="0" smtClean="0"/>
              <a:t>2011</a:t>
            </a:r>
            <a:r>
              <a:rPr lang="en-US" dirty="0" smtClean="0"/>
              <a:t>) </a:t>
            </a:r>
            <a:r>
              <a:rPr lang="en-US" dirty="0" smtClean="0"/>
              <a:t>Reflections on Mandated Reporting and Challenges in the Therapeutic </a:t>
            </a:r>
            <a:r>
              <a:rPr lang="en-US" dirty="0" smtClean="0"/>
              <a:t>Relationships</a:t>
            </a:r>
            <a:r>
              <a:rPr lang="en-US" dirty="0" smtClean="0"/>
              <a:t>. </a:t>
            </a:r>
            <a:r>
              <a:rPr lang="en-US" dirty="0" smtClean="0"/>
              <a:t>	</a:t>
            </a:r>
            <a:r>
              <a:rPr lang="en-US" i="1" dirty="0" smtClean="0"/>
              <a:t>The </a:t>
            </a:r>
            <a:r>
              <a:rPr lang="en-US" i="1" dirty="0" smtClean="0"/>
              <a:t>Family </a:t>
            </a:r>
            <a:r>
              <a:rPr lang="en-US" i="1" dirty="0" smtClean="0"/>
              <a:t>Journal</a:t>
            </a:r>
            <a:r>
              <a:rPr lang="en-US" i="1" dirty="0" smtClean="0"/>
              <a:t>, 19(3), 286-290.</a:t>
            </a:r>
            <a:endParaRPr lang="en-US" dirty="0" smtClean="0"/>
          </a:p>
          <a:p>
            <a:r>
              <a:rPr lang="en-US" dirty="0" smtClean="0"/>
              <a:t>Belter, R. &amp; Grisso, T</a:t>
            </a:r>
            <a:r>
              <a:rPr lang="en-US" dirty="0" smtClean="0"/>
              <a:t>. </a:t>
            </a:r>
            <a:r>
              <a:rPr lang="en-US" dirty="0" smtClean="0"/>
              <a:t>(1984) Children's recognition of rights violations in counseling. </a:t>
            </a:r>
            <a:r>
              <a:rPr lang="en-US" i="1" dirty="0" smtClean="0"/>
              <a:t>Professional 	Psychology</a:t>
            </a:r>
            <a:r>
              <a:rPr lang="en-US" i="1" dirty="0" smtClean="0"/>
              <a:t>: </a:t>
            </a:r>
            <a:r>
              <a:rPr lang="en-US" i="1" dirty="0" smtClean="0"/>
              <a:t>Research </a:t>
            </a:r>
            <a:r>
              <a:rPr lang="en-US" i="1" dirty="0" smtClean="0"/>
              <a:t>and Practice, 15(6), 899-910.</a:t>
            </a:r>
            <a:endParaRPr lang="en-US" dirty="0" smtClean="0"/>
          </a:p>
          <a:p>
            <a:r>
              <a:rPr lang="en-US" dirty="0" smtClean="0"/>
              <a:t>Carmichael, K</a:t>
            </a:r>
            <a:r>
              <a:rPr lang="en-US" dirty="0" smtClean="0"/>
              <a:t>. </a:t>
            </a:r>
            <a:r>
              <a:rPr lang="en-US" dirty="0" smtClean="0"/>
              <a:t>(</a:t>
            </a:r>
            <a:r>
              <a:rPr lang="en-US" dirty="0" smtClean="0"/>
              <a:t>2006) Legal </a:t>
            </a:r>
            <a:r>
              <a:rPr lang="en-US" dirty="0" smtClean="0"/>
              <a:t>and Ethical Issues In Play Therapy. </a:t>
            </a:r>
            <a:r>
              <a:rPr lang="en-US" i="1" dirty="0" smtClean="0"/>
              <a:t>International Journal of Play </a:t>
            </a:r>
            <a:r>
              <a:rPr lang="en-US" i="1" dirty="0" smtClean="0"/>
              <a:t>Therapy</a:t>
            </a:r>
            <a:r>
              <a:rPr lang="en-US" i="1" dirty="0" smtClean="0"/>
              <a:t>, </a:t>
            </a:r>
            <a:r>
              <a:rPr lang="en-US" i="1" dirty="0" smtClean="0"/>
              <a:t>	15(2</a:t>
            </a:r>
            <a:r>
              <a:rPr lang="en-US" i="1" dirty="0" smtClean="0"/>
              <a:t>), 83-99. </a:t>
            </a:r>
            <a:endParaRPr lang="en-US" dirty="0" smtClean="0"/>
          </a:p>
          <a:p>
            <a:r>
              <a:rPr lang="en-US" i="1" dirty="0" err="1" smtClean="0"/>
              <a:t>Crespi</a:t>
            </a:r>
            <a:r>
              <a:rPr lang="en-US" i="1" dirty="0" smtClean="0"/>
              <a:t>, T</a:t>
            </a:r>
            <a:r>
              <a:rPr lang="en-US" i="1" dirty="0" smtClean="0"/>
              <a:t>. </a:t>
            </a:r>
            <a:r>
              <a:rPr lang="en-US" i="1" dirty="0" smtClean="0"/>
              <a:t>(</a:t>
            </a:r>
            <a:r>
              <a:rPr lang="en-US" i="1" dirty="0" smtClean="0"/>
              <a:t>2009) </a:t>
            </a:r>
            <a:r>
              <a:rPr lang="en-US" dirty="0" smtClean="0"/>
              <a:t>Group </a:t>
            </a:r>
            <a:r>
              <a:rPr lang="en-US" dirty="0" smtClean="0"/>
              <a:t>Counseling in the School: Legal, Ethical and treatment Issues in </a:t>
            </a:r>
            <a:r>
              <a:rPr lang="en-US" dirty="0" smtClean="0"/>
              <a:t>School 	Practice</a:t>
            </a:r>
            <a:r>
              <a:rPr lang="en-US" dirty="0" smtClean="0"/>
              <a:t>. </a:t>
            </a:r>
            <a:r>
              <a:rPr lang="en-US" i="1" dirty="0" smtClean="0"/>
              <a:t>Psychology </a:t>
            </a:r>
            <a:r>
              <a:rPr lang="en-US" i="1" dirty="0" smtClean="0"/>
              <a:t>in the Schools, 46(3), 273-280. </a:t>
            </a:r>
            <a:endParaRPr lang="en-US" dirty="0" smtClean="0"/>
          </a:p>
          <a:p>
            <a:r>
              <a:rPr lang="en-US" dirty="0" smtClean="0"/>
              <a:t>Conti, S</a:t>
            </a:r>
            <a:r>
              <a:rPr lang="en-US" dirty="0" smtClean="0"/>
              <a:t>. </a:t>
            </a:r>
            <a:r>
              <a:rPr lang="en-US" dirty="0" smtClean="0"/>
              <a:t>(</a:t>
            </a:r>
            <a:r>
              <a:rPr lang="en-US" dirty="0" smtClean="0"/>
              <a:t>2011) Lawyers </a:t>
            </a:r>
            <a:r>
              <a:rPr lang="en-US" dirty="0" smtClean="0"/>
              <a:t>and Mental Health Professionals Working Together: Reconciling the </a:t>
            </a:r>
            <a:r>
              <a:rPr lang="en-US" dirty="0" smtClean="0"/>
              <a:t>Duties 	of Confidentiality </a:t>
            </a:r>
            <a:r>
              <a:rPr lang="en-US" dirty="0" smtClean="0"/>
              <a:t>and Mandatory Child Abuse Reporting. </a:t>
            </a:r>
            <a:r>
              <a:rPr lang="en-US" i="1" dirty="0" smtClean="0"/>
              <a:t>Family Court </a:t>
            </a:r>
            <a:r>
              <a:rPr lang="en-US" i="1" dirty="0" smtClean="0"/>
              <a:t>Review, 49(2</a:t>
            </a:r>
            <a:r>
              <a:rPr lang="en-US" i="1" dirty="0" smtClean="0"/>
              <a:t>), 1-16. </a:t>
            </a:r>
            <a:endParaRPr lang="en-US" dirty="0" smtClean="0"/>
          </a:p>
          <a:p>
            <a:r>
              <a:rPr lang="en-US" dirty="0" smtClean="0"/>
              <a:t>Hall, A</a:t>
            </a:r>
            <a:r>
              <a:rPr lang="en-US" dirty="0" smtClean="0"/>
              <a:t>.(1995) Theory </a:t>
            </a:r>
            <a:r>
              <a:rPr lang="en-US" dirty="0" smtClean="0"/>
              <a:t>and Practice of Children’s Rights: Implication for mental health </a:t>
            </a:r>
            <a:r>
              <a:rPr lang="en-US" dirty="0" smtClean="0"/>
              <a:t>counselors</a:t>
            </a:r>
            <a:r>
              <a:rPr lang="en-US" dirty="0" smtClean="0"/>
              <a:t>. </a:t>
            </a:r>
            <a:r>
              <a:rPr lang="en-US" dirty="0" smtClean="0"/>
              <a:t>	</a:t>
            </a:r>
            <a:r>
              <a:rPr lang="en-US" i="1" dirty="0" smtClean="0"/>
              <a:t>American Mental </a:t>
            </a:r>
            <a:r>
              <a:rPr lang="en-US" i="1" dirty="0" smtClean="0"/>
              <a:t>Counselors Associations Journal, 17(1), 63-80.</a:t>
            </a:r>
            <a:r>
              <a:rPr lang="en-US" dirty="0" smtClean="0"/>
              <a:t> </a:t>
            </a:r>
          </a:p>
          <a:p>
            <a:r>
              <a:rPr lang="en-US" dirty="0" smtClean="0"/>
              <a:t>Kendall, P. &amp; Morris, R</a:t>
            </a:r>
            <a:r>
              <a:rPr lang="en-US" dirty="0" smtClean="0"/>
              <a:t>. </a:t>
            </a:r>
            <a:r>
              <a:rPr lang="en-US" dirty="0" smtClean="0"/>
              <a:t>(1991) Child Therapy: Issues and Recommendations. </a:t>
            </a:r>
            <a:r>
              <a:rPr lang="en-US" i="1" dirty="0" smtClean="0"/>
              <a:t>Journal of </a:t>
            </a:r>
            <a:r>
              <a:rPr lang="en-US" i="1" dirty="0" smtClean="0"/>
              <a:t>Consulting </a:t>
            </a:r>
            <a:r>
              <a:rPr lang="en-US" i="1" dirty="0" smtClean="0"/>
              <a:t>and </a:t>
            </a:r>
            <a:r>
              <a:rPr lang="en-US" i="1" dirty="0" smtClean="0"/>
              <a:t>	Clinical Psychology</a:t>
            </a:r>
            <a:r>
              <a:rPr lang="en-US" i="1" dirty="0" smtClean="0"/>
              <a:t>, 59 (6), 777-784.</a:t>
            </a:r>
            <a:endParaRPr lang="en-US" dirty="0" smtClean="0"/>
          </a:p>
          <a:p>
            <a:r>
              <a:rPr lang="en-US" dirty="0" smtClean="0"/>
              <a:t>Lawrence, G., &amp; </a:t>
            </a:r>
            <a:r>
              <a:rPr lang="en-US" dirty="0" err="1" smtClean="0"/>
              <a:t>Kurpius</a:t>
            </a:r>
            <a:r>
              <a:rPr lang="en-US" dirty="0" smtClean="0"/>
              <a:t>, S</a:t>
            </a:r>
            <a:r>
              <a:rPr lang="en-US" dirty="0" smtClean="0"/>
              <a:t>. </a:t>
            </a:r>
            <a:r>
              <a:rPr lang="en-US" dirty="0" smtClean="0"/>
              <a:t>(2000</a:t>
            </a:r>
            <a:r>
              <a:rPr lang="en-US" dirty="0" smtClean="0"/>
              <a:t>) </a:t>
            </a:r>
            <a:r>
              <a:rPr lang="en-US" dirty="0" smtClean="0"/>
              <a:t>Legal and Ethical Issues Involved when Counseling </a:t>
            </a:r>
            <a:r>
              <a:rPr lang="en-US" dirty="0" smtClean="0"/>
              <a:t>Minors </a:t>
            </a:r>
            <a:r>
              <a:rPr lang="en-US" dirty="0" smtClean="0"/>
              <a:t>in a </a:t>
            </a:r>
            <a:r>
              <a:rPr lang="en-US" dirty="0" smtClean="0"/>
              <a:t>	Nonschool Setting</a:t>
            </a:r>
            <a:r>
              <a:rPr lang="en-US" dirty="0" smtClean="0"/>
              <a:t>. </a:t>
            </a:r>
            <a:r>
              <a:rPr lang="en-US" i="1" dirty="0" smtClean="0"/>
              <a:t>Journal of Counseling and Development, 78, 130-136. </a:t>
            </a:r>
            <a:endParaRPr lang="en-US" dirty="0" smtClean="0"/>
          </a:p>
          <a:p>
            <a:r>
              <a:rPr lang="en-US" dirty="0" smtClean="0"/>
              <a:t>Nicolai, K., &amp; Scott, N</a:t>
            </a:r>
            <a:r>
              <a:rPr lang="en-US" dirty="0" smtClean="0"/>
              <a:t>. </a:t>
            </a:r>
            <a:r>
              <a:rPr lang="en-US" dirty="0" smtClean="0"/>
              <a:t>(1994</a:t>
            </a:r>
            <a:r>
              <a:rPr lang="en-US" dirty="0" smtClean="0"/>
              <a:t>) </a:t>
            </a:r>
            <a:r>
              <a:rPr lang="en-US" dirty="0" smtClean="0"/>
              <a:t>Provision of Confidentiality Information and Its Relation to </a:t>
            </a:r>
            <a:r>
              <a:rPr lang="en-US" dirty="0" smtClean="0"/>
              <a:t>Child </a:t>
            </a:r>
            <a:r>
              <a:rPr lang="en-US" dirty="0" smtClean="0"/>
              <a:t>Abuse </a:t>
            </a:r>
            <a:r>
              <a:rPr lang="en-US" dirty="0" smtClean="0"/>
              <a:t>	Reporting</a:t>
            </a:r>
            <a:r>
              <a:rPr lang="en-US" dirty="0" smtClean="0"/>
              <a:t>. </a:t>
            </a:r>
            <a:r>
              <a:rPr lang="en-US" i="1" dirty="0" smtClean="0"/>
              <a:t>Professional </a:t>
            </a:r>
            <a:r>
              <a:rPr lang="en-US" i="1" dirty="0" smtClean="0"/>
              <a:t>Psychology: Research and Practice, 25(2), </a:t>
            </a:r>
            <a:r>
              <a:rPr lang="en-US" i="1" dirty="0" smtClean="0"/>
              <a:t>154- </a:t>
            </a:r>
            <a:r>
              <a:rPr lang="en-US" i="1" dirty="0" smtClean="0"/>
              <a:t>160. </a:t>
            </a:r>
            <a:endParaRPr lang="en-US" dirty="0" smtClean="0"/>
          </a:p>
          <a:p>
            <a:r>
              <a:rPr lang="en-US" dirty="0" smtClean="0"/>
              <a:t>Martin, R., &amp; Huss, S</a:t>
            </a:r>
            <a:r>
              <a:rPr lang="en-US" dirty="0" smtClean="0"/>
              <a:t>. </a:t>
            </a:r>
            <a:r>
              <a:rPr lang="en-US" dirty="0" smtClean="0"/>
              <a:t>(</a:t>
            </a:r>
            <a:r>
              <a:rPr lang="en-US" dirty="0" smtClean="0"/>
              <a:t>2000) Recruitment </a:t>
            </a:r>
            <a:r>
              <a:rPr lang="en-US" dirty="0" smtClean="0"/>
              <a:t>and Screening of Minors for Group Counseling. </a:t>
            </a:r>
            <a:r>
              <a:rPr lang="en-US" i="1" dirty="0" smtClean="0"/>
              <a:t>The </a:t>
            </a:r>
            <a:r>
              <a:rPr lang="en-US" i="1" dirty="0" smtClean="0"/>
              <a:t>Journal 	for Specialist </a:t>
            </a:r>
            <a:r>
              <a:rPr lang="en-US" i="1" dirty="0" smtClean="0"/>
              <a:t>in Group Work, 25(2), 146-156. </a:t>
            </a:r>
            <a:endParaRPr lang="en-US" dirty="0" smtClean="0"/>
          </a:p>
          <a:p>
            <a:r>
              <a:rPr lang="en-US" dirty="0" smtClean="0"/>
              <a:t>Seymour, J., &amp; Rubin, L</a:t>
            </a:r>
            <a:r>
              <a:rPr lang="en-US" dirty="0" smtClean="0"/>
              <a:t>. </a:t>
            </a:r>
            <a:r>
              <a:rPr lang="en-US" dirty="0" smtClean="0"/>
              <a:t>(2006</a:t>
            </a:r>
            <a:r>
              <a:rPr lang="en-US" dirty="0" smtClean="0"/>
              <a:t>) </a:t>
            </a:r>
            <a:r>
              <a:rPr lang="en-US" dirty="0" smtClean="0"/>
              <a:t>Principles, Principles, and Process (P3): A Model for Play </a:t>
            </a:r>
            <a:r>
              <a:rPr lang="en-US" dirty="0" smtClean="0"/>
              <a:t>Therapy 	Ethics </a:t>
            </a:r>
            <a:r>
              <a:rPr lang="en-US" dirty="0" smtClean="0"/>
              <a:t>Problem </a:t>
            </a:r>
            <a:r>
              <a:rPr lang="en-US" dirty="0" smtClean="0"/>
              <a:t>Solving</a:t>
            </a:r>
            <a:r>
              <a:rPr lang="en-US" dirty="0" smtClean="0"/>
              <a:t>. </a:t>
            </a:r>
            <a:r>
              <a:rPr lang="en-US" i="1" dirty="0" smtClean="0"/>
              <a:t>International Journal of Play Therapy, 15(2), 101-123. </a:t>
            </a:r>
            <a:endParaRPr lang="en-US" dirty="0" smtClean="0"/>
          </a:p>
          <a:p>
            <a:r>
              <a:rPr lang="en-US" dirty="0" smtClean="0"/>
              <a:t>Taylor, L</a:t>
            </a:r>
            <a:r>
              <a:rPr lang="en-US" dirty="0" smtClean="0"/>
              <a:t>. </a:t>
            </a:r>
            <a:r>
              <a:rPr lang="en-US" dirty="0" smtClean="0"/>
              <a:t>(1989</a:t>
            </a:r>
            <a:r>
              <a:rPr lang="en-US" dirty="0" smtClean="0"/>
              <a:t>) </a:t>
            </a:r>
            <a:r>
              <a:rPr lang="en-US" dirty="0" smtClean="0"/>
              <a:t>Reframing the confidentiality dilemma to work in children’s best interest. 	</a:t>
            </a:r>
            <a:r>
              <a:rPr lang="en-US" i="1" dirty="0" smtClean="0"/>
              <a:t>Professional Psychology: </a:t>
            </a:r>
            <a:r>
              <a:rPr lang="en-US" i="1" dirty="0" smtClean="0"/>
              <a:t>	Research </a:t>
            </a:r>
            <a:r>
              <a:rPr lang="en-US" i="1" dirty="0" smtClean="0"/>
              <a:t>and Practice, 20, 79-83. </a:t>
            </a:r>
            <a:r>
              <a:rPr lang="en-US" dirty="0" smtClean="0"/>
              <a:t> 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Working with Minors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Minors(children) are not little adults.</a:t>
            </a:r>
          </a:p>
          <a:p>
            <a:r>
              <a:rPr lang="en-US" dirty="0" smtClean="0"/>
              <a:t>There are unique ethical concerns that arise when clients are minors. </a:t>
            </a:r>
          </a:p>
          <a:p>
            <a:r>
              <a:rPr lang="en-US" dirty="0" smtClean="0"/>
              <a:t>Four ethical issues when counseling children:</a:t>
            </a:r>
          </a:p>
          <a:p>
            <a:pPr lvl="1"/>
            <a:r>
              <a:rPr lang="en-US" dirty="0" smtClean="0"/>
              <a:t>Counselor competence </a:t>
            </a:r>
          </a:p>
          <a:p>
            <a:pPr lvl="1"/>
            <a:r>
              <a:rPr lang="en-US" dirty="0" smtClean="0"/>
              <a:t>Informed consent</a:t>
            </a:r>
          </a:p>
          <a:p>
            <a:pPr lvl="1"/>
            <a:r>
              <a:rPr lang="en-US" dirty="0" smtClean="0"/>
              <a:t>Confidentiality </a:t>
            </a:r>
          </a:p>
          <a:p>
            <a:pPr lvl="1"/>
            <a:r>
              <a:rPr lang="en-US" dirty="0" smtClean="0"/>
              <a:t>Reporting (child abuse)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Counselors Competence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Knowledge and skills (Play Therapy)</a:t>
            </a:r>
            <a:endParaRPr lang="en-US" dirty="0" smtClean="0"/>
          </a:p>
          <a:p>
            <a:pPr lvl="1"/>
            <a:r>
              <a:rPr lang="en-US" dirty="0" smtClean="0"/>
              <a:t>Mental disorders, etc</a:t>
            </a:r>
            <a:r>
              <a:rPr lang="en-US" dirty="0" smtClean="0"/>
              <a:t> </a:t>
            </a:r>
            <a:endParaRPr lang="en-US" dirty="0" smtClean="0"/>
          </a:p>
          <a:p>
            <a:pPr lvl="1"/>
            <a:r>
              <a:rPr lang="en-US" dirty="0" smtClean="0"/>
              <a:t>Age of Minor </a:t>
            </a:r>
          </a:p>
          <a:p>
            <a:pPr lvl="1"/>
            <a:r>
              <a:rPr lang="en-US" dirty="0" smtClean="0"/>
              <a:t>Understanding human development</a:t>
            </a:r>
          </a:p>
          <a:p>
            <a:pPr lvl="1"/>
            <a:r>
              <a:rPr lang="en-US" dirty="0" smtClean="0"/>
              <a:t>Understanding family structure</a:t>
            </a:r>
          </a:p>
          <a:p>
            <a:pPr lvl="1"/>
            <a:r>
              <a:rPr lang="en-US" dirty="0" smtClean="0"/>
              <a:t>Culture </a:t>
            </a:r>
          </a:p>
          <a:p>
            <a:pPr lvl="1"/>
            <a:r>
              <a:rPr lang="en-US" dirty="0" smtClean="0"/>
              <a:t>A more talked about topic: transgender 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Informed Consent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 is formal permission that allows treatment .</a:t>
            </a:r>
          </a:p>
          <a:p>
            <a:r>
              <a:rPr lang="en-US" dirty="0" smtClean="0"/>
              <a:t>Counselor-client falls under legal jurisdiction of contract law.</a:t>
            </a:r>
          </a:p>
          <a:p>
            <a:r>
              <a:rPr lang="en-US" dirty="0" smtClean="0"/>
              <a:t>Minors can only enter a contract by:</a:t>
            </a:r>
          </a:p>
          <a:p>
            <a:pPr lvl="1"/>
            <a:r>
              <a:rPr lang="en-US" dirty="0" smtClean="0"/>
              <a:t>Parental consent </a:t>
            </a:r>
          </a:p>
          <a:p>
            <a:pPr lvl="1"/>
            <a:r>
              <a:rPr lang="en-US" dirty="0" smtClean="0"/>
              <a:t>Involuntary at parent’s insistence </a:t>
            </a:r>
          </a:p>
          <a:p>
            <a:pPr lvl="1"/>
            <a:r>
              <a:rPr lang="en-US" dirty="0" smtClean="0"/>
              <a:t>Ordered by juvenile court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Issues with Informed Consent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Must be given voluntary knowledge of treatment</a:t>
            </a:r>
          </a:p>
          <a:p>
            <a:r>
              <a:rPr lang="en-US" dirty="0" smtClean="0"/>
              <a:t>Must understand consequences of treatment</a:t>
            </a:r>
          </a:p>
          <a:p>
            <a:r>
              <a:rPr lang="en-US" dirty="0" smtClean="0"/>
              <a:t>Must have informed parental or guardian consent </a:t>
            </a:r>
          </a:p>
          <a:p>
            <a:r>
              <a:rPr lang="en-US" dirty="0" smtClean="0"/>
              <a:t>If NOT obtained, counselors are held responsible. </a:t>
            </a:r>
          </a:p>
          <a:p>
            <a:pPr lvl="1"/>
            <a:r>
              <a:rPr lang="en-US" dirty="0" smtClean="0"/>
              <a:t>Sued for battery, failure to gain consent, &amp; child enticement 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Exceptions for parental consent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Court ordered </a:t>
            </a:r>
          </a:p>
          <a:p>
            <a:r>
              <a:rPr lang="en-US" dirty="0" smtClean="0"/>
              <a:t>Emancipation- living separate from parent </a:t>
            </a:r>
          </a:p>
          <a:p>
            <a:r>
              <a:rPr lang="en-US" dirty="0" smtClean="0"/>
              <a:t>Mature minor- is a child over the age of sixteen who is capable of understanding </a:t>
            </a:r>
          </a:p>
          <a:p>
            <a:r>
              <a:rPr lang="en-US" dirty="0" smtClean="0"/>
              <a:t>Treatment for dangerous drugs</a:t>
            </a:r>
          </a:p>
          <a:p>
            <a:r>
              <a:rPr lang="en-US" dirty="0" smtClean="0"/>
              <a:t>Sexually transmitted disease</a:t>
            </a:r>
          </a:p>
          <a:p>
            <a:r>
              <a:rPr lang="en-US" dirty="0" smtClean="0"/>
              <a:t>Pregnancy </a:t>
            </a:r>
          </a:p>
          <a:p>
            <a:r>
              <a:rPr lang="en-US" dirty="0" smtClean="0"/>
              <a:t>Birth control </a:t>
            </a:r>
          </a:p>
          <a:p>
            <a:r>
              <a:rPr lang="en-US" dirty="0" smtClean="0"/>
              <a:t>Alleged sexual assault of a minor over twelve 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Case Study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295399"/>
          <a:ext cx="8229600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84908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Recognition</a:t>
                      </a:r>
                      <a:r>
                        <a:rPr lang="en-US" baseline="0" dirty="0" smtClean="0"/>
                        <a:t> of Rights Violation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Control Group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Protection</a:t>
                      </a:r>
                      <a:r>
                        <a:rPr lang="en-US" baseline="0" dirty="0" smtClean="0"/>
                        <a:t> of Rights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Control Group </a:t>
                      </a:r>
                      <a:endParaRPr lang="en-US" dirty="0"/>
                    </a:p>
                  </a:txBody>
                  <a:tcPr/>
                </a:tc>
              </a:tr>
              <a:tr h="2122715">
                <a:tc>
                  <a:txBody>
                    <a:bodyPr/>
                    <a:lstStyle/>
                    <a:p>
                      <a:r>
                        <a:rPr lang="en-US" dirty="0" smtClean="0"/>
                        <a:t>AGE GROUP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9</a:t>
                      </a:r>
                      <a:r>
                        <a:rPr lang="en-US" baseline="0" dirty="0" smtClean="0"/>
                        <a:t> years old</a:t>
                      </a:r>
                    </a:p>
                    <a:p>
                      <a:endParaRPr lang="en-US" baseline="0" dirty="0" smtClean="0"/>
                    </a:p>
                    <a:p>
                      <a:r>
                        <a:rPr lang="en-US" baseline="0" dirty="0" smtClean="0"/>
                        <a:t>15 years old</a:t>
                      </a:r>
                    </a:p>
                    <a:p>
                      <a:endParaRPr lang="en-US" baseline="0" dirty="0" smtClean="0"/>
                    </a:p>
                    <a:p>
                      <a:r>
                        <a:rPr lang="en-US" baseline="0" dirty="0" smtClean="0"/>
                        <a:t>21 years old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M               SD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3.20</a:t>
                      </a:r>
                      <a:r>
                        <a:rPr lang="en-US" baseline="0" dirty="0" smtClean="0"/>
                        <a:t>          5.41</a:t>
                      </a:r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12.60</a:t>
                      </a:r>
                      <a:r>
                        <a:rPr lang="en-US" baseline="0" dirty="0" smtClean="0"/>
                        <a:t>        3.50</a:t>
                      </a:r>
                    </a:p>
                    <a:p>
                      <a:endParaRPr lang="en-US" baseline="0" dirty="0" smtClean="0"/>
                    </a:p>
                    <a:p>
                      <a:r>
                        <a:rPr lang="en-US" baseline="0" dirty="0" smtClean="0"/>
                        <a:t>13.50         0.71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M               SD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0.58</a:t>
                      </a:r>
                      <a:r>
                        <a:rPr lang="en-US" baseline="0" dirty="0" smtClean="0"/>
                        <a:t>           0.85</a:t>
                      </a:r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3.10</a:t>
                      </a:r>
                      <a:r>
                        <a:rPr lang="en-US" baseline="0" dirty="0" smtClean="0"/>
                        <a:t>           3.45</a:t>
                      </a:r>
                    </a:p>
                    <a:p>
                      <a:endParaRPr lang="en-US" baseline="0" dirty="0" smtClean="0"/>
                    </a:p>
                    <a:p>
                      <a:r>
                        <a:rPr lang="en-US" baseline="0" dirty="0" smtClean="0"/>
                        <a:t>7.60           2.76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M               SD 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2.30</a:t>
                      </a:r>
                      <a:r>
                        <a:rPr lang="en-US" baseline="0" dirty="0" smtClean="0"/>
                        <a:t>           4.52</a:t>
                      </a:r>
                    </a:p>
                    <a:p>
                      <a:endParaRPr lang="en-US" baseline="0" dirty="0" smtClean="0"/>
                    </a:p>
                    <a:p>
                      <a:r>
                        <a:rPr lang="en-US" baseline="0" dirty="0" smtClean="0"/>
                        <a:t>11.20         3.61</a:t>
                      </a:r>
                    </a:p>
                    <a:p>
                      <a:endParaRPr lang="en-US" baseline="0" dirty="0" smtClean="0"/>
                    </a:p>
                    <a:p>
                      <a:r>
                        <a:rPr lang="en-US" baseline="0" dirty="0" smtClean="0"/>
                        <a:t>12.70         1.06</a:t>
                      </a:r>
                      <a:endParaRPr lang="en-US" dirty="0" smtClean="0"/>
                    </a:p>
                    <a:p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M</a:t>
                      </a:r>
                      <a:r>
                        <a:rPr lang="en-US" baseline="0" dirty="0" smtClean="0"/>
                        <a:t>               S</a:t>
                      </a:r>
                      <a:r>
                        <a:rPr lang="en-US" dirty="0" smtClean="0"/>
                        <a:t>D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1.40           1.71         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3.60</a:t>
                      </a:r>
                      <a:r>
                        <a:rPr lang="en-US" baseline="0" dirty="0" smtClean="0"/>
                        <a:t>           2.37</a:t>
                      </a:r>
                    </a:p>
                    <a:p>
                      <a:endParaRPr lang="en-US" baseline="0" dirty="0" smtClean="0"/>
                    </a:p>
                    <a:p>
                      <a:r>
                        <a:rPr lang="en-US" baseline="0" dirty="0" smtClean="0"/>
                        <a:t>7.80           3.42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2286000" y="4648200"/>
            <a:ext cx="4572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Belter, R., &amp; Grisso, T., (1984). Children’s Recognition of Rights Violations </a:t>
            </a:r>
            <a:r>
              <a:rPr lang="en-US" dirty="0" smtClean="0"/>
              <a:t>in Counseling. </a:t>
            </a:r>
            <a:r>
              <a:rPr lang="en-US" i="1" dirty="0" smtClean="0"/>
              <a:t>Professional Psychology: Research and Practice, 15(6), 899-910. 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Confidentiality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One of the most difficult areas</a:t>
            </a:r>
          </a:p>
          <a:p>
            <a:r>
              <a:rPr lang="en-US" dirty="0" smtClean="0"/>
              <a:t>Parents have legal rights: examinations, records, evaluations and treatment. </a:t>
            </a:r>
          </a:p>
          <a:p>
            <a:r>
              <a:rPr lang="en-US" dirty="0" smtClean="0"/>
              <a:t>There are 4 types of confidentiality: </a:t>
            </a:r>
          </a:p>
          <a:p>
            <a:pPr lvl="1"/>
            <a:r>
              <a:rPr lang="en-US" dirty="0" smtClean="0"/>
              <a:t>Complete </a:t>
            </a:r>
          </a:p>
          <a:p>
            <a:pPr lvl="1"/>
            <a:r>
              <a:rPr lang="en-US" dirty="0" smtClean="0"/>
              <a:t>Limited </a:t>
            </a:r>
          </a:p>
          <a:p>
            <a:pPr lvl="1"/>
            <a:r>
              <a:rPr lang="en-US" dirty="0" smtClean="0"/>
              <a:t>Informed forced </a:t>
            </a:r>
          </a:p>
          <a:p>
            <a:pPr lvl="1"/>
            <a:r>
              <a:rPr lang="en-US" dirty="0" smtClean="0"/>
              <a:t>No guarantee </a:t>
            </a:r>
          </a:p>
          <a:p>
            <a:pPr>
              <a:buNone/>
            </a:pPr>
            <a:r>
              <a:rPr lang="en-US" dirty="0" smtClean="0"/>
              <a:t>	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Confidentiality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By breaking Confidentiality </a:t>
            </a:r>
          </a:p>
          <a:p>
            <a:r>
              <a:rPr lang="en-US" dirty="0" smtClean="0"/>
              <a:t>May cause lack of trust and communication </a:t>
            </a:r>
          </a:p>
          <a:p>
            <a:r>
              <a:rPr lang="en-US" dirty="0" smtClean="0"/>
              <a:t>Child may not seek treatment </a:t>
            </a:r>
          </a:p>
          <a:p>
            <a:r>
              <a:rPr lang="en-US" dirty="0" smtClean="0"/>
              <a:t>Child may terminated early </a:t>
            </a:r>
          </a:p>
          <a:p>
            <a:r>
              <a:rPr lang="en-US" dirty="0" smtClean="0"/>
              <a:t>By informing the parents the counselor is obeying the law</a:t>
            </a:r>
          </a:p>
          <a:p>
            <a:pPr lvl="1"/>
            <a:r>
              <a:rPr lang="en-US" dirty="0" smtClean="0"/>
              <a:t>State laws differ from state to state </a:t>
            </a:r>
          </a:p>
          <a:p>
            <a:pPr lvl="1"/>
            <a:r>
              <a:rPr lang="en-US" dirty="0" smtClean="0"/>
              <a:t>Duty to Warn: if they are a serious threat to others or themselves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219</TotalTime>
  <Words>529</Words>
  <Application>Microsoft Office PowerPoint</Application>
  <PresentationFormat>On-screen Show (4:3)</PresentationFormat>
  <Paragraphs>145</Paragraphs>
  <Slides>13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Apex</vt:lpstr>
      <vt:lpstr>Legal and Ethical Issues When Counseling Children </vt:lpstr>
      <vt:lpstr>Working with Minors</vt:lpstr>
      <vt:lpstr>Counselors Competence </vt:lpstr>
      <vt:lpstr>Informed Consent </vt:lpstr>
      <vt:lpstr>Issues with Informed Consent</vt:lpstr>
      <vt:lpstr>Exceptions for parental consent</vt:lpstr>
      <vt:lpstr>Case Study </vt:lpstr>
      <vt:lpstr>Confidentiality </vt:lpstr>
      <vt:lpstr>Confidentiality </vt:lpstr>
      <vt:lpstr>Mandatory Reporting</vt:lpstr>
      <vt:lpstr>Mandatory Reporting</vt:lpstr>
      <vt:lpstr>Mandatory Reporting</vt:lpstr>
      <vt:lpstr>References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Legal and Ethical Issues When Counseling Children </dc:title>
  <dc:creator>elizabeth garnsey</dc:creator>
  <cp:lastModifiedBy>elizabeth garnsey</cp:lastModifiedBy>
  <cp:revision>32</cp:revision>
  <dcterms:created xsi:type="dcterms:W3CDTF">2012-04-07T14:04:57Z</dcterms:created>
  <dcterms:modified xsi:type="dcterms:W3CDTF">2012-04-07T22:56:21Z</dcterms:modified>
</cp:coreProperties>
</file>