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9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2E2E5-ED11-47DC-8DB7-AEEFCEB5331C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3960A-9371-4668-9BA1-82E9BB675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B1E4F-9457-4B52-A06E-092C77F3B461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23081-79B4-4940-9694-FE4686851A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F517CE6-DB0D-42AA-B5B6-6FC2568986DE}" type="datetimeFigureOut">
              <a:rPr lang="en-US" smtClean="0"/>
              <a:pPr/>
              <a:t>5/14/2008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435B60-1F96-4B36-B81A-4BE1742FD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google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sburnsfeyl@pace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omancer.net/files/rss-basics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condor.depaul.edu/~cross5/rss.ppt" TargetMode="Externa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condor.depaul.edu/~cross5/rss.ppt" TargetMode="Externa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AwtmOPdrEL8" TargetMode="External"/><Relationship Id="rId2" Type="http://schemas.openxmlformats.org/officeDocument/2006/relationships/hyperlink" Target="http://commoncraft.com/rss_plain_english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oglines.com/" TargetMode="External"/><Relationship Id="rId2" Type="http://schemas.openxmlformats.org/officeDocument/2006/relationships/hyperlink" Target="http://innopac.pace.edu/feeds/newtitlesrss.x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nsidehighered.com/frontpagerss2" TargetMode="External"/><Relationship Id="rId5" Type="http://schemas.openxmlformats.org/officeDocument/2006/relationships/hyperlink" Target="http://chronicle.com/blogs/" TargetMode="External"/><Relationship Id="rId4" Type="http://schemas.openxmlformats.org/officeDocument/2006/relationships/hyperlink" Target="http://www.nytimes.com/services/xml/rss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a.org/journals/rss.html" TargetMode="External"/><Relationship Id="rId7" Type="http://schemas.openxmlformats.org/officeDocument/2006/relationships/hyperlink" Target="http://www.journals.uchicago.edu/rss.html" TargetMode="External"/><Relationship Id="rId2" Type="http://schemas.openxmlformats.org/officeDocument/2006/relationships/hyperlink" Target="http://www.chemistry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cpress.edu/journals/rss.htm" TargetMode="External"/><Relationship Id="rId5" Type="http://schemas.openxmlformats.org/officeDocument/2006/relationships/hyperlink" Target="http://www.oxfordjournals.org/" TargetMode="External"/><Relationship Id="rId4" Type="http://schemas.openxmlformats.org/officeDocument/2006/relationships/hyperlink" Target="http://journals.cambridge.org/action/byFeed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 You Hungry Yet? RSS Feeds and the New Ways we Collect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Sarah Burns Feyl, Assistant University Librarian</a:t>
            </a:r>
          </a:p>
          <a:p>
            <a:r>
              <a:rPr lang="en-US" dirty="0" smtClean="0"/>
              <a:t>Pace University Faculty Institute, May 2008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Library article databases such as: </a:t>
            </a:r>
          </a:p>
          <a:p>
            <a:pPr lvl="1"/>
            <a:r>
              <a:rPr lang="en-US" dirty="0" smtClean="0"/>
              <a:t>Academic Search Premier</a:t>
            </a:r>
          </a:p>
          <a:p>
            <a:pPr lvl="1"/>
            <a:r>
              <a:rPr lang="en-US" dirty="0" smtClean="0"/>
              <a:t>Research Library</a:t>
            </a:r>
          </a:p>
          <a:p>
            <a:pPr lvl="1"/>
            <a:r>
              <a:rPr lang="en-US" dirty="0" smtClean="0"/>
              <a:t>ABI/Inform</a:t>
            </a:r>
          </a:p>
          <a:p>
            <a:pPr lvl="1"/>
            <a:r>
              <a:rPr lang="en-US" dirty="0" err="1" smtClean="0"/>
              <a:t>PsycInfo</a:t>
            </a:r>
            <a:endParaRPr lang="en-US" dirty="0" smtClean="0"/>
          </a:p>
          <a:p>
            <a:pPr lvl="1"/>
            <a:r>
              <a:rPr lang="en-US" dirty="0" smtClean="0"/>
              <a:t>CINAHL</a:t>
            </a:r>
          </a:p>
          <a:p>
            <a:r>
              <a:rPr lang="en-US" dirty="0" smtClean="0"/>
              <a:t>Also consider “Alerts” or “T of C” (Table of Contents) services from library databases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find feeds?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Reading? Eating?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Google Reader</a:t>
            </a:r>
          </a:p>
          <a:p>
            <a:pPr lvl="1"/>
            <a:r>
              <a:rPr lang="en-US" dirty="0" smtClean="0">
                <a:hlinkClick r:id="rId2"/>
              </a:rPr>
              <a:t>http://google.com</a:t>
            </a:r>
            <a:endParaRPr lang="en-US" dirty="0" smtClean="0"/>
          </a:p>
          <a:p>
            <a:pPr lvl="1"/>
            <a:r>
              <a:rPr lang="en-US" dirty="0" smtClean="0"/>
              <a:t>Sign in or create a new Google account</a:t>
            </a:r>
          </a:p>
          <a:p>
            <a:pPr lvl="1"/>
            <a:r>
              <a:rPr lang="en-US" dirty="0" smtClean="0"/>
              <a:t>From the “more” list, select “Reader”</a:t>
            </a:r>
          </a:p>
          <a:p>
            <a:pPr lvl="1"/>
            <a:r>
              <a:rPr lang="en-US" dirty="0" smtClean="0"/>
              <a:t>Click “</a:t>
            </a:r>
            <a:r>
              <a:rPr lang="en-US" b="1" dirty="0" smtClean="0"/>
              <a:t>Help</a:t>
            </a:r>
            <a:r>
              <a:rPr lang="en-US" dirty="0" smtClean="0"/>
              <a:t>” for directions and troubleshooting</a:t>
            </a:r>
          </a:p>
          <a:p>
            <a:pPr lvl="1"/>
            <a:r>
              <a:rPr lang="en-US" dirty="0" smtClean="0"/>
              <a:t>Click “</a:t>
            </a:r>
            <a:r>
              <a:rPr lang="en-US" b="1" dirty="0" smtClean="0"/>
              <a:t>Discover</a:t>
            </a:r>
            <a:r>
              <a:rPr lang="en-US" dirty="0" smtClean="0"/>
              <a:t>” to browse or search for feeds</a:t>
            </a:r>
          </a:p>
          <a:p>
            <a:pPr lvl="1"/>
            <a:r>
              <a:rPr lang="en-US" dirty="0" smtClean="0"/>
              <a:t>Use the “</a:t>
            </a:r>
            <a:r>
              <a:rPr lang="en-US" b="1" dirty="0" smtClean="0"/>
              <a:t>Add a Subscription</a:t>
            </a:r>
            <a:r>
              <a:rPr lang="en-US" dirty="0" smtClean="0"/>
              <a:t>” link to add a feed to </a:t>
            </a:r>
            <a:r>
              <a:rPr lang="en-US" smtClean="0"/>
              <a:t>your reader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start feeding!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Thank you for your time </a:t>
            </a:r>
            <a:r>
              <a:rPr lang="en-US" smtClean="0"/>
              <a:t>and interest!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Sarah Burns Feyl, Assistant University Librarian for Instructional Services </a:t>
            </a:r>
            <a:r>
              <a:rPr lang="en-US" dirty="0" smtClean="0">
                <a:hlinkClick r:id="rId2"/>
              </a:rPr>
              <a:t>sburnsfeyl@pace.edu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Become familiar with RSS feeds – what are they, why are they helpful</a:t>
            </a:r>
          </a:p>
          <a:p>
            <a:r>
              <a:rPr lang="en-US" dirty="0" smtClean="0"/>
              <a:t>Learn about web sites and tools for locating interesting blogs / feeds</a:t>
            </a:r>
          </a:p>
          <a:p>
            <a:r>
              <a:rPr lang="en-US" dirty="0" smtClean="0"/>
              <a:t>Know how to create an account in Google Reader and subscribe to some feeds</a:t>
            </a:r>
          </a:p>
          <a:p>
            <a:r>
              <a:rPr lang="en-US" dirty="0" smtClean="0"/>
              <a:t>Know how to create an Alert from a library article database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goals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RSS is “a family of XML file formats for web syndication used by websites and weblogs.” </a:t>
            </a:r>
          </a:p>
          <a:p>
            <a:pPr lvl="2"/>
            <a:r>
              <a:rPr lang="en-US" sz="2400" dirty="0" smtClean="0"/>
              <a:t>Rich Site Summary</a:t>
            </a:r>
          </a:p>
          <a:p>
            <a:pPr lvl="2"/>
            <a:r>
              <a:rPr lang="en-US" sz="2400" dirty="0" smtClean="0"/>
              <a:t>RDF Site Summary</a:t>
            </a:r>
          </a:p>
          <a:p>
            <a:pPr lvl="2"/>
            <a:r>
              <a:rPr lang="en-US" sz="2400" dirty="0" smtClean="0"/>
              <a:t>Really Simple Syndication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3000" dirty="0" smtClean="0"/>
              <a:t>RSS Feeds are like transmitters that enable a website to send out a signal when there is new content.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3000" dirty="0" smtClean="0"/>
              <a:t>That signal can be harnessed by an RSS feed </a:t>
            </a:r>
            <a:r>
              <a:rPr lang="en-US" sz="3000" b="1" i="1" dirty="0" smtClean="0"/>
              <a:t>aggregator</a:t>
            </a:r>
            <a:r>
              <a:rPr lang="en-US" sz="3000" dirty="0" smtClean="0"/>
              <a:t> or </a:t>
            </a:r>
            <a:r>
              <a:rPr lang="en-US" sz="3000" b="1" i="1" dirty="0" smtClean="0"/>
              <a:t>reader</a:t>
            </a:r>
            <a:r>
              <a:rPr lang="en-US" sz="3000" dirty="0" smtClean="0"/>
              <a:t/>
            </a:r>
            <a:br>
              <a:rPr lang="en-US" sz="3000" dirty="0" smtClean="0"/>
            </a:br>
            <a:endParaRPr lang="en-US" sz="3000" dirty="0" smtClean="0"/>
          </a:p>
          <a:p>
            <a:pPr lvl="2"/>
            <a:endParaRPr lang="en-US" sz="2400" dirty="0" smtClean="0"/>
          </a:p>
          <a:p>
            <a:pPr algn="r">
              <a:buNone/>
            </a:pPr>
            <a:r>
              <a:rPr lang="en-US" sz="1600" dirty="0" smtClean="0"/>
              <a:t>Source: </a:t>
            </a:r>
            <a:r>
              <a:rPr lang="en-US" sz="1600" dirty="0" smtClean="0">
                <a:hlinkClick r:id="rId2"/>
              </a:rPr>
              <a:t>http://www.infomancer.net/files/rss-basics.ppt</a:t>
            </a:r>
            <a:r>
              <a:rPr lang="en-US" sz="1600" dirty="0" smtClean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RSS?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762000" y="1524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RSS</a:t>
            </a: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: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</a:t>
            </a: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eally</a:t>
            </a: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</a:t>
            </a: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imple</a:t>
            </a: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</a:t>
            </a: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yndication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52400" y="4495800"/>
            <a:ext cx="2743200" cy="1433513"/>
            <a:chOff x="96" y="3177"/>
            <a:chExt cx="1728" cy="903"/>
          </a:xfrm>
        </p:grpSpPr>
        <p:sp>
          <p:nvSpPr>
            <p:cNvPr id="4" name="Text Box 5"/>
            <p:cNvSpPr txBox="1">
              <a:spLocks noChangeArrowheads="1"/>
            </p:cNvSpPr>
            <p:nvPr/>
          </p:nvSpPr>
          <p:spPr bwMode="auto">
            <a:xfrm>
              <a:off x="96" y="3753"/>
              <a:ext cx="17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>
                  <a:solidFill>
                    <a:schemeClr val="accent4"/>
                  </a:solidFill>
                  <a:latin typeface="Tahoma" pitchFamily="34" charset="0"/>
                </a:rPr>
                <a:t>Story is written</a:t>
              </a:r>
            </a:p>
          </p:txBody>
        </p:sp>
        <p:pic>
          <p:nvPicPr>
            <p:cNvPr id="5" name="Picture 8" descr="MCj0199227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2" y="3177"/>
              <a:ext cx="720" cy="645"/>
            </a:xfrm>
            <a:prstGeom prst="rect">
              <a:avLst/>
            </a:prstGeom>
            <a:noFill/>
          </p:spPr>
        </p:pic>
      </p:grpSp>
      <p:pic>
        <p:nvPicPr>
          <p:cNvPr id="6" name="Picture 10" descr="ticker%20tap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1371600"/>
            <a:ext cx="1447800" cy="1287463"/>
          </a:xfrm>
          <a:prstGeom prst="rect">
            <a:avLst/>
          </a:prstGeom>
          <a:noFill/>
        </p:spPr>
      </p:pic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838200" y="2286000"/>
            <a:ext cx="2973388" cy="2057400"/>
            <a:chOff x="575" y="1728"/>
            <a:chExt cx="1873" cy="1296"/>
          </a:xfrm>
        </p:grpSpPr>
        <p:sp>
          <p:nvSpPr>
            <p:cNvPr id="8" name="Line 11"/>
            <p:cNvSpPr>
              <a:spLocks noChangeShapeType="1"/>
            </p:cNvSpPr>
            <p:nvPr/>
          </p:nvSpPr>
          <p:spPr bwMode="auto">
            <a:xfrm flipV="1">
              <a:off x="912" y="1728"/>
              <a:ext cx="1536" cy="12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 Box 17"/>
            <p:cNvSpPr txBox="1">
              <a:spLocks noChangeArrowheads="1"/>
            </p:cNvSpPr>
            <p:nvPr/>
          </p:nvSpPr>
          <p:spPr bwMode="auto">
            <a:xfrm rot="13743787">
              <a:off x="1141" y="1216"/>
              <a:ext cx="620" cy="1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eaVert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600" dirty="0">
                  <a:solidFill>
                    <a:schemeClr val="accent4"/>
                  </a:solidFill>
                  <a:latin typeface="Tahoma" pitchFamily="34" charset="0"/>
                </a:rPr>
                <a:t>Story is sent to “the wire”</a:t>
              </a:r>
            </a:p>
          </p:txBody>
        </p:sp>
      </p:grpSp>
      <p:grpSp>
        <p:nvGrpSpPr>
          <p:cNvPr id="10" name="Group 23"/>
          <p:cNvGrpSpPr>
            <a:grpSpLocks/>
          </p:cNvGrpSpPr>
          <p:nvPr/>
        </p:nvGrpSpPr>
        <p:grpSpPr bwMode="auto">
          <a:xfrm>
            <a:off x="5410200" y="1624013"/>
            <a:ext cx="2057400" cy="2947987"/>
            <a:chOff x="3408" y="1202"/>
            <a:chExt cx="1296" cy="1678"/>
          </a:xfrm>
        </p:grpSpPr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 rot="2719063">
              <a:off x="3552" y="1732"/>
              <a:ext cx="1584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accent4"/>
                  </a:solidFill>
                  <a:latin typeface="Tahoma" pitchFamily="34" charset="0"/>
                </a:rPr>
                <a:t>Papers pick up ‘feed’ off the wire</a:t>
              </a:r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3408" y="1632"/>
              <a:ext cx="1296" cy="12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21"/>
          <p:cNvGrpSpPr>
            <a:grpSpLocks/>
          </p:cNvGrpSpPr>
          <p:nvPr/>
        </p:nvGrpSpPr>
        <p:grpSpPr bwMode="auto">
          <a:xfrm>
            <a:off x="5410200" y="4572000"/>
            <a:ext cx="3352800" cy="1509713"/>
            <a:chOff x="3504" y="3120"/>
            <a:chExt cx="2112" cy="951"/>
          </a:xfrm>
        </p:grpSpPr>
        <p:pic>
          <p:nvPicPr>
            <p:cNvPr id="14" name="Picture 6" descr="MCj03710640000[1]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464" y="3120"/>
              <a:ext cx="768" cy="553"/>
            </a:xfrm>
            <a:prstGeom prst="rect">
              <a:avLst/>
            </a:prstGeom>
            <a:noFill/>
          </p:spPr>
        </p:pic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3504" y="3744"/>
              <a:ext cx="211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>
                  <a:solidFill>
                    <a:schemeClr val="accent4"/>
                  </a:solidFill>
                  <a:latin typeface="Tahoma" pitchFamily="34" charset="0"/>
                </a:rPr>
                <a:t>Story appears here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648200" y="6400800"/>
            <a:ext cx="419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hlinkClick r:id="rId5"/>
              </a:rPr>
              <a:t>http://condor.depaul.edu/~cross5/rss.ppt</a:t>
            </a:r>
            <a:r>
              <a:rPr lang="en-US" sz="1400" dirty="0" smtClean="0"/>
              <a:t> 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38200" y="304800"/>
            <a:ext cx="7772400" cy="762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RSS Syndication 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8600" y="4953000"/>
            <a:ext cx="4419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accent4"/>
                </a:solidFill>
                <a:latin typeface="Tahoma" pitchFamily="34" charset="0"/>
              </a:rPr>
              <a:t>Article or “post” is written (usually on a blog)</a:t>
            </a: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 flipV="1">
            <a:off x="1371600" y="2057400"/>
            <a:ext cx="2438400" cy="2057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 rot="35343787">
            <a:off x="1566560" y="1416548"/>
            <a:ext cx="984885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dirty="0">
                <a:solidFill>
                  <a:schemeClr val="accent4"/>
                </a:solidFill>
                <a:latin typeface="Tahoma" pitchFamily="34" charset="0"/>
              </a:rPr>
              <a:t>“Feed” is available on the web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 rot="2719063">
            <a:off x="5558631" y="2391480"/>
            <a:ext cx="27828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  <a:latin typeface="Tahoma" pitchFamily="34" charset="0"/>
              </a:rPr>
              <a:t>You use feed reader to subscribe to the feed</a:t>
            </a: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5562600" y="2667000"/>
            <a:ext cx="190500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" name="Picture 14" descr="MCj0371064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4343400"/>
            <a:ext cx="1219200" cy="877888"/>
          </a:xfrm>
          <a:prstGeom prst="rect">
            <a:avLst/>
          </a:prstGeom>
          <a:noFill/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5638800" y="5257800"/>
            <a:ext cx="3352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accent4"/>
                </a:solidFill>
                <a:latin typeface="Tahoma" pitchFamily="34" charset="0"/>
              </a:rPr>
              <a:t>Article appears in your feed reader</a:t>
            </a:r>
          </a:p>
        </p:txBody>
      </p:sp>
      <p:pic>
        <p:nvPicPr>
          <p:cNvPr id="12" name="Picture 16" descr="MCj03968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962400"/>
            <a:ext cx="766763" cy="912813"/>
          </a:xfrm>
          <a:prstGeom prst="rect">
            <a:avLst/>
          </a:prstGeom>
          <a:noFill/>
        </p:spPr>
      </p:pic>
      <p:pic>
        <p:nvPicPr>
          <p:cNvPr id="13" name="Picture 17" descr="MCj0299223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1447800"/>
            <a:ext cx="1371600" cy="11430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648200" y="6400800"/>
            <a:ext cx="419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hlinkClick r:id="rId5"/>
              </a:rPr>
              <a:t>http://condor.depaul.edu/~cross5/rss.ppt</a:t>
            </a:r>
            <a:r>
              <a:rPr lang="en-US" sz="1400" dirty="0" smtClean="0"/>
              <a:t> 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/>
      <p:bldP spid="9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Craft Video</a:t>
            </a:r>
          </a:p>
          <a:p>
            <a:pPr lvl="1"/>
            <a:r>
              <a:rPr lang="en-US" sz="2000" b="1" dirty="0" smtClean="0"/>
              <a:t>“Our product is explanation. We use video and paper to make complex ideas easy to understand.”</a:t>
            </a:r>
            <a:endParaRPr lang="en-US" sz="2000" dirty="0" smtClean="0"/>
          </a:p>
          <a:p>
            <a:pPr lvl="1"/>
            <a:endParaRPr lang="en-US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r>
              <a:rPr lang="en-US" sz="2400" dirty="0" smtClean="0">
                <a:hlinkClick r:id="rId2"/>
              </a:rPr>
              <a:t>http://commoncraft.com/rss_plain_english</a:t>
            </a:r>
            <a:r>
              <a:rPr lang="en-US" sz="2400" dirty="0" smtClean="0"/>
              <a:t> </a:t>
            </a:r>
          </a:p>
          <a:p>
            <a:r>
              <a:rPr lang="en-US" sz="2400" u="sng" dirty="0" smtClean="0">
                <a:hlinkClick r:id="rId3"/>
              </a:rPr>
              <a:t>http://www.youtube.com/watch?v=AwtmOPdrEL8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RSS in Plain English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There are many different types of aggregators</a:t>
            </a:r>
          </a:p>
          <a:p>
            <a:pPr lvl="1"/>
            <a:r>
              <a:rPr lang="en-US" sz="2400" b="1" dirty="0" smtClean="0"/>
              <a:t>Web-based (</a:t>
            </a:r>
            <a:r>
              <a:rPr lang="en-US" sz="2400" b="1" dirty="0" err="1" smtClean="0"/>
              <a:t>Bloglines</a:t>
            </a:r>
            <a:r>
              <a:rPr lang="en-US" sz="2400" b="1" dirty="0" smtClean="0"/>
              <a:t>, Google Reader)</a:t>
            </a:r>
            <a:endParaRPr lang="en-US" sz="2400" dirty="0" smtClean="0"/>
          </a:p>
          <a:p>
            <a:pPr lvl="1"/>
            <a:r>
              <a:rPr lang="en-US" sz="2400" dirty="0" smtClean="0"/>
              <a:t>Desktop (</a:t>
            </a:r>
            <a:r>
              <a:rPr lang="en-US" sz="2400" dirty="0" err="1" smtClean="0"/>
              <a:t>FeedReader</a:t>
            </a:r>
            <a:r>
              <a:rPr lang="en-US" sz="2400" dirty="0" smtClean="0"/>
              <a:t>, </a:t>
            </a:r>
            <a:r>
              <a:rPr lang="en-US" sz="2400" dirty="0" err="1" smtClean="0"/>
              <a:t>FeedDemon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E-mail (Thunderbird, </a:t>
            </a:r>
            <a:r>
              <a:rPr lang="en-US" sz="2400" dirty="0" err="1" smtClean="0"/>
              <a:t>GMail</a:t>
            </a:r>
            <a:r>
              <a:rPr lang="en-US" sz="2400" dirty="0" smtClean="0"/>
              <a:t>, </a:t>
            </a:r>
            <a:r>
              <a:rPr lang="en-US" sz="2400" dirty="0" err="1" smtClean="0"/>
              <a:t>R|Mail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Web Browser (Firefox plug-ins)</a:t>
            </a:r>
          </a:p>
          <a:p>
            <a:pPr lvl="1"/>
            <a:r>
              <a:rPr lang="en-US" sz="2400" dirty="0" smtClean="0"/>
              <a:t>Mobile phone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Aggregators, or Readers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On the web pages you regularly visit, blogs</a:t>
            </a:r>
          </a:p>
          <a:p>
            <a:r>
              <a:rPr lang="en-US" sz="2800" dirty="0" smtClean="0"/>
              <a:t>The Pace Library Catalog</a:t>
            </a:r>
          </a:p>
          <a:p>
            <a:pPr lvl="1"/>
            <a:r>
              <a:rPr lang="en-US" sz="2400" dirty="0" smtClean="0">
                <a:hlinkClick r:id="rId2"/>
              </a:rPr>
              <a:t>http://innopac.pace.edu/feeds/newtitlesrss.xml</a:t>
            </a:r>
            <a:r>
              <a:rPr lang="en-US" sz="2400" dirty="0" smtClean="0"/>
              <a:t> </a:t>
            </a:r>
          </a:p>
          <a:p>
            <a:r>
              <a:rPr lang="en-US" sz="2800" dirty="0" smtClean="0"/>
              <a:t>Via search tools</a:t>
            </a:r>
          </a:p>
          <a:p>
            <a:pPr lvl="2"/>
            <a:r>
              <a:rPr lang="en-US" sz="2400" b="1" dirty="0" err="1" smtClean="0"/>
              <a:t>Bloglines</a:t>
            </a:r>
            <a:r>
              <a:rPr lang="en-US" sz="2400" dirty="0" smtClean="0"/>
              <a:t>: </a:t>
            </a:r>
            <a:r>
              <a:rPr lang="en-US" sz="2400" u="sng" dirty="0" smtClean="0">
                <a:hlinkClick r:id="rId3"/>
              </a:rPr>
              <a:t>http://www.bloglines.com/</a:t>
            </a:r>
            <a:r>
              <a:rPr lang="en-US" sz="2400" dirty="0" smtClean="0"/>
              <a:t> </a:t>
            </a:r>
          </a:p>
          <a:p>
            <a:r>
              <a:rPr lang="en-US" sz="2800" dirty="0" smtClean="0"/>
              <a:t>News sites usually provide a variety of feeds</a:t>
            </a:r>
          </a:p>
          <a:p>
            <a:pPr lvl="2"/>
            <a:r>
              <a:rPr lang="en-US" sz="2400" i="1" dirty="0" smtClean="0"/>
              <a:t>New York Times</a:t>
            </a:r>
            <a:r>
              <a:rPr lang="en-US" sz="2400" dirty="0" smtClean="0"/>
              <a:t>: </a:t>
            </a:r>
            <a:r>
              <a:rPr lang="en-US" sz="2400" u="sng" dirty="0" smtClean="0">
                <a:hlinkClick r:id="rId4"/>
              </a:rPr>
              <a:t>http://www.nytimes.com/services/xml/rss/</a:t>
            </a:r>
            <a:endParaRPr lang="en-US" sz="2400" dirty="0" smtClean="0"/>
          </a:p>
          <a:p>
            <a:r>
              <a:rPr lang="en-US" sz="2800" dirty="0" smtClean="0"/>
              <a:t>Sites in a discipline, i.e. higher education</a:t>
            </a:r>
          </a:p>
          <a:p>
            <a:pPr lvl="2"/>
            <a:r>
              <a:rPr lang="en-US" sz="2400" i="1" dirty="0" smtClean="0"/>
              <a:t>Chronicle of Higher Education</a:t>
            </a:r>
            <a:r>
              <a:rPr lang="en-US" sz="2400" dirty="0" smtClean="0"/>
              <a:t>: </a:t>
            </a:r>
            <a:r>
              <a:rPr lang="en-US" sz="2400" u="sng" dirty="0" smtClean="0">
                <a:hlinkClick r:id="rId5"/>
              </a:rPr>
              <a:t>http://chronicle.com/blogs/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(go to main page, click for Blogs)</a:t>
            </a:r>
          </a:p>
          <a:p>
            <a:pPr lvl="2"/>
            <a:r>
              <a:rPr lang="en-US" sz="2400" dirty="0" smtClean="0"/>
              <a:t>Inside Higher Ed: </a:t>
            </a:r>
            <a:r>
              <a:rPr lang="en-US" sz="2400" u="sng" dirty="0" smtClean="0">
                <a:hlinkClick r:id="rId6"/>
              </a:rPr>
              <a:t>http://insidehighered.com/frontpagerss2</a:t>
            </a:r>
            <a:r>
              <a:rPr lang="en-US" sz="2400" dirty="0" smtClean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find feeds?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400" b="1" dirty="0" smtClean="0"/>
              <a:t>Academic journals and publishers</a:t>
            </a:r>
            <a:r>
              <a:rPr lang="en-US" sz="2400" dirty="0" smtClean="0"/>
              <a:t>– many academic publishers have begun syndicating feeds for their journals:</a:t>
            </a:r>
          </a:p>
          <a:p>
            <a:pPr lvl="2"/>
            <a:r>
              <a:rPr lang="en-US" sz="2400" u="sng" dirty="0" smtClean="0">
                <a:hlinkClick r:id="rId2"/>
              </a:rPr>
              <a:t>American Chemical Society Journals</a:t>
            </a:r>
            <a:r>
              <a:rPr lang="en-US" sz="2400" dirty="0" smtClean="0">
                <a:hlinkClick r:id="rId2"/>
              </a:rPr>
              <a:t> </a:t>
            </a:r>
            <a:r>
              <a:rPr lang="en-US" sz="2000" dirty="0" smtClean="0"/>
              <a:t>(click “Publications”)</a:t>
            </a:r>
          </a:p>
          <a:p>
            <a:pPr lvl="2"/>
            <a:r>
              <a:rPr lang="en-US" sz="2400" u="sng" dirty="0" smtClean="0">
                <a:hlinkClick r:id="rId3"/>
              </a:rPr>
              <a:t>American Psychological Association Journals</a:t>
            </a:r>
            <a:r>
              <a:rPr lang="en-US" sz="2400" dirty="0" smtClean="0"/>
              <a:t> </a:t>
            </a:r>
            <a:endParaRPr lang="en-US" sz="3600" dirty="0" smtClean="0"/>
          </a:p>
          <a:p>
            <a:pPr lvl="2"/>
            <a:r>
              <a:rPr lang="en-US" sz="2400" u="sng" dirty="0" smtClean="0">
                <a:hlinkClick r:id="rId4"/>
              </a:rPr>
              <a:t>Cambridge Journals</a:t>
            </a:r>
            <a:r>
              <a:rPr lang="en-US" sz="2400" dirty="0" smtClean="0"/>
              <a:t> </a:t>
            </a:r>
            <a:endParaRPr lang="en-US" sz="3600" dirty="0" smtClean="0"/>
          </a:p>
          <a:p>
            <a:pPr lvl="2"/>
            <a:r>
              <a:rPr lang="en-US" sz="2400" u="sng" dirty="0" smtClean="0">
                <a:hlinkClick r:id="rId5"/>
              </a:rPr>
              <a:t>Oxford Journals</a:t>
            </a:r>
            <a:r>
              <a:rPr lang="en-US" sz="2400" dirty="0" smtClean="0"/>
              <a:t> </a:t>
            </a:r>
            <a:r>
              <a:rPr lang="en-US" sz="2000" dirty="0" smtClean="0"/>
              <a:t>(From this list, choose a journal, go to its page, and in the lower right corner, copy the link location of the "XML RSS feed" under "Alerting Services") </a:t>
            </a:r>
          </a:p>
          <a:p>
            <a:pPr lvl="2"/>
            <a:r>
              <a:rPr lang="en-US" sz="2400" u="sng" dirty="0" smtClean="0">
                <a:hlinkClick r:id="rId6"/>
              </a:rPr>
              <a:t>University of California Press</a:t>
            </a:r>
            <a:r>
              <a:rPr lang="en-US" sz="2400" dirty="0" smtClean="0"/>
              <a:t> </a:t>
            </a:r>
            <a:endParaRPr lang="en-US" sz="3600" dirty="0" smtClean="0"/>
          </a:p>
          <a:p>
            <a:pPr lvl="2"/>
            <a:r>
              <a:rPr lang="en-US" sz="2400" u="sng" dirty="0" smtClean="0">
                <a:hlinkClick r:id="rId7"/>
              </a:rPr>
              <a:t>University of Chicago Press</a:t>
            </a:r>
            <a:endParaRPr lang="en-US" sz="36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find feeds?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126</TotalTime>
  <Words>510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Are You Hungry Yet? RSS Feeds and the New Ways we Collect Information</vt:lpstr>
      <vt:lpstr>Our goals</vt:lpstr>
      <vt:lpstr>What is RSS? </vt:lpstr>
      <vt:lpstr>Slide 4</vt:lpstr>
      <vt:lpstr>Slide 5</vt:lpstr>
      <vt:lpstr>RSS in Plain English</vt:lpstr>
      <vt:lpstr>Aggregators, or Readers</vt:lpstr>
      <vt:lpstr>Where do I find feeds? </vt:lpstr>
      <vt:lpstr>Where do I find feeds?</vt:lpstr>
      <vt:lpstr>Where do I find feeds?</vt:lpstr>
      <vt:lpstr>Let’s start feeding!</vt:lpstr>
      <vt:lpstr>Questions?</vt:lpstr>
    </vt:vector>
  </TitlesOfParts>
  <Company>Pace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Hungry Yet? RSS Feeds and the New Ways we Collect Information</dc:title>
  <dc:creator>Sarah Burns Feyl</dc:creator>
  <cp:lastModifiedBy>Sarah Burns Feyl</cp:lastModifiedBy>
  <cp:revision>21</cp:revision>
  <dcterms:created xsi:type="dcterms:W3CDTF">2008-05-09T13:47:14Z</dcterms:created>
  <dcterms:modified xsi:type="dcterms:W3CDTF">2008-05-14T18:41:08Z</dcterms:modified>
</cp:coreProperties>
</file>