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Lived </c:v>
                </c:pt>
                <c:pt idx="1">
                  <c:v>Died (natural)</c:v>
                </c:pt>
                <c:pt idx="2">
                  <c:v>Died (fishing)</c:v>
                </c:pt>
                <c:pt idx="3">
                  <c:v>Died (pollution)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</c:v>
                </c:pt>
                <c:pt idx="2">
                  <c:v>31</c:v>
                </c:pt>
                <c:pt idx="3">
                  <c:v>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Experimental group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Lived</c:v>
                </c:pt>
                <c:pt idx="1">
                  <c:v>Died (natural)</c:v>
                </c:pt>
                <c:pt idx="2">
                  <c:v>Died (fishing)</c:v>
                </c:pt>
                <c:pt idx="3">
                  <c:v>Died (pollution)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</c:v>
                </c:pt>
                <c:pt idx="2">
                  <c:v>31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group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Lived</c:v>
                </c:pt>
                <c:pt idx="1">
                  <c:v>Died (natural)</c:v>
                </c:pt>
                <c:pt idx="2">
                  <c:v>Died (fishing)</c:v>
                </c:pt>
                <c:pt idx="3">
                  <c:v>Died (pollution)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228480"/>
        <c:axId val="32230016"/>
        <c:axId val="0"/>
      </c:bar3DChart>
      <c:catAx>
        <c:axId val="3222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2230016"/>
        <c:crosses val="autoZero"/>
        <c:auto val="1"/>
        <c:lblAlgn val="ctr"/>
        <c:lblOffset val="100"/>
        <c:noMultiLvlLbl val="0"/>
      </c:catAx>
      <c:valAx>
        <c:axId val="3223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228480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Experimental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Hatched </c:v>
                </c:pt>
                <c:pt idx="1">
                  <c:v>Survived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183</c:v>
                </c:pt>
                <c:pt idx="1">
                  <c:v>128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Hatched </c:v>
                </c:pt>
                <c:pt idx="1">
                  <c:v>Survived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185</c:v>
                </c:pt>
                <c:pt idx="1">
                  <c:v>185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629696"/>
        <c:axId val="33631232"/>
        <c:axId val="0"/>
      </c:bar3DChart>
      <c:catAx>
        <c:axId val="3362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33631232"/>
        <c:crosses val="autoZero"/>
        <c:auto val="1"/>
        <c:lblAlgn val="ctr"/>
        <c:lblOffset val="100"/>
        <c:noMultiLvlLbl val="0"/>
      </c:catAx>
      <c:valAx>
        <c:axId val="3363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29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9159CF-E0BD-4CB9-B815-1DD0EA007F1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BB5A13-0728-41CA-BF59-1111DB7FC6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With Sea Turtle Extinction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Alex Baker</a:t>
            </a:r>
          </a:p>
        </p:txBody>
      </p:sp>
      <p:pic>
        <p:nvPicPr>
          <p:cNvPr id="1027" name="Picture 3" descr="C:\Users\Alexandra\AppData\Local\Microsoft\Windows\Temporary Internet Files\Content.IE5\7UDKUHXK\MC9000165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4267200"/>
            <a:ext cx="2286000" cy="18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212553"/>
              </p:ext>
            </p:extLst>
          </p:nvPr>
        </p:nvGraphicFramePr>
        <p:xfrm>
          <a:off x="609600" y="2743200"/>
          <a:ext cx="7162802" cy="37261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12394"/>
                <a:gridCol w="1543945"/>
                <a:gridCol w="1102818"/>
                <a:gridCol w="834991"/>
                <a:gridCol w="756218"/>
                <a:gridCol w="756218"/>
                <a:gridCol w="756218"/>
              </a:tblGrid>
              <a:tr h="242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SUMMARY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4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4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Experimental group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42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 group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3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3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42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ANOVA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4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Source of Variation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 crit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4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Between Groups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0.009094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0.927131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5.987378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4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Within Groups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1374.5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3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42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8259.5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9100" y="284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0535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241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4, ANOVA statistical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turtles died from human factors</a:t>
            </a:r>
          </a:p>
          <a:p>
            <a:pPr lvl="1"/>
            <a:r>
              <a:rPr lang="en-US" dirty="0" smtClean="0"/>
              <a:t>Mainly from commercial fishing and pollution</a:t>
            </a:r>
          </a:p>
          <a:p>
            <a:r>
              <a:rPr lang="en-US" dirty="0" smtClean="0"/>
              <a:t>Results correspond to hypothesis 1</a:t>
            </a:r>
          </a:p>
          <a:p>
            <a:r>
              <a:rPr lang="en-US" dirty="0" smtClean="0"/>
              <a:t>Null hypothesis can be rejected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Paraiba, Brazil – turtles were dying from ingestion of plastic debris and net entanglement (</a:t>
            </a:r>
            <a:r>
              <a:rPr lang="en-US" dirty="0" err="1" smtClean="0"/>
              <a:t>Mascarhenas</a:t>
            </a:r>
            <a:r>
              <a:rPr lang="en-US" dirty="0" smtClean="0"/>
              <a:t>, 2004)</a:t>
            </a:r>
          </a:p>
          <a:p>
            <a:r>
              <a:rPr lang="en-US" dirty="0" smtClean="0"/>
              <a:t>Hawaii – turtles were dying from commercial fishing (Work, 2010)</a:t>
            </a:r>
          </a:p>
          <a:p>
            <a:endParaRPr lang="en-US" dirty="0"/>
          </a:p>
          <a:p>
            <a:r>
              <a:rPr lang="en-US" dirty="0" smtClean="0"/>
              <a:t>Show the same </a:t>
            </a:r>
            <a:r>
              <a:rPr lang="en-US" dirty="0" smtClean="0"/>
              <a:t>results - turtles </a:t>
            </a:r>
            <a:r>
              <a:rPr lang="en-US" dirty="0" smtClean="0"/>
              <a:t>are dying from manmade causes!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“Sea Turtle Rehabilitation, Research and Education.” 2012. </a:t>
            </a:r>
            <a:r>
              <a:rPr lang="en-US" dirty="0" smtClean="0"/>
              <a:t>	Georgia </a:t>
            </a:r>
            <a:r>
              <a:rPr lang="en-US" dirty="0"/>
              <a:t>Sea Turtle Center. 18 November 2012. </a:t>
            </a:r>
            <a:r>
              <a:rPr lang="en-US" dirty="0" smtClean="0"/>
              <a:t>	&lt;</a:t>
            </a:r>
            <a:r>
              <a:rPr lang="en-US" dirty="0"/>
              <a:t>http://</a:t>
            </a:r>
            <a:r>
              <a:rPr lang="en-US" dirty="0" smtClean="0"/>
              <a:t>www.georgiaseaturtlecenter.org/our-	patients/commonly-asked-questions</a:t>
            </a:r>
            <a:r>
              <a:rPr lang="en-US" dirty="0" smtClean="0"/>
              <a:t>/&gt;.</a:t>
            </a:r>
          </a:p>
          <a:p>
            <a:r>
              <a:rPr lang="en-US" dirty="0" err="1" smtClean="0"/>
              <a:t>Mascarenhas</a:t>
            </a:r>
            <a:r>
              <a:rPr lang="en-US" dirty="0" smtClean="0"/>
              <a:t> </a:t>
            </a:r>
            <a:r>
              <a:rPr lang="en-US" dirty="0"/>
              <a:t>R, Santos R and </a:t>
            </a:r>
            <a:r>
              <a:rPr lang="en-US" dirty="0" err="1"/>
              <a:t>Zeppelini</a:t>
            </a:r>
            <a:r>
              <a:rPr lang="en-US" dirty="0"/>
              <a:t> D. “Plastic </a:t>
            </a:r>
            <a:r>
              <a:rPr lang="en-US" dirty="0" smtClean="0"/>
              <a:t>Debris 	</a:t>
            </a:r>
            <a:r>
              <a:rPr lang="en-US" dirty="0" smtClean="0"/>
              <a:t>I</a:t>
            </a:r>
            <a:r>
              <a:rPr lang="en-US" dirty="0" smtClean="0"/>
              <a:t>ngestion </a:t>
            </a:r>
            <a:r>
              <a:rPr lang="en-US" dirty="0"/>
              <a:t>by </a:t>
            </a:r>
            <a:r>
              <a:rPr lang="en-US" dirty="0" smtClean="0"/>
              <a:t>Sea </a:t>
            </a:r>
            <a:r>
              <a:rPr lang="en-US" dirty="0"/>
              <a:t>T</a:t>
            </a:r>
            <a:r>
              <a:rPr lang="en-US" dirty="0" smtClean="0"/>
              <a:t>urtle </a:t>
            </a:r>
            <a:r>
              <a:rPr lang="en-US" dirty="0"/>
              <a:t>in Paraiba, Brazil</a:t>
            </a:r>
            <a:r>
              <a:rPr lang="en-US" dirty="0" smtClean="0"/>
              <a:t>.” </a:t>
            </a:r>
            <a:r>
              <a:rPr lang="en-US" i="1" dirty="0" smtClean="0"/>
              <a:t>PubMed 	</a:t>
            </a:r>
            <a:r>
              <a:rPr lang="en-US" dirty="0" smtClean="0"/>
              <a:t>(2004):  354-355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/>
              <a:t>1 December 2012.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TM and </a:t>
            </a:r>
            <a:r>
              <a:rPr lang="en-US" dirty="0" err="1"/>
              <a:t>Balazs</a:t>
            </a:r>
            <a:r>
              <a:rPr lang="en-US" dirty="0"/>
              <a:t> GH. “Pathology and </a:t>
            </a: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	Sea </a:t>
            </a:r>
            <a:r>
              <a:rPr lang="en-US" dirty="0"/>
              <a:t>T</a:t>
            </a:r>
            <a:r>
              <a:rPr lang="en-US" dirty="0" smtClean="0"/>
              <a:t>urtles </a:t>
            </a:r>
            <a:r>
              <a:rPr lang="en-US" dirty="0"/>
              <a:t>L</a:t>
            </a:r>
            <a:r>
              <a:rPr lang="en-US" dirty="0" smtClean="0"/>
              <a:t>anded </a:t>
            </a:r>
            <a:r>
              <a:rPr lang="en-US" dirty="0"/>
              <a:t>as </a:t>
            </a:r>
            <a:r>
              <a:rPr lang="en-US" dirty="0" err="1"/>
              <a:t>B</a:t>
            </a:r>
            <a:r>
              <a:rPr lang="en-US" dirty="0" err="1" smtClean="0"/>
              <a:t>ycatch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Hawaii-Based 	North </a:t>
            </a:r>
            <a:r>
              <a:rPr lang="en-US" dirty="0"/>
              <a:t>Pacific </a:t>
            </a:r>
            <a:r>
              <a:rPr lang="en-US" dirty="0" smtClean="0"/>
              <a:t>Pelagic </a:t>
            </a:r>
            <a:r>
              <a:rPr lang="en-US" dirty="0" err="1"/>
              <a:t>L</a:t>
            </a:r>
            <a:r>
              <a:rPr lang="en-US" dirty="0" err="1" smtClean="0"/>
              <a:t>ongline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ishery</a:t>
            </a:r>
            <a:r>
              <a:rPr lang="en-US" dirty="0"/>
              <a:t>.” </a:t>
            </a:r>
            <a:r>
              <a:rPr lang="en-US" i="1" dirty="0" smtClean="0"/>
              <a:t>PubMed 	</a:t>
            </a:r>
            <a:r>
              <a:rPr lang="en-US" dirty="0" smtClean="0"/>
              <a:t>(2010): 422-432. 1 </a:t>
            </a:r>
            <a:r>
              <a:rPr lang="en-US" dirty="0"/>
              <a:t>December 2012.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of the 7 sea turtles species are on the endangered species list</a:t>
            </a:r>
          </a:p>
          <a:p>
            <a:r>
              <a:rPr lang="en-US" dirty="0" smtClean="0"/>
              <a:t>Turtles are dying from entanglement in fishing lines, poaching, coastal development, pollution and global warming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9691"/>
            <a:ext cx="3409495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9198"/>
            <a:ext cx="2779770" cy="18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0" y="1739476"/>
            <a:ext cx="3424569" cy="27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94" y="4358845"/>
            <a:ext cx="2316206" cy="173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0848"/>
            <a:ext cx="3257095" cy="203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Null: no outside factors are affecting sea turtle populations; they are just naturally dying out</a:t>
            </a:r>
          </a:p>
          <a:p>
            <a:r>
              <a:rPr lang="en-US" dirty="0" smtClean="0"/>
              <a:t>Hypo 1: human factors are causing the high mortality rates of turtles</a:t>
            </a:r>
          </a:p>
          <a:p>
            <a:r>
              <a:rPr lang="en-US" dirty="0" smtClean="0"/>
              <a:t>Hypo 2: environmental factors are causing the high mortality rates of sea turtles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sampling</a:t>
            </a:r>
          </a:p>
          <a:p>
            <a:r>
              <a:rPr lang="en-US" dirty="0" smtClean="0"/>
              <a:t>Longitudinal study</a:t>
            </a:r>
          </a:p>
          <a:p>
            <a:r>
              <a:rPr lang="en-US" dirty="0" smtClean="0"/>
              <a:t>Experimental</a:t>
            </a:r>
          </a:p>
          <a:p>
            <a:pPr lvl="1"/>
            <a:r>
              <a:rPr lang="en-US" dirty="0" smtClean="0"/>
              <a:t>Caught 100 turtles and attached tracking devices</a:t>
            </a:r>
          </a:p>
          <a:p>
            <a:pPr lvl="1"/>
            <a:r>
              <a:rPr lang="en-US" dirty="0" smtClean="0"/>
              <a:t>Found 2 nests and set up cameras to observe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Caught 100 turtles and took back to laboratory</a:t>
            </a:r>
          </a:p>
          <a:p>
            <a:pPr lvl="1"/>
            <a:r>
              <a:rPr lang="en-US" dirty="0" smtClean="0"/>
              <a:t>Located 2 nests, collected eggs and took back to lab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turtles that died</a:t>
            </a:r>
          </a:p>
          <a:p>
            <a:pPr lvl="1"/>
            <a:r>
              <a:rPr lang="en-US" dirty="0" smtClean="0"/>
              <a:t>Examined to find cause of death</a:t>
            </a:r>
          </a:p>
          <a:p>
            <a:r>
              <a:rPr lang="en-US" dirty="0" smtClean="0"/>
              <a:t>After one year mark, tracked down other turtles to make sure they were still alive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Observed hatchlings from experimental and control nests</a:t>
            </a:r>
          </a:p>
          <a:p>
            <a:r>
              <a:rPr lang="en-US" dirty="0" smtClean="0"/>
              <a:t>Released turtles from lab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continued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8635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1765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1, Experimental Turtle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52291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2, Experimental vs.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18577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61755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3, Nest Experimental vs.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1453</TotalTime>
  <Words>325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Problems With Sea Turtle Extinction</vt:lpstr>
      <vt:lpstr>Problem</vt:lpstr>
      <vt:lpstr>PowerPoint Presentation</vt:lpstr>
      <vt:lpstr>Hypotheses</vt:lpstr>
      <vt:lpstr>Methods</vt:lpstr>
      <vt:lpstr>Methods continued</vt:lpstr>
      <vt:lpstr>Results</vt:lpstr>
      <vt:lpstr>PowerPoint Presentation</vt:lpstr>
      <vt:lpstr>PowerPoint Presentation</vt:lpstr>
      <vt:lpstr>PowerPoint Presentation</vt:lpstr>
      <vt:lpstr>Discussion</vt:lpstr>
      <vt:lpstr>Other studies</vt:lpstr>
      <vt:lpstr>References</vt:lpstr>
    </vt:vector>
  </TitlesOfParts>
  <Company>Pace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With Sea Turtle Extinction</dc:title>
  <dc:creator>Alexandra</dc:creator>
  <cp:lastModifiedBy>Alexandra</cp:lastModifiedBy>
  <cp:revision>11</cp:revision>
  <dcterms:created xsi:type="dcterms:W3CDTF">2012-12-05T18:38:13Z</dcterms:created>
  <dcterms:modified xsi:type="dcterms:W3CDTF">2013-04-10T21:06:34Z</dcterms:modified>
</cp:coreProperties>
</file>