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73" r:id="rId12"/>
    <p:sldId id="266" r:id="rId13"/>
    <p:sldId id="274" r:id="rId14"/>
    <p:sldId id="268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krucher:Desktop:%203-24-15_CellTiter-Glo_3-24-2015_10-59-36%20AM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928581295759"/>
          <c:y val="0.0884895771835105"/>
          <c:w val="0.806048118985127"/>
          <c:h val="0.8796296296296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errBars>
            <c:errBarType val="both"/>
            <c:errValType val="cust"/>
            <c:noEndCap val="0"/>
            <c:plus>
              <c:numRef>
                <c:f>' 3-24-15_CellTiter-Glo_3-24-201'!$N$39:$N$40</c:f>
                <c:numCache>
                  <c:formatCode>General</c:formatCode>
                  <c:ptCount val="2"/>
                  <c:pt idx="0">
                    <c:v>1.68159451448212E6</c:v>
                  </c:pt>
                  <c:pt idx="1">
                    <c:v>778752.1635219708</c:v>
                  </c:pt>
                </c:numCache>
              </c:numRef>
            </c:plus>
            <c:minus>
              <c:numRef>
                <c:f>' 3-24-15_CellTiter-Glo_3-24-201'!$N$39:$N$41</c:f>
                <c:numCache>
                  <c:formatCode>General</c:formatCode>
                  <c:ptCount val="3"/>
                  <c:pt idx="0">
                    <c:v>1.68159451448212E6</c:v>
                  </c:pt>
                  <c:pt idx="1">
                    <c:v>778752.1635219708</c:v>
                  </c:pt>
                </c:numCache>
              </c:numRef>
            </c:minus>
          </c:errBars>
          <c:val>
            <c:numRef>
              <c:f>' 3-24-15_CellTiter-Glo_3-24-201'!$M$39:$M$40</c:f>
              <c:numCache>
                <c:formatCode>General</c:formatCode>
                <c:ptCount val="2"/>
                <c:pt idx="0">
                  <c:v>1.3260475E7</c:v>
                </c:pt>
                <c:pt idx="1">
                  <c:v>3.90652416666667E6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134772104"/>
        <c:axId val="2134775080"/>
      </c:barChart>
      <c:catAx>
        <c:axId val="2134772104"/>
        <c:scaling>
          <c:orientation val="minMax"/>
        </c:scaling>
        <c:delete val="1"/>
        <c:axPos val="b"/>
        <c:majorTickMark val="out"/>
        <c:minorTickMark val="none"/>
        <c:tickLblPos val="nextTo"/>
        <c:crossAx val="2134775080"/>
        <c:crosses val="autoZero"/>
        <c:auto val="1"/>
        <c:lblAlgn val="ctr"/>
        <c:lblOffset val="100"/>
        <c:noMultiLvlLbl val="0"/>
      </c:catAx>
      <c:valAx>
        <c:axId val="21347750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Cell Number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134772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940FD-F299-3C4E-B253-F1E491EA75A8}" type="datetimeFigureOut">
              <a:rPr lang="en-US" smtClean="0"/>
              <a:t>5/4/15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9594E-07EE-B64E-AD4B-07527E6D27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0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***Remember</a:t>
            </a:r>
            <a:r>
              <a:rPr lang="en-US" baseline="0" dirty="0" smtClean="0"/>
              <a:t> RNA does not like to be double stranded. Engineered sequence that should induce apoptosis in a culture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9594E-07EE-B64E-AD4B-07527E6D279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2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B7C3F878-F5E8-489B-AC8A-64F2A7E22C28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141ED6C-F896-2746-B13F-282F62778F31}" type="datetimeFigureOut">
              <a:rPr lang="en-US" smtClean="0"/>
              <a:t>5/4/15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98FAEE28-E0FE-6342-8531-56C0216FC6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  <p:sldLayoutId id="2147483784" r:id="rId18"/>
    <p:sldLayoutId id="2147483785" r:id="rId19"/>
    <p:sldLayoutId id="214748378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3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017" y="434500"/>
            <a:ext cx="4303667" cy="394494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Big Caslon"/>
                <a:cs typeface="Big Caslon"/>
              </a:rPr>
              <a:t>The </a:t>
            </a:r>
            <a:r>
              <a:rPr lang="en-US" sz="4000" dirty="0">
                <a:solidFill>
                  <a:schemeClr val="bg1"/>
                </a:solidFill>
                <a:latin typeface="Big Caslon"/>
                <a:cs typeface="Big Caslon"/>
              </a:rPr>
              <a:t>Mammosphere- Use of 3D tumor models to study Breast Cancer</a:t>
            </a:r>
            <a:r>
              <a:rPr lang="en-US" sz="4000" dirty="0" smtClean="0">
                <a:solidFill>
                  <a:schemeClr val="bg1"/>
                </a:solidFill>
                <a:effectLst/>
                <a:latin typeface="Big Caslon"/>
                <a:cs typeface="Big Caslon"/>
              </a:rPr>
              <a:t> </a:t>
            </a:r>
            <a:endParaRPr lang="en-US" sz="4000" dirty="0">
              <a:solidFill>
                <a:schemeClr val="bg1"/>
              </a:solidFill>
              <a:latin typeface="Big Caslon"/>
              <a:cs typeface="Big Caslo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3324" y="4528829"/>
            <a:ext cx="5033586" cy="212441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Big Caslon"/>
                <a:cs typeface="Big Caslon"/>
              </a:rPr>
              <a:t>Maria Lane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Big Caslon"/>
                <a:cs typeface="Big Caslon"/>
              </a:rPr>
              <a:t>Nancy A Krucher, PhD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Big Caslon"/>
                <a:cs typeface="Big Caslon"/>
              </a:rPr>
              <a:t>Department of Biology 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Big Caslon"/>
                <a:cs typeface="Big Caslon"/>
              </a:rPr>
              <a:t>Pace University- PLV </a:t>
            </a:r>
            <a:endParaRPr lang="en-US" sz="2800" dirty="0">
              <a:solidFill>
                <a:schemeClr val="tx1"/>
              </a:solidFill>
              <a:latin typeface="Big Caslon"/>
              <a:cs typeface="Big Caslon"/>
            </a:endParaRPr>
          </a:p>
        </p:txBody>
      </p:sp>
    </p:spTree>
    <p:extLst>
      <p:ext uri="{BB962C8B-B14F-4D97-AF65-F5344CB8AC3E}">
        <p14:creationId xmlns:p14="http://schemas.microsoft.com/office/powerpoint/2010/main" val="3188537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3021 (1) copy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5" r="15819"/>
          <a:stretch/>
        </p:blipFill>
        <p:spPr>
          <a:xfrm>
            <a:off x="814486" y="199541"/>
            <a:ext cx="3451218" cy="26712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2492" y="268901"/>
            <a:ext cx="33821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breast cancer cells called MCF7 we wanted to grow these structures in culture called </a:t>
            </a:r>
            <a:r>
              <a:rPr lang="en-US" sz="2400" dirty="0" err="1" smtClean="0"/>
              <a:t>Mammospheres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871013" y="2207893"/>
            <a:ext cx="1311462" cy="15212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1220" y="3340988"/>
            <a:ext cx="773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Using Specialized Hanging drop plates (3D </a:t>
            </a:r>
            <a:r>
              <a:rPr lang="en-US" sz="2400" dirty="0" err="1" smtClean="0"/>
              <a:t>Biomatrix</a:t>
            </a:r>
            <a:r>
              <a:rPr lang="en-US" sz="2400" dirty="0" smtClean="0"/>
              <a:t>):</a:t>
            </a:r>
            <a:endParaRPr lang="en-US" sz="2400" dirty="0"/>
          </a:p>
        </p:txBody>
      </p:sp>
      <p:pic>
        <p:nvPicPr>
          <p:cNvPr id="10" name="Picture 9" descr="3db_plates_drop_formation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9" y="4086498"/>
            <a:ext cx="7371174" cy="252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31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PNUTS knockdown in 3D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Cells infected with a virus that carries a RNA molecule called </a:t>
            </a:r>
            <a:r>
              <a:rPr lang="en-US" sz="2400" dirty="0" err="1"/>
              <a:t>shRNA</a:t>
            </a:r>
            <a:r>
              <a:rPr lang="en-US" sz="2400" dirty="0"/>
              <a:t> that will bind to the PNUTS mRNA and cause it to be destroyed by the cell</a:t>
            </a:r>
          </a:p>
          <a:p>
            <a:r>
              <a:rPr lang="en-US" sz="2400" dirty="0"/>
              <a:t>“Inducible” (can turn on when desired) by adding a drug called </a:t>
            </a:r>
            <a:r>
              <a:rPr lang="en-US" sz="2400" dirty="0" err="1"/>
              <a:t>Dox</a:t>
            </a:r>
            <a:endParaRPr lang="en-US" sz="2400" dirty="0"/>
          </a:p>
          <a:p>
            <a:r>
              <a:rPr lang="en-US" sz="2400" dirty="0"/>
              <a:t>Cells grow into </a:t>
            </a:r>
            <a:r>
              <a:rPr lang="en-US" sz="2400" dirty="0" err="1"/>
              <a:t>mammosphere</a:t>
            </a:r>
            <a:r>
              <a:rPr lang="en-US" sz="2400" dirty="0"/>
              <a:t> (about 10 days) then add </a:t>
            </a:r>
            <a:r>
              <a:rPr lang="en-US" sz="2400" dirty="0" err="1"/>
              <a:t>Dox</a:t>
            </a:r>
            <a:r>
              <a:rPr lang="en-US" sz="2400" dirty="0"/>
              <a:t>- get PNUTS knockdown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655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Confocal Microscopy of the </a:t>
            </a:r>
            <a:r>
              <a:rPr lang="en-US" dirty="0" err="1" smtClean="0"/>
              <a:t>Mammospheres</a:t>
            </a:r>
            <a:endParaRPr lang="en-US" dirty="0"/>
          </a:p>
        </p:txBody>
      </p:sp>
      <p:pic>
        <p:nvPicPr>
          <p:cNvPr id="4" name="Picture 3" descr="HD MCF7 5x 4-7-15 BRIGHTLIGHT (1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194" y="2232177"/>
            <a:ext cx="2567706" cy="2057054"/>
          </a:xfrm>
          <a:prstGeom prst="rect">
            <a:avLst/>
          </a:prstGeom>
        </p:spPr>
      </p:pic>
      <p:pic>
        <p:nvPicPr>
          <p:cNvPr id="6" name="Picture 5" descr="HD MCF7 5x 4-7-1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900" y="2232176"/>
            <a:ext cx="2466973" cy="20570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0138" y="4481673"/>
            <a:ext cx="7238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 3D tumor	              red:   PNUTS knockdown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017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Analysis of Protein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511" y="1600200"/>
            <a:ext cx="3662067" cy="4144963"/>
          </a:xfrm>
        </p:spPr>
        <p:txBody>
          <a:bodyPr/>
          <a:lstStyle/>
          <a:p>
            <a:r>
              <a:rPr lang="en-US" sz="2400" dirty="0"/>
              <a:t>After knockdown, obtain spheres from hanging drop</a:t>
            </a:r>
          </a:p>
          <a:p>
            <a:r>
              <a:rPr lang="en-US" sz="2400" dirty="0"/>
              <a:t>Protein quantification assay</a:t>
            </a:r>
          </a:p>
          <a:p>
            <a:r>
              <a:rPr lang="en-US" sz="2400" dirty="0" smtClean="0"/>
              <a:t>Immunoblotting</a:t>
            </a:r>
            <a:endParaRPr lang="en-US" sz="2400" dirty="0"/>
          </a:p>
        </p:txBody>
      </p:sp>
      <p:pic>
        <p:nvPicPr>
          <p:cNvPr id="4" name="Picture 3" descr="westernblot-s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653" y="1938539"/>
            <a:ext cx="5106756" cy="481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90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nuts actin 4-6_0001.jp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565" t="7202" r="16974" b="75358"/>
          <a:stretch/>
        </p:blipFill>
        <p:spPr>
          <a:xfrm>
            <a:off x="3707296" y="2718780"/>
            <a:ext cx="1676976" cy="700045"/>
          </a:xfrm>
          <a:prstGeom prst="rect">
            <a:avLst/>
          </a:prstGeom>
        </p:spPr>
      </p:pic>
      <p:pic>
        <p:nvPicPr>
          <p:cNvPr id="5" name="Picture 4" descr="pnuts actin 4-6_0001.jpg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836" t="61387" r="15005" b="15960"/>
          <a:stretch/>
        </p:blipFill>
        <p:spPr>
          <a:xfrm>
            <a:off x="3707296" y="3483945"/>
            <a:ext cx="1676976" cy="68376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07296" y="2718780"/>
            <a:ext cx="1676976" cy="700045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07296" y="3467665"/>
            <a:ext cx="1676976" cy="700045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84272" y="2736827"/>
            <a:ext cx="1733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PNUTS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597212" y="3566078"/>
            <a:ext cx="1888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Actin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788789" y="4425517"/>
            <a:ext cx="5513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sz="2400" dirty="0" smtClean="0"/>
              <a:t>knockdown:   CT     PNUTS</a:t>
            </a:r>
            <a:endParaRPr lang="en-US" sz="240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Molecular Analysis:</a:t>
            </a:r>
            <a:br>
              <a:rPr lang="en-US" dirty="0" smtClean="0"/>
            </a:br>
            <a:r>
              <a:rPr lang="en-US" dirty="0" smtClean="0"/>
              <a:t>Is PNUTS Protein knocked down?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33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CF7 NT dox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484" y="4354910"/>
            <a:ext cx="2227894" cy="1492883"/>
          </a:xfrm>
          <a:prstGeom prst="rect">
            <a:avLst/>
          </a:prstGeom>
        </p:spPr>
      </p:pic>
      <p:pic>
        <p:nvPicPr>
          <p:cNvPr id="7" name="Picture 6" descr="MCF7 59 dox 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744" y="4354910"/>
            <a:ext cx="2059129" cy="14928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7598" y="5962103"/>
            <a:ext cx="7185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knockdown:    CT                           PNUTS</a:t>
            </a:r>
            <a:endParaRPr lang="en-US" sz="24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is the effect of PNUTS knockdown on cell proliferation in BC cells grown in 3D? </a:t>
            </a:r>
            <a:endParaRPr lang="en-US" sz="32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847269"/>
              </p:ext>
            </p:extLst>
          </p:nvPr>
        </p:nvGraphicFramePr>
        <p:xfrm>
          <a:off x="947741" y="1980742"/>
          <a:ext cx="5297132" cy="2151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750581" y="4928648"/>
            <a:ext cx="2393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green: live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80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 and Further Directions: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Targeting Rb phosphorylation in 3D BC tumor model “Mammosphere” leads to a reduction in cell number </a:t>
            </a:r>
            <a:endParaRPr lang="en-US" sz="2400" dirty="0"/>
          </a:p>
          <a:p>
            <a:r>
              <a:rPr lang="en-US" sz="2400" dirty="0" smtClean="0"/>
              <a:t>Is this due to decreased proliferation or increased cell death?</a:t>
            </a:r>
          </a:p>
          <a:p>
            <a:r>
              <a:rPr lang="en-US" sz="2400" dirty="0" smtClean="0"/>
              <a:t>Does this strategy have the same effect on other cancer types?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7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Thank you!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1099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Breast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American Cancer Society estimates 300,000 cases per year in the US.</a:t>
            </a:r>
          </a:p>
          <a:p>
            <a:r>
              <a:rPr lang="en-US" sz="2400" dirty="0" smtClean="0"/>
              <a:t>40,000 deaths/year</a:t>
            </a:r>
          </a:p>
          <a:p>
            <a:r>
              <a:rPr lang="en-US" sz="2400" dirty="0" smtClean="0"/>
              <a:t>1 in 8 American women affected during her lifetime</a:t>
            </a:r>
          </a:p>
          <a:p>
            <a:r>
              <a:rPr lang="en-US" sz="2400" dirty="0" smtClean="0"/>
              <a:t>Treatment:</a:t>
            </a:r>
          </a:p>
          <a:p>
            <a:pPr lvl="1"/>
            <a:r>
              <a:rPr lang="en-US" sz="2000" dirty="0" smtClean="0"/>
              <a:t>Surgery, Radiation, Chemotherapy, Hormonal (Estrogen blocking treatments)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7121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655547"/>
          </a:xfrm>
        </p:spPr>
        <p:txBody>
          <a:bodyPr>
            <a:noAutofit/>
          </a:bodyPr>
          <a:lstStyle/>
          <a:p>
            <a:r>
              <a:rPr lang="en-US" sz="2400" dirty="0" smtClean="0"/>
              <a:t>Complicated process</a:t>
            </a:r>
          </a:p>
          <a:p>
            <a:r>
              <a:rPr lang="en-US" sz="2400" dirty="0" smtClean="0"/>
              <a:t>All cancers have mutations in genes that control proliferation (cell growth)</a:t>
            </a:r>
          </a:p>
          <a:p>
            <a:r>
              <a:rPr lang="en-US" sz="2400" dirty="0" smtClean="0"/>
              <a:t>Research in the field: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-identification of mutations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-development of therapies that target specific 	mutations in the cancer (Targeted Therapy)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1438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Retinoblastoma (Rb) gene/protein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459"/>
            <a:ext cx="8229600" cy="190519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Rb protein acts as a brake on cell proliferation</a:t>
            </a:r>
          </a:p>
          <a:p>
            <a:r>
              <a:rPr lang="en-US" sz="2400" dirty="0" smtClean="0"/>
              <a:t>Rb is known as a “Tumor Suppressor”</a:t>
            </a:r>
          </a:p>
          <a:p>
            <a:r>
              <a:rPr lang="en-US" sz="2400" dirty="0" smtClean="0"/>
              <a:t>Rb braking function is controlled by a chemical modification: phosphorylation (addition of phosphate)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408097" y="3920829"/>
            <a:ext cx="6764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  Rb                        Rb</a:t>
            </a:r>
            <a:endParaRPr lang="en-US" sz="4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50876" y="4417836"/>
            <a:ext cx="2553901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808438" y="4128989"/>
            <a:ext cx="168938" cy="124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252926" y="3852336"/>
            <a:ext cx="548" cy="248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620294" y="3935711"/>
            <a:ext cx="69024" cy="2485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2787921" y="4611721"/>
            <a:ext cx="117888" cy="219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905379" y="4105931"/>
            <a:ext cx="186912" cy="186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242400" y="4627574"/>
            <a:ext cx="1" cy="248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808438" y="4503322"/>
            <a:ext cx="168937" cy="142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73617" y="3437629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92291" y="3730023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12246" y="4751826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4844" y="4764698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86311" y="4420701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00115" y="3730023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96357" y="3371931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97315" y="5287918"/>
            <a:ext cx="74070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  CANCER CELLS  						  NORMAL CELLS</a:t>
            </a:r>
          </a:p>
          <a:p>
            <a:r>
              <a:rPr lang="en-US" dirty="0" smtClean="0"/>
              <a:t>	      INACTIVE								ACTIVE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 TUMOR GROWTH		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HEALTHY CELLS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42400" y="5950273"/>
            <a:ext cx="0" cy="455589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013541" y="5950273"/>
            <a:ext cx="0" cy="455589"/>
          </a:xfrm>
          <a:prstGeom prst="straightConnector1">
            <a:avLst/>
          </a:prstGeom>
          <a:ln w="381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348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Target: Breast cancer cells have highly phosphorylated, inactive 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2170"/>
            <a:ext cx="8229600" cy="497133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Palpociclib</a:t>
            </a:r>
            <a:r>
              <a:rPr lang="en-US" sz="2800" dirty="0" smtClean="0"/>
              <a:t>- April 2015- newly approved by the FDA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-BC drug to improve treatment by blocking Rb 	phosphorylation (by inhibiting </a:t>
            </a:r>
            <a:r>
              <a:rPr lang="en-US" sz="2800" dirty="0" err="1" smtClean="0"/>
              <a:t>cdks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90402" y="4656007"/>
            <a:ext cx="6764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  Rb                        Rb</a:t>
            </a:r>
            <a:endParaRPr lang="en-US" sz="4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25963" y="5086298"/>
            <a:ext cx="2553901" cy="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1723969" y="4769414"/>
            <a:ext cx="168938" cy="124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2206193" y="4516402"/>
            <a:ext cx="548" cy="248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503762" y="4591744"/>
            <a:ext cx="69024" cy="2485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742999" y="5377094"/>
            <a:ext cx="117888" cy="219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673975" y="4769414"/>
            <a:ext cx="186912" cy="186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242400" y="5449617"/>
            <a:ext cx="1" cy="248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723969" y="5344647"/>
            <a:ext cx="168937" cy="142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64049" y="4138230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4362" y="4399840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66538" y="5596914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14844" y="5649672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23135" y="5388062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23135" y="4350239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03770" y="4068524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534046" y="4831541"/>
            <a:ext cx="161517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00254" y="4192253"/>
            <a:ext cx="993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cdks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534046" y="5449617"/>
            <a:ext cx="161517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27332" y="5449617"/>
            <a:ext cx="1942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Phosphatase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6084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Krucher’s</a:t>
            </a:r>
            <a:r>
              <a:rPr lang="en-US" dirty="0" smtClean="0"/>
              <a:t> research on Phosphatase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573310" y="2821766"/>
            <a:ext cx="2910782" cy="8421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Phosphatase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00682" y="1600200"/>
            <a:ext cx="4514193" cy="121490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PNUTS</a:t>
            </a:r>
          </a:p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 Phosphatase Nuclear Targeting Subunit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9076" y="2151601"/>
            <a:ext cx="37549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PNUTS inhibits Phosphatase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If you remove the inhibitor,</a:t>
            </a:r>
          </a:p>
          <a:p>
            <a:r>
              <a:rPr lang="en-US" sz="2400" dirty="0" smtClean="0"/>
              <a:t>will Phosphatase activity go up, dephosphorylate Rb, and result in a reduction of </a:t>
            </a:r>
          </a:p>
          <a:p>
            <a:r>
              <a:rPr lang="en-US" sz="2400" dirty="0" smtClean="0"/>
              <a:t>cancer cell growth?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9903" y="3935711"/>
            <a:ext cx="540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    </a:t>
            </a:r>
            <a:r>
              <a:rPr lang="en-US" sz="4800" dirty="0" err="1" smtClean="0"/>
              <a:t>Rb</a:t>
            </a:r>
            <a:r>
              <a:rPr lang="en-US" sz="4800" dirty="0" smtClean="0"/>
              <a:t>                  </a:t>
            </a:r>
            <a:r>
              <a:rPr lang="en-US" sz="4800" dirty="0" err="1" smtClean="0"/>
              <a:t>Rb</a:t>
            </a:r>
            <a:endParaRPr lang="en-US" sz="4800" dirty="0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690244" y="4143871"/>
            <a:ext cx="168938" cy="124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134732" y="3867218"/>
            <a:ext cx="548" cy="248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02100" y="3950593"/>
            <a:ext cx="69024" cy="2485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1455422" y="4626603"/>
            <a:ext cx="117888" cy="219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644966" y="4213978"/>
            <a:ext cx="186912" cy="186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24206" y="4642456"/>
            <a:ext cx="1" cy="248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90244" y="4518204"/>
            <a:ext cx="168937" cy="142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55423" y="3452511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31878" y="3854114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8117" y="4435583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921" y="3744905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78163" y="3386813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309138" y="4377334"/>
            <a:ext cx="1735689" cy="22975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547239" y="4766708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6102" y="4894347"/>
            <a:ext cx="47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59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Yes, these experiments are called PNUTS Knockdown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Breast cancer cells</a:t>
            </a:r>
          </a:p>
          <a:p>
            <a:r>
              <a:rPr lang="en-US" sz="2400" dirty="0" smtClean="0"/>
              <a:t>Also pancreatic, colon and ovarian cancer</a:t>
            </a:r>
          </a:p>
          <a:p>
            <a:r>
              <a:rPr lang="en-US" sz="2400" dirty="0" smtClean="0"/>
              <a:t>Phosphatase is activated, Rb is dephosphorylated and cell proliferation is blocked</a:t>
            </a:r>
            <a:endParaRPr lang="en-US" sz="2400" dirty="0"/>
          </a:p>
          <a:p>
            <a:r>
              <a:rPr lang="en-US" sz="2400" dirty="0" smtClean="0"/>
              <a:t>Previous studies were done in cells growing on a flat cell culture dish (2D)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49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8031"/>
            <a:ext cx="8229600" cy="2649436"/>
          </a:xfrm>
        </p:spPr>
        <p:txBody>
          <a:bodyPr>
            <a:noAutofit/>
          </a:bodyPr>
          <a:lstStyle/>
          <a:p>
            <a:r>
              <a:rPr lang="en-US" sz="3600" dirty="0" smtClean="0"/>
              <a:t>My project: Can PNUTS be knocked down in breast cancer cells grown in 3D and what is the effect on tumor cell growth/proliferation?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1734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6682" y="5503270"/>
            <a:ext cx="2899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Science 343:1455 (2014)</a:t>
            </a:r>
            <a:endParaRPr lang="en-US" sz="2000" dirty="0"/>
          </a:p>
        </p:txBody>
      </p:sp>
      <p:pic>
        <p:nvPicPr>
          <p:cNvPr id="7" name="Picture 6" descr="IMG_3021 (1) copy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99" r="7107"/>
          <a:stretch/>
        </p:blipFill>
        <p:spPr>
          <a:xfrm>
            <a:off x="462394" y="1702598"/>
            <a:ext cx="4465318" cy="33797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5023" y="529809"/>
            <a:ext cx="77031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Development of breast cancer tumors: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107802" y="1702598"/>
            <a:ext cx="33545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/>
              <a:t>Normal breast cells form ducts in breast tissue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Early cancer cells proliferate and fill in the duct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Later in the process the cells become invasive- start to spread outward from duct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Finally in the late stage the cells become metastatic and spread out of the tissue and eventually to other parts of the body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8471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1727</TotalTime>
  <Words>589</Words>
  <Application>Microsoft Macintosh PowerPoint</Application>
  <PresentationFormat>On-screen Show (4:3)</PresentationFormat>
  <Paragraphs>104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The Mammosphere- Use of 3D tumor models to study Breast Cancer </vt:lpstr>
      <vt:lpstr>Breast Cancer</vt:lpstr>
      <vt:lpstr>Cancer Development </vt:lpstr>
      <vt:lpstr>Retinoblastoma (Rb) gene/protein</vt:lpstr>
      <vt:lpstr>Target: Breast cancer cells have highly phosphorylated, inactive Rb</vt:lpstr>
      <vt:lpstr>Dr Krucher’s research on Phosphatase</vt:lpstr>
      <vt:lpstr>Yes, these experiments are called PNUTS Knockdown</vt:lpstr>
      <vt:lpstr>My project: Can PNUTS be knocked down in breast cancer cells grown in 3D and what is the effect on tumor cell growth/proliferation?</vt:lpstr>
      <vt:lpstr>PowerPoint Presentation</vt:lpstr>
      <vt:lpstr>PowerPoint Presentation</vt:lpstr>
      <vt:lpstr>PNUTS knockdown in 3D</vt:lpstr>
      <vt:lpstr>Confocal Microscopy of the Mammospheres</vt:lpstr>
      <vt:lpstr>Molecular Analysis of Protein</vt:lpstr>
      <vt:lpstr>Molecular Analysis: Is PNUTS Protein knocked down?</vt:lpstr>
      <vt:lpstr>What is the effect of PNUTS knockdown on cell proliferation in BC cells grown in 3D? </vt:lpstr>
      <vt:lpstr>Conclusion and Further Directions: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Mammosphere- Use of 3D tumor models to study Breast Cancer </dc:title>
  <dc:creator>Nancy  Krucher</dc:creator>
  <cp:lastModifiedBy>Maria Lane</cp:lastModifiedBy>
  <cp:revision>33</cp:revision>
  <dcterms:created xsi:type="dcterms:W3CDTF">2015-04-20T21:34:40Z</dcterms:created>
  <dcterms:modified xsi:type="dcterms:W3CDTF">2015-05-05T06:01:12Z</dcterms:modified>
</cp:coreProperties>
</file>