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Economic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7.xml"/><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slide" Target="slides/slide9.xml"/><Relationship Id="rId24" Type="http://schemas.openxmlformats.org/officeDocument/2006/relationships/font" Target="fonts/OpenSans-boldItalic.fntdata"/><Relationship Id="rId12" Type="http://schemas.openxmlformats.org/officeDocument/2006/relationships/slide" Target="slides/slide8.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Economica-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Economica-italic.fntdata"/><Relationship Id="rId6" Type="http://schemas.openxmlformats.org/officeDocument/2006/relationships/slide" Target="slides/slide2.xml"/><Relationship Id="rId18" Type="http://schemas.openxmlformats.org/officeDocument/2006/relationships/font" Target="fonts/Economic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ipsavvy.com/doing-business-saudi-arabia-4022381" TargetMode="External"/><Relationship Id="rId3" Type="http://schemas.openxmlformats.org/officeDocument/2006/relationships/hyperlink" Target="http://www.expatfocus.com/expatriate-saudi-arabia-business-culture" TargetMode="External"/><Relationship Id="rId4" Type="http://schemas.openxmlformats.org/officeDocument/2006/relationships/hyperlink" Target="https://www.justlanded.com/english/Saudi-Arabia/Saudi-Arabia-Guide/Jobs/Working-conditions" TargetMode="External"/><Relationship Id="rId9" Type="http://schemas.openxmlformats.org/officeDocument/2006/relationships/hyperlink" Target="http://www.iorworld.com/saudi-arabia-pages-498.php" TargetMode="External"/><Relationship Id="rId5" Type="http://schemas.openxmlformats.org/officeDocument/2006/relationships/hyperlink" Target="http://www.kwintessential.co.uk/resources/guides/guide-saudi-arabia-etiquette-customs-culture-business/" TargetMode="External"/><Relationship Id="rId6" Type="http://schemas.openxmlformats.org/officeDocument/2006/relationships/hyperlink" Target="http://www.theweek.co.uk/60339/nine-things-women-cant-do-in-saudi-arabia" TargetMode="External"/><Relationship Id="rId7" Type="http://schemas.openxmlformats.org/officeDocument/2006/relationships/hyperlink" Target="http://dpuadweb.depauw.edu/$1~mkfinney/teaching/Com227/culturalPortfolios/Saudi_Arabia/Communication.htm" TargetMode="External"/><Relationship Id="rId8" Type="http://schemas.openxmlformats.org/officeDocument/2006/relationships/hyperlink" Target="https://www.communicaid.com/country/saudi-arabi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 found these in my source… thought this may help:</a:t>
            </a:r>
          </a:p>
          <a:p>
            <a:pPr lvl="0">
              <a:spcBef>
                <a:spcPts val="0"/>
              </a:spcBef>
              <a:buNone/>
            </a:pPr>
            <a:r>
              <a:t/>
            </a:r>
            <a:endParaRPr/>
          </a:p>
          <a:p>
            <a:pPr lvl="0">
              <a:spcBef>
                <a:spcPts val="0"/>
              </a:spcBef>
              <a:buClr>
                <a:schemeClr val="dk1"/>
              </a:buClr>
              <a:buSzPct val="110000"/>
              <a:buFont typeface="Arial"/>
              <a:buNone/>
            </a:pPr>
            <a:r>
              <a:rPr lang="en" sz="1000">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sz="1350">
                <a:solidFill>
                  <a:schemeClr val="dk1"/>
                </a:solidFill>
                <a:highlight>
                  <a:srgbClr val="FFFFFF"/>
                </a:highlight>
                <a:latin typeface="Georgia"/>
                <a:ea typeface="Georgia"/>
                <a:cs typeface="Georgia"/>
                <a:sym typeface="Georgia"/>
              </a:rPr>
              <a:t>The left hand is considered unclean in the Arabic culture, so always use the right hand when touching, eating, or gesturing</a:t>
            </a:r>
          </a:p>
          <a:p>
            <a:pPr lvl="0">
              <a:spcBef>
                <a:spcPts val="0"/>
              </a:spcBef>
              <a:buClr>
                <a:schemeClr val="dk1"/>
              </a:buClr>
              <a:buSzPct val="110000"/>
              <a:buFont typeface="Arial"/>
              <a:buNone/>
            </a:pPr>
            <a:r>
              <a:rPr lang="en" sz="1000">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sz="1350">
                <a:solidFill>
                  <a:schemeClr val="dk1"/>
                </a:solidFill>
                <a:highlight>
                  <a:srgbClr val="FFFFFF"/>
                </a:highlight>
                <a:latin typeface="Georgia"/>
                <a:ea typeface="Georgia"/>
                <a:cs typeface="Georgia"/>
                <a:sym typeface="Georgia"/>
              </a:rPr>
              <a:t>While sitting keep both feet on the ground, don’t cross your legs, and avoid showing the bottom of your foot which is considered very offensive</a:t>
            </a:r>
          </a:p>
          <a:p>
            <a:pPr lvl="0">
              <a:spcBef>
                <a:spcPts val="0"/>
              </a:spcBef>
              <a:buClr>
                <a:schemeClr val="dk1"/>
              </a:buClr>
              <a:buSzPct val="110000"/>
              <a:buFont typeface="Arial"/>
              <a:buNone/>
            </a:pPr>
            <a:r>
              <a:rPr lang="en" sz="1000">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sz="1350">
                <a:solidFill>
                  <a:schemeClr val="dk1"/>
                </a:solidFill>
                <a:highlight>
                  <a:srgbClr val="FFFFFF"/>
                </a:highlight>
                <a:latin typeface="Georgia"/>
                <a:ea typeface="Georgia"/>
                <a:cs typeface="Georgia"/>
                <a:sym typeface="Georgia"/>
              </a:rPr>
              <a:t>Although Saudis gesture with their hands while speaking, pointing or using the thumbs-up gesture is considered rude</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https://www.tripsavvy.com/doing-business-saudi-arabia-4022381</a:t>
            </a:r>
          </a:p>
          <a:p>
            <a:pPr lvl="0">
              <a:spcBef>
                <a:spcPts val="0"/>
              </a:spcBef>
              <a:buNone/>
            </a:pPr>
            <a:r>
              <a:rPr lang="en" u="sng">
                <a:solidFill>
                  <a:schemeClr val="hlink"/>
                </a:solidFill>
                <a:hlinkClick r:id="rId3"/>
              </a:rPr>
              <a:t>http://www.expatfocus.com/expatriate-saudi-arabia-business-culture</a:t>
            </a:r>
          </a:p>
          <a:p>
            <a:pPr lvl="0">
              <a:spcBef>
                <a:spcPts val="0"/>
              </a:spcBef>
              <a:buNone/>
            </a:pPr>
            <a:r>
              <a:rPr lang="en" u="sng">
                <a:solidFill>
                  <a:schemeClr val="hlink"/>
                </a:solidFill>
                <a:hlinkClick r:id="rId4"/>
              </a:rPr>
              <a:t>https://www.justlanded.com/english/Saudi-Arabia/Saudi-Arabia-Guide/Jobs/Working-conditions</a:t>
            </a:r>
          </a:p>
          <a:p>
            <a:pPr lvl="0" rtl="0">
              <a:lnSpc>
                <a:spcPct val="115000"/>
              </a:lnSpc>
              <a:spcBef>
                <a:spcPts val="0"/>
              </a:spcBef>
              <a:spcAft>
                <a:spcPts val="1700"/>
              </a:spcAft>
              <a:buNone/>
            </a:pPr>
            <a:r>
              <a:rPr lang="en" sz="1350" u="sng">
                <a:solidFill>
                  <a:srgbClr val="1155CC"/>
                </a:solidFill>
                <a:hlinkClick r:id="rId5"/>
              </a:rPr>
              <a:t>http://www.kwintessential.co.uk/resources/guides/guide-saudi-arabia-etiquette-customs-culture-business/</a:t>
            </a:r>
          </a:p>
          <a:p>
            <a:pPr lvl="0" rtl="0">
              <a:lnSpc>
                <a:spcPct val="115000"/>
              </a:lnSpc>
              <a:spcBef>
                <a:spcPts val="0"/>
              </a:spcBef>
              <a:spcAft>
                <a:spcPts val="1700"/>
              </a:spcAft>
              <a:buClr>
                <a:schemeClr val="dk1"/>
              </a:buClr>
              <a:buSzPct val="78571"/>
              <a:buFont typeface="Arial"/>
              <a:buNone/>
            </a:pPr>
            <a:r>
              <a:rPr lang="en" sz="1350" u="sng">
                <a:solidFill>
                  <a:srgbClr val="1155CC"/>
                </a:solidFill>
                <a:hlinkClick r:id="rId6"/>
              </a:rPr>
              <a:t>http://www.theweek.co.uk/60339/nine-things-women-cant-do-in-saudi-arabia</a:t>
            </a:r>
          </a:p>
          <a:p>
            <a:pPr lvl="0">
              <a:spcBef>
                <a:spcPts val="0"/>
              </a:spcBef>
              <a:buNone/>
            </a:pPr>
            <a:r>
              <a:rPr lang="en" u="sng">
                <a:solidFill>
                  <a:schemeClr val="hlink"/>
                </a:solidFill>
                <a:hlinkClick r:id="rId7"/>
              </a:rPr>
              <a:t>http://dpuadweb.depauw.edu/$1~mkfinney/teaching/Com227/culturalPortfolios/Saudi_Arabia/Communication.htm</a:t>
            </a:r>
          </a:p>
          <a:p>
            <a:pPr lvl="0">
              <a:spcBef>
                <a:spcPts val="0"/>
              </a:spcBef>
              <a:buNone/>
            </a:pPr>
            <a:r>
              <a:t/>
            </a:r>
            <a:endParaRPr/>
          </a:p>
          <a:p>
            <a:pPr lvl="0">
              <a:spcBef>
                <a:spcPts val="0"/>
              </a:spcBef>
              <a:buNone/>
            </a:pPr>
            <a:r>
              <a:rPr lang="en" u="sng">
                <a:solidFill>
                  <a:schemeClr val="hlink"/>
                </a:solidFill>
                <a:hlinkClick r:id="rId8"/>
              </a:rPr>
              <a:t>https://www.communicaid.com/country/saudi-arabia/</a:t>
            </a:r>
          </a:p>
          <a:p>
            <a:pPr lvl="0">
              <a:spcBef>
                <a:spcPts val="0"/>
              </a:spcBef>
              <a:buNone/>
            </a:pPr>
            <a:r>
              <a:t/>
            </a:r>
            <a:endParaRPr/>
          </a:p>
          <a:p>
            <a:pPr lvl="0">
              <a:spcBef>
                <a:spcPts val="0"/>
              </a:spcBef>
              <a:buNone/>
            </a:pPr>
            <a:r>
              <a:rPr lang="en" u="sng">
                <a:solidFill>
                  <a:schemeClr val="hlink"/>
                </a:solidFill>
                <a:hlinkClick r:id="rId9"/>
              </a:rPr>
              <a:t>http://www.iorworld.com/saudi-arabia-pages-498.php</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Clr>
                <a:schemeClr val="dk1"/>
              </a:buClr>
              <a:buSzPct val="61111"/>
              <a:buFont typeface="Arial"/>
              <a:buNone/>
            </a:pPr>
            <a:r>
              <a:rPr b="1" lang="en" sz="1800" u="sng">
                <a:solidFill>
                  <a:schemeClr val="dk1"/>
                </a:solidFill>
                <a:latin typeface="Times New Roman"/>
                <a:ea typeface="Times New Roman"/>
                <a:cs typeface="Times New Roman"/>
                <a:sym typeface="Times New Roman"/>
              </a:rPr>
              <a:t>INTRODUCTION</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Just to give you a quick background info on Saudi Arabia:</a:t>
            </a:r>
          </a:p>
          <a:p>
            <a:pPr lvl="0" rtl="0">
              <a:lnSpc>
                <a:spcPct val="115000"/>
              </a:lnSpc>
              <a:spcBef>
                <a:spcPts val="0"/>
              </a:spcBef>
              <a:buNone/>
            </a:pPr>
            <a:r>
              <a:rPr lang="en" sz="1400">
                <a:solidFill>
                  <a:schemeClr val="dk1"/>
                </a:solidFill>
                <a:latin typeface="Times New Roman"/>
                <a:ea typeface="Times New Roman"/>
                <a:cs typeface="Times New Roman"/>
                <a:sym typeface="Times New Roman"/>
              </a:rPr>
              <a:t>- Country in the Middle East</a:t>
            </a:r>
          </a:p>
          <a:p>
            <a:pPr lvl="0" rtl="0">
              <a:lnSpc>
                <a:spcPct val="115000"/>
              </a:lnSpc>
              <a:spcBef>
                <a:spcPts val="0"/>
              </a:spcBef>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rtl="0">
              <a:lnSpc>
                <a:spcPct val="100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As of 2016, their population is 32.2 million</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All Saudi citizens follow the Muslim religion</a:t>
            </a:r>
          </a:p>
          <a:p>
            <a:pPr lvl="0" rtl="0">
              <a:lnSpc>
                <a:spcPct val="115000"/>
              </a:lnSpc>
              <a:spcBef>
                <a:spcPts val="0"/>
              </a:spcBef>
              <a:spcAft>
                <a:spcPts val="1100"/>
              </a:spcAft>
              <a:buClr>
                <a:schemeClr val="dk1"/>
              </a:buClr>
              <a:buSzPct val="78571"/>
              <a:buFont typeface="Arial"/>
              <a:buNone/>
            </a:pPr>
            <a:r>
              <a:rPr lang="en" sz="1400">
                <a:solidFill>
                  <a:srgbClr val="262626"/>
                </a:solidFill>
                <a:highlight>
                  <a:srgbClr val="FEFEFE"/>
                </a:highlight>
                <a:latin typeface="Times New Roman"/>
                <a:ea typeface="Times New Roman"/>
                <a:cs typeface="Times New Roman"/>
                <a:sym typeface="Times New Roman"/>
              </a:rPr>
              <a:t>- Saudi Arabia possesses approximately 22% of the world's oil reserves. It is the world's largest exporter of petroleum liquids and relies within the oil industry.</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As you can see here we have the many different type of Saudi Arabian workers… interestingly enough, although Saudi Arabia is on the other side of the world, at a first glance they have a lot of similarities to the United States.</a:t>
            </a:r>
          </a:p>
          <a:p>
            <a:pPr lvl="0" rtl="0">
              <a:lnSpc>
                <a:spcPct val="115000"/>
              </a:lnSpc>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 Sales Associates (Usually Saudi Arabian native women work these types of jobs)</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Manual labor such as sewing, making crafts and jewelry to sell</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Professional business men and women, specializing in banking/finances and business</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Construction workers (typically Indian men, some immigrants, work this type of job)</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 Housewives/maids</a:t>
            </a:r>
          </a:p>
          <a:p>
            <a:pPr lvl="0" rtl="0">
              <a:lnSpc>
                <a:spcPct val="115000"/>
              </a:lnSpc>
              <a:spcBef>
                <a:spcPts val="0"/>
              </a:spcBef>
              <a:spcAft>
                <a:spcPts val="1600"/>
              </a:spcAft>
              <a:buNone/>
            </a:pPr>
            <a:r>
              <a:rPr lang="en" sz="1400">
                <a:solidFill>
                  <a:schemeClr val="dk1"/>
                </a:solidFill>
                <a:latin typeface="Times New Roman"/>
                <a:ea typeface="Times New Roman"/>
                <a:cs typeface="Times New Roman"/>
                <a:sym typeface="Times New Roman"/>
              </a:rPr>
              <a:t>The middle picture in particular, depicts what immigrant people go through in Saudi Arabia. Immigrant working women are known to be mistreated and abused as maids, in some instances killed, and immigrant working men are known to be beat and abused as well. The people who migrate into Saudi Arabia are Indian, Ethiopian, Bangladesh, Sri Lanka, and Indonesia amongst others.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800">
                <a:latin typeface="Times New Roman"/>
                <a:ea typeface="Times New Roman"/>
                <a:cs typeface="Times New Roman"/>
                <a:sym typeface="Times New Roman"/>
              </a:rPr>
              <a:t>We’d like to show you this video to provide you with a visual on the conditions of immigrant workers in Saudi Arabia.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200"/>
              <a:t>Saudi Arabia is a high context culture.</a:t>
            </a:r>
          </a:p>
          <a:p>
            <a:pPr lvl="0">
              <a:spcBef>
                <a:spcPts val="0"/>
              </a:spcBef>
              <a:buNone/>
            </a:pPr>
            <a:r>
              <a:t/>
            </a:r>
            <a:endParaRPr sz="1200"/>
          </a:p>
          <a:p>
            <a:pPr lvl="0">
              <a:spcBef>
                <a:spcPts val="0"/>
              </a:spcBef>
              <a:buNone/>
            </a:pPr>
            <a:r>
              <a:rPr lang="en" sz="1200"/>
              <a:t>Association: Saudis believe in building strong personal relationships is critical. Having a positive </a:t>
            </a:r>
            <a:r>
              <a:rPr lang="en" sz="1200"/>
              <a:t>relationship</a:t>
            </a:r>
            <a:r>
              <a:rPr lang="en" sz="1200"/>
              <a:t> with </a:t>
            </a:r>
            <a:r>
              <a:rPr lang="en" sz="1200"/>
              <a:t>coworkers</a:t>
            </a:r>
            <a:r>
              <a:rPr lang="en" sz="1200"/>
              <a:t> is the most important factor in doing </a:t>
            </a:r>
            <a:r>
              <a:rPr lang="en" sz="1200"/>
              <a:t>business</a:t>
            </a:r>
            <a:r>
              <a:rPr lang="en" sz="1200"/>
              <a:t>. </a:t>
            </a:r>
            <a:r>
              <a:rPr lang="en" sz="1200">
                <a:solidFill>
                  <a:schemeClr val="dk1"/>
                </a:solidFill>
              </a:rPr>
              <a:t>Before starting a meeting, they would openly discuss about each other's health and personal activities. Co-workers would be treated like family. Business and personal friendships bounce off each other. They generally prefer to do business with people they know and like. 90% of businesses are run by family.</a:t>
            </a:r>
          </a:p>
          <a:p>
            <a:pPr lvl="0">
              <a:spcBef>
                <a:spcPts val="0"/>
              </a:spcBef>
              <a:buNone/>
            </a:pPr>
            <a:r>
              <a:t/>
            </a:r>
            <a:endParaRPr sz="1200">
              <a:solidFill>
                <a:schemeClr val="dk1"/>
              </a:solidFill>
            </a:endParaRPr>
          </a:p>
          <a:p>
            <a:pPr lvl="0">
              <a:spcBef>
                <a:spcPts val="0"/>
              </a:spcBef>
              <a:buNone/>
            </a:pPr>
            <a:r>
              <a:rPr lang="en" sz="1200">
                <a:solidFill>
                  <a:schemeClr val="dk1"/>
                </a:solidFill>
              </a:rPr>
              <a:t>Communication: nonverbal communication plays a huge role in Saudi Arabia. Their opinions are not verbally expressed. They rely on their body and physical features to do all the talking. Emphasis is placed on the tone of voice, facial cues and body language. A lot of silence is used because it communicates ideas and feelings. Silence is often used for contemplation and in serious decision making. Yes, they do speak and talk. They tend to talk out loud and may appear aggressive but it should be taken as an indication of interest and engagement.</a:t>
            </a:r>
          </a:p>
          <a:p>
            <a:pPr lvl="0">
              <a:spcBef>
                <a:spcPts val="0"/>
              </a:spcBef>
              <a:buNone/>
            </a:pPr>
            <a:r>
              <a:t/>
            </a:r>
            <a:endParaRPr sz="1200">
              <a:solidFill>
                <a:schemeClr val="dk1"/>
              </a:solidFill>
            </a:endParaRPr>
          </a:p>
          <a:p>
            <a:pPr lvl="0" rtl="0">
              <a:spcBef>
                <a:spcPts val="0"/>
              </a:spcBef>
              <a:buNone/>
            </a:pPr>
            <a:r>
              <a:rPr lang="en" sz="1200">
                <a:solidFill>
                  <a:schemeClr val="dk1"/>
                </a:solidFill>
              </a:rPr>
              <a:t>Space: Saudis will typically stand very close to you when in a conversation. If you try to keep a greater distance, they may think you find their physical presence distasteful. When standing in conversation with someone, leaning against the wall or keeping hands in pockets is taken as a lack of respect. It is considered rude in interactions to sit or stand far away from the other person.</a:t>
            </a:r>
          </a:p>
          <a:p>
            <a:pPr lvl="0" rtl="0">
              <a:lnSpc>
                <a:spcPct val="115000"/>
              </a:lnSpc>
              <a:spcBef>
                <a:spcPts val="0"/>
              </a:spcBef>
              <a:buClr>
                <a:schemeClr val="dk1"/>
              </a:buClr>
              <a:buSzPct val="91666"/>
              <a:buFont typeface="Arial"/>
              <a:buNone/>
            </a:pPr>
            <a:r>
              <a:t/>
            </a:r>
            <a:endParaRPr sz="1200">
              <a:solidFill>
                <a:schemeClr val="dk1"/>
              </a:solidFill>
            </a:endParaRPr>
          </a:p>
          <a:p>
            <a:pPr lvl="0" rtl="0">
              <a:spcBef>
                <a:spcPts val="0"/>
              </a:spcBef>
              <a:buNone/>
            </a:pPr>
            <a:r>
              <a:rPr lang="en" sz="1200">
                <a:solidFill>
                  <a:schemeClr val="dk1"/>
                </a:solidFill>
              </a:rPr>
              <a:t>Time: Time is not an important factor. Deadlines and meetings do not follow a set schedule. Frequent interruptions and cancellations are common. A lot the times, things are scheduled around the prayer times. They pray five times a day and all shops and many offices will close to observe prayer. Arabs are polychromic in relation to time, meaning that they may focus on several things at once and may be highly distractible.</a:t>
            </a:r>
          </a:p>
          <a:p>
            <a:pPr lvl="0" rtl="0">
              <a:lnSpc>
                <a:spcPct val="115000"/>
              </a:lnSpc>
              <a:spcBef>
                <a:spcPts val="0"/>
              </a:spcBef>
              <a:buClr>
                <a:schemeClr val="dk1"/>
              </a:buClr>
              <a:buSzPct val="122222"/>
              <a:buFont typeface="Arial"/>
              <a:buNone/>
            </a:pPr>
            <a:r>
              <a:t/>
            </a:r>
            <a:endParaRPr sz="850">
              <a:solidFill>
                <a:schemeClr val="dk1"/>
              </a:solidFill>
            </a:endParaRPr>
          </a:p>
          <a:p>
            <a:pPr lvl="0" rtl="0">
              <a:spcBef>
                <a:spcPts val="0"/>
              </a:spcBef>
              <a:buNone/>
            </a:pPr>
            <a:r>
              <a:t/>
            </a:r>
            <a:endParaRPr sz="850">
              <a:solidFill>
                <a:schemeClr val="dk1"/>
              </a:solidFill>
            </a:endParaRPr>
          </a:p>
          <a:p>
            <a:pPr lvl="0">
              <a:spcBef>
                <a:spcPts val="0"/>
              </a:spcBef>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Here are some examples of nonverbal communication. Each hand gesture has a significant meaning.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Clr>
                <a:schemeClr val="dk1"/>
              </a:buClr>
              <a:buSzPct val="91666"/>
              <a:buFont typeface="Arial"/>
              <a:buNone/>
            </a:pPr>
            <a:r>
              <a:rPr lang="en" sz="1200">
                <a:solidFill>
                  <a:schemeClr val="dk1"/>
                </a:solidFill>
              </a:rPr>
              <a:t>Saudi Arabia is considered a Collectivist country. </a:t>
            </a:r>
          </a:p>
          <a:p>
            <a:pPr lvl="0" rtl="0">
              <a:lnSpc>
                <a:spcPct val="115000"/>
              </a:lnSpc>
              <a:spcBef>
                <a:spcPts val="0"/>
              </a:spcBef>
              <a:buNone/>
            </a:pPr>
            <a:r>
              <a:rPr lang="en" sz="1200">
                <a:solidFill>
                  <a:schemeClr val="dk1"/>
                </a:solidFill>
              </a:rPr>
              <a:t>Clearly, they enjoy having long-term commitment with families, extended family, and coworkers.</a:t>
            </a:r>
          </a:p>
          <a:p>
            <a:pPr lvl="0" rtl="0">
              <a:lnSpc>
                <a:spcPct val="115000"/>
              </a:lnSpc>
              <a:spcBef>
                <a:spcPts val="0"/>
              </a:spcBef>
              <a:buNone/>
            </a:pPr>
            <a:r>
              <a:t/>
            </a:r>
            <a:endParaRPr sz="1200">
              <a:solidFill>
                <a:schemeClr val="dk1"/>
              </a:solidFill>
            </a:endParaRPr>
          </a:p>
          <a:p>
            <a:pPr lvl="0" rtl="0">
              <a:lnSpc>
                <a:spcPct val="115000"/>
              </a:lnSpc>
              <a:spcBef>
                <a:spcPts val="0"/>
              </a:spcBef>
              <a:buNone/>
            </a:pPr>
            <a:r>
              <a:rPr lang="en" sz="1200">
                <a:solidFill>
                  <a:schemeClr val="dk1"/>
                </a:solidFill>
              </a:rPr>
              <a:t>Everyone in the group is involved and active when making decisions.</a:t>
            </a:r>
          </a:p>
          <a:p>
            <a:pPr lvl="0" rtl="0">
              <a:lnSpc>
                <a:spcPct val="115000"/>
              </a:lnSpc>
              <a:spcBef>
                <a:spcPts val="0"/>
              </a:spcBef>
              <a:buNone/>
            </a:pPr>
            <a:r>
              <a:t/>
            </a:r>
            <a:endParaRPr sz="1200">
              <a:solidFill>
                <a:schemeClr val="dk1"/>
              </a:solidFill>
            </a:endParaRPr>
          </a:p>
          <a:p>
            <a:pPr lvl="0" rtl="0">
              <a:lnSpc>
                <a:spcPct val="115000"/>
              </a:lnSpc>
              <a:spcBef>
                <a:spcPts val="0"/>
              </a:spcBef>
              <a:buNone/>
            </a:pPr>
            <a:r>
              <a:rPr lang="en" sz="1200">
                <a:solidFill>
                  <a:schemeClr val="dk1"/>
                </a:solidFill>
              </a:rPr>
              <a:t>Saudis believe that collectivism increases loyalty and commitment in each other.</a:t>
            </a:r>
          </a:p>
          <a:p>
            <a:pPr lvl="0" rtl="0">
              <a:lnSpc>
                <a:spcPct val="115000"/>
              </a:lnSpc>
              <a:spcBef>
                <a:spcPts val="0"/>
              </a:spcBef>
              <a:buClr>
                <a:srgbClr val="000000"/>
              </a:buClr>
              <a:buSzPct val="91666"/>
              <a:buFont typeface="Arial"/>
              <a:buNone/>
            </a:pPr>
            <a:r>
              <a:rPr lang="en" sz="1200">
                <a:solidFill>
                  <a:schemeClr val="dk1"/>
                </a:solidFill>
              </a:rPr>
              <a:t>When any members of the organization or family, perceive threats of another group towards their group, they may derogate or attack the other group.</a:t>
            </a:r>
          </a:p>
          <a:p>
            <a:pPr lvl="0" rtl="0">
              <a:lnSpc>
                <a:spcPct val="115000"/>
              </a:lnSpc>
              <a:spcBef>
                <a:spcPts val="0"/>
              </a:spcBef>
              <a:buNone/>
            </a:pPr>
            <a:r>
              <a:t/>
            </a:r>
            <a:endParaRPr sz="1200">
              <a:solidFill>
                <a:schemeClr val="dk1"/>
              </a:solidFill>
            </a:endParaRPr>
          </a:p>
          <a:p>
            <a:pPr lvl="0" rtl="0">
              <a:lnSpc>
                <a:spcPct val="115000"/>
              </a:lnSpc>
              <a:spcBef>
                <a:spcPts val="0"/>
              </a:spcBef>
              <a:buNone/>
            </a:pPr>
            <a:r>
              <a:rPr lang="en" sz="1200">
                <a:solidFill>
                  <a:schemeClr val="dk1"/>
                </a:solidFill>
              </a:rPr>
              <a:t>They like to prevent any embarrassment and any shame at all times. They are very conscious of their personal honor and families honors. The practice of preventing shame from happening to you or anyone in your group/family . is an inescapable duty for any member, especially males.</a:t>
            </a:r>
          </a:p>
          <a:p>
            <a:pPr lvl="0" rtl="0">
              <a:lnSpc>
                <a:spcPct val="115000"/>
              </a:lnSpc>
              <a:spcBef>
                <a:spcPts val="0"/>
              </a:spcBef>
              <a:buClr>
                <a:schemeClr val="dk1"/>
              </a:buClr>
              <a:buSzPct val="91666"/>
              <a:buFont typeface="Arial"/>
              <a:buNone/>
            </a:pPr>
            <a:r>
              <a:rPr lang="en" sz="1200">
                <a:solidFill>
                  <a:schemeClr val="dk1"/>
                </a:solidFill>
              </a:rPr>
              <a:t>As a tradition-based culture, the harm of shaming one’s family not only affects the present group members, but also family members in the past and future. </a:t>
            </a:r>
          </a:p>
          <a:p>
            <a:pPr lvl="0" rtl="0">
              <a:lnSpc>
                <a:spcPct val="115000"/>
              </a:lnSpc>
              <a:spcBef>
                <a:spcPts val="0"/>
              </a:spcBef>
              <a:buClr>
                <a:schemeClr val="dk1"/>
              </a:buClr>
              <a:buSzPct val="91666"/>
              <a:buFont typeface="Arial"/>
              <a:buNone/>
            </a:pPr>
            <a:r>
              <a:t/>
            </a:r>
            <a:endParaRPr sz="1200">
              <a:solidFill>
                <a:schemeClr val="dk1"/>
              </a:solidFill>
            </a:endParaRPr>
          </a:p>
          <a:p>
            <a:pPr lvl="0" rtl="0">
              <a:lnSpc>
                <a:spcPct val="115000"/>
              </a:lnSpc>
              <a:spcBef>
                <a:spcPts val="0"/>
              </a:spcBef>
              <a:buClr>
                <a:schemeClr val="dk1"/>
              </a:buClr>
              <a:buSzPct val="91666"/>
              <a:buFont typeface="Arial"/>
              <a:buNone/>
            </a:pPr>
            <a:r>
              <a:t/>
            </a:r>
            <a:endParaRPr sz="1200">
              <a:solidFill>
                <a:schemeClr val="dk1"/>
              </a:solidFill>
            </a:endParaRPr>
          </a:p>
          <a:p>
            <a:pPr lvl="0">
              <a:spcBef>
                <a:spcPts val="0"/>
              </a:spcBef>
              <a:buNone/>
            </a:pPr>
            <a:r>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b="1" lang="en" sz="1800" u="sng">
                <a:solidFill>
                  <a:schemeClr val="dk1"/>
                </a:solidFill>
                <a:latin typeface="Times New Roman"/>
                <a:ea typeface="Times New Roman"/>
                <a:cs typeface="Times New Roman"/>
                <a:sym typeface="Times New Roman"/>
              </a:rPr>
              <a:t>Time</a:t>
            </a:r>
          </a:p>
          <a:p>
            <a:pPr lv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 </a:t>
            </a:r>
          </a:p>
          <a:p>
            <a:pPr lvl="0">
              <a:spcBef>
                <a:spcPts val="0"/>
              </a:spcBef>
              <a:buNone/>
            </a:pPr>
            <a:r>
              <a:rPr lang="en" sz="1400">
                <a:solidFill>
                  <a:schemeClr val="dk1"/>
                </a:solidFill>
                <a:latin typeface="Times New Roman"/>
                <a:ea typeface="Times New Roman"/>
                <a:cs typeface="Times New Roman"/>
                <a:sym typeface="Times New Roman"/>
              </a:rPr>
              <a:t>WORK DAYS</a:t>
            </a:r>
          </a:p>
          <a:p>
            <a:pPr lvl="0">
              <a:spcBef>
                <a:spcPts val="0"/>
              </a:spcBef>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a:spcBef>
                <a:spcPts val="0"/>
              </a:spcBef>
              <a:buNone/>
            </a:pPr>
            <a:r>
              <a:rPr lang="en" sz="1400">
                <a:solidFill>
                  <a:schemeClr val="dk1"/>
                </a:solidFill>
                <a:highlight>
                  <a:srgbClr val="FFFFFF"/>
                </a:highlight>
                <a:latin typeface="Times New Roman"/>
                <a:ea typeface="Times New Roman"/>
                <a:cs typeface="Times New Roman"/>
                <a:sym typeface="Times New Roman"/>
              </a:rPr>
              <a:t>The Saudi work week runs on a five day working week starting from Saturday through Wednesday. Most people do not work on Thursday, and there is no business conducted on Friday - the Muslim holy day.</a:t>
            </a:r>
          </a:p>
          <a:p>
            <a:pPr lvl="0">
              <a:spcBef>
                <a:spcPts val="0"/>
              </a:spcBef>
              <a:buClr>
                <a:schemeClr val="dk1"/>
              </a:buClr>
              <a:buSzPct val="78571"/>
              <a:buFont typeface="Arial"/>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None/>
            </a:pPr>
            <a:r>
              <a:rPr lang="en" sz="1400">
                <a:solidFill>
                  <a:schemeClr val="dk1"/>
                </a:solidFill>
                <a:highlight>
                  <a:srgbClr val="FFFFFF"/>
                </a:highlight>
                <a:latin typeface="Times New Roman"/>
                <a:ea typeface="Times New Roman"/>
                <a:cs typeface="Times New Roman"/>
                <a:sym typeface="Times New Roman"/>
              </a:rPr>
              <a:t>WORKING HOURS</a:t>
            </a:r>
          </a:p>
          <a:p>
            <a:pPr lvl="0">
              <a:spcBef>
                <a:spcPts val="0"/>
              </a:spcBef>
              <a:buClr>
                <a:schemeClr val="dk1"/>
              </a:buClr>
              <a:buSzPct val="78571"/>
              <a:buFont typeface="Arial"/>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Normal working hours are 8 a.m. to 12 noon and 3 p.m. to 6 p.m. When scheduling appointments, it is important to take into account the five daily prayer times, as well as the Islamic religious holidays.</a:t>
            </a:r>
          </a:p>
          <a:p>
            <a:pPr lvl="0">
              <a:spcBef>
                <a:spcPts val="0"/>
              </a:spcBef>
              <a:buNone/>
            </a:pPr>
            <a:r>
              <a:rPr lang="en" sz="1400">
                <a:solidFill>
                  <a:schemeClr val="dk1"/>
                </a:solidFill>
                <a:highlight>
                  <a:srgbClr val="FFFFFF"/>
                </a:highlight>
                <a:latin typeface="Times New Roman"/>
                <a:ea typeface="Times New Roman"/>
                <a:cs typeface="Times New Roman"/>
                <a:sym typeface="Times New Roman"/>
              </a:rPr>
              <a:t>The working week tends to vary between 40 and 48 hours, depending on the particular company’s policy. In the month of Ramadan, the working day is reduced to six hours and legally this should apply to all staff, but many companies only apply it to Muslims, who fast during daylight hours.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b="1" lang="en" sz="1800" u="sng">
                <a:solidFill>
                  <a:schemeClr val="dk1"/>
                </a:solidFill>
                <a:latin typeface="Times New Roman"/>
                <a:ea typeface="Times New Roman"/>
                <a:cs typeface="Times New Roman"/>
                <a:sym typeface="Times New Roman"/>
              </a:rPr>
              <a:t>Conversation Style</a:t>
            </a:r>
          </a:p>
          <a:p>
            <a:pPr lv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 </a:t>
            </a: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GREETING</a:t>
            </a: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 </a:t>
            </a: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It’s best to wait for your Saudi counterpart to initiate the greeting. Westernized Saudi men usually shake hands with other men, and some Saudi men will shake hands with Western women.</a:t>
            </a: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“Saving face” and avoiding shame are very important, it’s always best to offer praise rather than criticism. Therefore, they may be reluctant to give you bad news about business. Avoid talking about Politics, Israel, illness, accidents, death, or bad luck of any kind. Saudi people prefer positivity, and even if the negativity is necessary they avoid it at all cost.</a:t>
            </a:r>
          </a:p>
          <a:p>
            <a:pPr lvl="0">
              <a:spcBef>
                <a:spcPts val="0"/>
              </a:spcBef>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TOPIC OF CONVERSATION</a:t>
            </a:r>
          </a:p>
          <a:p>
            <a:pPr lvl="0">
              <a:spcBef>
                <a:spcPts val="0"/>
              </a:spcBef>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Family is a good topic of conversation, however don’t inquire about female members unless they bring it up first. Periodically ask about the health and happiness of family brothers, uncles, cousins, and sons. Also, mostly Saudi men, converse about Sports, especially soccer (known as "football"), horse and camel racing, hunting and falconry – although keep in mind that all betting is illegal.</a:t>
            </a:r>
          </a:p>
          <a:p>
            <a:pPr lvl="0">
              <a:spcBef>
                <a:spcPts val="0"/>
              </a:spcBef>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TONE</a:t>
            </a:r>
          </a:p>
          <a:p>
            <a:pPr lvl="0">
              <a:spcBef>
                <a:spcPts val="0"/>
              </a:spcBef>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In the Saudi culture conversations are enthusiastic. Speaking loudly, rising the pitch and tone, or even shouting can be perceived as signs of sincerity. If you appear distant, reserved, quiet, or shy, it could make the Saudis think something is wrong.</a:t>
            </a:r>
          </a:p>
          <a:p>
            <a:pPr lvl="0">
              <a:spcBef>
                <a:spcPts val="0"/>
              </a:spcBef>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None/>
            </a:pPr>
            <a:r>
              <a:rPr lang="en" sz="1400">
                <a:solidFill>
                  <a:schemeClr val="dk1"/>
                </a:solidFill>
                <a:highlight>
                  <a:srgbClr val="FFFFFF"/>
                </a:highlight>
                <a:latin typeface="Times New Roman"/>
                <a:ea typeface="Times New Roman"/>
                <a:cs typeface="Times New Roman"/>
                <a:sym typeface="Times New Roman"/>
              </a:rPr>
              <a:t>BUSINESS</a:t>
            </a:r>
          </a:p>
          <a:p>
            <a:pPr lvl="0">
              <a:spcBef>
                <a:spcPts val="0"/>
              </a:spcBef>
              <a:buClr>
                <a:schemeClr val="dk1"/>
              </a:buClr>
              <a:buSzPct val="78571"/>
              <a:buFont typeface="Arial"/>
              <a:buNone/>
            </a:pPr>
            <a:r>
              <a:t/>
            </a:r>
            <a:endParaRPr sz="1400">
              <a:solidFill>
                <a:schemeClr val="dk1"/>
              </a:solidFill>
              <a:highlight>
                <a:srgbClr val="FFFFFF"/>
              </a:highlight>
              <a:latin typeface="Times New Roman"/>
              <a:ea typeface="Times New Roman"/>
              <a:cs typeface="Times New Roman"/>
              <a:sym typeface="Times New Roman"/>
            </a:endParaRP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Business is conducted in a personal manner, and it's important to pay close attention to all family members that you are introduced to.</a:t>
            </a:r>
          </a:p>
          <a:p>
            <a:pPr lvl="0">
              <a:spcBef>
                <a:spcPts val="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When negotiating, Saudis frequently use personalized arguments, appeals, and insistent persuasion, so they will expect a similar approach from you.</a:t>
            </a:r>
          </a:p>
          <a:p>
            <a:pPr lvl="0">
              <a:spcBef>
                <a:spcPts val="0"/>
              </a:spcBef>
              <a:buNone/>
            </a:pPr>
            <a:r>
              <a:rPr lang="en" sz="1400">
                <a:solidFill>
                  <a:schemeClr val="dk1"/>
                </a:solidFill>
                <a:highlight>
                  <a:srgbClr val="FFFFFF"/>
                </a:highlight>
                <a:latin typeface="Times New Roman"/>
                <a:ea typeface="Times New Roman"/>
                <a:cs typeface="Times New Roman"/>
                <a:sym typeface="Times New Roman"/>
              </a:rPr>
              <a:t>The pace of business is slower in Saudi Arabia than in the West, so patience is essential. Business meetings start slowly, and there will be initial questions and small talk to create rapport.</a:t>
            </a:r>
            <a:r>
              <a:rPr lang="en">
                <a:solidFill>
                  <a:schemeClr val="dk1"/>
                </a:solidFill>
                <a:highlight>
                  <a:srgbClr val="FFFFFF"/>
                </a:highlight>
              </a:rPr>
              <a:t> </a:t>
            </a:r>
            <a:r>
              <a:rPr lang="en" sz="1400">
                <a:solidFill>
                  <a:schemeClr val="dk1"/>
                </a:solidFill>
                <a:highlight>
                  <a:srgbClr val="FFFFFF"/>
                </a:highlight>
                <a:latin typeface="Times New Roman"/>
                <a:ea typeface="Times New Roman"/>
                <a:cs typeface="Times New Roman"/>
                <a:sym typeface="Times New Roman"/>
              </a:rPr>
              <a:t>Saudi Arabians feel that they can trust you while discussing business face to face with constant eye contact.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latin typeface="Times New Roman"/>
                <a:ea typeface="Times New Roman"/>
                <a:cs typeface="Times New Roman"/>
                <a:sym typeface="Times New Roman"/>
              </a:rPr>
              <a:t>(Play this video after you are done talking about Gender Roles) This video shares the story of Jamila, whom is a female Lawyer in Saudi Arabia. The video also goes over the difference between male and females in the workplace.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p:spPr>
        <p:txBody>
          <a:bodyPr anchorCtr="0" anchor="b"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wrap="square"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wrap="square"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Open Sans"/>
              <a:buChar char="●"/>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tripsavvy.com/doing-business-saudi-arabia-4022381" TargetMode="External"/><Relationship Id="rId4" Type="http://schemas.openxmlformats.org/officeDocument/2006/relationships/hyperlink" Target="http://www.expatfocus.com/expatriate-saudi-arabia-business-culture" TargetMode="External"/><Relationship Id="rId10" Type="http://schemas.openxmlformats.org/officeDocument/2006/relationships/hyperlink" Target="http://www.iorworld.com/saudi-arabia-pages-498.php" TargetMode="External"/><Relationship Id="rId9" Type="http://schemas.openxmlformats.org/officeDocument/2006/relationships/hyperlink" Target="https://www.communicaid.com/country/saudi-arabia/" TargetMode="External"/><Relationship Id="rId5" Type="http://schemas.openxmlformats.org/officeDocument/2006/relationships/hyperlink" Target="https://www.justlanded.com/english/Saudi-Arabia/Saudi-Arabia-Guide/Jobs/Working-conditions" TargetMode="External"/><Relationship Id="rId6" Type="http://schemas.openxmlformats.org/officeDocument/2006/relationships/hyperlink" Target="http://www.kwintessential.co.uk/resources/guides/guide-saudi-arabia-etiquette-customs-culture-business/" TargetMode="External"/><Relationship Id="rId7" Type="http://schemas.openxmlformats.org/officeDocument/2006/relationships/hyperlink" Target="http://www.theweek.co.uk/60339/nine-things-women-cant-do-in-saudi-arabia" TargetMode="External"/><Relationship Id="rId8" Type="http://schemas.openxmlformats.org/officeDocument/2006/relationships/hyperlink" Target="http://dpuadweb.depauw.edu/$1~mkfinney/teaching/Com227/culturalPortfolios/Saudi_Arabia/Communicatio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9.jpg"/><Relationship Id="rId11" Type="http://schemas.openxmlformats.org/officeDocument/2006/relationships/image" Target="../media/image2.jpg"/><Relationship Id="rId10" Type="http://schemas.openxmlformats.org/officeDocument/2006/relationships/image" Target="../media/image4.jpg"/><Relationship Id="rId9" Type="http://schemas.openxmlformats.org/officeDocument/2006/relationships/image" Target="../media/image6.jpg"/><Relationship Id="rId5" Type="http://schemas.openxmlformats.org/officeDocument/2006/relationships/image" Target="../media/image10.jpg"/><Relationship Id="rId6" Type="http://schemas.openxmlformats.org/officeDocument/2006/relationships/image" Target="../media/image15.jpg"/><Relationship Id="rId7" Type="http://schemas.openxmlformats.org/officeDocument/2006/relationships/image" Target="../media/image8.jpg"/><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fpfUiLoXQXU"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sfucp4Lwr3w"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1" name="Shape 6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23" name="Shape 123"/>
        <p:cNvGrpSpPr/>
        <p:nvPr/>
      </p:nvGrpSpPr>
      <p:grpSpPr>
        <a:xfrm>
          <a:off x="0" y="0"/>
          <a:ext cx="0" cy="0"/>
          <a:chOff x="0" y="0"/>
          <a:chExt cx="0" cy="0"/>
        </a:xfrm>
      </p:grpSpPr>
      <p:sp>
        <p:nvSpPr>
          <p:cNvPr id="124" name="Shape 124"/>
          <p:cNvSpPr txBox="1"/>
          <p:nvPr>
            <p:ph idx="4294967295" type="title"/>
          </p:nvPr>
        </p:nvSpPr>
        <p:spPr>
          <a:xfrm>
            <a:off x="701375" y="58900"/>
            <a:ext cx="7505700" cy="1043400"/>
          </a:xfrm>
          <a:prstGeom prst="rect">
            <a:avLst/>
          </a:prstGeom>
        </p:spPr>
        <p:txBody>
          <a:bodyPr anchorCtr="0" anchor="b" bIns="91425" lIns="91425" rIns="91425" wrap="square" tIns="91425">
            <a:noAutofit/>
          </a:bodyPr>
          <a:lstStyle/>
          <a:p>
            <a:pPr lvl="0" algn="ctr">
              <a:spcBef>
                <a:spcPts val="0"/>
              </a:spcBef>
              <a:buNone/>
            </a:pPr>
            <a:r>
              <a:rPr lang="en">
                <a:solidFill>
                  <a:srgbClr val="FFFFFF"/>
                </a:solidFill>
              </a:rPr>
              <a:t>Gender Roles</a:t>
            </a:r>
          </a:p>
        </p:txBody>
      </p:sp>
      <p:sp>
        <p:nvSpPr>
          <p:cNvPr id="125" name="Shape 125"/>
          <p:cNvSpPr txBox="1"/>
          <p:nvPr>
            <p:ph idx="4294967295" type="body"/>
          </p:nvPr>
        </p:nvSpPr>
        <p:spPr>
          <a:xfrm>
            <a:off x="0" y="931950"/>
            <a:ext cx="3928500" cy="2448000"/>
          </a:xfrm>
          <a:prstGeom prst="rect">
            <a:avLst/>
          </a:prstGeom>
        </p:spPr>
        <p:txBody>
          <a:bodyPr anchorCtr="0" anchor="t" bIns="91425" lIns="91425" rIns="91425" wrap="square" tIns="91425">
            <a:noAutofit/>
          </a:bodyPr>
          <a:lstStyle/>
          <a:p>
            <a:pPr lvl="0" rtl="0" algn="ctr">
              <a:spcBef>
                <a:spcPts val="0"/>
              </a:spcBef>
              <a:buNone/>
            </a:pPr>
            <a:r>
              <a:rPr lang="en" sz="1400" u="sng">
                <a:solidFill>
                  <a:srgbClr val="FFFFFF"/>
                </a:solidFill>
                <a:latin typeface="Economica"/>
                <a:ea typeface="Economica"/>
                <a:cs typeface="Economica"/>
                <a:sym typeface="Economica"/>
              </a:rPr>
              <a:t>Men</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Men are protected by the law</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Main ones to go to college</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Role in the family is to be the breadwinner and support the family</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Conservative dress outside of the home</a:t>
            </a:r>
          </a:p>
          <a:p>
            <a:pPr lvl="0">
              <a:spcBef>
                <a:spcPts val="0"/>
              </a:spcBef>
              <a:buNone/>
            </a:pPr>
            <a:r>
              <a:t/>
            </a:r>
            <a:endParaRPr sz="1400">
              <a:solidFill>
                <a:srgbClr val="FFFFFF"/>
              </a:solidFill>
              <a:latin typeface="Economica"/>
              <a:ea typeface="Economica"/>
              <a:cs typeface="Economica"/>
              <a:sym typeface="Economica"/>
            </a:endParaRPr>
          </a:p>
        </p:txBody>
      </p:sp>
      <p:sp>
        <p:nvSpPr>
          <p:cNvPr id="126" name="Shape 126"/>
          <p:cNvSpPr txBox="1"/>
          <p:nvPr>
            <p:ph idx="4294967295" type="body"/>
          </p:nvPr>
        </p:nvSpPr>
        <p:spPr>
          <a:xfrm>
            <a:off x="3928500" y="931950"/>
            <a:ext cx="5091900" cy="2448000"/>
          </a:xfrm>
          <a:prstGeom prst="rect">
            <a:avLst/>
          </a:prstGeom>
        </p:spPr>
        <p:txBody>
          <a:bodyPr anchorCtr="0" anchor="t" bIns="91425" lIns="91425" rIns="91425" wrap="square" tIns="91425">
            <a:noAutofit/>
          </a:bodyPr>
          <a:lstStyle/>
          <a:p>
            <a:pPr lvl="0" rtl="0" algn="ctr">
              <a:spcBef>
                <a:spcPts val="0"/>
              </a:spcBef>
              <a:buNone/>
            </a:pPr>
            <a:r>
              <a:rPr lang="en" sz="1400" u="sng">
                <a:solidFill>
                  <a:srgbClr val="FFFFFF"/>
                </a:solidFill>
                <a:latin typeface="Economica"/>
                <a:ea typeface="Economica"/>
                <a:cs typeface="Economica"/>
                <a:sym typeface="Economica"/>
              </a:rPr>
              <a:t>Women</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Women’s rights are defined by Islam &amp; tribal customs</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Are not allowed to vote</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New policy for women to be allowed to drive takes effect on June 24, 2018</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Still follow a Guardian System for certain issues</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Dress code</a:t>
            </a:r>
          </a:p>
          <a:p>
            <a:pPr indent="-317500" lvl="1" marL="914400" rtl="0">
              <a:spcBef>
                <a:spcPts val="0"/>
              </a:spcBef>
              <a:buClr>
                <a:srgbClr val="FFFFFF"/>
              </a:buClr>
              <a:buSzPct val="100000"/>
              <a:buFont typeface="Economica"/>
            </a:pPr>
            <a:r>
              <a:rPr lang="en">
                <a:solidFill>
                  <a:srgbClr val="FFFFFF"/>
                </a:solidFill>
                <a:latin typeface="Economica"/>
                <a:ea typeface="Economica"/>
                <a:cs typeface="Economica"/>
                <a:sym typeface="Economica"/>
              </a:rPr>
              <a:t>Majority of women wear an abaya- long cloak &amp;  headscarf</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Interaction with other people outside of family is limited</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Many public buildings (offices, banks, universities) have separate entrances for women </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Women are not allowed to use public swimming pools</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Not allowed to enter a cemetery </a:t>
            </a:r>
          </a:p>
          <a:p>
            <a:pPr indent="-317500" lvl="0" marL="457200" rtl="0">
              <a:spcBef>
                <a:spcPts val="0"/>
              </a:spcBef>
              <a:buClr>
                <a:srgbClr val="FFFFFF"/>
              </a:buClr>
              <a:buSzPct val="100000"/>
              <a:buFont typeface="Economica"/>
            </a:pPr>
            <a:r>
              <a:rPr lang="en" sz="1400">
                <a:solidFill>
                  <a:srgbClr val="FFFFFF"/>
                </a:solidFill>
                <a:latin typeface="Economica"/>
                <a:ea typeface="Economica"/>
                <a:cs typeface="Economica"/>
                <a:sym typeface="Economica"/>
              </a:rPr>
              <a:t>Cannot read “uncensored” fashion magazines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315925"/>
            <a:ext cx="8520600" cy="831300"/>
          </a:xfrm>
          <a:prstGeom prst="rect">
            <a:avLst/>
          </a:prstGeom>
        </p:spPr>
        <p:txBody>
          <a:bodyPr anchorCtr="0" anchor="b" bIns="91425" lIns="91425" rIns="91425" wrap="square" tIns="91425">
            <a:noAutofit/>
          </a:bodyPr>
          <a:lstStyle/>
          <a:p>
            <a:pPr lvl="0" algn="ctr">
              <a:spcBef>
                <a:spcPts val="0"/>
              </a:spcBef>
              <a:buNone/>
            </a:pPr>
            <a:r>
              <a:rPr lang="en">
                <a:solidFill>
                  <a:srgbClr val="FFFFFF"/>
                </a:solidFill>
              </a:rPr>
              <a:t>Social Customs</a:t>
            </a:r>
          </a:p>
        </p:txBody>
      </p:sp>
      <p:sp>
        <p:nvSpPr>
          <p:cNvPr id="132" name="Shape 132"/>
          <p:cNvSpPr txBox="1"/>
          <p:nvPr>
            <p:ph idx="1" type="body"/>
          </p:nvPr>
        </p:nvSpPr>
        <p:spPr>
          <a:xfrm>
            <a:off x="311700" y="1073425"/>
            <a:ext cx="8520600" cy="3354000"/>
          </a:xfrm>
          <a:prstGeom prst="rect">
            <a:avLst/>
          </a:prstGeom>
        </p:spPr>
        <p:txBody>
          <a:bodyPr anchorCtr="0" anchor="t" bIns="91425" lIns="91425" rIns="91425" wrap="square" tIns="91425">
            <a:noAutofit/>
          </a:bodyPr>
          <a:lstStyle/>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Religious obligations </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Hand Gestures</a:t>
            </a:r>
          </a:p>
          <a:p>
            <a:pPr indent="-342900" lvl="1" marL="914400" rtl="0">
              <a:spcBef>
                <a:spcPts val="0"/>
              </a:spcBef>
              <a:buClr>
                <a:srgbClr val="FFFFFF"/>
              </a:buClr>
              <a:buSzPct val="100000"/>
              <a:buFont typeface="Economica"/>
            </a:pPr>
            <a:r>
              <a:rPr lang="en" sz="1800">
                <a:solidFill>
                  <a:srgbClr val="FFFFFF"/>
                </a:solidFill>
                <a:latin typeface="Economica"/>
                <a:ea typeface="Economica"/>
                <a:cs typeface="Economica"/>
                <a:sym typeface="Economica"/>
              </a:rPr>
              <a:t>Which hand is the proper one to use</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Proper way to sit </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High importance of family </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“Women only” areas</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Alcohol consumption</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Older brothers are to have their hand kissed by younger brothers, sit above them on formal occasions, and enter a room before them</a:t>
            </a:r>
          </a:p>
          <a:p>
            <a:pPr indent="-342900" lvl="0" marL="457200" rtl="0">
              <a:spcBef>
                <a:spcPts val="0"/>
              </a:spcBef>
              <a:buClr>
                <a:srgbClr val="FFFFFF"/>
              </a:buClr>
              <a:buFont typeface="Economica"/>
            </a:pPr>
            <a:r>
              <a:rPr lang="en">
                <a:solidFill>
                  <a:srgbClr val="FFFFFF"/>
                </a:solidFill>
                <a:latin typeface="Economica"/>
                <a:ea typeface="Economica"/>
                <a:cs typeface="Economica"/>
                <a:sym typeface="Economica"/>
              </a:rPr>
              <a:t>Marriage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36" name="Shape 136"/>
        <p:cNvGrpSpPr/>
        <p:nvPr/>
      </p:nvGrpSpPr>
      <p:grpSpPr>
        <a:xfrm>
          <a:off x="0" y="0"/>
          <a:ext cx="0" cy="0"/>
          <a:chOff x="0" y="0"/>
          <a:chExt cx="0" cy="0"/>
        </a:xfrm>
      </p:grpSpPr>
      <p:sp>
        <p:nvSpPr>
          <p:cNvPr id="137" name="Shape 137"/>
          <p:cNvSpPr txBox="1"/>
          <p:nvPr>
            <p:ph idx="4294967295" type="title"/>
          </p:nvPr>
        </p:nvSpPr>
        <p:spPr>
          <a:xfrm>
            <a:off x="311700" y="295100"/>
            <a:ext cx="8520600" cy="831300"/>
          </a:xfrm>
          <a:prstGeom prst="rect">
            <a:avLst/>
          </a:prstGeom>
        </p:spPr>
        <p:txBody>
          <a:bodyPr anchorCtr="0" anchor="b" bIns="91425" lIns="91425" rIns="91425" wrap="square" tIns="91425">
            <a:noAutofit/>
          </a:bodyPr>
          <a:lstStyle/>
          <a:p>
            <a:pPr lvl="0" rtl="0" algn="ctr">
              <a:spcBef>
                <a:spcPts val="0"/>
              </a:spcBef>
              <a:buNone/>
            </a:pPr>
            <a:r>
              <a:rPr lang="en">
                <a:solidFill>
                  <a:srgbClr val="FFFFFF"/>
                </a:solidFill>
              </a:rPr>
              <a:t>Thank You!</a:t>
            </a:r>
          </a:p>
        </p:txBody>
      </p:sp>
      <p:sp>
        <p:nvSpPr>
          <p:cNvPr id="138" name="Shape 138"/>
          <p:cNvSpPr txBox="1"/>
          <p:nvPr>
            <p:ph idx="4294967295" type="body"/>
          </p:nvPr>
        </p:nvSpPr>
        <p:spPr>
          <a:xfrm>
            <a:off x="434750" y="2488400"/>
            <a:ext cx="8520600" cy="1868400"/>
          </a:xfrm>
          <a:prstGeom prst="rect">
            <a:avLst/>
          </a:prstGeom>
        </p:spPr>
        <p:txBody>
          <a:bodyPr anchorCtr="0" anchor="t" bIns="91425" lIns="91425" rIns="91425" wrap="square" tIns="91425">
            <a:noAutofit/>
          </a:bodyPr>
          <a:lstStyle/>
          <a:p>
            <a:pPr lvl="0">
              <a:lnSpc>
                <a:spcPct val="100000"/>
              </a:lnSpc>
              <a:spcBef>
                <a:spcPts val="0"/>
              </a:spcBef>
              <a:spcAft>
                <a:spcPts val="500"/>
              </a:spcAft>
              <a:buNone/>
            </a:pPr>
            <a:r>
              <a:rPr lang="en" sz="1400">
                <a:solidFill>
                  <a:srgbClr val="FFFFFF"/>
                </a:solidFill>
              </a:rPr>
              <a:t>Sources:</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3"/>
              </a:rPr>
              <a:t>Cultural Tops for Doing Business in Saudi Arabia</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4"/>
              </a:rPr>
              <a:t>Saudi Arabia - Business Culture</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5"/>
              </a:rPr>
              <a:t>Working Conditions: Salary &amp; Working Hours</a:t>
            </a:r>
          </a:p>
          <a:p>
            <a:pPr indent="-317500" lvl="0" marL="457200" rtl="0">
              <a:lnSpc>
                <a:spcPct val="100000"/>
              </a:lnSpc>
              <a:spcBef>
                <a:spcPts val="0"/>
              </a:spcBef>
              <a:spcAft>
                <a:spcPts val="500"/>
              </a:spcAft>
              <a:buClr>
                <a:srgbClr val="FFFFFF"/>
              </a:buClr>
              <a:buSzPct val="100000"/>
            </a:pPr>
            <a:r>
              <a:rPr lang="en" sz="1400" u="sng">
                <a:solidFill>
                  <a:srgbClr val="FFFFFF"/>
                </a:solidFill>
                <a:latin typeface="Arial"/>
                <a:ea typeface="Arial"/>
                <a:cs typeface="Arial"/>
                <a:sym typeface="Arial"/>
                <a:hlinkClick r:id="rId6"/>
              </a:rPr>
              <a:t>Saudi Arabia- Etiquette, Customs, Culture &amp; Business</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7"/>
              </a:rPr>
              <a:t>What Women Can't Do In Saudi Arabia</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8"/>
              </a:rPr>
              <a:t>Saudi Arabia Communication</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9"/>
              </a:rPr>
              <a:t>Cross-Cultural and Language Training</a:t>
            </a:r>
          </a:p>
          <a:p>
            <a:pPr indent="-317500" lvl="0" marL="457200" rtl="0">
              <a:lnSpc>
                <a:spcPct val="100000"/>
              </a:lnSpc>
              <a:spcBef>
                <a:spcPts val="0"/>
              </a:spcBef>
              <a:spcAft>
                <a:spcPts val="500"/>
              </a:spcAft>
              <a:buClr>
                <a:srgbClr val="FFFFFF"/>
              </a:buClr>
              <a:buSzPct val="100000"/>
            </a:pPr>
            <a:r>
              <a:rPr lang="en" sz="1400" u="sng">
                <a:solidFill>
                  <a:srgbClr val="FFFFFF"/>
                </a:solidFill>
                <a:hlinkClick r:id="rId10"/>
              </a:rPr>
              <a:t>Cultural Worldview and Business Pratices</a:t>
            </a:r>
          </a:p>
        </p:txBody>
      </p:sp>
      <p:sp>
        <p:nvSpPr>
          <p:cNvPr id="139" name="Shape 139"/>
          <p:cNvSpPr txBox="1"/>
          <p:nvPr/>
        </p:nvSpPr>
        <p:spPr>
          <a:xfrm>
            <a:off x="1212175" y="1126400"/>
            <a:ext cx="2363700" cy="1447200"/>
          </a:xfrm>
          <a:prstGeom prst="rect">
            <a:avLst/>
          </a:prstGeom>
          <a:noFill/>
          <a:ln>
            <a:noFill/>
          </a:ln>
        </p:spPr>
        <p:txBody>
          <a:bodyPr anchorCtr="0" anchor="t" bIns="91425" lIns="91425" rIns="91425" wrap="square" tIns="91425">
            <a:noAutofit/>
          </a:bodyPr>
          <a:lstStyle/>
          <a:p>
            <a:pPr lvl="0" marR="25400" rtl="1">
              <a:lnSpc>
                <a:spcPct val="115000"/>
              </a:lnSpc>
              <a:spcBef>
                <a:spcPts val="0"/>
              </a:spcBef>
              <a:buClr>
                <a:schemeClr val="dk1"/>
              </a:buClr>
              <a:buSzPct val="25000"/>
              <a:buFont typeface="Arial"/>
              <a:buNone/>
            </a:pPr>
            <a:r>
              <a:rPr lang="en" sz="9600">
                <a:solidFill>
                  <a:srgbClr val="FFFFFF"/>
                </a:solidFill>
              </a:rPr>
              <a:t>شكرا</a:t>
            </a:r>
          </a:p>
          <a:p>
            <a:pPr lvl="0" rtl="0">
              <a:spcBef>
                <a:spcPts val="0"/>
              </a:spcBef>
              <a:buNone/>
            </a:pPr>
            <a:r>
              <a:t/>
            </a:r>
            <a:endParaRPr sz="9600">
              <a:solidFill>
                <a:srgbClr val="FFFFFF"/>
              </a:solidFill>
            </a:endParaRPr>
          </a:p>
        </p:txBody>
      </p:sp>
      <p:sp>
        <p:nvSpPr>
          <p:cNvPr id="140" name="Shape 140"/>
          <p:cNvSpPr txBox="1"/>
          <p:nvPr/>
        </p:nvSpPr>
        <p:spPr>
          <a:xfrm>
            <a:off x="5362150" y="2190200"/>
            <a:ext cx="1569900" cy="458100"/>
          </a:xfrm>
          <a:prstGeom prst="rect">
            <a:avLst/>
          </a:prstGeom>
          <a:noFill/>
          <a:ln>
            <a:noFill/>
          </a:ln>
        </p:spPr>
        <p:txBody>
          <a:bodyPr anchorCtr="0" anchor="t" bIns="91425" lIns="91425" rIns="91425" wrap="square" tIns="91425">
            <a:noAutofit/>
          </a:bodyPr>
          <a:lstStyle/>
          <a:p>
            <a:pPr lvl="0" marR="25400" rtl="0">
              <a:lnSpc>
                <a:spcPct val="115000"/>
              </a:lnSpc>
              <a:spcBef>
                <a:spcPts val="0"/>
              </a:spcBef>
              <a:buClr>
                <a:schemeClr val="dk1"/>
              </a:buClr>
              <a:buSzPct val="61111"/>
              <a:buFont typeface="Arial"/>
              <a:buNone/>
            </a:pPr>
            <a:r>
              <a:rPr i="1" lang="en" sz="1800">
                <a:solidFill>
                  <a:srgbClr val="FFFFFF"/>
                </a:solidFill>
                <a:latin typeface="Economica"/>
                <a:ea typeface="Economica"/>
                <a:cs typeface="Economica"/>
                <a:sym typeface="Economica"/>
              </a:rPr>
              <a:t>shukraan</a:t>
            </a:r>
          </a:p>
          <a:p>
            <a:pPr lvl="0">
              <a:spcBef>
                <a:spcPts val="0"/>
              </a:spcBef>
              <a:buNone/>
            </a:pPr>
            <a:r>
              <a:t/>
            </a:r>
            <a:endParaRPr i="1" sz="1800">
              <a:solidFill>
                <a:srgbClr val="FFFFFF"/>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65"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81225" y="44425"/>
            <a:ext cx="2702324" cy="1555050"/>
          </a:xfrm>
          <a:prstGeom prst="rect">
            <a:avLst/>
          </a:prstGeom>
          <a:noFill/>
          <a:ln>
            <a:noFill/>
          </a:ln>
        </p:spPr>
      </p:pic>
      <p:pic>
        <p:nvPicPr>
          <p:cNvPr id="67" name="Shape 67"/>
          <p:cNvPicPr preferRelativeResize="0"/>
          <p:nvPr/>
        </p:nvPicPr>
        <p:blipFill>
          <a:blip r:embed="rId4">
            <a:alphaModFix/>
          </a:blip>
          <a:stretch>
            <a:fillRect/>
          </a:stretch>
        </p:blipFill>
        <p:spPr>
          <a:xfrm>
            <a:off x="6111100" y="3430275"/>
            <a:ext cx="3032899" cy="1713225"/>
          </a:xfrm>
          <a:prstGeom prst="rect">
            <a:avLst/>
          </a:prstGeom>
          <a:noFill/>
          <a:ln>
            <a:noFill/>
          </a:ln>
        </p:spPr>
      </p:pic>
      <p:pic>
        <p:nvPicPr>
          <p:cNvPr id="68" name="Shape 68"/>
          <p:cNvPicPr preferRelativeResize="0"/>
          <p:nvPr/>
        </p:nvPicPr>
        <p:blipFill>
          <a:blip r:embed="rId5">
            <a:alphaModFix/>
          </a:blip>
          <a:stretch>
            <a:fillRect/>
          </a:stretch>
        </p:blipFill>
        <p:spPr>
          <a:xfrm>
            <a:off x="6111112" y="1799275"/>
            <a:ext cx="3032887" cy="1548250"/>
          </a:xfrm>
          <a:prstGeom prst="rect">
            <a:avLst/>
          </a:prstGeom>
          <a:noFill/>
          <a:ln>
            <a:noFill/>
          </a:ln>
        </p:spPr>
      </p:pic>
      <p:pic>
        <p:nvPicPr>
          <p:cNvPr id="69" name="Shape 69"/>
          <p:cNvPicPr preferRelativeResize="0"/>
          <p:nvPr/>
        </p:nvPicPr>
        <p:blipFill>
          <a:blip r:embed="rId6">
            <a:alphaModFix/>
          </a:blip>
          <a:stretch>
            <a:fillRect/>
          </a:stretch>
        </p:blipFill>
        <p:spPr>
          <a:xfrm>
            <a:off x="81225" y="3226575"/>
            <a:ext cx="2777549" cy="1845201"/>
          </a:xfrm>
          <a:prstGeom prst="rect">
            <a:avLst/>
          </a:prstGeom>
          <a:noFill/>
          <a:ln>
            <a:noFill/>
          </a:ln>
        </p:spPr>
      </p:pic>
      <p:pic>
        <p:nvPicPr>
          <p:cNvPr id="70" name="Shape 70"/>
          <p:cNvPicPr preferRelativeResize="0"/>
          <p:nvPr/>
        </p:nvPicPr>
        <p:blipFill>
          <a:blip r:embed="rId7">
            <a:alphaModFix/>
          </a:blip>
          <a:stretch>
            <a:fillRect/>
          </a:stretch>
        </p:blipFill>
        <p:spPr>
          <a:xfrm>
            <a:off x="6111100" y="3300"/>
            <a:ext cx="3032900" cy="1748978"/>
          </a:xfrm>
          <a:prstGeom prst="rect">
            <a:avLst/>
          </a:prstGeom>
          <a:noFill/>
          <a:ln>
            <a:noFill/>
          </a:ln>
        </p:spPr>
      </p:pic>
      <p:pic>
        <p:nvPicPr>
          <p:cNvPr id="71" name="Shape 71"/>
          <p:cNvPicPr preferRelativeResize="0"/>
          <p:nvPr/>
        </p:nvPicPr>
        <p:blipFill>
          <a:blip r:embed="rId8">
            <a:alphaModFix/>
          </a:blip>
          <a:stretch>
            <a:fillRect/>
          </a:stretch>
        </p:blipFill>
        <p:spPr>
          <a:xfrm>
            <a:off x="2968488" y="3549738"/>
            <a:ext cx="3032900" cy="1474301"/>
          </a:xfrm>
          <a:prstGeom prst="rect">
            <a:avLst/>
          </a:prstGeom>
          <a:noFill/>
          <a:ln>
            <a:noFill/>
          </a:ln>
        </p:spPr>
      </p:pic>
      <p:pic>
        <p:nvPicPr>
          <p:cNvPr id="72" name="Shape 72"/>
          <p:cNvPicPr preferRelativeResize="0"/>
          <p:nvPr/>
        </p:nvPicPr>
        <p:blipFill>
          <a:blip r:embed="rId9">
            <a:alphaModFix/>
          </a:blip>
          <a:stretch>
            <a:fillRect/>
          </a:stretch>
        </p:blipFill>
        <p:spPr>
          <a:xfrm>
            <a:off x="81225" y="1646425"/>
            <a:ext cx="2777550" cy="1533212"/>
          </a:xfrm>
          <a:prstGeom prst="rect">
            <a:avLst/>
          </a:prstGeom>
          <a:noFill/>
          <a:ln>
            <a:noFill/>
          </a:ln>
        </p:spPr>
      </p:pic>
      <p:pic>
        <p:nvPicPr>
          <p:cNvPr descr="saudi_19.jpg" id="73" name="Shape 73"/>
          <p:cNvPicPr preferRelativeResize="0"/>
          <p:nvPr/>
        </p:nvPicPr>
        <p:blipFill>
          <a:blip r:embed="rId10">
            <a:alphaModFix/>
          </a:blip>
          <a:stretch>
            <a:fillRect/>
          </a:stretch>
        </p:blipFill>
        <p:spPr>
          <a:xfrm>
            <a:off x="2991750" y="44425"/>
            <a:ext cx="3032900" cy="1602000"/>
          </a:xfrm>
          <a:prstGeom prst="rect">
            <a:avLst/>
          </a:prstGeom>
          <a:noFill/>
          <a:ln>
            <a:noFill/>
          </a:ln>
        </p:spPr>
      </p:pic>
      <p:pic>
        <p:nvPicPr>
          <p:cNvPr descr="539w.jpg" id="74" name="Shape 74"/>
          <p:cNvPicPr preferRelativeResize="0"/>
          <p:nvPr/>
        </p:nvPicPr>
        <p:blipFill>
          <a:blip r:embed="rId11">
            <a:alphaModFix/>
          </a:blip>
          <a:stretch>
            <a:fillRect/>
          </a:stretch>
        </p:blipFill>
        <p:spPr>
          <a:xfrm>
            <a:off x="2940300" y="1723600"/>
            <a:ext cx="3089274" cy="174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78" name="Shape 78"/>
        <p:cNvGrpSpPr/>
        <p:nvPr/>
      </p:nvGrpSpPr>
      <p:grpSpPr>
        <a:xfrm>
          <a:off x="0" y="0"/>
          <a:ext cx="0" cy="0"/>
          <a:chOff x="0" y="0"/>
          <a:chExt cx="0" cy="0"/>
        </a:xfrm>
      </p:grpSpPr>
      <p:sp>
        <p:nvSpPr>
          <p:cNvPr descr="Over 30 percent of Saudi Arabia's population are migrant workers. But most who come, cannot leave. If they try, they could face death.   Learn more about the Saudi Kingdom's dark secrets in the full episode, here: http://bit.ly/1QSqtYU  teleSUR's The Empire Files airs every Friday night at 10:00 EST // 7:00 PST  FOLLOW :: @EmpireFiles &amp; @AbbyMartin  LIKE :: http://facebook.com/TheEmpireFiles" id="79" name="Shape 79" title="Slavery in Saudi Arabia: Imprisonment &amp; Execution of Migrant Workers">
            <a:hlinkClick r:id="rId3"/>
          </p:cNvPr>
          <p:cNvSpPr/>
          <p:nvPr/>
        </p:nvSpPr>
        <p:spPr>
          <a:xfrm>
            <a:off x="1443075" y="225062"/>
            <a:ext cx="6257850" cy="4693375"/>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83" name="Shape 83"/>
        <p:cNvGrpSpPr/>
        <p:nvPr/>
      </p:nvGrpSpPr>
      <p:grpSpPr>
        <a:xfrm>
          <a:off x="0" y="0"/>
          <a:ext cx="0" cy="0"/>
          <a:chOff x="0" y="0"/>
          <a:chExt cx="0" cy="0"/>
        </a:xfrm>
      </p:grpSpPr>
      <p:sp>
        <p:nvSpPr>
          <p:cNvPr id="84" name="Shape 84"/>
          <p:cNvSpPr txBox="1"/>
          <p:nvPr>
            <p:ph idx="4294967295" type="title"/>
          </p:nvPr>
        </p:nvSpPr>
        <p:spPr>
          <a:xfrm>
            <a:off x="311700" y="315925"/>
            <a:ext cx="8520600" cy="831300"/>
          </a:xfrm>
          <a:prstGeom prst="rect">
            <a:avLst/>
          </a:prstGeom>
        </p:spPr>
        <p:txBody>
          <a:bodyPr anchorCtr="0" anchor="b" bIns="91425" lIns="91425" rIns="91425" wrap="square" tIns="91425">
            <a:noAutofit/>
          </a:bodyPr>
          <a:lstStyle/>
          <a:p>
            <a:pPr lvl="0" algn="ctr">
              <a:spcBef>
                <a:spcPts val="0"/>
              </a:spcBef>
              <a:buNone/>
            </a:pPr>
            <a:r>
              <a:rPr lang="en">
                <a:solidFill>
                  <a:srgbClr val="FFFFFF"/>
                </a:solidFill>
              </a:rPr>
              <a:t>High Context Culture</a:t>
            </a:r>
          </a:p>
        </p:txBody>
      </p:sp>
      <p:sp>
        <p:nvSpPr>
          <p:cNvPr id="85" name="Shape 85"/>
          <p:cNvSpPr txBox="1"/>
          <p:nvPr/>
        </p:nvSpPr>
        <p:spPr>
          <a:xfrm>
            <a:off x="311700" y="1306725"/>
            <a:ext cx="7278600" cy="3000000"/>
          </a:xfrm>
          <a:prstGeom prst="rect">
            <a:avLst/>
          </a:prstGeom>
          <a:noFill/>
          <a:ln>
            <a:noFill/>
          </a:ln>
        </p:spPr>
        <p:txBody>
          <a:bodyPr anchorCtr="0" anchor="ctr" bIns="91425" lIns="91425" rIns="91425" wrap="square" tIns="91425">
            <a:noAutofit/>
          </a:bodyPr>
          <a:lstStyle/>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A lot of association and friendships are developed</a:t>
            </a:r>
          </a:p>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Nonverbal communication</a:t>
            </a:r>
          </a:p>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Use of space</a:t>
            </a:r>
          </a:p>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Time isn’t everything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89" name="Shape 89"/>
        <p:cNvGrpSpPr/>
        <p:nvPr/>
      </p:nvGrpSpPr>
      <p:grpSpPr>
        <a:xfrm>
          <a:off x="0" y="0"/>
          <a:ext cx="0" cy="0"/>
          <a:chOff x="0" y="0"/>
          <a:chExt cx="0" cy="0"/>
        </a:xfrm>
      </p:grpSpPr>
      <p:sp>
        <p:nvSpPr>
          <p:cNvPr id="90" name="Shape 90"/>
          <p:cNvSpPr txBox="1"/>
          <p:nvPr>
            <p:ph idx="4294967295" type="title"/>
          </p:nvPr>
        </p:nvSpPr>
        <p:spPr>
          <a:xfrm>
            <a:off x="311700" y="315925"/>
            <a:ext cx="8520600" cy="831300"/>
          </a:xfrm>
          <a:prstGeom prst="rect">
            <a:avLst/>
          </a:prstGeom>
        </p:spPr>
        <p:txBody>
          <a:bodyPr anchorCtr="0" anchor="b" bIns="91425" lIns="91425" rIns="91425" wrap="square" tIns="91425">
            <a:noAutofit/>
          </a:bodyPr>
          <a:lstStyle/>
          <a:p>
            <a:pPr lvl="0" rtl="0" algn="ctr">
              <a:spcBef>
                <a:spcPts val="0"/>
              </a:spcBef>
              <a:buNone/>
            </a:pPr>
            <a:r>
              <a:rPr lang="en">
                <a:solidFill>
                  <a:srgbClr val="FFFFFF"/>
                </a:solidFill>
              </a:rPr>
              <a:t>Hand Gestures</a:t>
            </a:r>
          </a:p>
        </p:txBody>
      </p:sp>
      <p:sp>
        <p:nvSpPr>
          <p:cNvPr id="91" name="Shape 91"/>
          <p:cNvSpPr txBox="1"/>
          <p:nvPr/>
        </p:nvSpPr>
        <p:spPr>
          <a:xfrm>
            <a:off x="311700" y="1306725"/>
            <a:ext cx="72786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pic>
        <p:nvPicPr>
          <p:cNvPr descr="handgestures.jpg" id="92" name="Shape 92"/>
          <p:cNvPicPr preferRelativeResize="0"/>
          <p:nvPr/>
        </p:nvPicPr>
        <p:blipFill>
          <a:blip r:embed="rId3">
            <a:alphaModFix/>
          </a:blip>
          <a:stretch>
            <a:fillRect/>
          </a:stretch>
        </p:blipFill>
        <p:spPr>
          <a:xfrm>
            <a:off x="2574575" y="1029025"/>
            <a:ext cx="3863525" cy="386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96" name="Shape 96"/>
        <p:cNvGrpSpPr/>
        <p:nvPr/>
      </p:nvGrpSpPr>
      <p:grpSpPr>
        <a:xfrm>
          <a:off x="0" y="0"/>
          <a:ext cx="0" cy="0"/>
          <a:chOff x="0" y="0"/>
          <a:chExt cx="0" cy="0"/>
        </a:xfrm>
      </p:grpSpPr>
      <p:sp>
        <p:nvSpPr>
          <p:cNvPr id="97" name="Shape 97"/>
          <p:cNvSpPr txBox="1"/>
          <p:nvPr>
            <p:ph idx="4294967295" type="title"/>
          </p:nvPr>
        </p:nvSpPr>
        <p:spPr>
          <a:xfrm>
            <a:off x="311700" y="315925"/>
            <a:ext cx="8520600" cy="831300"/>
          </a:xfrm>
          <a:prstGeom prst="rect">
            <a:avLst/>
          </a:prstGeom>
        </p:spPr>
        <p:txBody>
          <a:bodyPr anchorCtr="0" anchor="b" bIns="91425" lIns="91425" rIns="91425" wrap="square" tIns="91425">
            <a:noAutofit/>
          </a:bodyPr>
          <a:lstStyle/>
          <a:p>
            <a:pPr lvl="0" algn="ctr">
              <a:spcBef>
                <a:spcPts val="0"/>
              </a:spcBef>
              <a:buNone/>
            </a:pPr>
            <a:r>
              <a:rPr lang="en">
                <a:solidFill>
                  <a:srgbClr val="FFFFFF"/>
                </a:solidFill>
              </a:rPr>
              <a:t>Saudi Arabia Collectivist Culture</a:t>
            </a:r>
          </a:p>
        </p:txBody>
      </p:sp>
      <p:sp>
        <p:nvSpPr>
          <p:cNvPr id="98" name="Shape 98"/>
          <p:cNvSpPr txBox="1"/>
          <p:nvPr/>
        </p:nvSpPr>
        <p:spPr>
          <a:xfrm>
            <a:off x="311700" y="1147225"/>
            <a:ext cx="7049100" cy="3652200"/>
          </a:xfrm>
          <a:prstGeom prst="rect">
            <a:avLst/>
          </a:prstGeom>
          <a:noFill/>
          <a:ln>
            <a:noFill/>
          </a:ln>
        </p:spPr>
        <p:txBody>
          <a:bodyPr anchorCtr="0" anchor="ctr" bIns="91425" lIns="91425" rIns="91425" wrap="square" tIns="91425">
            <a:noAutofit/>
          </a:bodyPr>
          <a:lstStyle/>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Maintain a healthy relationship</a:t>
            </a:r>
          </a:p>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Everyone is active</a:t>
            </a:r>
          </a:p>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Loyalty </a:t>
            </a:r>
          </a:p>
          <a:p>
            <a:pPr indent="-419100" lvl="0" marL="457200" rtl="0">
              <a:spcBef>
                <a:spcPts val="0"/>
              </a:spcBef>
              <a:buClr>
                <a:schemeClr val="lt1"/>
              </a:buClr>
              <a:buSzPct val="100000"/>
              <a:buFont typeface="Economica"/>
              <a:buChar char="●"/>
            </a:pPr>
            <a:r>
              <a:rPr lang="en" sz="3000">
                <a:solidFill>
                  <a:schemeClr val="lt1"/>
                </a:solidFill>
                <a:latin typeface="Economica"/>
                <a:ea typeface="Economica"/>
                <a:cs typeface="Economica"/>
                <a:sym typeface="Economica"/>
              </a:rPr>
              <a:t>Avoiding shame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02" name="Shape 102"/>
        <p:cNvGrpSpPr/>
        <p:nvPr/>
      </p:nvGrpSpPr>
      <p:grpSpPr>
        <a:xfrm>
          <a:off x="0" y="0"/>
          <a:ext cx="0" cy="0"/>
          <a:chOff x="0" y="0"/>
          <a:chExt cx="0" cy="0"/>
        </a:xfrm>
      </p:grpSpPr>
      <p:sp>
        <p:nvSpPr>
          <p:cNvPr id="103" name="Shape 103"/>
          <p:cNvSpPr txBox="1"/>
          <p:nvPr>
            <p:ph idx="4294967295" type="title"/>
          </p:nvPr>
        </p:nvSpPr>
        <p:spPr>
          <a:xfrm>
            <a:off x="311700" y="315925"/>
            <a:ext cx="8520600" cy="831300"/>
          </a:xfrm>
          <a:prstGeom prst="rect">
            <a:avLst/>
          </a:prstGeom>
        </p:spPr>
        <p:txBody>
          <a:bodyPr anchorCtr="0" anchor="b" bIns="91425" lIns="91425" rIns="91425" wrap="square" tIns="91425">
            <a:noAutofit/>
          </a:bodyPr>
          <a:lstStyle/>
          <a:p>
            <a:pPr lvl="0" algn="ctr">
              <a:spcBef>
                <a:spcPts val="0"/>
              </a:spcBef>
              <a:buNone/>
            </a:pPr>
            <a:r>
              <a:rPr lang="en">
                <a:solidFill>
                  <a:srgbClr val="FFFFFF"/>
                </a:solidFill>
              </a:rPr>
              <a:t>Use of Time</a:t>
            </a:r>
          </a:p>
        </p:txBody>
      </p:sp>
      <p:pic>
        <p:nvPicPr>
          <p:cNvPr id="104" name="Shape 104"/>
          <p:cNvPicPr preferRelativeResize="0"/>
          <p:nvPr/>
        </p:nvPicPr>
        <p:blipFill>
          <a:blip r:embed="rId3">
            <a:alphaModFix/>
          </a:blip>
          <a:stretch>
            <a:fillRect/>
          </a:stretch>
        </p:blipFill>
        <p:spPr>
          <a:xfrm>
            <a:off x="6962550" y="2266875"/>
            <a:ext cx="2181452" cy="2876628"/>
          </a:xfrm>
          <a:prstGeom prst="rect">
            <a:avLst/>
          </a:prstGeom>
          <a:noFill/>
          <a:ln>
            <a:noFill/>
          </a:ln>
        </p:spPr>
      </p:pic>
      <p:pic>
        <p:nvPicPr>
          <p:cNvPr id="105" name="Shape 105"/>
          <p:cNvPicPr preferRelativeResize="0"/>
          <p:nvPr/>
        </p:nvPicPr>
        <p:blipFill>
          <a:blip r:embed="rId4">
            <a:alphaModFix/>
          </a:blip>
          <a:stretch>
            <a:fillRect/>
          </a:stretch>
        </p:blipFill>
        <p:spPr>
          <a:xfrm>
            <a:off x="0" y="0"/>
            <a:ext cx="1812951" cy="1812951"/>
          </a:xfrm>
          <a:prstGeom prst="rect">
            <a:avLst/>
          </a:prstGeom>
          <a:noFill/>
          <a:ln>
            <a:noFill/>
          </a:ln>
        </p:spPr>
      </p:pic>
      <p:sp>
        <p:nvSpPr>
          <p:cNvPr id="106" name="Shape 106"/>
          <p:cNvSpPr txBox="1"/>
          <p:nvPr/>
        </p:nvSpPr>
        <p:spPr>
          <a:xfrm>
            <a:off x="1873700" y="1543050"/>
            <a:ext cx="5155800" cy="2988000"/>
          </a:xfrm>
          <a:prstGeom prst="rect">
            <a:avLst/>
          </a:prstGeom>
          <a:noFill/>
          <a:ln>
            <a:noFill/>
          </a:ln>
        </p:spPr>
        <p:txBody>
          <a:bodyPr anchorCtr="0" anchor="t" bIns="91425" lIns="91425" rIns="91425" wrap="square" tIns="91425">
            <a:noAutofit/>
          </a:bodyPr>
          <a:lstStyle/>
          <a:p>
            <a:pPr indent="-609600" lvl="0" marL="457200" rtl="0">
              <a:spcBef>
                <a:spcPts val="0"/>
              </a:spcBef>
              <a:buClr>
                <a:srgbClr val="FFFFFF"/>
              </a:buClr>
              <a:buSzPct val="100000"/>
              <a:buFont typeface="Economica"/>
              <a:buChar char="●"/>
            </a:pPr>
            <a:r>
              <a:rPr lang="en" sz="6000">
                <a:solidFill>
                  <a:srgbClr val="FFFFFF"/>
                </a:solidFill>
                <a:latin typeface="Economica"/>
                <a:ea typeface="Economica"/>
                <a:cs typeface="Economica"/>
                <a:sym typeface="Economica"/>
              </a:rPr>
              <a:t>Work Days</a:t>
            </a:r>
          </a:p>
          <a:p>
            <a:pPr indent="-609600" lvl="0" marL="457200" rtl="0">
              <a:spcBef>
                <a:spcPts val="0"/>
              </a:spcBef>
              <a:buClr>
                <a:srgbClr val="FFFFFF"/>
              </a:buClr>
              <a:buSzPct val="100000"/>
              <a:buFont typeface="Economica"/>
              <a:buChar char="●"/>
            </a:pPr>
            <a:r>
              <a:rPr lang="en" sz="6000">
                <a:solidFill>
                  <a:srgbClr val="FFFFFF"/>
                </a:solidFill>
                <a:latin typeface="Economica"/>
                <a:ea typeface="Economica"/>
                <a:cs typeface="Economica"/>
                <a:sym typeface="Economica"/>
              </a:rPr>
              <a:t>Working Hours</a:t>
            </a:r>
          </a:p>
          <a:p>
            <a:pPr lvl="0">
              <a:spcBef>
                <a:spcPts val="0"/>
              </a:spcBef>
              <a:buNone/>
            </a:pPr>
            <a:r>
              <a:t/>
            </a:r>
            <a:endParaRPr sz="6000">
              <a:solidFill>
                <a:srgbClr val="FFFFFF"/>
              </a:solidFill>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10" name="Shape 110"/>
        <p:cNvGrpSpPr/>
        <p:nvPr/>
      </p:nvGrpSpPr>
      <p:grpSpPr>
        <a:xfrm>
          <a:off x="0" y="0"/>
          <a:ext cx="0" cy="0"/>
          <a:chOff x="0" y="0"/>
          <a:chExt cx="0" cy="0"/>
        </a:xfrm>
      </p:grpSpPr>
      <p:sp>
        <p:nvSpPr>
          <p:cNvPr id="111" name="Shape 111"/>
          <p:cNvSpPr txBox="1"/>
          <p:nvPr>
            <p:ph idx="4294967295" type="title"/>
          </p:nvPr>
        </p:nvSpPr>
        <p:spPr>
          <a:xfrm>
            <a:off x="311700" y="315925"/>
            <a:ext cx="8520600" cy="831300"/>
          </a:xfrm>
          <a:prstGeom prst="rect">
            <a:avLst/>
          </a:prstGeom>
        </p:spPr>
        <p:txBody>
          <a:bodyPr anchorCtr="0" anchor="b" bIns="91425" lIns="91425" rIns="91425" wrap="square" tIns="91425">
            <a:noAutofit/>
          </a:bodyPr>
          <a:lstStyle/>
          <a:p>
            <a:pPr lvl="0" algn="ctr">
              <a:spcBef>
                <a:spcPts val="0"/>
              </a:spcBef>
              <a:buNone/>
            </a:pPr>
            <a:r>
              <a:rPr lang="en">
                <a:solidFill>
                  <a:srgbClr val="FFFFFF"/>
                </a:solidFill>
              </a:rPr>
              <a:t>Conversational Style</a:t>
            </a:r>
          </a:p>
        </p:txBody>
      </p:sp>
      <p:pic>
        <p:nvPicPr>
          <p:cNvPr id="112" name="Shape 112"/>
          <p:cNvPicPr preferRelativeResize="0"/>
          <p:nvPr/>
        </p:nvPicPr>
        <p:blipFill>
          <a:blip r:embed="rId3">
            <a:alphaModFix/>
          </a:blip>
          <a:stretch>
            <a:fillRect/>
          </a:stretch>
        </p:blipFill>
        <p:spPr>
          <a:xfrm>
            <a:off x="0" y="2779875"/>
            <a:ext cx="3829325" cy="2363625"/>
          </a:xfrm>
          <a:prstGeom prst="rect">
            <a:avLst/>
          </a:prstGeom>
          <a:noFill/>
          <a:ln>
            <a:noFill/>
          </a:ln>
        </p:spPr>
      </p:pic>
      <p:sp>
        <p:nvSpPr>
          <p:cNvPr id="113" name="Shape 113"/>
          <p:cNvSpPr txBox="1"/>
          <p:nvPr/>
        </p:nvSpPr>
        <p:spPr>
          <a:xfrm>
            <a:off x="4277875" y="1354875"/>
            <a:ext cx="4554300" cy="34749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14" name="Shape 114"/>
          <p:cNvSpPr txBox="1"/>
          <p:nvPr/>
        </p:nvSpPr>
        <p:spPr>
          <a:xfrm>
            <a:off x="3817975" y="1304700"/>
            <a:ext cx="5474100" cy="2363700"/>
          </a:xfrm>
          <a:prstGeom prst="rect">
            <a:avLst/>
          </a:prstGeom>
          <a:noFill/>
          <a:ln>
            <a:noFill/>
          </a:ln>
        </p:spPr>
        <p:txBody>
          <a:bodyPr anchorCtr="0" anchor="t" bIns="91425" lIns="91425" rIns="91425" wrap="square" tIns="91425">
            <a:noAutofit/>
          </a:bodyPr>
          <a:lstStyle/>
          <a:p>
            <a:pPr indent="-419100" lvl="0" marL="457200" rtl="0">
              <a:spcBef>
                <a:spcPts val="0"/>
              </a:spcBef>
              <a:buClr>
                <a:srgbClr val="FFFFFF"/>
              </a:buClr>
              <a:buSzPct val="100000"/>
              <a:buFont typeface="Economica"/>
              <a:buChar char="●"/>
            </a:pPr>
            <a:r>
              <a:rPr lang="en" sz="3000">
                <a:solidFill>
                  <a:srgbClr val="FFFFFF"/>
                </a:solidFill>
                <a:latin typeface="Economica"/>
                <a:ea typeface="Economica"/>
                <a:cs typeface="Economica"/>
                <a:sym typeface="Economica"/>
              </a:rPr>
              <a:t>Greeting</a:t>
            </a:r>
          </a:p>
          <a:p>
            <a:pPr indent="-419100" lvl="0" marL="457200" rtl="0">
              <a:spcBef>
                <a:spcPts val="0"/>
              </a:spcBef>
              <a:buClr>
                <a:srgbClr val="FFFFFF"/>
              </a:buClr>
              <a:buSzPct val="100000"/>
              <a:buFont typeface="Economica"/>
              <a:buChar char="●"/>
            </a:pPr>
            <a:r>
              <a:rPr lang="en" sz="3000">
                <a:solidFill>
                  <a:srgbClr val="FFFFFF"/>
                </a:solidFill>
                <a:latin typeface="Economica"/>
                <a:ea typeface="Economica"/>
                <a:cs typeface="Economica"/>
                <a:sym typeface="Economica"/>
              </a:rPr>
              <a:t>Topic of Conversation</a:t>
            </a:r>
          </a:p>
          <a:p>
            <a:pPr indent="-419100" lvl="0" marL="457200" rtl="0">
              <a:spcBef>
                <a:spcPts val="0"/>
              </a:spcBef>
              <a:buClr>
                <a:srgbClr val="FFFFFF"/>
              </a:buClr>
              <a:buSzPct val="100000"/>
              <a:buFont typeface="Economica"/>
              <a:buChar char="●"/>
            </a:pPr>
            <a:r>
              <a:rPr lang="en" sz="3000">
                <a:solidFill>
                  <a:srgbClr val="FFFFFF"/>
                </a:solidFill>
                <a:latin typeface="Economica"/>
                <a:ea typeface="Economica"/>
                <a:cs typeface="Economica"/>
                <a:sym typeface="Economica"/>
              </a:rPr>
              <a:t>Tone</a:t>
            </a:r>
          </a:p>
          <a:p>
            <a:pPr indent="-419100" lvl="0" marL="457200" rtl="0">
              <a:spcBef>
                <a:spcPts val="0"/>
              </a:spcBef>
              <a:buClr>
                <a:srgbClr val="FFFFFF"/>
              </a:buClr>
              <a:buSzPct val="100000"/>
              <a:buFont typeface="Economica"/>
              <a:buChar char="●"/>
            </a:pPr>
            <a:r>
              <a:rPr lang="en" sz="3000">
                <a:solidFill>
                  <a:srgbClr val="FFFFFF"/>
                </a:solidFill>
                <a:latin typeface="Economica"/>
                <a:ea typeface="Economica"/>
                <a:cs typeface="Economica"/>
                <a:sym typeface="Economica"/>
              </a:rPr>
              <a:t>Business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18" name="Shape 118"/>
        <p:cNvGrpSpPr/>
        <p:nvPr/>
      </p:nvGrpSpPr>
      <p:grpSpPr>
        <a:xfrm>
          <a:off x="0" y="0"/>
          <a:ext cx="0" cy="0"/>
          <a:chOff x="0" y="0"/>
          <a:chExt cx="0" cy="0"/>
        </a:xfrm>
      </p:grpSpPr>
      <p:sp>
        <p:nvSpPr>
          <p:cNvPr descr="The fight for women's rights in Saudi Arabia has been well-documented - at the height of the Arab Spring protests, activists got behind the wheel to win the right to drive in the deeply conservative Kingdom.  But while Saudi remains the only country in the world where women are banned from driving, there are changes being made - but are things moving fast enough?  The BBC's Katy Watson spoke to one female lawyer who is now able to pursue her career in the capital Riyadh." id="119" name="Shape 119" title="Workplace rules eased for Saudi Arabia's women">
            <a:hlinkClick r:id="rId3"/>
          </p:cNvPr>
          <p:cNvSpPr/>
          <p:nvPr/>
        </p:nvSpPr>
        <p:spPr>
          <a:xfrm>
            <a:off x="1244600" y="76200"/>
            <a:ext cx="6654800" cy="49911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