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2" r:id="rId4"/>
    <p:sldId id="271" r:id="rId5"/>
    <p:sldId id="258" r:id="rId6"/>
    <p:sldId id="266" r:id="rId7"/>
    <p:sldId id="269" r:id="rId8"/>
    <p:sldId id="270" r:id="rId9"/>
    <p:sldId id="267" r:id="rId10"/>
    <p:sldId id="259" r:id="rId11"/>
    <p:sldId id="276" r:id="rId12"/>
    <p:sldId id="265"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385" autoAdjust="0"/>
    <p:restoredTop sz="94660"/>
  </p:normalViewPr>
  <p:slideViewPr>
    <p:cSldViewPr>
      <p:cViewPr varScale="1">
        <p:scale>
          <a:sx n="70" d="100"/>
          <a:sy n="70" d="100"/>
        </p:scale>
        <p:origin x="-138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834CFD-2A43-48EA-B3DD-AAB86C98413B}"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834CFD-2A43-48EA-B3DD-AAB86C98413B}" type="datetimeFigureOut">
              <a:rPr lang="en-US" smtClean="0"/>
              <a:pPr/>
              <a:t>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834CFD-2A43-48EA-B3DD-AAB86C98413B}"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834CFD-2A43-48EA-B3DD-AAB86C98413B}" type="datetimeFigureOut">
              <a:rPr lang="en-US" smtClean="0"/>
              <a:pPr/>
              <a:t>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834CFD-2A43-48EA-B3DD-AAB86C98413B}" type="datetimeFigureOut">
              <a:rPr lang="en-US" smtClean="0"/>
              <a:pPr/>
              <a:t>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34CFD-2A43-48EA-B3DD-AAB86C98413B}" type="datetimeFigureOut">
              <a:rPr lang="en-US" smtClean="0"/>
              <a:pPr/>
              <a:t>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834CFD-2A43-48EA-B3DD-AAB86C98413B}"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834CFD-2A43-48EA-B3DD-AAB86C98413B}" type="datetimeFigureOut">
              <a:rPr lang="en-US" smtClean="0"/>
              <a:pPr/>
              <a:t>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C13B4-E811-49B1-975A-62279A5568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34CFD-2A43-48EA-B3DD-AAB86C98413B}" type="datetimeFigureOut">
              <a:rPr lang="en-US" smtClean="0"/>
              <a:pPr/>
              <a:t>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1C13B4-E811-49B1-975A-62279A5568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pace.edu/ctlt/eportfolios/contest-winners" TargetMode="Externa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err="1" smtClean="0"/>
              <a:t>ePortfolio</a:t>
            </a:r>
            <a:r>
              <a:rPr lang="en-US" dirty="0" smtClean="0"/>
              <a:t> Assessment</a:t>
            </a:r>
            <a:endParaRPr lang="en-US" dirty="0"/>
          </a:p>
        </p:txBody>
      </p:sp>
      <p:sp>
        <p:nvSpPr>
          <p:cNvPr id="3" name="Subtitle 2"/>
          <p:cNvSpPr>
            <a:spLocks noGrp="1"/>
          </p:cNvSpPr>
          <p:nvPr>
            <p:ph type="subTitle" idx="1"/>
          </p:nvPr>
        </p:nvSpPr>
        <p:spPr/>
        <p:txBody>
          <a:bodyPr/>
          <a:lstStyle/>
          <a:p>
            <a:r>
              <a:rPr lang="en-US" b="1" dirty="0" smtClean="0">
                <a:solidFill>
                  <a:schemeClr val="tx1"/>
                </a:solidFill>
              </a:rPr>
              <a:t>Rubrics, Peer Feedback, Contests</a:t>
            </a:r>
          </a:p>
          <a:p>
            <a:r>
              <a:rPr lang="en-US" b="1" dirty="0" err="1" smtClean="0">
                <a:solidFill>
                  <a:schemeClr val="tx1"/>
                </a:solidFill>
              </a:rPr>
              <a:t>ePortfolio</a:t>
            </a:r>
            <a:r>
              <a:rPr lang="en-US" b="1" dirty="0" smtClean="0">
                <a:solidFill>
                  <a:schemeClr val="tx1"/>
                </a:solidFill>
              </a:rPr>
              <a:t> Teaching Circle 2013</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95600" cy="1143000"/>
          </a:xfrm>
          <a:solidFill>
            <a:schemeClr val="tx2">
              <a:lumMod val="20000"/>
              <a:lumOff val="80000"/>
            </a:schemeClr>
          </a:solidFill>
        </p:spPr>
        <p:txBody>
          <a:bodyPr/>
          <a:lstStyle/>
          <a:p>
            <a:r>
              <a:rPr lang="en-US" dirty="0" smtClean="0"/>
              <a:t>Contests</a:t>
            </a:r>
            <a:endParaRPr lang="en-US" dirty="0"/>
          </a:p>
        </p:txBody>
      </p:sp>
      <p:sp>
        <p:nvSpPr>
          <p:cNvPr id="3" name="Content Placeholder 2"/>
          <p:cNvSpPr>
            <a:spLocks noGrp="1"/>
          </p:cNvSpPr>
          <p:nvPr>
            <p:ph idx="1"/>
          </p:nvPr>
        </p:nvSpPr>
        <p:spPr>
          <a:xfrm>
            <a:off x="0" y="1600200"/>
            <a:ext cx="3810000" cy="5257800"/>
          </a:xfrm>
        </p:spPr>
        <p:txBody>
          <a:bodyPr>
            <a:normAutofit/>
          </a:bodyPr>
          <a:lstStyle/>
          <a:p>
            <a:pPr>
              <a:buNone/>
            </a:pPr>
            <a:r>
              <a:rPr lang="en-US" dirty="0" smtClean="0"/>
              <a:t>Held in the spring to encourage students to create and share their </a:t>
            </a:r>
            <a:r>
              <a:rPr lang="en-US" dirty="0" err="1" smtClean="0"/>
              <a:t>eportfolios</a:t>
            </a:r>
            <a:endParaRPr lang="en-US" dirty="0" smtClean="0"/>
          </a:p>
          <a:p>
            <a:pPr>
              <a:buNone/>
            </a:pPr>
            <a:r>
              <a:rPr lang="en-US" dirty="0" smtClean="0"/>
              <a:t> </a:t>
            </a:r>
            <a:r>
              <a:rPr lang="en-US" dirty="0" smtClean="0"/>
              <a:t>winners </a:t>
            </a:r>
            <a:r>
              <a:rPr lang="en-US" dirty="0" smtClean="0"/>
              <a:t>highlighted here: </a:t>
            </a:r>
            <a:r>
              <a:rPr lang="en-US" dirty="0" smtClean="0">
                <a:hlinkClick r:id="rId2"/>
              </a:rPr>
              <a:t>https</a:t>
            </a:r>
            <a:r>
              <a:rPr lang="en-US" dirty="0" smtClean="0">
                <a:hlinkClick r:id="rId2"/>
              </a:rPr>
              <a:t>://www.pace.edu/ctlt/eportfolios/contest-winners</a:t>
            </a:r>
            <a:endParaRPr lang="en-US" dirty="0" smtClean="0"/>
          </a:p>
          <a:p>
            <a:endParaRPr lang="en-US" dirty="0"/>
          </a:p>
        </p:txBody>
      </p:sp>
      <p:sp>
        <p:nvSpPr>
          <p:cNvPr id="6" name="TextBox 5"/>
          <p:cNvSpPr txBox="1"/>
          <p:nvPr/>
        </p:nvSpPr>
        <p:spPr>
          <a:xfrm>
            <a:off x="3657600" y="6096001"/>
            <a:ext cx="5638800" cy="707886"/>
          </a:xfrm>
          <a:prstGeom prst="rect">
            <a:avLst/>
          </a:prstGeom>
          <a:noFill/>
        </p:spPr>
        <p:txBody>
          <a:bodyPr wrap="square" rtlCol="0">
            <a:spAutoFit/>
          </a:bodyPr>
          <a:lstStyle/>
          <a:p>
            <a:r>
              <a:rPr lang="en-US" sz="2000" dirty="0" smtClean="0"/>
              <a:t>MCA winners recognized at the </a:t>
            </a:r>
            <a:r>
              <a:rPr lang="en-US" sz="2000" dirty="0" err="1" smtClean="0"/>
              <a:t>ePortfolio</a:t>
            </a:r>
            <a:r>
              <a:rPr lang="en-US" sz="2000" dirty="0" smtClean="0"/>
              <a:t> Student Showcase with their Excellence in </a:t>
            </a:r>
            <a:r>
              <a:rPr lang="en-US" sz="2000" dirty="0" err="1" smtClean="0"/>
              <a:t>ePortfolio</a:t>
            </a:r>
            <a:r>
              <a:rPr lang="en-US" sz="2000" dirty="0" smtClean="0"/>
              <a:t> Awards</a:t>
            </a:r>
            <a:endParaRPr lang="en-US" sz="2000" dirty="0"/>
          </a:p>
        </p:txBody>
      </p:sp>
      <p:pic>
        <p:nvPicPr>
          <p:cNvPr id="7" name="Picture 6" descr="P5040031[1].JPG"/>
          <p:cNvPicPr>
            <a:picLocks noChangeAspect="1"/>
          </p:cNvPicPr>
          <p:nvPr/>
        </p:nvPicPr>
        <p:blipFill>
          <a:blip r:embed="rId3" cstate="print"/>
          <a:stretch>
            <a:fillRect/>
          </a:stretch>
        </p:blipFill>
        <p:spPr>
          <a:xfrm>
            <a:off x="3860800" y="1524000"/>
            <a:ext cx="5283200" cy="464820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7800" y="0"/>
            <a:ext cx="3189202" cy="209313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Contest Badge Can be Featured on Student </a:t>
            </a:r>
            <a:r>
              <a:rPr lang="en-US" dirty="0" err="1" smtClean="0"/>
              <a:t>ePortfolio</a:t>
            </a:r>
            <a:endParaRPr lang="en-US"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871871" y="1600200"/>
            <a:ext cx="5400258" cy="4525963"/>
          </a:xfrm>
        </p:spPr>
      </p:pic>
    </p:spTree>
    <p:extLst>
      <p:ext uri="{BB962C8B-B14F-4D97-AF65-F5344CB8AC3E}">
        <p14:creationId xmlns:p14="http://schemas.microsoft.com/office/powerpoint/2010/main" val="2194836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smtClean="0"/>
              <a:t>Contest Rubric</a:t>
            </a:r>
            <a:endParaRPr lang="en-US" dirty="0"/>
          </a:p>
        </p:txBody>
      </p:sp>
      <p:sp>
        <p:nvSpPr>
          <p:cNvPr id="4" name="Subtitle 3"/>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p:spPr>
        <p:txBody>
          <a:bodyPr/>
          <a:lstStyle/>
          <a:p>
            <a:r>
              <a:rPr lang="en-US" dirty="0" smtClean="0"/>
              <a:t>Homework</a:t>
            </a:r>
            <a:endParaRPr lang="en-US" dirty="0"/>
          </a:p>
        </p:txBody>
      </p:sp>
      <p:sp>
        <p:nvSpPr>
          <p:cNvPr id="3" name="Content Placeholder 2"/>
          <p:cNvSpPr>
            <a:spLocks noGrp="1"/>
          </p:cNvSpPr>
          <p:nvPr>
            <p:ph idx="1"/>
          </p:nvPr>
        </p:nvSpPr>
        <p:spPr/>
        <p:txBody>
          <a:bodyPr/>
          <a:lstStyle/>
          <a:p>
            <a:r>
              <a:rPr lang="en-US" dirty="0" smtClean="0"/>
              <a:t>Create an Introduction page on </a:t>
            </a:r>
            <a:r>
              <a:rPr lang="en-US" dirty="0" err="1" smtClean="0"/>
              <a:t>eportfolio</a:t>
            </a:r>
            <a:r>
              <a:rPr lang="en-US" dirty="0" smtClean="0"/>
              <a:t>/populate another page</a:t>
            </a:r>
          </a:p>
          <a:p>
            <a:r>
              <a:rPr lang="en-US" dirty="0" smtClean="0"/>
              <a:t>Read the following articles on reflection found </a:t>
            </a:r>
            <a:r>
              <a:rPr lang="en-US" dirty="0"/>
              <a:t>under files in the Teaching Circle </a:t>
            </a:r>
            <a:r>
              <a:rPr lang="en-US" dirty="0" smtClean="0"/>
              <a:t>group:</a:t>
            </a:r>
          </a:p>
          <a:p>
            <a:r>
              <a:rPr lang="en-US" dirty="0" smtClean="0"/>
              <a:t>Reading Assignment Chapter 2 Studying Student Reflection</a:t>
            </a:r>
          </a:p>
          <a:p>
            <a:r>
              <a:rPr lang="en-US" dirty="0" smtClean="0"/>
              <a:t>Should Graduate Students Create </a:t>
            </a:r>
            <a:r>
              <a:rPr lang="en-US" dirty="0" err="1" smtClean="0"/>
              <a:t>ePortfolios</a:t>
            </a:r>
            <a:r>
              <a:rPr lang="en-US" dirty="0" smtClean="0"/>
              <a:t>?</a:t>
            </a:r>
          </a:p>
          <a:p>
            <a:r>
              <a:rPr lang="en-US" dirty="0" smtClean="0"/>
              <a:t>TAP Into Learning</a:t>
            </a:r>
            <a:endParaRPr lang="en-US" dirty="0"/>
          </a:p>
        </p:txBody>
      </p:sp>
    </p:spTree>
    <p:extLst>
      <p:ext uri="{BB962C8B-B14F-4D97-AF65-F5344CB8AC3E}">
        <p14:creationId xmlns:p14="http://schemas.microsoft.com/office/powerpoint/2010/main" val="422771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smtClean="0"/>
              <a:t>Joy </a:t>
            </a:r>
            <a:r>
              <a:rPr lang="en-US" dirty="0" err="1" smtClean="0"/>
              <a:t>Tatusko</a:t>
            </a:r>
            <a:r>
              <a:rPr lang="en-US" dirty="0" smtClean="0"/>
              <a:t> + Sarah Burns </a:t>
            </a:r>
            <a:r>
              <a:rPr lang="en-US" dirty="0" err="1" smtClean="0"/>
              <a:t>Feyl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Folio Thinking</a:t>
            </a:r>
            <a:endParaRPr lang="en-US" dirty="0"/>
          </a:p>
        </p:txBody>
      </p:sp>
      <p:sp>
        <p:nvSpPr>
          <p:cNvPr id="3" name="Content Placeholder 2"/>
          <p:cNvSpPr>
            <a:spLocks noGrp="1"/>
          </p:cNvSpPr>
          <p:nvPr>
            <p:ph idx="1"/>
          </p:nvPr>
        </p:nvSpPr>
        <p:spPr>
          <a:xfrm>
            <a:off x="304800" y="1600200"/>
            <a:ext cx="8534400" cy="2057400"/>
          </a:xfrm>
          <a:solidFill>
            <a:schemeClr val="tx2">
              <a:lumMod val="20000"/>
              <a:lumOff val="80000"/>
            </a:schemeClr>
          </a:solidFill>
        </p:spPr>
        <p:txBody>
          <a:bodyPr>
            <a:normAutofit fontScale="40000" lnSpcReduction="20000"/>
          </a:bodyPr>
          <a:lstStyle/>
          <a:p>
            <a:pPr algn="ctr">
              <a:buNone/>
            </a:pPr>
            <a:r>
              <a:rPr lang="en-US" sz="6000" dirty="0" smtClean="0"/>
              <a:t>"We believe that Folio Thinking enables students to become aware of, document, and track their learning and develop an integrated, coherent picture of their personal learning experiences from both inside and outside of the classroom."  </a:t>
            </a:r>
            <a:br>
              <a:rPr lang="en-US" sz="6000" dirty="0" smtClean="0"/>
            </a:br>
            <a:r>
              <a:rPr lang="en-US" sz="6000" dirty="0" smtClean="0"/>
              <a:t> - </a:t>
            </a:r>
            <a:r>
              <a:rPr lang="en-US" sz="5000" dirty="0" smtClean="0"/>
              <a:t>Helen Chen of the Stanford Center for Innovations in Learning</a:t>
            </a:r>
            <a:br>
              <a:rPr lang="en-US" sz="5000" dirty="0" smtClean="0"/>
            </a:br>
            <a:r>
              <a:rPr lang="en-US" sz="5000" dirty="0" smtClean="0"/>
              <a:t/>
            </a:r>
            <a:br>
              <a:rPr lang="en-US" sz="5000" dirty="0" smtClean="0"/>
            </a:br>
            <a:endParaRPr lang="en-US" sz="5000" dirty="0"/>
          </a:p>
        </p:txBody>
      </p:sp>
      <p:sp>
        <p:nvSpPr>
          <p:cNvPr id="4" name="TextBox 3"/>
          <p:cNvSpPr txBox="1"/>
          <p:nvPr/>
        </p:nvSpPr>
        <p:spPr>
          <a:xfrm>
            <a:off x="152400" y="3657600"/>
            <a:ext cx="8991600" cy="3323987"/>
          </a:xfrm>
          <a:prstGeom prst="rect">
            <a:avLst/>
          </a:prstGeom>
          <a:noFill/>
        </p:spPr>
        <p:txBody>
          <a:bodyPr wrap="square" rtlCol="0">
            <a:spAutoFit/>
          </a:bodyPr>
          <a:lstStyle/>
          <a:p>
            <a:pPr>
              <a:buFont typeface="Arial" pitchFamily="34" charset="0"/>
              <a:buChar char="•"/>
            </a:pPr>
            <a:r>
              <a:rPr lang="en-US" sz="2400" dirty="0" smtClean="0"/>
              <a:t>This approach reaches beyond the technology to support reflective and transformational uses of e-portfolios. </a:t>
            </a:r>
          </a:p>
          <a:p>
            <a:pPr>
              <a:buFont typeface="Arial" pitchFamily="34" charset="0"/>
              <a:buChar char="•"/>
            </a:pPr>
            <a:r>
              <a:rPr lang="en-US" sz="2400" dirty="0" smtClean="0"/>
              <a:t>The e-portfolio becomes a space to reflect on learning and demonstrate growth.</a:t>
            </a:r>
          </a:p>
          <a:p>
            <a:pPr>
              <a:buFont typeface="Arial" pitchFamily="34" charset="0"/>
              <a:buChar char="•"/>
            </a:pPr>
            <a:r>
              <a:rPr lang="en-US" sz="2400" dirty="0" smtClean="0"/>
              <a:t>Folio thinking focuses on the process as much as product. </a:t>
            </a:r>
          </a:p>
          <a:p>
            <a:pPr>
              <a:buFont typeface="Arial" pitchFamily="34" charset="0"/>
              <a:buChar char="•"/>
            </a:pPr>
            <a:r>
              <a:rPr lang="en-US" sz="2400" dirty="0" smtClean="0"/>
              <a:t>This tendency reflects folio thinking's emphasis on </a:t>
            </a:r>
            <a:r>
              <a:rPr lang="en-US" sz="2400" dirty="0" err="1" smtClean="0"/>
              <a:t>metacognition</a:t>
            </a:r>
            <a:r>
              <a:rPr lang="en-US" sz="2400" dirty="0" smtClean="0"/>
              <a:t> and documentation of learning growth over time, processes rarely captured in conventional approaches. (</a:t>
            </a:r>
            <a:r>
              <a:rPr lang="en-US" sz="2000" dirty="0" smtClean="0"/>
              <a:t>microsoft.com/education/</a:t>
            </a:r>
            <a:r>
              <a:rPr lang="en-US" sz="2000" dirty="0" err="1" smtClean="0"/>
              <a:t>highered</a:t>
            </a:r>
            <a:r>
              <a:rPr lang="en-US" sz="2400" dirty="0" smtClean="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876800" cy="944562"/>
          </a:xfrm>
          <a:solidFill>
            <a:schemeClr val="tx2">
              <a:lumMod val="20000"/>
              <a:lumOff val="80000"/>
            </a:schemeClr>
          </a:solidFill>
        </p:spPr>
        <p:txBody>
          <a:bodyPr/>
          <a:lstStyle/>
          <a:p>
            <a:r>
              <a:rPr lang="en-US" dirty="0" smtClean="0"/>
              <a:t>What is a rubric?</a:t>
            </a:r>
            <a:endParaRPr lang="en-US" dirty="0"/>
          </a:p>
        </p:txBody>
      </p:sp>
      <p:sp>
        <p:nvSpPr>
          <p:cNvPr id="6" name="Content Placeholder 2"/>
          <p:cNvSpPr txBox="1">
            <a:spLocks/>
          </p:cNvSpPr>
          <p:nvPr/>
        </p:nvSpPr>
        <p:spPr>
          <a:xfrm>
            <a:off x="2743200" y="1905000"/>
            <a:ext cx="6248400" cy="990600"/>
          </a:xfrm>
          <a:prstGeom prst="rect">
            <a:avLst/>
          </a:prstGeom>
          <a:solidFill>
            <a:schemeClr val="tx2">
              <a:lumMod val="20000"/>
              <a:lumOff val="80000"/>
            </a:schemeClr>
          </a:solidFill>
        </p:spPr>
        <p:txBody>
          <a:bodyPr vert="horz" lIns="91440" tIns="45720" rIns="91440" bIns="45720" rtlCol="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400" b="0" i="0" u="none" strike="noStrike" kern="1200" cap="none" spc="0" normalizeH="0" baseline="0" noProof="0" dirty="0" smtClean="0">
                <a:ln>
                  <a:noFill/>
                </a:ln>
                <a:solidFill>
                  <a:schemeClr val="tx1"/>
                </a:solidFill>
                <a:effectLst/>
                <a:uLnTx/>
                <a:uFillTx/>
                <a:latin typeface="+mn-lt"/>
                <a:ea typeface="+mn-ea"/>
                <a:cs typeface="+mn-cs"/>
              </a:rPr>
              <a:t>How do you use rubrics?</a:t>
            </a:r>
          </a:p>
        </p:txBody>
      </p:sp>
      <p:pic>
        <p:nvPicPr>
          <p:cNvPr id="3078" name="Picture 6" descr="http://www.fredonia.edu/campusassessment/images/Assessment%20wordle.jpg"/>
          <p:cNvPicPr>
            <a:picLocks noChangeAspect="1" noChangeArrowheads="1"/>
          </p:cNvPicPr>
          <p:nvPr/>
        </p:nvPicPr>
        <p:blipFill>
          <a:blip r:embed="rId2" cstate="print"/>
          <a:srcRect/>
          <a:stretch>
            <a:fillRect/>
          </a:stretch>
        </p:blipFill>
        <p:spPr bwMode="auto">
          <a:xfrm>
            <a:off x="1219200" y="2971800"/>
            <a:ext cx="6858000" cy="314281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229600" cy="4525963"/>
          </a:xfrm>
        </p:spPr>
        <p:txBody>
          <a:bodyPr/>
          <a:lstStyle/>
          <a:p>
            <a:r>
              <a:rPr lang="en-US" dirty="0" smtClean="0">
                <a:solidFill>
                  <a:srgbClr val="0070C0"/>
                </a:solidFill>
              </a:rPr>
              <a:t>Guideline</a:t>
            </a:r>
            <a:r>
              <a:rPr lang="en-US" dirty="0" smtClean="0"/>
              <a:t> for student performance</a:t>
            </a:r>
          </a:p>
          <a:p>
            <a:r>
              <a:rPr lang="en-US" dirty="0" smtClean="0">
                <a:solidFill>
                  <a:srgbClr val="0070C0"/>
                </a:solidFill>
              </a:rPr>
              <a:t>Checklist </a:t>
            </a:r>
            <a:r>
              <a:rPr lang="en-US" dirty="0" smtClean="0"/>
              <a:t>for assignments</a:t>
            </a:r>
          </a:p>
          <a:p>
            <a:r>
              <a:rPr lang="en-US" dirty="0" smtClean="0">
                <a:solidFill>
                  <a:srgbClr val="0070C0"/>
                </a:solidFill>
              </a:rPr>
              <a:t>Articulates</a:t>
            </a:r>
            <a:r>
              <a:rPr lang="en-US" dirty="0" smtClean="0"/>
              <a:t> expectations for an assignment by listing the criteria, and describing levels of quality (Heidi Andrade) </a:t>
            </a:r>
          </a:p>
          <a:p>
            <a:r>
              <a:rPr lang="en-US" dirty="0" smtClean="0"/>
              <a:t>Explicit set of </a:t>
            </a:r>
            <a:r>
              <a:rPr lang="en-US" dirty="0" smtClean="0">
                <a:solidFill>
                  <a:srgbClr val="0070C0"/>
                </a:solidFill>
              </a:rPr>
              <a:t>criteria</a:t>
            </a:r>
            <a:r>
              <a:rPr lang="en-US" dirty="0" smtClean="0"/>
              <a:t> used for assessing a particular type of work </a:t>
            </a:r>
          </a:p>
          <a:p>
            <a:r>
              <a:rPr lang="en-US" dirty="0" smtClean="0"/>
              <a:t>Fosters greater </a:t>
            </a:r>
            <a:r>
              <a:rPr lang="en-US" dirty="0" smtClean="0">
                <a:solidFill>
                  <a:srgbClr val="0070C0"/>
                </a:solidFill>
              </a:rPr>
              <a:t>transparency</a:t>
            </a:r>
            <a:r>
              <a:rPr lang="en-US" dirty="0" smtClean="0"/>
              <a:t> + </a:t>
            </a:r>
            <a:r>
              <a:rPr lang="en-US" dirty="0" smtClean="0">
                <a:solidFill>
                  <a:srgbClr val="0070C0"/>
                </a:solidFill>
              </a:rPr>
              <a:t>accountability</a:t>
            </a:r>
            <a:endParaRPr lang="en-US" dirty="0">
              <a:solidFill>
                <a:srgbClr val="0070C0"/>
              </a:solidFill>
            </a:endParaRPr>
          </a:p>
        </p:txBody>
      </p:sp>
      <p:pic>
        <p:nvPicPr>
          <p:cNvPr id="14338" name="Picture 2" descr="http://www.clker.com/cliparts/p/f/G/P/1/b/rubric-used-sign-hi.png"/>
          <p:cNvPicPr>
            <a:picLocks noChangeAspect="1" noChangeArrowheads="1"/>
          </p:cNvPicPr>
          <p:nvPr/>
        </p:nvPicPr>
        <p:blipFill>
          <a:blip r:embed="rId2" cstate="print"/>
          <a:srcRect/>
          <a:stretch>
            <a:fillRect/>
          </a:stretch>
        </p:blipFill>
        <p:spPr bwMode="auto">
          <a:xfrm>
            <a:off x="1524000" y="0"/>
            <a:ext cx="5715000" cy="225742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smtClean="0"/>
              <a:t>ePortfolio</a:t>
            </a:r>
            <a:r>
              <a:rPr lang="en-US" dirty="0" smtClean="0"/>
              <a:t> rubric</a:t>
            </a:r>
            <a:endParaRPr lang="en-US" dirty="0"/>
          </a:p>
        </p:txBody>
      </p:sp>
      <p:sp>
        <p:nvSpPr>
          <p:cNvPr id="5" name="Subtitle 4"/>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feedback</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Comments: __</a:t>
            </a:r>
            <a:r>
              <a:rPr lang="en-US" b="1" u="sng" dirty="0"/>
              <a:t>Very impressive </a:t>
            </a:r>
            <a:r>
              <a:rPr lang="en-US" b="1" u="sng" dirty="0" err="1"/>
              <a:t>eportfolio</a:t>
            </a:r>
            <a:r>
              <a:rPr lang="en-US" b="1" u="sng" dirty="0"/>
              <a:t>. I would love for you to make the whole thing public for Pace to see as an example of excellent work!  And of course you should enter the contest!  Very strong reflections – keep those up.  Watch typos in 3</a:t>
            </a:r>
            <a:r>
              <a:rPr lang="en-US" b="1" u="sng" baseline="30000" dirty="0"/>
              <a:t>rd</a:t>
            </a:r>
            <a:r>
              <a:rPr lang="en-US" b="1" u="sng" dirty="0"/>
              <a:t> line of reflections use vulnerability instead of venerability and I instead of 1.  I suggest adding Tom Lynch’s website to your description below his letter.  Your pages are balanced and you thoroughly describe each artifact.  Include where your work was published on your activities page.  I liked your “blast from the past” graphics! This shows your evolution as a designer which is what </a:t>
            </a:r>
            <a:r>
              <a:rPr lang="en-US" b="1" u="sng" dirty="0" err="1"/>
              <a:t>eportfolio</a:t>
            </a:r>
            <a:r>
              <a:rPr lang="en-US" b="1" u="sng" dirty="0"/>
              <a:t> is all about.    Good caption under your </a:t>
            </a:r>
            <a:r>
              <a:rPr lang="en-US" b="1" u="sng" dirty="0" err="1"/>
              <a:t>wordle</a:t>
            </a:r>
            <a:r>
              <a:rPr lang="en-US" b="1" u="sng" dirty="0"/>
              <a:t> (I am going to borrow the idea from you!). Just make the link active.  Your pages were well balanced.  Great </a:t>
            </a:r>
            <a:r>
              <a:rPr lang="en-US" b="1" u="sng" dirty="0" smtClean="0"/>
              <a:t>work overall.</a:t>
            </a:r>
            <a:r>
              <a:rPr lang="en-US" b="1" dirty="0" smtClean="0"/>
              <a:t>_______________</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600200"/>
          </a:xfrm>
        </p:spPr>
        <p:txBody>
          <a:bodyPr/>
          <a:lstStyle/>
          <a:p>
            <a:r>
              <a:rPr lang="en-US" dirty="0" smtClean="0"/>
              <a:t>Peer Feedback</a:t>
            </a:r>
            <a:endParaRPr lang="en-US" dirty="0"/>
          </a:p>
        </p:txBody>
      </p:sp>
      <p:pic>
        <p:nvPicPr>
          <p:cNvPr id="26626" name="Picture 2"/>
          <p:cNvPicPr>
            <a:picLocks noChangeAspect="1" noChangeArrowheads="1"/>
          </p:cNvPicPr>
          <p:nvPr/>
        </p:nvPicPr>
        <p:blipFill>
          <a:blip r:embed="rId2" cstate="print"/>
          <a:srcRect/>
          <a:stretch>
            <a:fillRect/>
          </a:stretch>
        </p:blipFill>
        <p:spPr bwMode="auto">
          <a:xfrm>
            <a:off x="-914400" y="609600"/>
            <a:ext cx="11049000" cy="762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tx2">
              <a:lumMod val="20000"/>
              <a:lumOff val="80000"/>
            </a:schemeClr>
          </a:solidFill>
        </p:spPr>
        <p:txBody>
          <a:bodyPr/>
          <a:lstStyle/>
          <a:p>
            <a:r>
              <a:rPr lang="en-US" dirty="0" smtClean="0"/>
              <a:t>Individual Assignment Rubric</a:t>
            </a:r>
            <a:endParaRPr lang="en-US" dirty="0"/>
          </a:p>
        </p:txBody>
      </p:sp>
      <p:sp>
        <p:nvSpPr>
          <p:cNvPr id="3" name="Subtitle 2"/>
          <p:cNvSpPr>
            <a:spLocks noGrp="1"/>
          </p:cNvSpPr>
          <p:nvPr>
            <p:ph type="subTitle" idx="1"/>
          </p:nvPr>
        </p:nvSpPr>
        <p:spPr/>
        <p:txBody>
          <a:bodyPr/>
          <a:lstStyle/>
          <a:p>
            <a:r>
              <a:rPr lang="en-US" dirty="0" smtClean="0"/>
              <a:t>Located on </a:t>
            </a:r>
            <a:r>
              <a:rPr lang="en-US" dirty="0" err="1" smtClean="0"/>
              <a:t>ePortfolio</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3214</TotalTime>
  <Words>440</Words>
  <Application>Microsoft Office PowerPoint</Application>
  <PresentationFormat>On-screen Show (4:3)</PresentationFormat>
  <Paragraphs>37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ePortfolio Assessment</vt:lpstr>
      <vt:lpstr>Joy Tatusko + Sarah Burns Feyl</vt:lpstr>
      <vt:lpstr>Folio Thinking</vt:lpstr>
      <vt:lpstr>What is a rubric?</vt:lpstr>
      <vt:lpstr>PowerPoint Presentation</vt:lpstr>
      <vt:lpstr>ePortfolio rubric</vt:lpstr>
      <vt:lpstr>My feedback</vt:lpstr>
      <vt:lpstr>Peer Feedback</vt:lpstr>
      <vt:lpstr>Individual Assignment Rubric</vt:lpstr>
      <vt:lpstr>Contests</vt:lpstr>
      <vt:lpstr>Contest Badge Can be Featured on Student ePortfolio</vt:lpstr>
      <vt:lpstr>Contest Rubric</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ePortfolio Assessment: From Rubrics to Contests</dc:title>
  <dc:creator>Owner</dc:creator>
  <cp:lastModifiedBy>Windows User</cp:lastModifiedBy>
  <cp:revision>45</cp:revision>
  <dcterms:created xsi:type="dcterms:W3CDTF">2012-02-15T16:44:29Z</dcterms:created>
  <dcterms:modified xsi:type="dcterms:W3CDTF">2013-11-05T20:00:35Z</dcterms:modified>
</cp:coreProperties>
</file>