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7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6AFA15C-696E-490E-A7C6-CF5C8681202F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699E323-AD81-4555-8D84-78CD707D0A0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bing.com/images/search?q=computer&amp;id=003ECCFFC2A431461EE031557ABFCFE1C655020B&amp;FORM=IQFRB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9049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 The Eyes of an Adolescent: </a:t>
            </a:r>
            <a:br>
              <a:rPr lang="en-US" dirty="0" smtClean="0"/>
            </a:br>
            <a:r>
              <a:rPr lang="en-US" dirty="0" smtClean="0"/>
              <a:t>The Technological World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Elizabeth Garnsey </a:t>
            </a:r>
          </a:p>
          <a:p>
            <a:r>
              <a:rPr lang="en-US" dirty="0" smtClean="0"/>
              <a:t>Pace University </a:t>
            </a:r>
          </a:p>
          <a:p>
            <a:r>
              <a:rPr lang="en-US" dirty="0" smtClean="0"/>
              <a:t>PSY 690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68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Dialectical Behavior Therapy (DBT)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</a:t>
            </a:r>
            <a:r>
              <a:rPr lang="en-US" dirty="0" smtClean="0"/>
              <a:t>s a powerful, evidence-based treatment modality used to treat a variety of psychiatric disorders</a:t>
            </a:r>
          </a:p>
          <a:p>
            <a:r>
              <a:rPr lang="en-US" dirty="0"/>
              <a:t>C</a:t>
            </a:r>
            <a:r>
              <a:rPr lang="en-US" dirty="0" smtClean="0"/>
              <a:t>omprehensive cognitive-behavioral treatment that was originally developed to </a:t>
            </a:r>
            <a:r>
              <a:rPr lang="en-US" dirty="0" smtClean="0">
                <a:solidFill>
                  <a:srgbClr val="FFFF00"/>
                </a:solidFill>
              </a:rPr>
              <a:t>treat chronically suicidal individuals suffering from borderline personality disorder (BPD)</a:t>
            </a:r>
          </a:p>
          <a:p>
            <a:r>
              <a:rPr lang="en-US" dirty="0" smtClean="0"/>
              <a:t>effective in reducing suicidal behavior, psychiatric hospitalization, treatment dropout, substance abuse, anger, and interpersonal difficulties</a:t>
            </a:r>
          </a:p>
          <a:p>
            <a:r>
              <a:rPr lang="en-US" dirty="0"/>
              <a:t>I</a:t>
            </a:r>
            <a:r>
              <a:rPr lang="en-US" dirty="0" smtClean="0"/>
              <a:t>ncorporates mindfulness practice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30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Dialectical Behavior Therapy (DBT)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</a:t>
            </a:r>
            <a:r>
              <a:rPr lang="en-US" dirty="0" smtClean="0"/>
              <a:t>ontains four treatment modes </a:t>
            </a:r>
          </a:p>
          <a:p>
            <a:r>
              <a:rPr lang="en-US" dirty="0"/>
              <a:t>I</a:t>
            </a:r>
            <a:r>
              <a:rPr lang="en-US" dirty="0" smtClean="0"/>
              <a:t>ndividual counseling, skills training, as-needed counseling, and consultation team meetings</a:t>
            </a:r>
          </a:p>
          <a:p>
            <a:r>
              <a:rPr lang="en-US" dirty="0" smtClean="0"/>
              <a:t>It can enhance the client’s capabilities, generalize gains, and structure the environment to reinforce the client’s gains</a:t>
            </a:r>
          </a:p>
          <a:p>
            <a:r>
              <a:rPr lang="en-US" dirty="0"/>
              <a:t>T</a:t>
            </a:r>
            <a:r>
              <a:rPr lang="en-US" dirty="0" smtClean="0"/>
              <a:t>reatment is more focused on skill training, contingency management, exposure, and cognitive restricting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53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CBT and DBT usually doesn’t use technology</a:t>
            </a:r>
          </a:p>
          <a:p>
            <a:r>
              <a:rPr lang="en-US" dirty="0" smtClean="0"/>
              <a:t>The development of the internet has been influencing the practice of counseling</a:t>
            </a:r>
          </a:p>
          <a:p>
            <a:r>
              <a:rPr lang="en-US" dirty="0">
                <a:solidFill>
                  <a:srgbClr val="FFFF00"/>
                </a:solidFill>
              </a:rPr>
              <a:t>T</a:t>
            </a:r>
            <a:r>
              <a:rPr lang="en-US" dirty="0" smtClean="0">
                <a:solidFill>
                  <a:srgbClr val="FFFF00"/>
                </a:solidFill>
              </a:rPr>
              <a:t>elephone, videophone, e-mail, text message, chat rooms, Facebook, and blogs</a:t>
            </a:r>
          </a:p>
          <a:p>
            <a:r>
              <a:rPr lang="en-US" b="1" u="sng" dirty="0">
                <a:solidFill>
                  <a:schemeClr val="bg1"/>
                </a:solidFill>
              </a:rPr>
              <a:t>T</a:t>
            </a:r>
            <a:r>
              <a:rPr lang="en-US" b="1" u="sng" dirty="0" smtClean="0">
                <a:solidFill>
                  <a:schemeClr val="bg1"/>
                </a:solidFill>
              </a:rPr>
              <a:t>echnology</a:t>
            </a:r>
            <a:r>
              <a:rPr lang="en-US" dirty="0" smtClean="0"/>
              <a:t> can provide access to health information, assessment, diagnosis, intervention, consultation, education and follow-up programs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E-therapy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It can utilize the power and convenience of the internet to allow synchronous and asynchronous communication </a:t>
            </a:r>
          </a:p>
          <a:p>
            <a:r>
              <a:rPr lang="en-US" dirty="0" smtClean="0"/>
              <a:t>Internet-based tools could add value to your practice</a:t>
            </a:r>
          </a:p>
          <a:p>
            <a:r>
              <a:rPr lang="en-US" dirty="0"/>
              <a:t>P</a:t>
            </a:r>
            <a:r>
              <a:rPr lang="en-US" dirty="0" smtClean="0"/>
              <a:t>rovide health information and services across a </a:t>
            </a:r>
            <a:r>
              <a:rPr lang="en-US" dirty="0" smtClean="0">
                <a:solidFill>
                  <a:srgbClr val="FFFF00"/>
                </a:solidFill>
              </a:rPr>
              <a:t>geographical distance for underserved population</a:t>
            </a:r>
          </a:p>
          <a:p>
            <a:r>
              <a:rPr lang="en-US" dirty="0" smtClean="0"/>
              <a:t>Offer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diverse settings</a:t>
            </a:r>
          </a:p>
          <a:p>
            <a:pPr lvl="1"/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hospital settings, community mental health centers, long-term facilities, schools, prisons, and other areas 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36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Technology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ontinuous medical and psychological services for chronic disabilities</a:t>
            </a:r>
          </a:p>
          <a:p>
            <a:r>
              <a:rPr lang="en-US" dirty="0"/>
              <a:t>R</a:t>
            </a:r>
            <a:r>
              <a:rPr lang="en-US" dirty="0" smtClean="0"/>
              <a:t>educing the cost of extended traditional assistance </a:t>
            </a:r>
          </a:p>
          <a:p>
            <a:r>
              <a:rPr lang="en-US" dirty="0" smtClean="0"/>
              <a:t>More individuals of today are carrying on daily life activities online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AutoShape 2" descr="prgrsvimghttp://ts1.mm.bing.net/th?id=H.4778190724335461&amp;w=207&amp;h=207&amp;c=8&amp;pid=3.1&amp;qlt=90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3400425" y="-944563"/>
            <a:ext cx="1971675" cy="1971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572000"/>
            <a:ext cx="32004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7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Technology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other types of asynchronous tools are notice boards, discussion boards, and e-mail messages</a:t>
            </a:r>
          </a:p>
          <a:p>
            <a:r>
              <a:rPr lang="en-US" dirty="0" smtClean="0"/>
              <a:t>“Zone of Reflection” 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3684639"/>
            <a:ext cx="34290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3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ynchronous </a:t>
            </a:r>
            <a:r>
              <a:rPr lang="en-US" dirty="0"/>
              <a:t>C</a:t>
            </a:r>
            <a:r>
              <a:rPr lang="en-US" dirty="0" smtClean="0"/>
              <a:t>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cene3d>
            <a:camera prst="perspectiveRelaxedModerately"/>
            <a:lightRig rig="threePt" dir="t"/>
          </a:scene3d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Videoconferencing is the most frequently used synchronous communication</a:t>
            </a:r>
          </a:p>
          <a:p>
            <a:r>
              <a:rPr lang="en-US" dirty="0"/>
              <a:t>M</a:t>
            </a:r>
            <a:r>
              <a:rPr lang="en-US" dirty="0" smtClean="0"/>
              <a:t>akes an effort to be with the individual for a specific appointment, which may be seen as a sign of commitment</a:t>
            </a:r>
          </a:p>
          <a:p>
            <a:r>
              <a:rPr lang="en-US" dirty="0"/>
              <a:t>R</a:t>
            </a:r>
            <a:r>
              <a:rPr lang="en-US" dirty="0" smtClean="0"/>
              <a:t>ead the clients body language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b="1" i="1" dirty="0" smtClean="0">
                <a:solidFill>
                  <a:srgbClr val="FF0000"/>
                </a:solidFill>
              </a:rPr>
              <a:t>YouTube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b="1" dirty="0" smtClean="0">
                <a:solidFill>
                  <a:srgbClr val="0070C0"/>
                </a:solidFill>
              </a:rPr>
              <a:t>Google Videos</a:t>
            </a:r>
            <a:r>
              <a:rPr lang="en-US" b="1" dirty="0" smtClean="0"/>
              <a:t>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</a:t>
            </a:r>
            <a:r>
              <a:rPr lang="en-US" b="1" dirty="0" smtClean="0">
                <a:solidFill>
                  <a:srgbClr val="FFFF00"/>
                </a:solidFill>
              </a:rPr>
              <a:t>Yahoo 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				</a:t>
            </a:r>
            <a:r>
              <a:rPr lang="en-US" dirty="0" smtClean="0"/>
              <a:t>	</a:t>
            </a:r>
            <a:r>
              <a:rPr lang="en-US" b="1" dirty="0" smtClean="0">
                <a:solidFill>
                  <a:srgbClr val="7030A0"/>
                </a:solidFill>
              </a:rPr>
              <a:t>Skype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8828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Applications: E-therapy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</a:t>
            </a:r>
            <a:r>
              <a:rPr lang="en-US" b="1" dirty="0" smtClean="0"/>
              <a:t>dolescents</a:t>
            </a:r>
            <a:r>
              <a:rPr lang="en-US" dirty="0" smtClean="0"/>
              <a:t> have been very fortunate to have </a:t>
            </a:r>
            <a:r>
              <a:rPr lang="en-US" b="1" dirty="0" smtClean="0"/>
              <a:t>cell phones</a:t>
            </a:r>
            <a:r>
              <a:rPr lang="en-US" dirty="0" smtClean="0"/>
              <a:t>, computers, </a:t>
            </a:r>
            <a:r>
              <a:rPr lang="en-US" b="1" dirty="0" smtClean="0"/>
              <a:t>IPods</a:t>
            </a:r>
            <a:r>
              <a:rPr lang="en-US" dirty="0" smtClean="0"/>
              <a:t>, and tablets. </a:t>
            </a:r>
            <a:r>
              <a:rPr lang="en-US" b="1" dirty="0" smtClean="0"/>
              <a:t>Smartphones</a:t>
            </a:r>
            <a:r>
              <a:rPr lang="en-US" dirty="0" smtClean="0"/>
              <a:t> are the new cell phones</a:t>
            </a:r>
          </a:p>
          <a:p>
            <a:r>
              <a:rPr lang="en-US" dirty="0" smtClean="0"/>
              <a:t>Smart phones are the new computer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343400"/>
            <a:ext cx="27432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61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Applications: </a:t>
            </a:r>
            <a:r>
              <a:rPr lang="en-US" dirty="0" smtClean="0"/>
              <a:t>E-therapy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</a:t>
            </a:r>
            <a:r>
              <a:rPr lang="en-US" dirty="0" smtClean="0"/>
              <a:t>un software applications and connect to the internet</a:t>
            </a:r>
          </a:p>
          <a:p>
            <a:r>
              <a:rPr lang="en-US" dirty="0"/>
              <a:t>U</a:t>
            </a:r>
            <a:r>
              <a:rPr lang="en-US" dirty="0" smtClean="0"/>
              <a:t>tilized for health research, education, communication, reference, and patient care</a:t>
            </a:r>
          </a:p>
          <a:p>
            <a:r>
              <a:rPr lang="en-US" dirty="0" smtClean="0"/>
              <a:t>Apps are designed for self-assessment and can help clients assess and monitor symptoms</a:t>
            </a:r>
          </a:p>
          <a:p>
            <a:r>
              <a:rPr lang="en-US" dirty="0" smtClean="0"/>
              <a:t>These assessments can be shared with treating, tracking, and presented in a useful vision display to characterize treatment outcome </a:t>
            </a:r>
          </a:p>
          <a:p>
            <a:r>
              <a:rPr lang="en-US" dirty="0" smtClean="0"/>
              <a:t>video camera </a:t>
            </a:r>
          </a:p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Behavior tracker pro, Life skills Winner pro, Dyslexia helper, Craving manager, 12 Steps AA Companion, Mood journal plus, Worry self-help, Eating disorder assessments, Stop Bulimia, and Healthful apps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65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OMG……….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Text Messages </a:t>
            </a:r>
          </a:p>
          <a:p>
            <a:r>
              <a:rPr lang="en-US" dirty="0" smtClean="0"/>
              <a:t>Psycho-education through text</a:t>
            </a:r>
          </a:p>
          <a:p>
            <a:r>
              <a:rPr lang="en-US" dirty="0" smtClean="0"/>
              <a:t>Provide social </a:t>
            </a:r>
            <a:r>
              <a:rPr lang="en-US" dirty="0"/>
              <a:t>s</a:t>
            </a:r>
            <a:r>
              <a:rPr lang="en-US" dirty="0" smtClean="0"/>
              <a:t>upport </a:t>
            </a:r>
          </a:p>
          <a:p>
            <a:r>
              <a:rPr lang="en-US" dirty="0" smtClean="0"/>
              <a:t>An effective way to disseminate behavioral health information</a:t>
            </a:r>
          </a:p>
          <a:p>
            <a:r>
              <a:rPr lang="en-US" dirty="0" smtClean="0"/>
              <a:t>50% of adolescents with cell phones sending at least 50 text messages a day </a:t>
            </a:r>
          </a:p>
          <a:p>
            <a:r>
              <a:rPr lang="en-US" dirty="0" smtClean="0"/>
              <a:t>Text messaging is likely to continue to be popular despite the advance improvement of technology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83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6000" b="1" dirty="0" smtClean="0"/>
              <a:t>L I F 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has a great influence on individuals and will help mold you into the individual</a:t>
            </a:r>
          </a:p>
          <a:p>
            <a:r>
              <a:rPr lang="en-US" dirty="0" smtClean="0"/>
              <a:t>Every individual has experienced different environments, thoughts, and feelings</a:t>
            </a:r>
          </a:p>
          <a:p>
            <a:r>
              <a:rPr lang="en-US" dirty="0" smtClean="0"/>
              <a:t>All of these aspects of life are integrated in some way, shape or form</a:t>
            </a:r>
          </a:p>
          <a:p>
            <a:r>
              <a:rPr lang="en-US" dirty="0" smtClean="0"/>
              <a:t>Change doesn’t always have to be attached to a negative aspect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75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SMH………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an motivate and increase the client’s awareness</a:t>
            </a:r>
          </a:p>
          <a:p>
            <a:r>
              <a:rPr lang="en-US" dirty="0" smtClean="0"/>
              <a:t>Adolescents are more likely to use smartphones and they seem to have a better handle on the use of apps</a:t>
            </a:r>
          </a:p>
          <a:p>
            <a:r>
              <a:rPr lang="en-US" dirty="0" smtClean="0"/>
              <a:t>Apps like Facebook and YouTube 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Add symbols like </a:t>
            </a:r>
            <a:r>
              <a:rPr lang="en-US" dirty="0" smtClean="0">
                <a:solidFill>
                  <a:srgbClr val="00B0F0"/>
                </a:solidFill>
                <a:sym typeface="Wingdings" pitchFamily="2" charset="2"/>
              </a:rPr>
              <a:t>  ;-)  =-0   B-)  :-/ :-D &lt;3 and sooo much more to express feelings!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7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Finishing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 I grow as a person I believe I will grow as a counselor. I truly believe my ideas will change </a:t>
            </a:r>
            <a:r>
              <a:rPr lang="en-US" dirty="0" smtClean="0"/>
              <a:t>as I gain more knowledge and experience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736557"/>
            <a:ext cx="8458199" cy="2921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73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Aguilera, A., &amp; Munoz, R. (2011). Text Messaging as an Adjunct to CBT in Low-Income 	Populations: A Usability and Feasibility Pilot Study. Professional Psychology Research	 and Practice, 42(6), 472-478. DOI: 10.1037/a0025499.</a:t>
            </a:r>
          </a:p>
          <a:p>
            <a:r>
              <a:rPr lang="en-US" dirty="0" err="1" smtClean="0"/>
              <a:t>Castelnuovo</a:t>
            </a:r>
            <a:r>
              <a:rPr lang="en-US" dirty="0" smtClean="0"/>
              <a:t>, G., </a:t>
            </a:r>
            <a:r>
              <a:rPr lang="en-US" dirty="0" err="1" smtClean="0"/>
              <a:t>Gaggioli</a:t>
            </a:r>
            <a:r>
              <a:rPr lang="en-US" dirty="0" smtClean="0"/>
              <a:t>, A., </a:t>
            </a:r>
            <a:r>
              <a:rPr lang="en-US" dirty="0" err="1" smtClean="0"/>
              <a:t>Mantovani</a:t>
            </a:r>
            <a:r>
              <a:rPr lang="en-US" dirty="0" smtClean="0"/>
              <a:t>, F., &amp; Riva, G. (2003). New and Old Tools in 	Psychotherapy: The Use of Technology for the </a:t>
            </a:r>
            <a:r>
              <a:rPr lang="en-US" dirty="0" err="1" smtClean="0"/>
              <a:t>Intregation</a:t>
            </a:r>
            <a:r>
              <a:rPr lang="en-US" dirty="0" smtClean="0"/>
              <a:t> of Traditional Clinical 	Treatments. Psychology: Theory, Research, Practice, Training, 40(.5), 33-44. 	 	DOI:10.1037//0033-3204.40.1/2.33.</a:t>
            </a:r>
          </a:p>
          <a:p>
            <a:r>
              <a:rPr lang="en-US" dirty="0" err="1" smtClean="0"/>
              <a:t>Luxton</a:t>
            </a:r>
            <a:r>
              <a:rPr lang="en-US" dirty="0" smtClean="0"/>
              <a:t>, D., McCann, R., Bush, N., </a:t>
            </a:r>
            <a:r>
              <a:rPr lang="en-US" dirty="0" err="1" smtClean="0"/>
              <a:t>Mishkind</a:t>
            </a:r>
            <a:r>
              <a:rPr lang="en-US" dirty="0" smtClean="0"/>
              <a:t>, M., &amp; </a:t>
            </a:r>
            <a:r>
              <a:rPr lang="en-US" dirty="0" err="1" smtClean="0"/>
              <a:t>Reger</a:t>
            </a:r>
            <a:r>
              <a:rPr lang="en-US" dirty="0" smtClean="0"/>
              <a:t>, G. (2011). </a:t>
            </a:r>
            <a:r>
              <a:rPr lang="en-US" dirty="0" err="1" smtClean="0"/>
              <a:t>mHealth</a:t>
            </a:r>
            <a:r>
              <a:rPr lang="en-US" dirty="0" smtClean="0"/>
              <a:t> for Mental 	Health: Integrating Smartphone Technology in Behavioral Healthcare. Professional 	Psychology Research and Practice, 42(6), 505-512. DOI: 10.1037//a0024485.</a:t>
            </a:r>
          </a:p>
          <a:p>
            <a:r>
              <a:rPr lang="en-US" dirty="0" err="1" smtClean="0"/>
              <a:t>Podell</a:t>
            </a:r>
            <a:r>
              <a:rPr lang="en-US" dirty="0" smtClean="0"/>
              <a:t>, J. L., Kendall, P. C., </a:t>
            </a:r>
            <a:r>
              <a:rPr lang="en-US" dirty="0" err="1" smtClean="0"/>
              <a:t>Gosch</a:t>
            </a:r>
            <a:r>
              <a:rPr lang="en-US" dirty="0" smtClean="0"/>
              <a:t>, E. A., Compton, S. N., March, J. S., Albano, A.-M., 	</a:t>
            </a:r>
            <a:r>
              <a:rPr lang="en-US" dirty="0" err="1" smtClean="0"/>
              <a:t>Rynn</a:t>
            </a:r>
            <a:r>
              <a:rPr lang="en-US" dirty="0" smtClean="0"/>
              <a:t>, M.A., Walkup, J. T., Sherrill, J. T., Ginsburg, G. S., Keeton, C. P., </a:t>
            </a:r>
            <a:r>
              <a:rPr lang="en-US" dirty="0" err="1" smtClean="0"/>
              <a:t>Birmaher</a:t>
            </a:r>
            <a:r>
              <a:rPr lang="en-US" dirty="0" smtClean="0"/>
              <a:t>, B., &amp; 	</a:t>
            </a:r>
            <a:r>
              <a:rPr lang="en-US" dirty="0" err="1" smtClean="0"/>
              <a:t>Piacentini</a:t>
            </a:r>
            <a:r>
              <a:rPr lang="en-US" dirty="0" smtClean="0"/>
              <a:t>, J. C.(2013). Therapist Factors and Outcomes in CBT for Anxiety in Youth.	 Professional Psychology: Research and Practice, 1-8. DOI: 10.1037/a0031700.</a:t>
            </a:r>
          </a:p>
          <a:p>
            <a:r>
              <a:rPr lang="en-US" dirty="0" err="1" smtClean="0"/>
              <a:t>Rizvi</a:t>
            </a:r>
            <a:r>
              <a:rPr lang="en-US" dirty="0" smtClean="0"/>
              <a:t>, S. L., </a:t>
            </a:r>
            <a:r>
              <a:rPr lang="en-US" dirty="0" err="1" smtClean="0"/>
              <a:t>Steffel</a:t>
            </a:r>
            <a:r>
              <a:rPr lang="en-US" dirty="0" smtClean="0"/>
              <a:t>, L. M., &amp; Carson-Wong, A. (2012). An Overview of Dialectical Behavior 	Therapy for Professional Psychologists. Professional Psychology: Research and 	Practice, 1-8. DOI: 10.1037/a0029808.</a:t>
            </a:r>
          </a:p>
          <a:p>
            <a:r>
              <a:rPr lang="en-US" dirty="0" smtClean="0"/>
              <a:t>Slone, N., Reese, R., &amp; McClellan, M. (2012). Tele-psychology Outcome Research with	 Children and Adolescents: A Review of the Literature. Psychological Services, 9(3),	 272-292. DOI:10.1037//a0027607.</a:t>
            </a:r>
          </a:p>
          <a:p>
            <a:r>
              <a:rPr lang="en-US" dirty="0" smtClean="0"/>
              <a:t>http://behavioraltech.org/resources/whatisdbt.cfm </a:t>
            </a:r>
          </a:p>
          <a:p>
            <a:r>
              <a:rPr lang="en-US" dirty="0" smtClean="0"/>
              <a:t>http://www.nacbt.org/whatiscbt.htm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01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b="1" dirty="0" smtClean="0"/>
              <a:t>Counseling Business is </a:t>
            </a:r>
            <a:br>
              <a:rPr lang="en-US" b="1" dirty="0" smtClean="0"/>
            </a:br>
            <a:r>
              <a:rPr lang="en-US" b="1" dirty="0" smtClean="0"/>
              <a:t>Real </a:t>
            </a:r>
            <a:r>
              <a:rPr lang="en-US" b="1" dirty="0"/>
              <a:t>B</a:t>
            </a:r>
            <a:r>
              <a:rPr lang="en-US" b="1" dirty="0" smtClean="0"/>
              <a:t>usiness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Counselors mean business when it comes to taking care and providing the most efficient treatment plan </a:t>
            </a:r>
          </a:p>
          <a:p>
            <a:r>
              <a:rPr lang="en-US" dirty="0" smtClean="0"/>
              <a:t>It is about embracing a plan of action while incorporating your clients at the same time</a:t>
            </a:r>
          </a:p>
          <a:p>
            <a:r>
              <a:rPr lang="en-US" dirty="0" smtClean="0"/>
              <a:t>A client should feel empowered and relived with the choices they have implemented in their course of treatment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40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ADOLESCENTS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Intriguing and Interesting </a:t>
            </a:r>
          </a:p>
          <a:p>
            <a:r>
              <a:rPr lang="en-US" dirty="0" smtClean="0"/>
              <a:t>Love the honesty……………</a:t>
            </a:r>
          </a:p>
          <a:p>
            <a:r>
              <a:rPr lang="en-US" dirty="0" smtClean="0"/>
              <a:t>Ages 8- 16 years old </a:t>
            </a:r>
          </a:p>
          <a:p>
            <a:r>
              <a:rPr lang="en-US" dirty="0"/>
              <a:t>M</a:t>
            </a:r>
            <a:r>
              <a:rPr lang="en-US" dirty="0" smtClean="0"/>
              <a:t>ale and Female</a:t>
            </a:r>
          </a:p>
          <a:p>
            <a:r>
              <a:rPr lang="en-US" dirty="0" smtClean="0"/>
              <a:t>Multitude of disorders </a:t>
            </a:r>
          </a:p>
          <a:p>
            <a:r>
              <a:rPr lang="en-US" dirty="0" smtClean="0"/>
              <a:t>Treating adolescents is significantly different than treating adults</a:t>
            </a:r>
          </a:p>
          <a:p>
            <a:r>
              <a:rPr lang="en-US" dirty="0" smtClean="0"/>
              <a:t>Young adolescents usually don’t refer themselves to counseling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907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My Little Practice………..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would prefer not to be the only counselor</a:t>
            </a:r>
          </a:p>
          <a:p>
            <a:r>
              <a:rPr lang="en-US" dirty="0"/>
              <a:t>S</a:t>
            </a:r>
            <a:r>
              <a:rPr lang="en-US" dirty="0" smtClean="0"/>
              <a:t>mall group of counselors like a “Team” </a:t>
            </a:r>
          </a:p>
          <a:p>
            <a:r>
              <a:rPr lang="en-US" dirty="0"/>
              <a:t>W</a:t>
            </a:r>
            <a:r>
              <a:rPr lang="en-US" dirty="0" smtClean="0"/>
              <a:t>eekly meeting that will consist of discusses about the clients plan, treatment, progress, and evaluations</a:t>
            </a:r>
            <a:endParaRPr lang="en-US" dirty="0"/>
          </a:p>
          <a:p>
            <a:r>
              <a:rPr lang="en-US" dirty="0" smtClean="0"/>
              <a:t>I would also want the adolescent to interview the counselor </a:t>
            </a:r>
          </a:p>
          <a:p>
            <a:r>
              <a:rPr lang="en-US" dirty="0" smtClean="0"/>
              <a:t>I hope I will be a supervisor by the time I open my own practice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103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Where’s My Stapler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 would want my practice to have windows and good lighting</a:t>
            </a:r>
          </a:p>
          <a:p>
            <a:r>
              <a:rPr lang="en-US" dirty="0"/>
              <a:t>B</a:t>
            </a:r>
            <a:r>
              <a:rPr lang="en-US" dirty="0" smtClean="0"/>
              <a:t>ooks for children and adolescents to read in the waiting room </a:t>
            </a:r>
          </a:p>
          <a:p>
            <a:r>
              <a:rPr lang="en-US" dirty="0">
                <a:solidFill>
                  <a:srgbClr val="00B0F0"/>
                </a:solidFill>
              </a:rPr>
              <a:t>W</a:t>
            </a:r>
            <a:r>
              <a:rPr lang="en-US" dirty="0" smtClean="0">
                <a:solidFill>
                  <a:srgbClr val="00B0F0"/>
                </a:solidFill>
              </a:rPr>
              <a:t>aiting room should be a light welcoming color like blue with plenty of chairs</a:t>
            </a:r>
          </a:p>
          <a:p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ounseling rooms should have toys like building </a:t>
            </a:r>
            <a:r>
              <a:rPr lang="en-US" dirty="0" smtClean="0">
                <a:solidFill>
                  <a:srgbClr val="FFFF00"/>
                </a:solidFill>
              </a:rPr>
              <a:t>blocks, dolls (boys and girls), doll houses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dirty="0" smtClean="0">
                <a:solidFill>
                  <a:srgbClr val="00B050"/>
                </a:solidFill>
              </a:rPr>
              <a:t>puppets, white boards, coloring books, crayons,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markers, paints, computers, and other toys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56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Counseling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 would like the different counselors to specialize in therapeutic techniques</a:t>
            </a:r>
          </a:p>
          <a:p>
            <a:r>
              <a:rPr lang="en-US" dirty="0" smtClean="0"/>
              <a:t>Like…… Rogerian, Adlerian, Play therapy, Cognitive Behavior Therapy (CBT), and Dialectic Behavior Therapy (DBT)</a:t>
            </a:r>
          </a:p>
          <a:p>
            <a:r>
              <a:rPr lang="en-US" dirty="0" smtClean="0"/>
              <a:t>I believe if I work with CBT and DBT I can help adolescents with </a:t>
            </a:r>
            <a:r>
              <a:rPr lang="en-US" dirty="0" smtClean="0">
                <a:solidFill>
                  <a:srgbClr val="FFFF00"/>
                </a:solidFill>
              </a:rPr>
              <a:t>anxiety, depression, eating disorders, behaviors disorders, post-traumatic stress disorder (PTSD), and those who have suffered from abuse (physical, verbal or sexual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85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Cognitive Behavioral Therapy (CBT)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</a:t>
            </a:r>
            <a:r>
              <a:rPr lang="en-US" dirty="0" smtClean="0"/>
              <a:t>sychotherapy that emphasizes the important role of thinking in how we feel and what we do</a:t>
            </a:r>
          </a:p>
          <a:p>
            <a:r>
              <a:rPr lang="en-US" dirty="0" smtClean="0"/>
              <a:t>It is time-limited so we have to help our clients understand at the very beginning of the therapy process</a:t>
            </a:r>
          </a:p>
          <a:p>
            <a:r>
              <a:rPr lang="en-US" dirty="0"/>
              <a:t>C</a:t>
            </a:r>
            <a:r>
              <a:rPr lang="en-US" dirty="0" smtClean="0"/>
              <a:t>onsidered open-ended and it’s not an ongoing process</a:t>
            </a:r>
          </a:p>
          <a:p>
            <a:r>
              <a:rPr lang="en-US" dirty="0" smtClean="0"/>
              <a:t>CBT counselors believe that the clients change because they learn how to think differently and they act on that learning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12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dirty="0" smtClean="0"/>
              <a:t>Cognitive Behavioral Therapy (CBT)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CBT focus on teaching rational self-counseling skills</a:t>
            </a:r>
          </a:p>
          <a:p>
            <a:r>
              <a:rPr lang="en-US" dirty="0"/>
              <a:t>S</a:t>
            </a:r>
            <a:r>
              <a:rPr lang="en-US" dirty="0" smtClean="0"/>
              <a:t>eek to learn what their client’s goals are and then help their clients achieve those goals</a:t>
            </a:r>
          </a:p>
          <a:p>
            <a:r>
              <a:rPr lang="en-US" dirty="0" smtClean="0"/>
              <a:t>CBT a counselor should be empathic, caring, and involved</a:t>
            </a:r>
          </a:p>
          <a:p>
            <a:r>
              <a:rPr lang="en-US" dirty="0" smtClean="0"/>
              <a:t>As counselors work with adolescents they should present themselves as allies and help formulate meaningful goals</a:t>
            </a:r>
          </a:p>
          <a:p>
            <a:r>
              <a:rPr lang="en-US" dirty="0" smtClean="0"/>
              <a:t>In this case a counselor may feel more like a coach</a:t>
            </a:r>
          </a:p>
          <a:p>
            <a:r>
              <a:rPr lang="en-US" dirty="0" smtClean="0"/>
              <a:t>Flexibility!!!!!!!!!!!!!!!!!!!!!!!!!!!!!!!!!!!!!!!!!!!!!!!!!!!!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8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102</TotalTime>
  <Words>1124</Words>
  <Application>Microsoft Office PowerPoint</Application>
  <PresentationFormat>On-screen Show (4:3)</PresentationFormat>
  <Paragraphs>117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Verve</vt:lpstr>
      <vt:lpstr>In The Eyes of an Adolescent:  The Technological World </vt:lpstr>
      <vt:lpstr>L I F E</vt:lpstr>
      <vt:lpstr>Counseling Business is  Real Business</vt:lpstr>
      <vt:lpstr>ADOLESCENTS</vt:lpstr>
      <vt:lpstr>My Little Practice………..</vt:lpstr>
      <vt:lpstr>Where’s My Stapler </vt:lpstr>
      <vt:lpstr>Counseling Techniques</vt:lpstr>
      <vt:lpstr>Cognitive Behavioral Therapy (CBT) </vt:lpstr>
      <vt:lpstr>Cognitive Behavioral Therapy (CBT)</vt:lpstr>
      <vt:lpstr>Dialectical Behavior Therapy (DBT)</vt:lpstr>
      <vt:lpstr>Dialectical Behavior Therapy (DBT)</vt:lpstr>
      <vt:lpstr>Communication</vt:lpstr>
      <vt:lpstr>E-therapy </vt:lpstr>
      <vt:lpstr>Technology </vt:lpstr>
      <vt:lpstr>Technology </vt:lpstr>
      <vt:lpstr>Synchronous Communication</vt:lpstr>
      <vt:lpstr>Applications: E-therapy </vt:lpstr>
      <vt:lpstr>Applications: E-therapy </vt:lpstr>
      <vt:lpstr>OMG……….</vt:lpstr>
      <vt:lpstr>SMH……… </vt:lpstr>
      <vt:lpstr>Finishing Comments</vt:lpstr>
      <vt:lpstr>References</vt:lpstr>
    </vt:vector>
  </TitlesOfParts>
  <Company>U.S Air Force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Eyes of an Adolescent:  The Technological World</dc:title>
  <dc:creator>Garnsey, Elizabeth M SSgt USAF ANG 137 AS/DOL</dc:creator>
  <cp:lastModifiedBy>Garnsey, Elizabeth M SSgt USAF ANG 137 AS/DOL</cp:lastModifiedBy>
  <cp:revision>12</cp:revision>
  <dcterms:created xsi:type="dcterms:W3CDTF">2013-04-17T20:33:41Z</dcterms:created>
  <dcterms:modified xsi:type="dcterms:W3CDTF">2013-04-22T15:33:52Z</dcterms:modified>
</cp:coreProperties>
</file>