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diagrams/colors1.xml" ContentType="application/vnd.openxmlformats-officedocument.drawingml.diagramColors+xml"/>
  <Override PartName="/ppt/slides/slide30.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diagrams/layout1.xml" ContentType="application/vnd.openxmlformats-officedocument.drawingml.diagramLayout+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diagrams/quickStyle1.xml" ContentType="application/vnd.openxmlformats-officedocument.drawingml.diagramStyl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1.xml" ContentType="application/vnd.openxmlformats-officedocument.presentationml.notesSlide+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diagrams/layout2.xml" ContentType="application/vnd.openxmlformats-officedocument.drawingml.diagramLayout+xml"/>
  <Override PartName="/ppt/slides/slide58.xml" ContentType="application/vnd.openxmlformats-officedocument.presentationml.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diagrams/colors2.xml" ContentType="application/vnd.openxmlformats-officedocument.drawingml.diagramColors+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82"/>
  </p:notesMasterIdLst>
  <p:sldIdLst>
    <p:sldId id="289" r:id="rId2"/>
    <p:sldId id="345" r:id="rId3"/>
    <p:sldId id="346" r:id="rId4"/>
    <p:sldId id="347" r:id="rId5"/>
    <p:sldId id="290" r:id="rId6"/>
    <p:sldId id="322" r:id="rId7"/>
    <p:sldId id="323" r:id="rId8"/>
    <p:sldId id="324" r:id="rId9"/>
    <p:sldId id="291" r:id="rId10"/>
    <p:sldId id="292" r:id="rId11"/>
    <p:sldId id="293" r:id="rId12"/>
    <p:sldId id="294" r:id="rId13"/>
    <p:sldId id="296" r:id="rId14"/>
    <p:sldId id="298" r:id="rId15"/>
    <p:sldId id="297" r:id="rId16"/>
    <p:sldId id="299" r:id="rId17"/>
    <p:sldId id="300" r:id="rId18"/>
    <p:sldId id="301" r:id="rId19"/>
    <p:sldId id="302"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5" r:id="rId34"/>
    <p:sldId id="327" r:id="rId35"/>
    <p:sldId id="328" r:id="rId36"/>
    <p:sldId id="329" r:id="rId37"/>
    <p:sldId id="330" r:id="rId38"/>
    <p:sldId id="331" r:id="rId39"/>
    <p:sldId id="332" r:id="rId40"/>
    <p:sldId id="333" r:id="rId41"/>
    <p:sldId id="326" r:id="rId42"/>
    <p:sldId id="334" r:id="rId43"/>
    <p:sldId id="335" r:id="rId44"/>
    <p:sldId id="336" r:id="rId45"/>
    <p:sldId id="337" r:id="rId46"/>
    <p:sldId id="338" r:id="rId47"/>
    <p:sldId id="257" r:id="rId48"/>
    <p:sldId id="278" r:id="rId49"/>
    <p:sldId id="284" r:id="rId50"/>
    <p:sldId id="281" r:id="rId51"/>
    <p:sldId id="285" r:id="rId52"/>
    <p:sldId id="283" r:id="rId53"/>
    <p:sldId id="286" r:id="rId54"/>
    <p:sldId id="276" r:id="rId55"/>
    <p:sldId id="275" r:id="rId56"/>
    <p:sldId id="287" r:id="rId57"/>
    <p:sldId id="282" r:id="rId58"/>
    <p:sldId id="288" r:id="rId59"/>
    <p:sldId id="267" r:id="rId60"/>
    <p:sldId id="261" r:id="rId61"/>
    <p:sldId id="260" r:id="rId62"/>
    <p:sldId id="262" r:id="rId63"/>
    <p:sldId id="265" r:id="rId64"/>
    <p:sldId id="295" r:id="rId65"/>
    <p:sldId id="266" r:id="rId66"/>
    <p:sldId id="271" r:id="rId67"/>
    <p:sldId id="272" r:id="rId68"/>
    <p:sldId id="273" r:id="rId69"/>
    <p:sldId id="256" r:id="rId70"/>
    <p:sldId id="274" r:id="rId71"/>
    <p:sldId id="305" r:id="rId72"/>
    <p:sldId id="304" r:id="rId73"/>
    <p:sldId id="339" r:id="rId74"/>
    <p:sldId id="303" r:id="rId75"/>
    <p:sldId id="340" r:id="rId76"/>
    <p:sldId id="341" r:id="rId77"/>
    <p:sldId id="342" r:id="rId78"/>
    <p:sldId id="344" r:id="rId79"/>
    <p:sldId id="343" r:id="rId80"/>
    <p:sldId id="280"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76" autoAdjust="0"/>
    <p:restoredTop sz="94640" autoAdjust="0"/>
  </p:normalViewPr>
  <p:slideViewPr>
    <p:cSldViewPr snapToObjects="1">
      <p:cViewPr>
        <p:scale>
          <a:sx n="77" d="100"/>
          <a:sy n="77" d="100"/>
        </p:scale>
        <p:origin x="-1096" y="-672"/>
      </p:cViewPr>
      <p:guideLst>
        <p:guide orient="horz" pos="2160"/>
        <p:guide pos="2880"/>
      </p:guideLst>
    </p:cSldViewPr>
  </p:slideViewPr>
  <p:outlineViewPr>
    <p:cViewPr>
      <p:scale>
        <a:sx n="33" d="100"/>
        <a:sy n="33" d="100"/>
      </p:scale>
      <p:origin x="0" y="115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viewProps" Target="viewProp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notesMaster" Target="notesMasters/notesMaster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theme" Target="theme/theme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Sheet1!$B$1</c:f>
              <c:strCache>
                <c:ptCount val="1"/>
                <c:pt idx="0">
                  <c:v>COMPUTERS</c:v>
                </c:pt>
              </c:strCache>
            </c:strRef>
          </c:tx>
          <c:cat>
            <c:strRef>
              <c:f>Sheet1!$A$2:$A$5</c:f>
              <c:strCache>
                <c:ptCount val="3"/>
                <c:pt idx="0">
                  <c:v>TEENS</c:v>
                </c:pt>
                <c:pt idx="1">
                  <c:v>YOUNG ADULTS</c:v>
                </c:pt>
                <c:pt idx="2">
                  <c:v>ADULTS</c:v>
                </c:pt>
              </c:strCache>
            </c:strRef>
          </c:cat>
          <c:val>
            <c:numRef>
              <c:f>Sheet1!$B$2:$B$5</c:f>
              <c:numCache>
                <c:formatCode>0.00%</c:formatCode>
                <c:ptCount val="4"/>
                <c:pt idx="0" formatCode="0%">
                  <c:v>0.65</c:v>
                </c:pt>
                <c:pt idx="1">
                  <c:v>0.965</c:v>
                </c:pt>
                <c:pt idx="2" formatCode="0%">
                  <c:v>0.59</c:v>
                </c:pt>
              </c:numCache>
            </c:numRef>
          </c:val>
        </c:ser>
        <c:ser>
          <c:idx val="1"/>
          <c:order val="1"/>
          <c:tx>
            <c:strRef>
              <c:f>Sheet1!$C$1</c:f>
              <c:strCache>
                <c:ptCount val="1"/>
                <c:pt idx="0">
                  <c:v>BOOKS</c:v>
                </c:pt>
              </c:strCache>
            </c:strRef>
          </c:tx>
          <c:cat>
            <c:strRef>
              <c:f>Sheet1!$A$2:$A$5</c:f>
              <c:strCache>
                <c:ptCount val="3"/>
                <c:pt idx="0">
                  <c:v>TEENS</c:v>
                </c:pt>
                <c:pt idx="1">
                  <c:v>YOUNG ADULTS</c:v>
                </c:pt>
                <c:pt idx="2">
                  <c:v>ADULTS</c:v>
                </c:pt>
              </c:strCache>
            </c:strRef>
          </c:cat>
          <c:val>
            <c:numRef>
              <c:f>Sheet1!$C$2:$C$5</c:f>
              <c:numCache>
                <c:formatCode>0%</c:formatCode>
                <c:ptCount val="4"/>
                <c:pt idx="0">
                  <c:v>0.3</c:v>
                </c:pt>
                <c:pt idx="1">
                  <c:v>0.47</c:v>
                </c:pt>
                <c:pt idx="2">
                  <c:v>0.3</c:v>
                </c:pt>
              </c:numCache>
            </c:numRef>
          </c:val>
        </c:ser>
        <c:ser>
          <c:idx val="2"/>
          <c:order val="2"/>
          <c:tx>
            <c:strRef>
              <c:f>Sheet1!$D$1</c:f>
              <c:strCache>
                <c:ptCount val="1"/>
                <c:pt idx="0">
                  <c:v>VIDEO GAMES</c:v>
                </c:pt>
              </c:strCache>
            </c:strRef>
          </c:tx>
          <c:cat>
            <c:strRef>
              <c:f>Sheet1!$A$2:$A$5</c:f>
              <c:strCache>
                <c:ptCount val="3"/>
                <c:pt idx="0">
                  <c:v>TEENS</c:v>
                </c:pt>
                <c:pt idx="1">
                  <c:v>YOUNG ADULTS</c:v>
                </c:pt>
                <c:pt idx="2">
                  <c:v>ADULTS</c:v>
                </c:pt>
              </c:strCache>
            </c:strRef>
          </c:cat>
          <c:val>
            <c:numRef>
              <c:f>Sheet1!$D$2:$D$5</c:f>
              <c:numCache>
                <c:formatCode>0%</c:formatCode>
                <c:ptCount val="4"/>
                <c:pt idx="0">
                  <c:v>0.25</c:v>
                </c:pt>
                <c:pt idx="1">
                  <c:v>0.75</c:v>
                </c:pt>
                <c:pt idx="2">
                  <c:v>0.53</c:v>
                </c:pt>
              </c:numCache>
            </c:numRef>
          </c:val>
        </c:ser>
        <c:ser>
          <c:idx val="3"/>
          <c:order val="3"/>
          <c:tx>
            <c:strRef>
              <c:f>Sheet1!$E$1</c:f>
              <c:strCache>
                <c:ptCount val="1"/>
                <c:pt idx="0">
                  <c:v>WORK</c:v>
                </c:pt>
              </c:strCache>
            </c:strRef>
          </c:tx>
          <c:cat>
            <c:strRef>
              <c:f>Sheet1!$A$2:$A$5</c:f>
              <c:strCache>
                <c:ptCount val="3"/>
                <c:pt idx="0">
                  <c:v>TEENS</c:v>
                </c:pt>
                <c:pt idx="1">
                  <c:v>YOUNG ADULTS</c:v>
                </c:pt>
                <c:pt idx="2">
                  <c:v>ADULTS</c:v>
                </c:pt>
              </c:strCache>
            </c:strRef>
          </c:cat>
          <c:val>
            <c:numRef>
              <c:f>Sheet1!$E$2:$E$5</c:f>
              <c:numCache>
                <c:formatCode>0%</c:formatCode>
                <c:ptCount val="4"/>
                <c:pt idx="0" formatCode="0.00%">
                  <c:v>0.256</c:v>
                </c:pt>
                <c:pt idx="1">
                  <c:v>0.55</c:v>
                </c:pt>
                <c:pt idx="2" formatCode="0.00%">
                  <c:v>0.649</c:v>
                </c:pt>
              </c:numCache>
            </c:numRef>
          </c:val>
        </c:ser>
        <c:ser>
          <c:idx val="4"/>
          <c:order val="4"/>
          <c:tx>
            <c:strRef>
              <c:f>Sheet1!$F$1</c:f>
              <c:strCache>
                <c:ptCount val="1"/>
                <c:pt idx="0">
                  <c:v>TV</c:v>
                </c:pt>
              </c:strCache>
            </c:strRef>
          </c:tx>
          <c:cat>
            <c:strRef>
              <c:f>Sheet1!$A$2:$A$5</c:f>
              <c:strCache>
                <c:ptCount val="3"/>
                <c:pt idx="0">
                  <c:v>TEENS</c:v>
                </c:pt>
                <c:pt idx="1">
                  <c:v>YOUNG ADULTS</c:v>
                </c:pt>
                <c:pt idx="2">
                  <c:v>ADULTS</c:v>
                </c:pt>
              </c:strCache>
            </c:strRef>
          </c:cat>
          <c:val>
            <c:numRef>
              <c:f>Sheet1!$F$2:$F$5</c:f>
              <c:numCache>
                <c:formatCode>0%</c:formatCode>
                <c:ptCount val="4"/>
                <c:pt idx="0">
                  <c:v>0.67</c:v>
                </c:pt>
                <c:pt idx="1">
                  <c:v>0.67</c:v>
                </c:pt>
                <c:pt idx="2" formatCode="0.00%">
                  <c:v>0.883</c:v>
                </c:pt>
              </c:numCache>
            </c:numRef>
          </c:val>
        </c:ser>
        <c:ser>
          <c:idx val="5"/>
          <c:order val="5"/>
          <c:tx>
            <c:strRef>
              <c:f>Sheet1!$G$1</c:f>
              <c:strCache>
                <c:ptCount val="1"/>
                <c:pt idx="0">
                  <c:v>MUSIC</c:v>
                </c:pt>
              </c:strCache>
            </c:strRef>
          </c:tx>
          <c:cat>
            <c:strRef>
              <c:f>Sheet1!$A$2:$A$5</c:f>
              <c:strCache>
                <c:ptCount val="3"/>
                <c:pt idx="0">
                  <c:v>TEENS</c:v>
                </c:pt>
                <c:pt idx="1">
                  <c:v>YOUNG ADULTS</c:v>
                </c:pt>
                <c:pt idx="2">
                  <c:v>ADULTS</c:v>
                </c:pt>
              </c:strCache>
            </c:strRef>
          </c:cat>
          <c:val>
            <c:numRef>
              <c:f>Sheet1!$G$2:$G$5</c:f>
              <c:numCache>
                <c:formatCode>0%</c:formatCode>
                <c:ptCount val="4"/>
                <c:pt idx="0">
                  <c:v>0.99</c:v>
                </c:pt>
                <c:pt idx="1">
                  <c:v>0.96</c:v>
                </c:pt>
                <c:pt idx="2">
                  <c:v>0.48</c:v>
                </c:pt>
              </c:numCache>
            </c:numRef>
          </c:val>
        </c:ser>
        <c:axId val="638726216"/>
        <c:axId val="642306136"/>
      </c:barChart>
      <c:catAx>
        <c:axId val="638726216"/>
        <c:scaling>
          <c:orientation val="minMax"/>
        </c:scaling>
        <c:axPos val="b"/>
        <c:tickLblPos val="nextTo"/>
        <c:crossAx val="642306136"/>
        <c:crosses val="autoZero"/>
        <c:auto val="1"/>
        <c:lblAlgn val="ctr"/>
        <c:lblOffset val="100"/>
      </c:catAx>
      <c:valAx>
        <c:axId val="642306136"/>
        <c:scaling>
          <c:orientation val="minMax"/>
        </c:scaling>
        <c:axPos val="l"/>
        <c:majorGridlines/>
        <c:numFmt formatCode="0%" sourceLinked="1"/>
        <c:tickLblPos val="nextTo"/>
        <c:crossAx val="638726216"/>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view3D>
      <c:perspective val="30"/>
    </c:view3D>
    <c:plotArea>
      <c:layout/>
      <c:bar3DChart>
        <c:barDir val="col"/>
        <c:grouping val="standard"/>
        <c:ser>
          <c:idx val="0"/>
          <c:order val="0"/>
          <c:tx>
            <c:strRef>
              <c:f>Sheet1!$B$1</c:f>
              <c:strCache>
                <c:ptCount val="1"/>
                <c:pt idx="0">
                  <c:v>Female </c:v>
                </c:pt>
              </c:strCache>
            </c:strRef>
          </c:tx>
          <c:cat>
            <c:strRef>
              <c:f>Sheet1!$A$2:$A$3</c:f>
              <c:strCache>
                <c:ptCount val="2"/>
                <c:pt idx="0">
                  <c:v>Employed </c:v>
                </c:pt>
                <c:pt idx="1">
                  <c:v>College Students </c:v>
                </c:pt>
              </c:strCache>
            </c:strRef>
          </c:cat>
          <c:val>
            <c:numRef>
              <c:f>Sheet1!$B$2:$B$3</c:f>
              <c:numCache>
                <c:formatCode>0.00%</c:formatCode>
                <c:ptCount val="2"/>
                <c:pt idx="0">
                  <c:v>0.531</c:v>
                </c:pt>
                <c:pt idx="1">
                  <c:v>0.036</c:v>
                </c:pt>
              </c:numCache>
            </c:numRef>
          </c:val>
        </c:ser>
        <c:ser>
          <c:idx val="1"/>
          <c:order val="1"/>
          <c:tx>
            <c:strRef>
              <c:f>Sheet1!$C$1</c:f>
              <c:strCache>
                <c:ptCount val="1"/>
                <c:pt idx="0">
                  <c:v>Male</c:v>
                </c:pt>
              </c:strCache>
            </c:strRef>
          </c:tx>
          <c:cat>
            <c:strRef>
              <c:f>Sheet1!$A$2:$A$3</c:f>
              <c:strCache>
                <c:ptCount val="2"/>
                <c:pt idx="0">
                  <c:v>Employed </c:v>
                </c:pt>
                <c:pt idx="1">
                  <c:v>College Students </c:v>
                </c:pt>
              </c:strCache>
            </c:strRef>
          </c:cat>
          <c:val>
            <c:numRef>
              <c:f>Sheet1!$C$2:$C$3</c:f>
              <c:numCache>
                <c:formatCode>0.00%</c:formatCode>
                <c:ptCount val="2"/>
                <c:pt idx="0">
                  <c:v>0.663</c:v>
                </c:pt>
                <c:pt idx="1">
                  <c:v>0.0275</c:v>
                </c:pt>
              </c:numCache>
            </c:numRef>
          </c:val>
        </c:ser>
        <c:ser>
          <c:idx val="2"/>
          <c:order val="2"/>
          <c:tx>
            <c:strRef>
              <c:f>Sheet1!$D$1</c:f>
              <c:strCache>
                <c:ptCount val="1"/>
                <c:pt idx="0">
                  <c:v>13-17</c:v>
                </c:pt>
              </c:strCache>
            </c:strRef>
          </c:tx>
          <c:cat>
            <c:strRef>
              <c:f>Sheet1!$A$2:$A$3</c:f>
              <c:strCache>
                <c:ptCount val="2"/>
                <c:pt idx="0">
                  <c:v>Employed </c:v>
                </c:pt>
                <c:pt idx="1">
                  <c:v>College Students </c:v>
                </c:pt>
              </c:strCache>
            </c:strRef>
          </c:cat>
          <c:val>
            <c:numRef>
              <c:f>Sheet1!$D$2:$D$3</c:f>
              <c:numCache>
                <c:formatCode>0.00%</c:formatCode>
                <c:ptCount val="2"/>
                <c:pt idx="0">
                  <c:v>0.706</c:v>
                </c:pt>
                <c:pt idx="1">
                  <c:v>0.0356</c:v>
                </c:pt>
              </c:numCache>
            </c:numRef>
          </c:val>
        </c:ser>
        <c:ser>
          <c:idx val="3"/>
          <c:order val="3"/>
          <c:tx>
            <c:strRef>
              <c:f>Sheet1!$E$1</c:f>
              <c:strCache>
                <c:ptCount val="1"/>
                <c:pt idx="0">
                  <c:v>18-24</c:v>
                </c:pt>
              </c:strCache>
            </c:strRef>
          </c:tx>
          <c:cat>
            <c:strRef>
              <c:f>Sheet1!$A$2:$A$3</c:f>
              <c:strCache>
                <c:ptCount val="2"/>
                <c:pt idx="0">
                  <c:v>Employed </c:v>
                </c:pt>
                <c:pt idx="1">
                  <c:v>College Students </c:v>
                </c:pt>
              </c:strCache>
            </c:strRef>
          </c:cat>
          <c:val>
            <c:numRef>
              <c:f>Sheet1!$E$2:$E$3</c:f>
              <c:numCache>
                <c:formatCode>0.00%</c:formatCode>
                <c:ptCount val="2"/>
                <c:pt idx="0">
                  <c:v>0.625</c:v>
                </c:pt>
                <c:pt idx="1">
                  <c:v>0.213</c:v>
                </c:pt>
              </c:numCache>
            </c:numRef>
          </c:val>
        </c:ser>
        <c:ser>
          <c:idx val="4"/>
          <c:order val="4"/>
          <c:tx>
            <c:strRef>
              <c:f>Sheet1!$F$1</c:f>
              <c:strCache>
                <c:ptCount val="1"/>
                <c:pt idx="0">
                  <c:v>25-34</c:v>
                </c:pt>
              </c:strCache>
            </c:strRef>
          </c:tx>
          <c:cat>
            <c:strRef>
              <c:f>Sheet1!$A$2:$A$3</c:f>
              <c:strCache>
                <c:ptCount val="2"/>
                <c:pt idx="0">
                  <c:v>Employed </c:v>
                </c:pt>
                <c:pt idx="1">
                  <c:v>College Students </c:v>
                </c:pt>
              </c:strCache>
            </c:strRef>
          </c:cat>
          <c:val>
            <c:numRef>
              <c:f>Sheet1!$F$2:$F$3</c:f>
              <c:numCache>
                <c:formatCode>0.00%</c:formatCode>
                <c:ptCount val="2"/>
                <c:pt idx="0">
                  <c:v>0.754</c:v>
                </c:pt>
                <c:pt idx="1">
                  <c:v>0.0542</c:v>
                </c:pt>
              </c:numCache>
            </c:numRef>
          </c:val>
        </c:ser>
        <c:shape val="box"/>
        <c:axId val="633959384"/>
        <c:axId val="565986936"/>
        <c:axId val="648236312"/>
      </c:bar3DChart>
      <c:catAx>
        <c:axId val="633959384"/>
        <c:scaling>
          <c:orientation val="minMax"/>
        </c:scaling>
        <c:axPos val="b"/>
        <c:tickLblPos val="nextTo"/>
        <c:crossAx val="565986936"/>
        <c:crosses val="autoZero"/>
        <c:auto val="1"/>
        <c:lblAlgn val="ctr"/>
        <c:lblOffset val="100"/>
      </c:catAx>
      <c:valAx>
        <c:axId val="565986936"/>
        <c:scaling>
          <c:orientation val="minMax"/>
        </c:scaling>
        <c:axPos val="l"/>
        <c:majorGridlines/>
        <c:numFmt formatCode="0.00%" sourceLinked="1"/>
        <c:tickLblPos val="nextTo"/>
        <c:crossAx val="633959384"/>
        <c:crosses val="autoZero"/>
        <c:crossBetween val="between"/>
      </c:valAx>
      <c:serAx>
        <c:axId val="648236312"/>
        <c:scaling>
          <c:orientation val="minMax"/>
        </c:scaling>
        <c:axPos val="b"/>
        <c:tickLblPos val="nextTo"/>
        <c:crossAx val="565986936"/>
        <c:crosses val="autoZero"/>
      </c:serAx>
    </c:plotArea>
    <c:legend>
      <c:legendPos val="r"/>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view3D>
      <c:perspective val="30"/>
    </c:view3D>
    <c:plotArea>
      <c:layout/>
      <c:bar3DChart>
        <c:barDir val="col"/>
        <c:grouping val="standard"/>
        <c:ser>
          <c:idx val="0"/>
          <c:order val="0"/>
          <c:tx>
            <c:strRef>
              <c:f>Sheet1!$B$1</c:f>
              <c:strCache>
                <c:ptCount val="1"/>
                <c:pt idx="0">
                  <c:v>Like websites that protect Privacy</c:v>
                </c:pt>
              </c:strCache>
            </c:strRef>
          </c:tx>
          <c:cat>
            <c:strRef>
              <c:f>Sheet1!$A$2:$A$6</c:f>
              <c:strCache>
                <c:ptCount val="5"/>
                <c:pt idx="0">
                  <c:v>Female</c:v>
                </c:pt>
                <c:pt idx="1">
                  <c:v>Male</c:v>
                </c:pt>
                <c:pt idx="2">
                  <c:v>Age 13-17</c:v>
                </c:pt>
                <c:pt idx="3">
                  <c:v>Age-18-24</c:v>
                </c:pt>
                <c:pt idx="4">
                  <c:v>Age 25-34</c:v>
                </c:pt>
              </c:strCache>
            </c:strRef>
          </c:cat>
          <c:val>
            <c:numRef>
              <c:f>Sheet1!$B$2:$B$6</c:f>
              <c:numCache>
                <c:formatCode>0.00%</c:formatCode>
                <c:ptCount val="5"/>
                <c:pt idx="0">
                  <c:v>0.599</c:v>
                </c:pt>
                <c:pt idx="1">
                  <c:v>0.401</c:v>
                </c:pt>
                <c:pt idx="2">
                  <c:v>0.122</c:v>
                </c:pt>
                <c:pt idx="3">
                  <c:v>0.0865</c:v>
                </c:pt>
                <c:pt idx="4">
                  <c:v>0.199</c:v>
                </c:pt>
              </c:numCache>
            </c:numRef>
          </c:val>
        </c:ser>
        <c:ser>
          <c:idx val="1"/>
          <c:order val="1"/>
          <c:tx>
            <c:strRef>
              <c:f>Sheet1!$C$1</c:f>
              <c:strCache>
                <c:ptCount val="1"/>
                <c:pt idx="0">
                  <c:v>Get their news from internet</c:v>
                </c:pt>
              </c:strCache>
            </c:strRef>
          </c:tx>
          <c:cat>
            <c:strRef>
              <c:f>Sheet1!$A$2:$A$6</c:f>
              <c:strCache>
                <c:ptCount val="5"/>
                <c:pt idx="0">
                  <c:v>Female</c:v>
                </c:pt>
                <c:pt idx="1">
                  <c:v>Male</c:v>
                </c:pt>
                <c:pt idx="2">
                  <c:v>Age 13-17</c:v>
                </c:pt>
                <c:pt idx="3">
                  <c:v>Age-18-24</c:v>
                </c:pt>
                <c:pt idx="4">
                  <c:v>Age 25-34</c:v>
                </c:pt>
              </c:strCache>
            </c:strRef>
          </c:cat>
          <c:val>
            <c:numRef>
              <c:f>Sheet1!$C$2:$C$6</c:f>
              <c:numCache>
                <c:formatCode>0.00%</c:formatCode>
                <c:ptCount val="5"/>
                <c:pt idx="0">
                  <c:v>0.562</c:v>
                </c:pt>
                <c:pt idx="1">
                  <c:v>0.438</c:v>
                </c:pt>
                <c:pt idx="2">
                  <c:v>0.0889</c:v>
                </c:pt>
                <c:pt idx="3">
                  <c:v>0.129</c:v>
                </c:pt>
                <c:pt idx="4">
                  <c:v>0.266</c:v>
                </c:pt>
              </c:numCache>
            </c:numRef>
          </c:val>
        </c:ser>
        <c:ser>
          <c:idx val="2"/>
          <c:order val="2"/>
          <c:tx>
            <c:strRef>
              <c:f>Sheet1!$D$1</c:f>
              <c:strCache>
                <c:ptCount val="1"/>
                <c:pt idx="0">
                  <c:v>Find TV advertising useful</c:v>
                </c:pt>
              </c:strCache>
            </c:strRef>
          </c:tx>
          <c:cat>
            <c:strRef>
              <c:f>Sheet1!$A$2:$A$6</c:f>
              <c:strCache>
                <c:ptCount val="5"/>
                <c:pt idx="0">
                  <c:v>Female</c:v>
                </c:pt>
                <c:pt idx="1">
                  <c:v>Male</c:v>
                </c:pt>
                <c:pt idx="2">
                  <c:v>Age 13-17</c:v>
                </c:pt>
                <c:pt idx="3">
                  <c:v>Age-18-24</c:v>
                </c:pt>
                <c:pt idx="4">
                  <c:v>Age 25-34</c:v>
                </c:pt>
              </c:strCache>
            </c:strRef>
          </c:cat>
          <c:val>
            <c:numRef>
              <c:f>Sheet1!$D$2:$D$6</c:f>
              <c:numCache>
                <c:formatCode>0.00%</c:formatCode>
                <c:ptCount val="5"/>
                <c:pt idx="0">
                  <c:v>0.647</c:v>
                </c:pt>
                <c:pt idx="1">
                  <c:v>0.353</c:v>
                </c:pt>
                <c:pt idx="2">
                  <c:v>0.0976</c:v>
                </c:pt>
                <c:pt idx="3">
                  <c:v>0.103</c:v>
                </c:pt>
                <c:pt idx="4">
                  <c:v>0.204</c:v>
                </c:pt>
              </c:numCache>
            </c:numRef>
          </c:val>
        </c:ser>
        <c:shape val="box"/>
        <c:axId val="666248728"/>
        <c:axId val="666251784"/>
        <c:axId val="666255048"/>
      </c:bar3DChart>
      <c:catAx>
        <c:axId val="666248728"/>
        <c:scaling>
          <c:orientation val="minMax"/>
        </c:scaling>
        <c:axPos val="b"/>
        <c:tickLblPos val="nextTo"/>
        <c:crossAx val="666251784"/>
        <c:crosses val="autoZero"/>
        <c:auto val="1"/>
        <c:lblAlgn val="ctr"/>
        <c:lblOffset val="100"/>
      </c:catAx>
      <c:valAx>
        <c:axId val="666251784"/>
        <c:scaling>
          <c:orientation val="minMax"/>
        </c:scaling>
        <c:axPos val="l"/>
        <c:majorGridlines/>
        <c:numFmt formatCode="0.00%" sourceLinked="1"/>
        <c:tickLblPos val="nextTo"/>
        <c:crossAx val="666248728"/>
        <c:crosses val="autoZero"/>
        <c:crossBetween val="between"/>
      </c:valAx>
      <c:serAx>
        <c:axId val="666255048"/>
        <c:scaling>
          <c:orientation val="minMax"/>
        </c:scaling>
        <c:delete val="1"/>
        <c:axPos val="b"/>
        <c:tickLblPos val="none"/>
        <c:crossAx val="666251784"/>
        <c:crosses val="autoZero"/>
      </c:serAx>
    </c:plotArea>
    <c:legend>
      <c:legendPos val="r"/>
      <c:layout/>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view3D>
      <c:perspective val="30"/>
    </c:view3D>
    <c:plotArea>
      <c:layout/>
      <c:bar3DChart>
        <c:barDir val="col"/>
        <c:grouping val="standard"/>
        <c:ser>
          <c:idx val="0"/>
          <c:order val="0"/>
          <c:tx>
            <c:strRef>
              <c:f>Sheet1!$B$1</c:f>
              <c:strCache>
                <c:ptCount val="1"/>
                <c:pt idx="0">
                  <c:v>$75,000-$99,000</c:v>
                </c:pt>
              </c:strCache>
            </c:strRef>
          </c:tx>
          <c:cat>
            <c:strRef>
              <c:f>Sheet1!$A$2:$A$5</c:f>
              <c:strCache>
                <c:ptCount val="4"/>
                <c:pt idx="0">
                  <c:v>Sprint/ Nextel</c:v>
                </c:pt>
                <c:pt idx="1">
                  <c:v>T-Mobile</c:v>
                </c:pt>
                <c:pt idx="2">
                  <c:v>US Cingular</c:v>
                </c:pt>
                <c:pt idx="3">
                  <c:v>US Cellular</c:v>
                </c:pt>
              </c:strCache>
            </c:strRef>
          </c:cat>
          <c:val>
            <c:numRef>
              <c:f>Sheet1!$B$2:$B$5</c:f>
              <c:numCache>
                <c:formatCode>General</c:formatCode>
                <c:ptCount val="4"/>
                <c:pt idx="0">
                  <c:v>162.0</c:v>
                </c:pt>
                <c:pt idx="1">
                  <c:v>109.0</c:v>
                </c:pt>
                <c:pt idx="2">
                  <c:v>124.0</c:v>
                </c:pt>
                <c:pt idx="3">
                  <c:v>65.0</c:v>
                </c:pt>
              </c:numCache>
            </c:numRef>
          </c:val>
        </c:ser>
        <c:ser>
          <c:idx val="1"/>
          <c:order val="1"/>
          <c:tx>
            <c:strRef>
              <c:f>Sheet1!$C$1</c:f>
              <c:strCache>
                <c:ptCount val="1"/>
                <c:pt idx="0">
                  <c:v>$99,000-$150,000</c:v>
                </c:pt>
              </c:strCache>
            </c:strRef>
          </c:tx>
          <c:cat>
            <c:strRef>
              <c:f>Sheet1!$A$2:$A$5</c:f>
              <c:strCache>
                <c:ptCount val="4"/>
                <c:pt idx="0">
                  <c:v>Sprint/ Nextel</c:v>
                </c:pt>
                <c:pt idx="1">
                  <c:v>T-Mobile</c:v>
                </c:pt>
                <c:pt idx="2">
                  <c:v>US Cingular</c:v>
                </c:pt>
                <c:pt idx="3">
                  <c:v>US Cellular</c:v>
                </c:pt>
              </c:strCache>
            </c:strRef>
          </c:cat>
          <c:val>
            <c:numRef>
              <c:f>Sheet1!$C$2:$C$5</c:f>
              <c:numCache>
                <c:formatCode>General</c:formatCode>
                <c:ptCount val="4"/>
                <c:pt idx="0">
                  <c:v>191.0</c:v>
                </c:pt>
                <c:pt idx="1">
                  <c:v>84.0</c:v>
                </c:pt>
                <c:pt idx="2">
                  <c:v>147.0</c:v>
                </c:pt>
                <c:pt idx="3">
                  <c:v>14.0</c:v>
                </c:pt>
              </c:numCache>
            </c:numRef>
          </c:val>
        </c:ser>
        <c:ser>
          <c:idx val="2"/>
          <c:order val="2"/>
          <c:tx>
            <c:strRef>
              <c:f>Sheet1!$D$1</c:f>
              <c:strCache>
                <c:ptCount val="1"/>
                <c:pt idx="0">
                  <c:v>Age 40-44</c:v>
                </c:pt>
              </c:strCache>
            </c:strRef>
          </c:tx>
          <c:cat>
            <c:strRef>
              <c:f>Sheet1!$A$2:$A$5</c:f>
              <c:strCache>
                <c:ptCount val="4"/>
                <c:pt idx="0">
                  <c:v>Sprint/ Nextel</c:v>
                </c:pt>
                <c:pt idx="1">
                  <c:v>T-Mobile</c:v>
                </c:pt>
                <c:pt idx="2">
                  <c:v>US Cingular</c:v>
                </c:pt>
                <c:pt idx="3">
                  <c:v>US Cellular</c:v>
                </c:pt>
              </c:strCache>
            </c:strRef>
          </c:cat>
          <c:val>
            <c:numRef>
              <c:f>Sheet1!$D$2:$D$5</c:f>
              <c:numCache>
                <c:formatCode>General</c:formatCode>
                <c:ptCount val="4"/>
                <c:pt idx="0">
                  <c:v>150.0</c:v>
                </c:pt>
                <c:pt idx="1">
                  <c:v>101.0</c:v>
                </c:pt>
                <c:pt idx="2">
                  <c:v>112.0</c:v>
                </c:pt>
                <c:pt idx="3">
                  <c:v>69.0</c:v>
                </c:pt>
              </c:numCache>
            </c:numRef>
          </c:val>
        </c:ser>
        <c:ser>
          <c:idx val="3"/>
          <c:order val="3"/>
          <c:tx>
            <c:strRef>
              <c:f>Sheet1!$E$1</c:f>
              <c:strCache>
                <c:ptCount val="1"/>
                <c:pt idx="0">
                  <c:v>Age 45-49</c:v>
                </c:pt>
              </c:strCache>
            </c:strRef>
          </c:tx>
          <c:cat>
            <c:strRef>
              <c:f>Sheet1!$A$2:$A$5</c:f>
              <c:strCache>
                <c:ptCount val="4"/>
                <c:pt idx="0">
                  <c:v>Sprint/ Nextel</c:v>
                </c:pt>
                <c:pt idx="1">
                  <c:v>T-Mobile</c:v>
                </c:pt>
                <c:pt idx="2">
                  <c:v>US Cingular</c:v>
                </c:pt>
                <c:pt idx="3">
                  <c:v>US Cellular</c:v>
                </c:pt>
              </c:strCache>
            </c:strRef>
          </c:cat>
          <c:val>
            <c:numRef>
              <c:f>Sheet1!$E$2:$E$5</c:f>
              <c:numCache>
                <c:formatCode>General</c:formatCode>
                <c:ptCount val="4"/>
                <c:pt idx="0">
                  <c:v>107.0</c:v>
                </c:pt>
                <c:pt idx="1">
                  <c:v>92.0</c:v>
                </c:pt>
                <c:pt idx="2">
                  <c:v>111.0</c:v>
                </c:pt>
                <c:pt idx="3">
                  <c:v>180.0</c:v>
                </c:pt>
              </c:numCache>
            </c:numRef>
          </c:val>
        </c:ser>
        <c:ser>
          <c:idx val="4"/>
          <c:order val="4"/>
          <c:tx>
            <c:strRef>
              <c:f>Sheet1!$F$1</c:f>
              <c:strCache>
                <c:ptCount val="1"/>
                <c:pt idx="0">
                  <c:v>Full-time workers</c:v>
                </c:pt>
              </c:strCache>
            </c:strRef>
          </c:tx>
          <c:cat>
            <c:strRef>
              <c:f>Sheet1!$A$2:$A$5</c:f>
              <c:strCache>
                <c:ptCount val="4"/>
                <c:pt idx="0">
                  <c:v>Sprint/ Nextel</c:v>
                </c:pt>
                <c:pt idx="1">
                  <c:v>T-Mobile</c:v>
                </c:pt>
                <c:pt idx="2">
                  <c:v>US Cingular</c:v>
                </c:pt>
                <c:pt idx="3">
                  <c:v>US Cellular</c:v>
                </c:pt>
              </c:strCache>
            </c:strRef>
          </c:cat>
          <c:val>
            <c:numRef>
              <c:f>Sheet1!$F$2:$F$5</c:f>
              <c:numCache>
                <c:formatCode>General</c:formatCode>
                <c:ptCount val="4"/>
                <c:pt idx="0">
                  <c:v>127.0</c:v>
                </c:pt>
                <c:pt idx="1">
                  <c:v>118.0</c:v>
                </c:pt>
                <c:pt idx="2">
                  <c:v>118.0</c:v>
                </c:pt>
                <c:pt idx="3">
                  <c:v>97.0</c:v>
                </c:pt>
              </c:numCache>
            </c:numRef>
          </c:val>
        </c:ser>
        <c:ser>
          <c:idx val="5"/>
          <c:order val="5"/>
          <c:tx>
            <c:strRef>
              <c:f>Sheet1!$G$1</c:f>
              <c:strCache>
                <c:ptCount val="1"/>
                <c:pt idx="0">
                  <c:v>Part-time workers</c:v>
                </c:pt>
              </c:strCache>
            </c:strRef>
          </c:tx>
          <c:cat>
            <c:strRef>
              <c:f>Sheet1!$A$2:$A$5</c:f>
              <c:strCache>
                <c:ptCount val="4"/>
                <c:pt idx="0">
                  <c:v>Sprint/ Nextel</c:v>
                </c:pt>
                <c:pt idx="1">
                  <c:v>T-Mobile</c:v>
                </c:pt>
                <c:pt idx="2">
                  <c:v>US Cingular</c:v>
                </c:pt>
                <c:pt idx="3">
                  <c:v>US Cellular</c:v>
                </c:pt>
              </c:strCache>
            </c:strRef>
          </c:cat>
          <c:val>
            <c:numRef>
              <c:f>Sheet1!$G$2:$G$5</c:f>
              <c:numCache>
                <c:formatCode>General</c:formatCode>
                <c:ptCount val="4"/>
                <c:pt idx="0">
                  <c:v>91.0</c:v>
                </c:pt>
                <c:pt idx="1">
                  <c:v>141.0</c:v>
                </c:pt>
                <c:pt idx="2">
                  <c:v>95.0</c:v>
                </c:pt>
                <c:pt idx="3">
                  <c:v>104.0</c:v>
                </c:pt>
              </c:numCache>
            </c:numRef>
          </c:val>
        </c:ser>
        <c:shape val="cone"/>
        <c:axId val="642816136"/>
        <c:axId val="563354136"/>
        <c:axId val="643224712"/>
      </c:bar3DChart>
      <c:catAx>
        <c:axId val="642816136"/>
        <c:scaling>
          <c:orientation val="minMax"/>
        </c:scaling>
        <c:axPos val="b"/>
        <c:tickLblPos val="nextTo"/>
        <c:crossAx val="563354136"/>
        <c:crosses val="autoZero"/>
        <c:auto val="1"/>
        <c:lblAlgn val="ctr"/>
        <c:lblOffset val="100"/>
      </c:catAx>
      <c:valAx>
        <c:axId val="563354136"/>
        <c:scaling>
          <c:orientation val="minMax"/>
        </c:scaling>
        <c:axPos val="l"/>
        <c:majorGridlines/>
        <c:numFmt formatCode="General" sourceLinked="1"/>
        <c:tickLblPos val="nextTo"/>
        <c:crossAx val="642816136"/>
        <c:crosses val="autoZero"/>
        <c:crossBetween val="between"/>
      </c:valAx>
      <c:serAx>
        <c:axId val="643224712"/>
        <c:scaling>
          <c:orientation val="minMax"/>
        </c:scaling>
        <c:axPos val="b"/>
        <c:tickLblPos val="nextTo"/>
        <c:crossAx val="563354136"/>
        <c:crosses val="autoZero"/>
      </c:serAx>
    </c:plotArea>
    <c:legend>
      <c:legendPos val="r"/>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20C7B-FB41-4171-B9C9-04ED8A17CC8B}"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AC6C0B90-313C-4DAE-A0ED-BBE99CF140AA}">
      <dgm:prSet/>
      <dgm:spPr/>
      <dgm:t>
        <a:bodyPr/>
        <a:lstStyle/>
        <a:p>
          <a:pPr rtl="0"/>
          <a:r>
            <a:rPr lang="en-US" dirty="0" smtClean="0"/>
            <a:t>Shont Voskerijian: SWOT Analysis</a:t>
          </a:r>
          <a:endParaRPr lang="en-US" dirty="0"/>
        </a:p>
      </dgm:t>
    </dgm:pt>
    <dgm:pt modelId="{8988394E-6427-4049-BE8B-18AC0D2A059B}" type="parTrans" cxnId="{DEA0BD87-FEE9-4902-BD0C-88FACCBC34CA}">
      <dgm:prSet/>
      <dgm:spPr/>
      <dgm:t>
        <a:bodyPr/>
        <a:lstStyle/>
        <a:p>
          <a:endParaRPr lang="en-US"/>
        </a:p>
      </dgm:t>
    </dgm:pt>
    <dgm:pt modelId="{EDE8F399-85D3-410B-8A45-41D45C0731F4}" type="sibTrans" cxnId="{DEA0BD87-FEE9-4902-BD0C-88FACCBC34CA}">
      <dgm:prSet/>
      <dgm:spPr/>
      <dgm:t>
        <a:bodyPr/>
        <a:lstStyle/>
        <a:p>
          <a:endParaRPr lang="en-US"/>
        </a:p>
      </dgm:t>
    </dgm:pt>
    <dgm:pt modelId="{A9B00033-7779-493E-B734-84E177ACA058}">
      <dgm:prSet/>
      <dgm:spPr/>
      <dgm:t>
        <a:bodyPr/>
        <a:lstStyle/>
        <a:p>
          <a:pPr rtl="0"/>
          <a:r>
            <a:rPr lang="en-US" dirty="0" smtClean="0"/>
            <a:t>Greg DeLuise: Competition</a:t>
          </a:r>
          <a:endParaRPr lang="en-US" dirty="0"/>
        </a:p>
      </dgm:t>
    </dgm:pt>
    <dgm:pt modelId="{7E0918B9-0A07-4F39-BBE7-0FEA1DEDFF7F}" type="parTrans" cxnId="{6B179886-2E42-4494-8689-3DE49D5EBFFB}">
      <dgm:prSet/>
      <dgm:spPr/>
      <dgm:t>
        <a:bodyPr/>
        <a:lstStyle/>
        <a:p>
          <a:endParaRPr lang="en-US"/>
        </a:p>
      </dgm:t>
    </dgm:pt>
    <dgm:pt modelId="{334868B5-7729-4A48-ACA5-3D9151AF87E7}" type="sibTrans" cxnId="{6B179886-2E42-4494-8689-3DE49D5EBFFB}">
      <dgm:prSet/>
      <dgm:spPr/>
      <dgm:t>
        <a:bodyPr/>
        <a:lstStyle/>
        <a:p>
          <a:endParaRPr lang="en-US"/>
        </a:p>
      </dgm:t>
    </dgm:pt>
    <dgm:pt modelId="{9A09B733-9E04-4E88-9C26-81FFAE9E1B10}">
      <dgm:prSet/>
      <dgm:spPr/>
      <dgm:t>
        <a:bodyPr/>
        <a:lstStyle/>
        <a:p>
          <a:pPr rtl="0"/>
          <a:r>
            <a:rPr lang="en-US" dirty="0" smtClean="0"/>
            <a:t>Nune Genjoyan: Target Market</a:t>
          </a:r>
          <a:endParaRPr lang="en-US" dirty="0"/>
        </a:p>
      </dgm:t>
    </dgm:pt>
    <dgm:pt modelId="{E342943C-EC74-4AD6-840B-844347B88B47}" type="parTrans" cxnId="{2FECE451-FDE1-4213-AD64-418F59745878}">
      <dgm:prSet/>
      <dgm:spPr/>
      <dgm:t>
        <a:bodyPr/>
        <a:lstStyle/>
        <a:p>
          <a:endParaRPr lang="en-US"/>
        </a:p>
      </dgm:t>
    </dgm:pt>
    <dgm:pt modelId="{78E446F6-4757-4A13-BAC4-59C78E05B1BD}" type="sibTrans" cxnId="{2FECE451-FDE1-4213-AD64-418F59745878}">
      <dgm:prSet/>
      <dgm:spPr/>
      <dgm:t>
        <a:bodyPr/>
        <a:lstStyle/>
        <a:p>
          <a:endParaRPr lang="en-US"/>
        </a:p>
      </dgm:t>
    </dgm:pt>
    <dgm:pt modelId="{573A1FE1-9B78-4C5E-BB16-57A15BB62A2B}">
      <dgm:prSet/>
      <dgm:spPr/>
      <dgm:t>
        <a:bodyPr/>
        <a:lstStyle/>
        <a:p>
          <a:pPr rtl="0"/>
          <a:r>
            <a:rPr lang="en-US" dirty="0" smtClean="0"/>
            <a:t>Kerry Ann McBride: Industry &amp; Trends</a:t>
          </a:r>
          <a:endParaRPr lang="en-US" dirty="0"/>
        </a:p>
      </dgm:t>
    </dgm:pt>
    <dgm:pt modelId="{C61CE7A3-79A8-4AA9-9408-7F80D29A5B44}" type="sibTrans" cxnId="{AC827021-C73C-4A18-8890-AB302F983F13}">
      <dgm:prSet/>
      <dgm:spPr/>
      <dgm:t>
        <a:bodyPr/>
        <a:lstStyle/>
        <a:p>
          <a:endParaRPr lang="en-US"/>
        </a:p>
      </dgm:t>
    </dgm:pt>
    <dgm:pt modelId="{8EEBAFAE-7F64-4D52-B009-0C47F5B6ADEB}" type="parTrans" cxnId="{AC827021-C73C-4A18-8890-AB302F983F13}">
      <dgm:prSet/>
      <dgm:spPr/>
      <dgm:t>
        <a:bodyPr/>
        <a:lstStyle/>
        <a:p>
          <a:endParaRPr lang="en-US"/>
        </a:p>
      </dgm:t>
    </dgm:pt>
    <dgm:pt modelId="{EB41E1E5-ADB0-4774-88A8-4F0F307CA123}" type="pres">
      <dgm:prSet presAssocID="{BF720C7B-FB41-4171-B9C9-04ED8A17CC8B}" presName="linear" presStyleCnt="0">
        <dgm:presLayoutVars>
          <dgm:animLvl val="lvl"/>
          <dgm:resizeHandles val="exact"/>
        </dgm:presLayoutVars>
      </dgm:prSet>
      <dgm:spPr/>
      <dgm:t>
        <a:bodyPr/>
        <a:lstStyle/>
        <a:p>
          <a:endParaRPr lang="en-US"/>
        </a:p>
      </dgm:t>
    </dgm:pt>
    <dgm:pt modelId="{C2F1EF29-EF54-4731-A811-9F9AD8EBAA52}" type="pres">
      <dgm:prSet presAssocID="{573A1FE1-9B78-4C5E-BB16-57A15BB62A2B}" presName="parentText" presStyleLbl="node1" presStyleIdx="0" presStyleCnt="4">
        <dgm:presLayoutVars>
          <dgm:chMax val="0"/>
          <dgm:bulletEnabled val="1"/>
        </dgm:presLayoutVars>
      </dgm:prSet>
      <dgm:spPr/>
      <dgm:t>
        <a:bodyPr/>
        <a:lstStyle/>
        <a:p>
          <a:endParaRPr lang="en-US"/>
        </a:p>
      </dgm:t>
    </dgm:pt>
    <dgm:pt modelId="{3FA32C40-ECBD-4A98-9671-9D4CBA3B120C}" type="pres">
      <dgm:prSet presAssocID="{C61CE7A3-79A8-4AA9-9408-7F80D29A5B44}" presName="spacer" presStyleCnt="0"/>
      <dgm:spPr/>
    </dgm:pt>
    <dgm:pt modelId="{1B583A40-FFA7-4005-AF76-5E7D7B66FE87}" type="pres">
      <dgm:prSet presAssocID="{AC6C0B90-313C-4DAE-A0ED-BBE99CF140AA}" presName="parentText" presStyleLbl="node1" presStyleIdx="1" presStyleCnt="4">
        <dgm:presLayoutVars>
          <dgm:chMax val="0"/>
          <dgm:bulletEnabled val="1"/>
        </dgm:presLayoutVars>
      </dgm:prSet>
      <dgm:spPr/>
      <dgm:t>
        <a:bodyPr/>
        <a:lstStyle/>
        <a:p>
          <a:endParaRPr lang="en-US"/>
        </a:p>
      </dgm:t>
    </dgm:pt>
    <dgm:pt modelId="{0CAE0829-3586-4D2D-ADEC-1C95E0D30C63}" type="pres">
      <dgm:prSet presAssocID="{EDE8F399-85D3-410B-8A45-41D45C0731F4}" presName="spacer" presStyleCnt="0"/>
      <dgm:spPr/>
    </dgm:pt>
    <dgm:pt modelId="{7E56AFD9-CE43-470D-BB67-15748314D326}" type="pres">
      <dgm:prSet presAssocID="{A9B00033-7779-493E-B734-84E177ACA058}" presName="parentText" presStyleLbl="node1" presStyleIdx="2" presStyleCnt="4" custLinFactNeighborY="-50000">
        <dgm:presLayoutVars>
          <dgm:chMax val="0"/>
          <dgm:bulletEnabled val="1"/>
        </dgm:presLayoutVars>
      </dgm:prSet>
      <dgm:spPr/>
      <dgm:t>
        <a:bodyPr/>
        <a:lstStyle/>
        <a:p>
          <a:endParaRPr lang="en-US"/>
        </a:p>
      </dgm:t>
    </dgm:pt>
    <dgm:pt modelId="{3F55AB01-4387-4515-95AE-964D8676EF74}" type="pres">
      <dgm:prSet presAssocID="{334868B5-7729-4A48-ACA5-3D9151AF87E7}" presName="spacer" presStyleCnt="0"/>
      <dgm:spPr/>
    </dgm:pt>
    <dgm:pt modelId="{F4A720D5-A787-49FA-BB36-E6CB53F2B9AE}" type="pres">
      <dgm:prSet presAssocID="{9A09B733-9E04-4E88-9C26-81FFAE9E1B10}" presName="parentText" presStyleLbl="node1" presStyleIdx="3" presStyleCnt="4" custLinFactNeighborY="-38424">
        <dgm:presLayoutVars>
          <dgm:chMax val="0"/>
          <dgm:bulletEnabled val="1"/>
        </dgm:presLayoutVars>
      </dgm:prSet>
      <dgm:spPr/>
      <dgm:t>
        <a:bodyPr/>
        <a:lstStyle/>
        <a:p>
          <a:endParaRPr lang="en-US"/>
        </a:p>
      </dgm:t>
    </dgm:pt>
  </dgm:ptLst>
  <dgm:cxnLst>
    <dgm:cxn modelId="{65EA5D9E-06D8-DD41-9A27-BF9CEAC386A1}" type="presOf" srcId="{BF720C7B-FB41-4171-B9C9-04ED8A17CC8B}" destId="{EB41E1E5-ADB0-4774-88A8-4F0F307CA123}" srcOrd="0" destOrd="0" presId="urn:microsoft.com/office/officeart/2005/8/layout/vList2"/>
    <dgm:cxn modelId="{6B179886-2E42-4494-8689-3DE49D5EBFFB}" srcId="{BF720C7B-FB41-4171-B9C9-04ED8A17CC8B}" destId="{A9B00033-7779-493E-B734-84E177ACA058}" srcOrd="2" destOrd="0" parTransId="{7E0918B9-0A07-4F39-BBE7-0FEA1DEDFF7F}" sibTransId="{334868B5-7729-4A48-ACA5-3D9151AF87E7}"/>
    <dgm:cxn modelId="{E8D63889-7D8A-114B-A1FE-788AA9E70D49}" type="presOf" srcId="{AC6C0B90-313C-4DAE-A0ED-BBE99CF140AA}" destId="{1B583A40-FFA7-4005-AF76-5E7D7B66FE87}" srcOrd="0" destOrd="0" presId="urn:microsoft.com/office/officeart/2005/8/layout/vList2"/>
    <dgm:cxn modelId="{430D113F-1CBF-864F-AEBB-FAE19500881B}" type="presOf" srcId="{9A09B733-9E04-4E88-9C26-81FFAE9E1B10}" destId="{F4A720D5-A787-49FA-BB36-E6CB53F2B9AE}" srcOrd="0" destOrd="0" presId="urn:microsoft.com/office/officeart/2005/8/layout/vList2"/>
    <dgm:cxn modelId="{DEA0BD87-FEE9-4902-BD0C-88FACCBC34CA}" srcId="{BF720C7B-FB41-4171-B9C9-04ED8A17CC8B}" destId="{AC6C0B90-313C-4DAE-A0ED-BBE99CF140AA}" srcOrd="1" destOrd="0" parTransId="{8988394E-6427-4049-BE8B-18AC0D2A059B}" sibTransId="{EDE8F399-85D3-410B-8A45-41D45C0731F4}"/>
    <dgm:cxn modelId="{2FECE451-FDE1-4213-AD64-418F59745878}" srcId="{BF720C7B-FB41-4171-B9C9-04ED8A17CC8B}" destId="{9A09B733-9E04-4E88-9C26-81FFAE9E1B10}" srcOrd="3" destOrd="0" parTransId="{E342943C-EC74-4AD6-840B-844347B88B47}" sibTransId="{78E446F6-4757-4A13-BAC4-59C78E05B1BD}"/>
    <dgm:cxn modelId="{AC827021-C73C-4A18-8890-AB302F983F13}" srcId="{BF720C7B-FB41-4171-B9C9-04ED8A17CC8B}" destId="{573A1FE1-9B78-4C5E-BB16-57A15BB62A2B}" srcOrd="0" destOrd="0" parTransId="{8EEBAFAE-7F64-4D52-B009-0C47F5B6ADEB}" sibTransId="{C61CE7A3-79A8-4AA9-9408-7F80D29A5B44}"/>
    <dgm:cxn modelId="{ED6C47E9-C454-9445-92FB-326D7C5C5F77}" type="presOf" srcId="{573A1FE1-9B78-4C5E-BB16-57A15BB62A2B}" destId="{C2F1EF29-EF54-4731-A811-9F9AD8EBAA52}" srcOrd="0" destOrd="0" presId="urn:microsoft.com/office/officeart/2005/8/layout/vList2"/>
    <dgm:cxn modelId="{F62611E7-9A32-A44E-A99D-D8C9B60630B4}" type="presOf" srcId="{A9B00033-7779-493E-B734-84E177ACA058}" destId="{7E56AFD9-CE43-470D-BB67-15748314D326}" srcOrd="0" destOrd="0" presId="urn:microsoft.com/office/officeart/2005/8/layout/vList2"/>
    <dgm:cxn modelId="{0C76DA52-A51E-424E-BC20-247F52FF41D6}" type="presParOf" srcId="{EB41E1E5-ADB0-4774-88A8-4F0F307CA123}" destId="{C2F1EF29-EF54-4731-A811-9F9AD8EBAA52}" srcOrd="0" destOrd="0" presId="urn:microsoft.com/office/officeart/2005/8/layout/vList2"/>
    <dgm:cxn modelId="{12DB75EE-E759-7149-BE72-195045D8D8AF}" type="presParOf" srcId="{EB41E1E5-ADB0-4774-88A8-4F0F307CA123}" destId="{3FA32C40-ECBD-4A98-9671-9D4CBA3B120C}" srcOrd="1" destOrd="0" presId="urn:microsoft.com/office/officeart/2005/8/layout/vList2"/>
    <dgm:cxn modelId="{74223F74-BB68-F246-8702-B11F3161DE0E}" type="presParOf" srcId="{EB41E1E5-ADB0-4774-88A8-4F0F307CA123}" destId="{1B583A40-FFA7-4005-AF76-5E7D7B66FE87}" srcOrd="2" destOrd="0" presId="urn:microsoft.com/office/officeart/2005/8/layout/vList2"/>
    <dgm:cxn modelId="{3486CC2A-CF66-BD40-8D49-A5F2DEF89052}" type="presParOf" srcId="{EB41E1E5-ADB0-4774-88A8-4F0F307CA123}" destId="{0CAE0829-3586-4D2D-ADEC-1C95E0D30C63}" srcOrd="3" destOrd="0" presId="urn:microsoft.com/office/officeart/2005/8/layout/vList2"/>
    <dgm:cxn modelId="{51072C0F-6CAD-BD4D-9EAA-38985BB85C6B}" type="presParOf" srcId="{EB41E1E5-ADB0-4774-88A8-4F0F307CA123}" destId="{7E56AFD9-CE43-470D-BB67-15748314D326}" srcOrd="4" destOrd="0" presId="urn:microsoft.com/office/officeart/2005/8/layout/vList2"/>
    <dgm:cxn modelId="{0B4F9FE9-ED1F-0347-9AFB-4383873E1203}" type="presParOf" srcId="{EB41E1E5-ADB0-4774-88A8-4F0F307CA123}" destId="{3F55AB01-4387-4515-95AE-964D8676EF74}" srcOrd="5" destOrd="0" presId="urn:microsoft.com/office/officeart/2005/8/layout/vList2"/>
    <dgm:cxn modelId="{A622286E-D2F5-BC40-BAA1-9C83C47F1629}" type="presParOf" srcId="{EB41E1E5-ADB0-4774-88A8-4F0F307CA123}" destId="{F4A720D5-A787-49FA-BB36-E6CB53F2B9AE}" srcOrd="6"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AA0CC162-687C-4896-B363-C13CA0084F11}"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US"/>
        </a:p>
      </dgm:t>
    </dgm:pt>
    <dgm:pt modelId="{F1B89353-2026-4356-B2B4-BEBE2BB41B5E}">
      <dgm:prSet phldrT="[Text]"/>
      <dgm:spPr/>
      <dgm:t>
        <a:bodyPr/>
        <a:lstStyle/>
        <a:p>
          <a:r>
            <a:rPr lang="en-US" dirty="0" smtClean="0"/>
            <a:t>SWOT Analysis for Metro PCS</a:t>
          </a:r>
          <a:endParaRPr lang="en-US" dirty="0"/>
        </a:p>
      </dgm:t>
    </dgm:pt>
    <dgm:pt modelId="{135D3A65-53AC-4AEF-9CA6-F065848CEE5D}" type="parTrans" cxnId="{123A3A76-D60E-4E99-8EDD-EA088F8B0DC0}">
      <dgm:prSet/>
      <dgm:spPr/>
      <dgm:t>
        <a:bodyPr/>
        <a:lstStyle/>
        <a:p>
          <a:endParaRPr lang="en-US"/>
        </a:p>
      </dgm:t>
    </dgm:pt>
    <dgm:pt modelId="{F0036257-B95F-4575-8EC4-F4817C537D05}" type="sibTrans" cxnId="{123A3A76-D60E-4E99-8EDD-EA088F8B0DC0}">
      <dgm:prSet/>
      <dgm:spPr/>
      <dgm:t>
        <a:bodyPr/>
        <a:lstStyle/>
        <a:p>
          <a:endParaRPr lang="en-US"/>
        </a:p>
      </dgm:t>
    </dgm:pt>
    <dgm:pt modelId="{C034710D-B9F2-4F06-87FD-4538E532C796}">
      <dgm:prSet phldrT="[Text]" phldr="1"/>
      <dgm:spPr/>
      <dgm:t>
        <a:bodyPr/>
        <a:lstStyle/>
        <a:p>
          <a:endParaRPr lang="en-US" dirty="0"/>
        </a:p>
      </dgm:t>
    </dgm:pt>
    <dgm:pt modelId="{02DEEFD7-B8BB-4BC8-8262-8A97ADE7F302}" type="parTrans" cxnId="{B29A5CE2-0234-49AD-A2B5-A59C21758293}">
      <dgm:prSet/>
      <dgm:spPr/>
      <dgm:t>
        <a:bodyPr/>
        <a:lstStyle/>
        <a:p>
          <a:endParaRPr lang="en-US"/>
        </a:p>
      </dgm:t>
    </dgm:pt>
    <dgm:pt modelId="{BE8DBD51-C85B-4E23-9C5E-A32567003F50}" type="sibTrans" cxnId="{B29A5CE2-0234-49AD-A2B5-A59C21758293}">
      <dgm:prSet/>
      <dgm:spPr/>
      <dgm:t>
        <a:bodyPr/>
        <a:lstStyle/>
        <a:p>
          <a:endParaRPr lang="en-US"/>
        </a:p>
      </dgm:t>
    </dgm:pt>
    <dgm:pt modelId="{8EEF7C3D-4A83-474C-9231-95B202497FBC}">
      <dgm:prSet phldrT="[Text]" phldr="1"/>
      <dgm:spPr/>
      <dgm:t>
        <a:bodyPr/>
        <a:lstStyle/>
        <a:p>
          <a:endParaRPr lang="en-US" dirty="0"/>
        </a:p>
      </dgm:t>
    </dgm:pt>
    <dgm:pt modelId="{97F3695C-9D1B-4C01-94FE-F137326D2CA8}" type="parTrans" cxnId="{61105662-7FAD-4A0A-92DD-0C4A884605CF}">
      <dgm:prSet/>
      <dgm:spPr/>
      <dgm:t>
        <a:bodyPr/>
        <a:lstStyle/>
        <a:p>
          <a:endParaRPr lang="en-US"/>
        </a:p>
      </dgm:t>
    </dgm:pt>
    <dgm:pt modelId="{D822F2BF-C683-4160-9A6E-2C474A69435F}" type="sibTrans" cxnId="{61105662-7FAD-4A0A-92DD-0C4A884605CF}">
      <dgm:prSet/>
      <dgm:spPr/>
      <dgm:t>
        <a:bodyPr/>
        <a:lstStyle/>
        <a:p>
          <a:endParaRPr lang="en-US"/>
        </a:p>
      </dgm:t>
    </dgm:pt>
    <dgm:pt modelId="{83E63BDB-FBEA-4D7E-B866-84A935B22BD1}">
      <dgm:prSet phldrT="[Text]"/>
      <dgm:spPr/>
      <dgm:t>
        <a:bodyPr/>
        <a:lstStyle/>
        <a:p>
          <a:endParaRPr lang="en-US" dirty="0"/>
        </a:p>
      </dgm:t>
    </dgm:pt>
    <dgm:pt modelId="{FA84393E-953A-4496-A24C-ADD3A9F8E860}" type="parTrans" cxnId="{93D084BF-6983-4896-849A-C77297F379E9}">
      <dgm:prSet/>
      <dgm:spPr/>
      <dgm:t>
        <a:bodyPr/>
        <a:lstStyle/>
        <a:p>
          <a:endParaRPr lang="en-US"/>
        </a:p>
      </dgm:t>
    </dgm:pt>
    <dgm:pt modelId="{238A94DF-7D2E-4787-AC81-A1465F7EE837}" type="sibTrans" cxnId="{93D084BF-6983-4896-849A-C77297F379E9}">
      <dgm:prSet/>
      <dgm:spPr/>
      <dgm:t>
        <a:bodyPr/>
        <a:lstStyle/>
        <a:p>
          <a:endParaRPr lang="en-US"/>
        </a:p>
      </dgm:t>
    </dgm:pt>
    <dgm:pt modelId="{8E37E089-C0DD-43D0-AF96-EFBDA6A546CA}">
      <dgm:prSet custT="1"/>
      <dgm:spPr/>
      <dgm:t>
        <a:bodyPr/>
        <a:lstStyle/>
        <a:p>
          <a:pPr algn="ctr"/>
          <a:endParaRPr lang="en-US" sz="1200" dirty="0" smtClean="0"/>
        </a:p>
        <a:p>
          <a:pPr algn="ctr"/>
          <a:endParaRPr lang="en-US" sz="1200" dirty="0" smtClean="0"/>
        </a:p>
        <a:p>
          <a:pPr algn="ctr"/>
          <a:r>
            <a:rPr lang="en-US" sz="1200" dirty="0" smtClean="0"/>
            <a:t>Strengths</a:t>
          </a:r>
        </a:p>
        <a:p>
          <a:pPr algn="ctr"/>
          <a:r>
            <a:rPr lang="en-US" sz="1200" dirty="0" smtClean="0"/>
            <a:t>- Cost Advantage (for customer)</a:t>
          </a:r>
        </a:p>
        <a:p>
          <a:pPr algn="ctr"/>
          <a:r>
            <a:rPr lang="en-US" sz="1200" dirty="0" smtClean="0"/>
            <a:t>- Growth in Customer Base</a:t>
          </a:r>
        </a:p>
        <a:p>
          <a:pPr algn="ctr"/>
          <a:r>
            <a:rPr lang="en-US" sz="1200" dirty="0" smtClean="0"/>
            <a:t>- Great Plans</a:t>
          </a:r>
        </a:p>
        <a:p>
          <a:pPr algn="ctr"/>
          <a:r>
            <a:rPr lang="en-US" sz="1200" dirty="0" smtClean="0"/>
            <a:t>- They have the Blackberry Curve (one of the most popular cell-phones)</a:t>
          </a:r>
        </a:p>
        <a:p>
          <a:pPr algn="ctr"/>
          <a:r>
            <a:rPr lang="en-US" sz="1200" dirty="0" smtClean="0"/>
            <a:t>-- They recently released the 1</a:t>
          </a:r>
          <a:r>
            <a:rPr lang="en-US" sz="1200" baseline="30000" dirty="0" smtClean="0"/>
            <a:t>st</a:t>
          </a:r>
          <a:r>
            <a:rPr lang="en-US" sz="1200" dirty="0" smtClean="0"/>
            <a:t> 4G service through  LTE</a:t>
          </a:r>
        </a:p>
        <a:p>
          <a:pPr algn="ctr"/>
          <a:r>
            <a:rPr lang="en-US" sz="1200" dirty="0" smtClean="0"/>
            <a:t>- Capital Adequacy</a:t>
          </a:r>
        </a:p>
        <a:p>
          <a:pPr algn="ctr"/>
          <a:r>
            <a:rPr lang="en-US" sz="1200" dirty="0" smtClean="0"/>
            <a:t>- What you see is what you pay</a:t>
          </a:r>
        </a:p>
        <a:p>
          <a:pPr algn="ctr"/>
          <a:r>
            <a:rPr lang="en-US" sz="1200" dirty="0" smtClean="0"/>
            <a:t>-Wireless for all!</a:t>
          </a:r>
        </a:p>
        <a:p>
          <a:pPr algn="ctr"/>
          <a:r>
            <a:rPr lang="en-US" sz="1200" dirty="0" smtClean="0"/>
            <a:t>- Decrease Cost Per User</a:t>
          </a:r>
        </a:p>
        <a:p>
          <a:pPr algn="l"/>
          <a:r>
            <a:rPr lang="en-US" sz="1200" dirty="0" smtClean="0"/>
            <a:t>- </a:t>
          </a:r>
          <a:r>
            <a:rPr lang="en-US" sz="1200" dirty="0" smtClean="0">
              <a:hlinkClick xmlns:r="http://schemas.openxmlformats.org/officeDocument/2006/relationships" r:id=""/>
            </a:rPr>
            <a:t>http://www.metropcs.com/about/default.aspx</a:t>
          </a:r>
          <a:endParaRPr lang="en-US" sz="1200" dirty="0" smtClean="0"/>
        </a:p>
      </dgm:t>
    </dgm:pt>
    <dgm:pt modelId="{48F733A5-7565-4A23-95F1-9A38FE3850E4}" type="parTrans" cxnId="{5A72E15A-6AC0-4FC5-BBCA-20073371C494}">
      <dgm:prSet/>
      <dgm:spPr/>
      <dgm:t>
        <a:bodyPr/>
        <a:lstStyle/>
        <a:p>
          <a:endParaRPr lang="en-US"/>
        </a:p>
      </dgm:t>
    </dgm:pt>
    <dgm:pt modelId="{C64A2C53-3B8C-47AE-9171-2A9F171C0D3D}" type="sibTrans" cxnId="{5A72E15A-6AC0-4FC5-BBCA-20073371C494}">
      <dgm:prSet/>
      <dgm:spPr/>
      <dgm:t>
        <a:bodyPr/>
        <a:lstStyle/>
        <a:p>
          <a:endParaRPr lang="en-US"/>
        </a:p>
      </dgm:t>
    </dgm:pt>
    <dgm:pt modelId="{27A6912B-EAC1-45CF-91BC-E0B320BA7F50}">
      <dgm:prSet custT="1"/>
      <dgm:spPr/>
      <dgm:t>
        <a:bodyPr/>
        <a:lstStyle/>
        <a:p>
          <a:r>
            <a:rPr lang="en-US" sz="1200" dirty="0" smtClean="0"/>
            <a:t>Weaknesses</a:t>
          </a:r>
        </a:p>
        <a:p>
          <a:r>
            <a:rPr lang="en-US" sz="1200" dirty="0" smtClean="0"/>
            <a:t>- Low Market Share</a:t>
          </a:r>
        </a:p>
        <a:p>
          <a:r>
            <a:rPr lang="en-US" sz="1200" dirty="0" smtClean="0"/>
            <a:t>- Weak brand name</a:t>
          </a:r>
        </a:p>
        <a:p>
          <a:r>
            <a:rPr lang="en-US" sz="1200" dirty="0" smtClean="0"/>
            <a:t>-Not enough coverage</a:t>
          </a:r>
        </a:p>
        <a:p>
          <a:r>
            <a:rPr lang="en-US" sz="1200" dirty="0" smtClean="0"/>
            <a:t>-New to the Industry</a:t>
          </a:r>
        </a:p>
        <a:p>
          <a:r>
            <a:rPr lang="en-US" sz="1200" dirty="0" smtClean="0"/>
            <a:t>- Declining Operational Efficiency</a:t>
          </a:r>
        </a:p>
        <a:p>
          <a:r>
            <a:rPr lang="en-US" sz="1200" dirty="0" smtClean="0"/>
            <a:t>-Their 4G coverage is limited to Las Vegas &amp; Dallas</a:t>
          </a:r>
        </a:p>
        <a:p>
          <a:r>
            <a:rPr lang="en-US" sz="1200" dirty="0" smtClean="0"/>
            <a:t>- Dependence on a Single Vendor</a:t>
          </a:r>
        </a:p>
        <a:p>
          <a:r>
            <a:rPr lang="en-US" sz="1200" dirty="0" smtClean="0"/>
            <a:t>- Reliance on Supplies</a:t>
          </a:r>
        </a:p>
      </dgm:t>
    </dgm:pt>
    <dgm:pt modelId="{F530F67C-C1C4-4506-84B1-3ACAD148E76C}" type="parTrans" cxnId="{C0EB4D98-E5CB-41C9-8247-C27CB5C968C2}">
      <dgm:prSet/>
      <dgm:spPr/>
      <dgm:t>
        <a:bodyPr/>
        <a:lstStyle/>
        <a:p>
          <a:endParaRPr lang="en-US"/>
        </a:p>
      </dgm:t>
    </dgm:pt>
    <dgm:pt modelId="{810B0EE2-40F3-4829-9E64-569E72D5CB1D}" type="sibTrans" cxnId="{C0EB4D98-E5CB-41C9-8247-C27CB5C968C2}">
      <dgm:prSet/>
      <dgm:spPr/>
      <dgm:t>
        <a:bodyPr/>
        <a:lstStyle/>
        <a:p>
          <a:endParaRPr lang="en-US"/>
        </a:p>
      </dgm:t>
    </dgm:pt>
    <dgm:pt modelId="{3571358E-D625-47CC-A8D5-C85177598483}">
      <dgm:prSet/>
      <dgm:spPr/>
      <dgm:t>
        <a:bodyPr/>
        <a:lstStyle/>
        <a:p>
          <a:endParaRPr lang="en-US" dirty="0"/>
        </a:p>
      </dgm:t>
    </dgm:pt>
    <dgm:pt modelId="{2B15A42F-1682-49AB-9DFD-C10E3C2A408C}" type="parTrans" cxnId="{19D6F8DD-82B1-45CD-9ECC-0347F80F4152}">
      <dgm:prSet/>
      <dgm:spPr/>
      <dgm:t>
        <a:bodyPr/>
        <a:lstStyle/>
        <a:p>
          <a:endParaRPr lang="en-US"/>
        </a:p>
      </dgm:t>
    </dgm:pt>
    <dgm:pt modelId="{69FB0C3F-2077-4458-B1C7-2E3266E66398}" type="sibTrans" cxnId="{19D6F8DD-82B1-45CD-9ECC-0347F80F4152}">
      <dgm:prSet/>
      <dgm:spPr/>
      <dgm:t>
        <a:bodyPr/>
        <a:lstStyle/>
        <a:p>
          <a:endParaRPr lang="en-US"/>
        </a:p>
      </dgm:t>
    </dgm:pt>
    <dgm:pt modelId="{4ACA43BD-7800-497F-9DDA-4E9B241996FF}">
      <dgm:prSet/>
      <dgm:spPr>
        <a:solidFill>
          <a:schemeClr val="accent1">
            <a:lumMod val="50000"/>
          </a:schemeClr>
        </a:solidFill>
      </dgm:spPr>
      <dgm:t>
        <a:bodyPr/>
        <a:lstStyle/>
        <a:p>
          <a:endParaRPr lang="en-US" dirty="0"/>
        </a:p>
      </dgm:t>
    </dgm:pt>
    <dgm:pt modelId="{9CC40C2B-168C-492F-881B-746A775BFE7F}" type="parTrans" cxnId="{C88CD6B0-FA59-4B6B-88A5-417D749B4C44}">
      <dgm:prSet/>
      <dgm:spPr/>
      <dgm:t>
        <a:bodyPr/>
        <a:lstStyle/>
        <a:p>
          <a:endParaRPr lang="en-US"/>
        </a:p>
      </dgm:t>
    </dgm:pt>
    <dgm:pt modelId="{1C672108-8A19-46EE-A1B8-79CC13548782}" type="sibTrans" cxnId="{C88CD6B0-FA59-4B6B-88A5-417D749B4C44}">
      <dgm:prSet/>
      <dgm:spPr/>
      <dgm:t>
        <a:bodyPr/>
        <a:lstStyle/>
        <a:p>
          <a:endParaRPr lang="en-US"/>
        </a:p>
      </dgm:t>
    </dgm:pt>
    <dgm:pt modelId="{7FC43CF2-EA67-8249-99F0-509E01D7CFAA}">
      <dgm:prSet custT="1"/>
      <dgm:spPr/>
      <dgm:t>
        <a:bodyPr/>
        <a:lstStyle/>
        <a:p>
          <a:r>
            <a:rPr lang="en-US" sz="1200" dirty="0" smtClean="0"/>
            <a:t>Threats</a:t>
          </a:r>
        </a:p>
        <a:p>
          <a:r>
            <a:rPr lang="en-US" sz="1200" dirty="0" smtClean="0"/>
            <a:t>- Highly Competitive Market</a:t>
          </a:r>
        </a:p>
        <a:p>
          <a:r>
            <a:rPr lang="en-US" sz="1200" dirty="0" smtClean="0"/>
            <a:t>- HTS; IPhone</a:t>
          </a:r>
        </a:p>
        <a:p>
          <a:r>
            <a:rPr lang="en-US" sz="1200" dirty="0" smtClean="0"/>
            <a:t>- Recession</a:t>
          </a:r>
        </a:p>
        <a:p>
          <a:r>
            <a:rPr lang="en-US" sz="1200" dirty="0" smtClean="0"/>
            <a:t>- Consumer Willingness to Pay</a:t>
          </a:r>
        </a:p>
        <a:p>
          <a:r>
            <a:rPr lang="en-US" sz="1200" dirty="0" smtClean="0"/>
            <a:t>- Price War</a:t>
          </a:r>
        </a:p>
        <a:p>
          <a:r>
            <a:rPr lang="en-US" sz="1200" dirty="0" smtClean="0"/>
            <a:t>-Technological Changes</a:t>
          </a:r>
        </a:p>
      </dgm:t>
    </dgm:pt>
    <dgm:pt modelId="{DD56624A-25EA-7E4C-9E07-201471C16C41}" type="parTrans" cxnId="{48CA0C2E-2C8D-5D4C-85E3-463D9964480B}">
      <dgm:prSet/>
      <dgm:spPr/>
      <dgm:t>
        <a:bodyPr/>
        <a:lstStyle/>
        <a:p>
          <a:endParaRPr lang="en-US"/>
        </a:p>
      </dgm:t>
    </dgm:pt>
    <dgm:pt modelId="{67001740-DBFC-3F40-9188-2D778275FF64}" type="sibTrans" cxnId="{48CA0C2E-2C8D-5D4C-85E3-463D9964480B}">
      <dgm:prSet/>
      <dgm:spPr/>
      <dgm:t>
        <a:bodyPr/>
        <a:lstStyle/>
        <a:p>
          <a:endParaRPr lang="en-US"/>
        </a:p>
      </dgm:t>
    </dgm:pt>
    <dgm:pt modelId="{D26EB96E-5C6D-B84E-97C0-E50A61129D32}">
      <dgm:prSet custT="1"/>
      <dgm:spPr/>
      <dgm:t>
        <a:bodyPr/>
        <a:lstStyle/>
        <a:p>
          <a:r>
            <a:rPr lang="en-US" sz="1200" dirty="0" smtClean="0"/>
            <a:t>Opportunities</a:t>
          </a:r>
        </a:p>
        <a:p>
          <a:r>
            <a:rPr lang="en-US" sz="1200" dirty="0" smtClean="0"/>
            <a:t>- Increase in Phone Selection</a:t>
          </a:r>
        </a:p>
        <a:p>
          <a:r>
            <a:rPr lang="en-US" sz="1200" dirty="0" smtClean="0"/>
            <a:t>- Take Advantage of the Recession</a:t>
          </a:r>
        </a:p>
        <a:p>
          <a:r>
            <a:rPr lang="en-US" sz="1200" dirty="0" smtClean="0"/>
            <a:t>- Expansion of 4G coverage</a:t>
          </a:r>
        </a:p>
        <a:p>
          <a:r>
            <a:rPr lang="en-US" sz="1200" dirty="0" smtClean="0"/>
            <a:t>- Increase in Returns</a:t>
          </a:r>
        </a:p>
        <a:p>
          <a:r>
            <a:rPr lang="en-US" sz="1200" dirty="0" smtClean="0"/>
            <a:t>- Demand for Mobile Broadband</a:t>
          </a:r>
        </a:p>
        <a:p>
          <a:r>
            <a:rPr lang="en-US" sz="1200" dirty="0" smtClean="0"/>
            <a:t>- Growth in  telecommunications</a:t>
          </a:r>
          <a:endParaRPr lang="en-US" sz="1200" dirty="0"/>
        </a:p>
      </dgm:t>
    </dgm:pt>
    <dgm:pt modelId="{502CE17C-D7AC-254F-915C-2E977528597C}" type="parTrans" cxnId="{3B83700A-8C4B-1242-B411-A3F220850485}">
      <dgm:prSet/>
      <dgm:spPr/>
      <dgm:t>
        <a:bodyPr/>
        <a:lstStyle/>
        <a:p>
          <a:endParaRPr lang="en-US"/>
        </a:p>
      </dgm:t>
    </dgm:pt>
    <dgm:pt modelId="{C9653F34-F8E0-6B42-A7D7-5E331B44CD27}" type="sibTrans" cxnId="{3B83700A-8C4B-1242-B411-A3F220850485}">
      <dgm:prSet/>
      <dgm:spPr/>
      <dgm:t>
        <a:bodyPr/>
        <a:lstStyle/>
        <a:p>
          <a:endParaRPr lang="en-US"/>
        </a:p>
      </dgm:t>
    </dgm:pt>
    <dgm:pt modelId="{50828C17-A37B-4E4C-BA27-290AF4E802B1}">
      <dgm:prSet/>
      <dgm:spPr/>
      <dgm:t>
        <a:bodyPr/>
        <a:lstStyle/>
        <a:p>
          <a:endParaRPr lang="en-US" dirty="0"/>
        </a:p>
      </dgm:t>
    </dgm:pt>
    <dgm:pt modelId="{0883F481-71A7-744E-8F89-0FB5D9651D3E}" type="parTrans" cxnId="{0643B487-87D8-1D4F-87CA-F12C35E7D1C2}">
      <dgm:prSet/>
      <dgm:spPr/>
      <dgm:t>
        <a:bodyPr/>
        <a:lstStyle/>
        <a:p>
          <a:endParaRPr lang="en-US"/>
        </a:p>
      </dgm:t>
    </dgm:pt>
    <dgm:pt modelId="{9D8CFCB3-C212-BB4F-9D30-CD87C6CF87B0}" type="sibTrans" cxnId="{0643B487-87D8-1D4F-87CA-F12C35E7D1C2}">
      <dgm:prSet/>
      <dgm:spPr/>
      <dgm:t>
        <a:bodyPr/>
        <a:lstStyle/>
        <a:p>
          <a:endParaRPr lang="en-US"/>
        </a:p>
      </dgm:t>
    </dgm:pt>
    <dgm:pt modelId="{FD0F8D34-3820-904E-926F-32E849C15126}">
      <dgm:prSet/>
      <dgm:spPr/>
      <dgm:t>
        <a:bodyPr/>
        <a:lstStyle/>
        <a:p>
          <a:endParaRPr lang="en-US" dirty="0"/>
        </a:p>
      </dgm:t>
    </dgm:pt>
    <dgm:pt modelId="{A97A4978-D35E-C84E-A497-B4FDF55A8DA8}" type="parTrans" cxnId="{F7052BEF-8F1B-4C49-AAC0-FAD4930B31D9}">
      <dgm:prSet/>
      <dgm:spPr/>
      <dgm:t>
        <a:bodyPr/>
        <a:lstStyle/>
        <a:p>
          <a:endParaRPr lang="en-US"/>
        </a:p>
      </dgm:t>
    </dgm:pt>
    <dgm:pt modelId="{4D506819-6FC4-2B43-AF51-20826E053A33}" type="sibTrans" cxnId="{F7052BEF-8F1B-4C49-AAC0-FAD4930B31D9}">
      <dgm:prSet/>
      <dgm:spPr/>
      <dgm:t>
        <a:bodyPr/>
        <a:lstStyle/>
        <a:p>
          <a:endParaRPr lang="en-US"/>
        </a:p>
      </dgm:t>
    </dgm:pt>
    <dgm:pt modelId="{8AF35104-8692-D745-A878-BE8C74A45385}">
      <dgm:prSet/>
      <dgm:spPr/>
      <dgm:t>
        <a:bodyPr/>
        <a:lstStyle/>
        <a:p>
          <a:endParaRPr lang="en-US" dirty="0"/>
        </a:p>
      </dgm:t>
    </dgm:pt>
    <dgm:pt modelId="{4DBEC209-405B-7F40-B0FB-30BBBF106447}" type="parTrans" cxnId="{D34ABEDC-315F-394D-AD26-74ACCB349AA3}">
      <dgm:prSet/>
      <dgm:spPr/>
      <dgm:t>
        <a:bodyPr/>
        <a:lstStyle/>
        <a:p>
          <a:endParaRPr lang="en-US"/>
        </a:p>
      </dgm:t>
    </dgm:pt>
    <dgm:pt modelId="{ACCDA06D-D464-7B4C-BA3B-32B36200B60C}" type="sibTrans" cxnId="{D34ABEDC-315F-394D-AD26-74ACCB349AA3}">
      <dgm:prSet/>
      <dgm:spPr/>
      <dgm:t>
        <a:bodyPr/>
        <a:lstStyle/>
        <a:p>
          <a:endParaRPr lang="en-US"/>
        </a:p>
      </dgm:t>
    </dgm:pt>
    <dgm:pt modelId="{171D3ACD-33DC-46F6-9699-D9491A6EC952}" type="pres">
      <dgm:prSet presAssocID="{AA0CC162-687C-4896-B363-C13CA0084F11}" presName="diagram" presStyleCnt="0">
        <dgm:presLayoutVars>
          <dgm:chMax val="1"/>
          <dgm:dir/>
          <dgm:animLvl val="ctr"/>
          <dgm:resizeHandles val="exact"/>
        </dgm:presLayoutVars>
      </dgm:prSet>
      <dgm:spPr/>
      <dgm:t>
        <a:bodyPr/>
        <a:lstStyle/>
        <a:p>
          <a:endParaRPr lang="en-US"/>
        </a:p>
      </dgm:t>
    </dgm:pt>
    <dgm:pt modelId="{0632DA8A-0A9A-4880-8272-70E40FC3AFD3}" type="pres">
      <dgm:prSet presAssocID="{AA0CC162-687C-4896-B363-C13CA0084F11}" presName="matrix" presStyleCnt="0"/>
      <dgm:spPr/>
    </dgm:pt>
    <dgm:pt modelId="{644511AD-0DE6-444C-92DD-3ED679E87042}" type="pres">
      <dgm:prSet presAssocID="{AA0CC162-687C-4896-B363-C13CA0084F11}" presName="tile1" presStyleLbl="node1" presStyleIdx="0" presStyleCnt="4"/>
      <dgm:spPr/>
      <dgm:t>
        <a:bodyPr/>
        <a:lstStyle/>
        <a:p>
          <a:endParaRPr lang="en-US"/>
        </a:p>
      </dgm:t>
    </dgm:pt>
    <dgm:pt modelId="{96D1E123-9382-47E2-8CC9-903F60A2FCDA}" type="pres">
      <dgm:prSet presAssocID="{AA0CC162-687C-4896-B363-C13CA0084F11}" presName="tile1text" presStyleLbl="node1" presStyleIdx="0" presStyleCnt="4">
        <dgm:presLayoutVars>
          <dgm:chMax val="0"/>
          <dgm:chPref val="0"/>
          <dgm:bulletEnabled val="1"/>
        </dgm:presLayoutVars>
      </dgm:prSet>
      <dgm:spPr/>
      <dgm:t>
        <a:bodyPr/>
        <a:lstStyle/>
        <a:p>
          <a:endParaRPr lang="en-US"/>
        </a:p>
      </dgm:t>
    </dgm:pt>
    <dgm:pt modelId="{61D8E5AA-D933-45F5-8201-3E127A2FB700}" type="pres">
      <dgm:prSet presAssocID="{AA0CC162-687C-4896-B363-C13CA0084F11}" presName="tile2" presStyleLbl="node1" presStyleIdx="1" presStyleCnt="4" custLinFactNeighborY="0"/>
      <dgm:spPr/>
      <dgm:t>
        <a:bodyPr/>
        <a:lstStyle/>
        <a:p>
          <a:endParaRPr lang="en-US"/>
        </a:p>
      </dgm:t>
    </dgm:pt>
    <dgm:pt modelId="{B1D2584D-C244-4574-950C-7A60DFF02857}" type="pres">
      <dgm:prSet presAssocID="{AA0CC162-687C-4896-B363-C13CA0084F11}" presName="tile2text" presStyleLbl="node1" presStyleIdx="1" presStyleCnt="4">
        <dgm:presLayoutVars>
          <dgm:chMax val="0"/>
          <dgm:chPref val="0"/>
          <dgm:bulletEnabled val="1"/>
        </dgm:presLayoutVars>
      </dgm:prSet>
      <dgm:spPr/>
      <dgm:t>
        <a:bodyPr/>
        <a:lstStyle/>
        <a:p>
          <a:endParaRPr lang="en-US"/>
        </a:p>
      </dgm:t>
    </dgm:pt>
    <dgm:pt modelId="{740F6342-2571-4DBE-8C5C-13F71EB369D4}" type="pres">
      <dgm:prSet presAssocID="{AA0CC162-687C-4896-B363-C13CA0084F11}" presName="tile3" presStyleLbl="node1" presStyleIdx="2" presStyleCnt="4" custLinFactNeighborY="0"/>
      <dgm:spPr/>
      <dgm:t>
        <a:bodyPr/>
        <a:lstStyle/>
        <a:p>
          <a:endParaRPr lang="en-US"/>
        </a:p>
      </dgm:t>
    </dgm:pt>
    <dgm:pt modelId="{B8CBBC5E-C9E0-4B03-9538-A9ACEE5B1E82}" type="pres">
      <dgm:prSet presAssocID="{AA0CC162-687C-4896-B363-C13CA0084F11}" presName="tile3text" presStyleLbl="node1" presStyleIdx="2" presStyleCnt="4">
        <dgm:presLayoutVars>
          <dgm:chMax val="0"/>
          <dgm:chPref val="0"/>
          <dgm:bulletEnabled val="1"/>
        </dgm:presLayoutVars>
      </dgm:prSet>
      <dgm:spPr/>
      <dgm:t>
        <a:bodyPr/>
        <a:lstStyle/>
        <a:p>
          <a:endParaRPr lang="en-US"/>
        </a:p>
      </dgm:t>
    </dgm:pt>
    <dgm:pt modelId="{5E90B8E0-7101-4410-9B26-81C334EE08B2}" type="pres">
      <dgm:prSet presAssocID="{AA0CC162-687C-4896-B363-C13CA0084F11}" presName="tile4" presStyleLbl="node1" presStyleIdx="3" presStyleCnt="4" custLinFactNeighborX="0" custLinFactNeighborY="0"/>
      <dgm:spPr/>
      <dgm:t>
        <a:bodyPr/>
        <a:lstStyle/>
        <a:p>
          <a:endParaRPr lang="en-US"/>
        </a:p>
      </dgm:t>
    </dgm:pt>
    <dgm:pt modelId="{ABBA1BA2-A29B-4571-88B7-57A8C8B8CF8C}" type="pres">
      <dgm:prSet presAssocID="{AA0CC162-687C-4896-B363-C13CA0084F11}" presName="tile4text" presStyleLbl="node1" presStyleIdx="3" presStyleCnt="4">
        <dgm:presLayoutVars>
          <dgm:chMax val="0"/>
          <dgm:chPref val="0"/>
          <dgm:bulletEnabled val="1"/>
        </dgm:presLayoutVars>
      </dgm:prSet>
      <dgm:spPr/>
      <dgm:t>
        <a:bodyPr/>
        <a:lstStyle/>
        <a:p>
          <a:endParaRPr lang="en-US"/>
        </a:p>
      </dgm:t>
    </dgm:pt>
    <dgm:pt modelId="{AAFCAC5E-89EB-461A-9F5F-22CC7C8A193A}" type="pres">
      <dgm:prSet presAssocID="{AA0CC162-687C-4896-B363-C13CA0084F11}" presName="centerTile" presStyleLbl="fgShp" presStyleIdx="0" presStyleCnt="1">
        <dgm:presLayoutVars>
          <dgm:chMax val="0"/>
          <dgm:chPref val="0"/>
        </dgm:presLayoutVars>
      </dgm:prSet>
      <dgm:spPr/>
      <dgm:t>
        <a:bodyPr/>
        <a:lstStyle/>
        <a:p>
          <a:endParaRPr lang="en-US"/>
        </a:p>
      </dgm:t>
    </dgm:pt>
  </dgm:ptLst>
  <dgm:cxnLst>
    <dgm:cxn modelId="{C88CD6B0-FA59-4B6B-88A5-417D749B4C44}" srcId="{F1B89353-2026-4356-B2B4-BEBE2BB41B5E}" destId="{4ACA43BD-7800-497F-9DDA-4E9B241996FF}" srcOrd="8" destOrd="0" parTransId="{9CC40C2B-168C-492F-881B-746A775BFE7F}" sibTransId="{1C672108-8A19-46EE-A1B8-79CC13548782}"/>
    <dgm:cxn modelId="{B29A5CE2-0234-49AD-A2B5-A59C21758293}" srcId="{AA0CC162-687C-4896-B363-C13CA0084F11}" destId="{C034710D-B9F2-4F06-87FD-4538E532C796}" srcOrd="2" destOrd="0" parTransId="{02DEEFD7-B8BB-4BC8-8262-8A97ADE7F302}" sibTransId="{BE8DBD51-C85B-4E23-9C5E-A32567003F50}"/>
    <dgm:cxn modelId="{3B83700A-8C4B-1242-B411-A3F220850485}" srcId="{F1B89353-2026-4356-B2B4-BEBE2BB41B5E}" destId="{D26EB96E-5C6D-B84E-97C0-E50A61129D32}" srcOrd="2" destOrd="0" parTransId="{502CE17C-D7AC-254F-915C-2E977528597C}" sibTransId="{C9653F34-F8E0-6B42-A7D7-5E331B44CD27}"/>
    <dgm:cxn modelId="{8197717A-DC6C-41F7-9036-37EA5AB8E44D}" type="presOf" srcId="{7FC43CF2-EA67-8249-99F0-509E01D7CFAA}" destId="{ABBA1BA2-A29B-4571-88B7-57A8C8B8CF8C}" srcOrd="1" destOrd="0" presId="urn:microsoft.com/office/officeart/2005/8/layout/matrix1"/>
    <dgm:cxn modelId="{5A72E15A-6AC0-4FC5-BBCA-20073371C494}" srcId="{F1B89353-2026-4356-B2B4-BEBE2BB41B5E}" destId="{8E37E089-C0DD-43D0-AF96-EFBDA6A546CA}" srcOrd="0" destOrd="0" parTransId="{48F733A5-7565-4A23-95F1-9A38FE3850E4}" sibTransId="{C64A2C53-3B8C-47AE-9171-2A9F171C0D3D}"/>
    <dgm:cxn modelId="{61105662-7FAD-4A0A-92DD-0C4A884605CF}" srcId="{AA0CC162-687C-4896-B363-C13CA0084F11}" destId="{8EEF7C3D-4A83-474C-9231-95B202497FBC}" srcOrd="3" destOrd="0" parTransId="{97F3695C-9D1B-4C01-94FE-F137326D2CA8}" sibTransId="{D822F2BF-C683-4160-9A6E-2C474A69435F}"/>
    <dgm:cxn modelId="{6933722D-4837-4A1D-A470-35E3AA11AC9D}" type="presOf" srcId="{D26EB96E-5C6D-B84E-97C0-E50A61129D32}" destId="{740F6342-2571-4DBE-8C5C-13F71EB369D4}" srcOrd="0" destOrd="0" presId="urn:microsoft.com/office/officeart/2005/8/layout/matrix1"/>
    <dgm:cxn modelId="{061EAF08-6B02-4BE2-9034-151B8370E727}" type="presOf" srcId="{27A6912B-EAC1-45CF-91BC-E0B320BA7F50}" destId="{61D8E5AA-D933-45F5-8201-3E127A2FB700}" srcOrd="0" destOrd="0" presId="urn:microsoft.com/office/officeart/2005/8/layout/matrix1"/>
    <dgm:cxn modelId="{15EAB442-FB54-4C3C-AE08-DCDFFF0C0B3A}" type="presOf" srcId="{27A6912B-EAC1-45CF-91BC-E0B320BA7F50}" destId="{B1D2584D-C244-4574-950C-7A60DFF02857}" srcOrd="1" destOrd="0" presId="urn:microsoft.com/office/officeart/2005/8/layout/matrix1"/>
    <dgm:cxn modelId="{C490D173-5D48-4CB2-A1B9-08963984A565}" type="presOf" srcId="{F1B89353-2026-4356-B2B4-BEBE2BB41B5E}" destId="{AAFCAC5E-89EB-461A-9F5F-22CC7C8A193A}" srcOrd="0" destOrd="0" presId="urn:microsoft.com/office/officeart/2005/8/layout/matrix1"/>
    <dgm:cxn modelId="{123A3A76-D60E-4E99-8EDD-EA088F8B0DC0}" srcId="{AA0CC162-687C-4896-B363-C13CA0084F11}" destId="{F1B89353-2026-4356-B2B4-BEBE2BB41B5E}" srcOrd="0" destOrd="0" parTransId="{135D3A65-53AC-4AEF-9CA6-F065848CEE5D}" sibTransId="{F0036257-B95F-4575-8EC4-F4817C537D05}"/>
    <dgm:cxn modelId="{D34ABEDC-315F-394D-AD26-74ACCB349AA3}" srcId="{F1B89353-2026-4356-B2B4-BEBE2BB41B5E}" destId="{8AF35104-8692-D745-A878-BE8C74A45385}" srcOrd="4" destOrd="0" parTransId="{4DBEC209-405B-7F40-B0FB-30BBBF106447}" sibTransId="{ACCDA06D-D464-7B4C-BA3B-32B36200B60C}"/>
    <dgm:cxn modelId="{93D084BF-6983-4896-849A-C77297F379E9}" srcId="{AA0CC162-687C-4896-B363-C13CA0084F11}" destId="{83E63BDB-FBEA-4D7E-B866-84A935B22BD1}" srcOrd="1" destOrd="0" parTransId="{FA84393E-953A-4496-A24C-ADD3A9F8E860}" sibTransId="{238A94DF-7D2E-4787-AC81-A1465F7EE837}"/>
    <dgm:cxn modelId="{2BC739E2-BB82-4178-9785-C75A52EB3334}" type="presOf" srcId="{AA0CC162-687C-4896-B363-C13CA0084F11}" destId="{171D3ACD-33DC-46F6-9699-D9491A6EC952}" srcOrd="0" destOrd="0" presId="urn:microsoft.com/office/officeart/2005/8/layout/matrix1"/>
    <dgm:cxn modelId="{C6581ADA-1E5B-49E2-AF11-EE63ADFE47D8}" type="presOf" srcId="{D26EB96E-5C6D-B84E-97C0-E50A61129D32}" destId="{B8CBBC5E-C9E0-4B03-9538-A9ACEE5B1E82}" srcOrd="1" destOrd="0" presId="urn:microsoft.com/office/officeart/2005/8/layout/matrix1"/>
    <dgm:cxn modelId="{C0EB4D98-E5CB-41C9-8247-C27CB5C968C2}" srcId="{F1B89353-2026-4356-B2B4-BEBE2BB41B5E}" destId="{27A6912B-EAC1-45CF-91BC-E0B320BA7F50}" srcOrd="1" destOrd="0" parTransId="{F530F67C-C1C4-4506-84B1-3ACAD148E76C}" sibTransId="{810B0EE2-40F3-4829-9E64-569E72D5CB1D}"/>
    <dgm:cxn modelId="{19D6F8DD-82B1-45CD-9ECC-0347F80F4152}" srcId="{F1B89353-2026-4356-B2B4-BEBE2BB41B5E}" destId="{3571358E-D625-47CC-A8D5-C85177598483}" srcOrd="7" destOrd="0" parTransId="{2B15A42F-1682-49AB-9DFD-C10E3C2A408C}" sibTransId="{69FB0C3F-2077-4458-B1C7-2E3266E66398}"/>
    <dgm:cxn modelId="{47FD3458-D55A-4BFB-AC1E-0BBE74FA1A00}" type="presOf" srcId="{8E37E089-C0DD-43D0-AF96-EFBDA6A546CA}" destId="{644511AD-0DE6-444C-92DD-3ED679E87042}" srcOrd="0" destOrd="0" presId="urn:microsoft.com/office/officeart/2005/8/layout/matrix1"/>
    <dgm:cxn modelId="{B3744508-8E06-442E-802A-7F8EC8128194}" type="presOf" srcId="{7FC43CF2-EA67-8249-99F0-509E01D7CFAA}" destId="{5E90B8E0-7101-4410-9B26-81C334EE08B2}" srcOrd="0" destOrd="0" presId="urn:microsoft.com/office/officeart/2005/8/layout/matrix1"/>
    <dgm:cxn modelId="{48CA0C2E-2C8D-5D4C-85E3-463D9964480B}" srcId="{F1B89353-2026-4356-B2B4-BEBE2BB41B5E}" destId="{7FC43CF2-EA67-8249-99F0-509E01D7CFAA}" srcOrd="3" destOrd="0" parTransId="{DD56624A-25EA-7E4C-9E07-201471C16C41}" sibTransId="{67001740-DBFC-3F40-9188-2D778275FF64}"/>
    <dgm:cxn modelId="{F7052BEF-8F1B-4C49-AAC0-FAD4930B31D9}" srcId="{F1B89353-2026-4356-B2B4-BEBE2BB41B5E}" destId="{FD0F8D34-3820-904E-926F-32E849C15126}" srcOrd="5" destOrd="0" parTransId="{A97A4978-D35E-C84E-A497-B4FDF55A8DA8}" sibTransId="{4D506819-6FC4-2B43-AF51-20826E053A33}"/>
    <dgm:cxn modelId="{30461FF3-D98B-4899-ADF8-712BF3D928E5}" type="presOf" srcId="{8E37E089-C0DD-43D0-AF96-EFBDA6A546CA}" destId="{96D1E123-9382-47E2-8CC9-903F60A2FCDA}" srcOrd="1" destOrd="0" presId="urn:microsoft.com/office/officeart/2005/8/layout/matrix1"/>
    <dgm:cxn modelId="{0643B487-87D8-1D4F-87CA-F12C35E7D1C2}" srcId="{F1B89353-2026-4356-B2B4-BEBE2BB41B5E}" destId="{50828C17-A37B-4E4C-BA27-290AF4E802B1}" srcOrd="6" destOrd="0" parTransId="{0883F481-71A7-744E-8F89-0FB5D9651D3E}" sibTransId="{9D8CFCB3-C212-BB4F-9D30-CD87C6CF87B0}"/>
    <dgm:cxn modelId="{604C7563-E93A-41AF-A6F1-47DF6549E1FF}" type="presParOf" srcId="{171D3ACD-33DC-46F6-9699-D9491A6EC952}" destId="{0632DA8A-0A9A-4880-8272-70E40FC3AFD3}" srcOrd="0" destOrd="0" presId="urn:microsoft.com/office/officeart/2005/8/layout/matrix1"/>
    <dgm:cxn modelId="{964021D0-1DA1-4164-8821-723BC38117F1}" type="presParOf" srcId="{0632DA8A-0A9A-4880-8272-70E40FC3AFD3}" destId="{644511AD-0DE6-444C-92DD-3ED679E87042}" srcOrd="0" destOrd="0" presId="urn:microsoft.com/office/officeart/2005/8/layout/matrix1"/>
    <dgm:cxn modelId="{432909C8-DEA1-48CB-8910-A16AC2295E37}" type="presParOf" srcId="{0632DA8A-0A9A-4880-8272-70E40FC3AFD3}" destId="{96D1E123-9382-47E2-8CC9-903F60A2FCDA}" srcOrd="1" destOrd="0" presId="urn:microsoft.com/office/officeart/2005/8/layout/matrix1"/>
    <dgm:cxn modelId="{C402E253-780D-4EE3-ADB3-B7BEC70B13BE}" type="presParOf" srcId="{0632DA8A-0A9A-4880-8272-70E40FC3AFD3}" destId="{61D8E5AA-D933-45F5-8201-3E127A2FB700}" srcOrd="2" destOrd="0" presId="urn:microsoft.com/office/officeart/2005/8/layout/matrix1"/>
    <dgm:cxn modelId="{5E70E325-58DA-43D0-A41D-B038C0DA0252}" type="presParOf" srcId="{0632DA8A-0A9A-4880-8272-70E40FC3AFD3}" destId="{B1D2584D-C244-4574-950C-7A60DFF02857}" srcOrd="3" destOrd="0" presId="urn:microsoft.com/office/officeart/2005/8/layout/matrix1"/>
    <dgm:cxn modelId="{C9943029-FD54-4DD7-8CFE-FDDDA97E0922}" type="presParOf" srcId="{0632DA8A-0A9A-4880-8272-70E40FC3AFD3}" destId="{740F6342-2571-4DBE-8C5C-13F71EB369D4}" srcOrd="4" destOrd="0" presId="urn:microsoft.com/office/officeart/2005/8/layout/matrix1"/>
    <dgm:cxn modelId="{B819748B-BC38-4904-94B4-65939DFBCC4A}" type="presParOf" srcId="{0632DA8A-0A9A-4880-8272-70E40FC3AFD3}" destId="{B8CBBC5E-C9E0-4B03-9538-A9ACEE5B1E82}" srcOrd="5" destOrd="0" presId="urn:microsoft.com/office/officeart/2005/8/layout/matrix1"/>
    <dgm:cxn modelId="{B175F1DB-2CAF-4760-B9A3-7BBB12F343D3}" type="presParOf" srcId="{0632DA8A-0A9A-4880-8272-70E40FC3AFD3}" destId="{5E90B8E0-7101-4410-9B26-81C334EE08B2}" srcOrd="6" destOrd="0" presId="urn:microsoft.com/office/officeart/2005/8/layout/matrix1"/>
    <dgm:cxn modelId="{1BF55800-FF57-4C4A-B46A-78F8843C169B}" type="presParOf" srcId="{0632DA8A-0A9A-4880-8272-70E40FC3AFD3}" destId="{ABBA1BA2-A29B-4571-88B7-57A8C8B8CF8C}" srcOrd="7" destOrd="0" presId="urn:microsoft.com/office/officeart/2005/8/layout/matrix1"/>
    <dgm:cxn modelId="{D538BFEC-6876-4CB5-80D0-ACC5B7748673}" type="presParOf" srcId="{171D3ACD-33DC-46F6-9699-D9491A6EC952}" destId="{AAFCAC5E-89EB-461A-9F5F-22CC7C8A193A}" srcOrd="1" destOrd="0" presId="urn:microsoft.com/office/officeart/2005/8/layout/matrix1"/>
  </dgm:cxnLst>
  <dgm:bg/>
  <dgm:whole/>
  <dgm:extLst>
    <a:ext uri="http://schemas.microsoft.com/office/drawing/2008/diagram">
      <dsp:dataModelExt xmlns="" xmlns:dgm="http://schemas.openxmlformats.org/drawingml/2006/diagram" xmlns:a="http://schemas.openxmlformats.org/drawingml/2006/main"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11AD-0DE6-444C-92DD-3ED679E87042}">
      <dsp:nvSpPr>
        <dsp:cNvPr id="0" name=""/>
        <dsp:cNvSpPr/>
      </dsp:nvSpPr>
      <dsp:spPr>
        <a:xfrm rot="16200000">
          <a:off x="571500" y="-571500"/>
          <a:ext cx="3429000" cy="4572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kern="1200" dirty="0" smtClean="0"/>
            <a:t>Strengths</a:t>
          </a:r>
        </a:p>
        <a:p>
          <a:pPr lvl="0" algn="ctr" defTabSz="533400">
            <a:lnSpc>
              <a:spcPct val="90000"/>
            </a:lnSpc>
            <a:spcBef>
              <a:spcPct val="0"/>
            </a:spcBef>
            <a:spcAft>
              <a:spcPct val="35000"/>
            </a:spcAft>
          </a:pPr>
          <a:r>
            <a:rPr lang="en-US" sz="1200" kern="1200" dirty="0" smtClean="0"/>
            <a:t>- Cost Advantage (for customer)</a:t>
          </a:r>
        </a:p>
        <a:p>
          <a:pPr lvl="0" algn="ctr" defTabSz="533400">
            <a:lnSpc>
              <a:spcPct val="90000"/>
            </a:lnSpc>
            <a:spcBef>
              <a:spcPct val="0"/>
            </a:spcBef>
            <a:spcAft>
              <a:spcPct val="35000"/>
            </a:spcAft>
          </a:pPr>
          <a:r>
            <a:rPr lang="en-US" sz="1200" kern="1200" dirty="0" smtClean="0"/>
            <a:t>- Growth in Customer Base</a:t>
          </a:r>
        </a:p>
        <a:p>
          <a:pPr lvl="0" algn="ctr" defTabSz="533400">
            <a:lnSpc>
              <a:spcPct val="90000"/>
            </a:lnSpc>
            <a:spcBef>
              <a:spcPct val="0"/>
            </a:spcBef>
            <a:spcAft>
              <a:spcPct val="35000"/>
            </a:spcAft>
          </a:pPr>
          <a:r>
            <a:rPr lang="en-US" sz="1200" kern="1200" dirty="0" smtClean="0"/>
            <a:t>- Great Plans</a:t>
          </a:r>
        </a:p>
        <a:p>
          <a:pPr lvl="0" algn="ctr" defTabSz="533400">
            <a:lnSpc>
              <a:spcPct val="90000"/>
            </a:lnSpc>
            <a:spcBef>
              <a:spcPct val="0"/>
            </a:spcBef>
            <a:spcAft>
              <a:spcPct val="35000"/>
            </a:spcAft>
          </a:pPr>
          <a:r>
            <a:rPr lang="en-US" sz="1200" kern="1200" dirty="0" smtClean="0"/>
            <a:t>- They have the Blackberry Curve (one of the most popular cell-phones)</a:t>
          </a:r>
        </a:p>
        <a:p>
          <a:pPr lvl="0" algn="ctr" defTabSz="533400">
            <a:lnSpc>
              <a:spcPct val="90000"/>
            </a:lnSpc>
            <a:spcBef>
              <a:spcPct val="0"/>
            </a:spcBef>
            <a:spcAft>
              <a:spcPct val="35000"/>
            </a:spcAft>
          </a:pPr>
          <a:r>
            <a:rPr lang="en-US" sz="1200" kern="1200" dirty="0" smtClean="0"/>
            <a:t>-- They recently released the 1</a:t>
          </a:r>
          <a:r>
            <a:rPr lang="en-US" sz="1200" kern="1200" baseline="30000" dirty="0" smtClean="0"/>
            <a:t>st</a:t>
          </a:r>
          <a:r>
            <a:rPr lang="en-US" sz="1200" kern="1200" dirty="0" smtClean="0"/>
            <a:t> 4G service through  LTE</a:t>
          </a:r>
        </a:p>
        <a:p>
          <a:pPr lvl="0" algn="ctr" defTabSz="533400">
            <a:lnSpc>
              <a:spcPct val="90000"/>
            </a:lnSpc>
            <a:spcBef>
              <a:spcPct val="0"/>
            </a:spcBef>
            <a:spcAft>
              <a:spcPct val="35000"/>
            </a:spcAft>
          </a:pPr>
          <a:r>
            <a:rPr lang="en-US" sz="1200" kern="1200" dirty="0" smtClean="0"/>
            <a:t>- Capital Adequacy</a:t>
          </a:r>
        </a:p>
        <a:p>
          <a:pPr lvl="0" algn="ctr" defTabSz="533400">
            <a:lnSpc>
              <a:spcPct val="90000"/>
            </a:lnSpc>
            <a:spcBef>
              <a:spcPct val="0"/>
            </a:spcBef>
            <a:spcAft>
              <a:spcPct val="35000"/>
            </a:spcAft>
          </a:pPr>
          <a:r>
            <a:rPr lang="en-US" sz="1200" kern="1200" dirty="0" smtClean="0"/>
            <a:t>- What you see is what you pay</a:t>
          </a:r>
        </a:p>
        <a:p>
          <a:pPr lvl="0" algn="ctr" defTabSz="533400">
            <a:lnSpc>
              <a:spcPct val="90000"/>
            </a:lnSpc>
            <a:spcBef>
              <a:spcPct val="0"/>
            </a:spcBef>
            <a:spcAft>
              <a:spcPct val="35000"/>
            </a:spcAft>
          </a:pPr>
          <a:r>
            <a:rPr lang="en-US" sz="1200" kern="1200" dirty="0" smtClean="0"/>
            <a:t>-Wireless for all!</a:t>
          </a:r>
        </a:p>
        <a:p>
          <a:pPr lvl="0" algn="ctr" defTabSz="533400">
            <a:lnSpc>
              <a:spcPct val="90000"/>
            </a:lnSpc>
            <a:spcBef>
              <a:spcPct val="0"/>
            </a:spcBef>
            <a:spcAft>
              <a:spcPct val="35000"/>
            </a:spcAft>
          </a:pPr>
          <a:r>
            <a:rPr lang="en-US" sz="1200" kern="1200" dirty="0" smtClean="0"/>
            <a:t>- Decrease Cost Per User</a:t>
          </a:r>
        </a:p>
        <a:p>
          <a:pPr lvl="0" algn="l" defTabSz="533400">
            <a:lnSpc>
              <a:spcPct val="90000"/>
            </a:lnSpc>
            <a:spcBef>
              <a:spcPct val="0"/>
            </a:spcBef>
            <a:spcAft>
              <a:spcPct val="35000"/>
            </a:spcAft>
          </a:pPr>
          <a:r>
            <a:rPr lang="en-US" sz="1200" kern="1200" dirty="0" smtClean="0"/>
            <a:t>- </a:t>
          </a:r>
          <a:r>
            <a:rPr lang="en-US" sz="1200" kern="1200" dirty="0" smtClean="0">
              <a:hlinkClick xmlns:r="http://schemas.openxmlformats.org/officeDocument/2006/relationships" r:id=""/>
            </a:rPr>
            <a:t>http://www.metropcs.com/about/default.aspx</a:t>
          </a:r>
          <a:endParaRPr lang="en-US" sz="1200" kern="1200" dirty="0" smtClean="0"/>
        </a:p>
      </dsp:txBody>
      <dsp:txXfrm rot="5400000">
        <a:off x="-1" y="1"/>
        <a:ext cx="4572000" cy="2571750"/>
      </dsp:txXfrm>
    </dsp:sp>
    <dsp:sp modelId="{61D8E5AA-D933-45F5-8201-3E127A2FB700}">
      <dsp:nvSpPr>
        <dsp:cNvPr id="0" name=""/>
        <dsp:cNvSpPr/>
      </dsp:nvSpPr>
      <dsp:spPr>
        <a:xfrm>
          <a:off x="4572000" y="0"/>
          <a:ext cx="4572000" cy="3429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Weaknesses</a:t>
          </a:r>
        </a:p>
        <a:p>
          <a:pPr lvl="0" algn="ctr" defTabSz="533400">
            <a:lnSpc>
              <a:spcPct val="90000"/>
            </a:lnSpc>
            <a:spcBef>
              <a:spcPct val="0"/>
            </a:spcBef>
            <a:spcAft>
              <a:spcPct val="35000"/>
            </a:spcAft>
          </a:pPr>
          <a:r>
            <a:rPr lang="en-US" sz="1200" kern="1200" dirty="0" smtClean="0"/>
            <a:t>- Low Market Share</a:t>
          </a:r>
        </a:p>
        <a:p>
          <a:pPr lvl="0" algn="ctr" defTabSz="533400">
            <a:lnSpc>
              <a:spcPct val="90000"/>
            </a:lnSpc>
            <a:spcBef>
              <a:spcPct val="0"/>
            </a:spcBef>
            <a:spcAft>
              <a:spcPct val="35000"/>
            </a:spcAft>
          </a:pPr>
          <a:r>
            <a:rPr lang="en-US" sz="1200" kern="1200" dirty="0" smtClean="0"/>
            <a:t>- Weak brand name</a:t>
          </a:r>
        </a:p>
        <a:p>
          <a:pPr lvl="0" algn="ctr" defTabSz="533400">
            <a:lnSpc>
              <a:spcPct val="90000"/>
            </a:lnSpc>
            <a:spcBef>
              <a:spcPct val="0"/>
            </a:spcBef>
            <a:spcAft>
              <a:spcPct val="35000"/>
            </a:spcAft>
          </a:pPr>
          <a:r>
            <a:rPr lang="en-US" sz="1200" kern="1200" dirty="0" smtClean="0"/>
            <a:t>-Not enough coverage</a:t>
          </a:r>
        </a:p>
        <a:p>
          <a:pPr lvl="0" algn="ctr" defTabSz="533400">
            <a:lnSpc>
              <a:spcPct val="90000"/>
            </a:lnSpc>
            <a:spcBef>
              <a:spcPct val="0"/>
            </a:spcBef>
            <a:spcAft>
              <a:spcPct val="35000"/>
            </a:spcAft>
          </a:pPr>
          <a:r>
            <a:rPr lang="en-US" sz="1200" kern="1200" dirty="0" smtClean="0"/>
            <a:t>-New to the Industry</a:t>
          </a:r>
        </a:p>
        <a:p>
          <a:pPr lvl="0" algn="ctr" defTabSz="533400">
            <a:lnSpc>
              <a:spcPct val="90000"/>
            </a:lnSpc>
            <a:spcBef>
              <a:spcPct val="0"/>
            </a:spcBef>
            <a:spcAft>
              <a:spcPct val="35000"/>
            </a:spcAft>
          </a:pPr>
          <a:r>
            <a:rPr lang="en-US" sz="1200" kern="1200" dirty="0" smtClean="0"/>
            <a:t>- Declining Operational Efficiency</a:t>
          </a:r>
        </a:p>
        <a:p>
          <a:pPr lvl="0" algn="ctr" defTabSz="533400">
            <a:lnSpc>
              <a:spcPct val="90000"/>
            </a:lnSpc>
            <a:spcBef>
              <a:spcPct val="0"/>
            </a:spcBef>
            <a:spcAft>
              <a:spcPct val="35000"/>
            </a:spcAft>
          </a:pPr>
          <a:r>
            <a:rPr lang="en-US" sz="1200" kern="1200" dirty="0" smtClean="0"/>
            <a:t>-Their 4G coverage is limited to Las Vegas &amp; Dallas</a:t>
          </a:r>
        </a:p>
        <a:p>
          <a:pPr lvl="0" algn="ctr" defTabSz="533400">
            <a:lnSpc>
              <a:spcPct val="90000"/>
            </a:lnSpc>
            <a:spcBef>
              <a:spcPct val="0"/>
            </a:spcBef>
            <a:spcAft>
              <a:spcPct val="35000"/>
            </a:spcAft>
          </a:pPr>
          <a:r>
            <a:rPr lang="en-US" sz="1200" kern="1200" dirty="0" smtClean="0"/>
            <a:t>- Dependence on a Single Vendor</a:t>
          </a:r>
        </a:p>
        <a:p>
          <a:pPr lvl="0" algn="ctr" defTabSz="533400">
            <a:lnSpc>
              <a:spcPct val="90000"/>
            </a:lnSpc>
            <a:spcBef>
              <a:spcPct val="0"/>
            </a:spcBef>
            <a:spcAft>
              <a:spcPct val="35000"/>
            </a:spcAft>
          </a:pPr>
          <a:r>
            <a:rPr lang="en-US" sz="1200" kern="1200" dirty="0" smtClean="0"/>
            <a:t>- Reliance on Supplies</a:t>
          </a:r>
        </a:p>
      </dsp:txBody>
      <dsp:txXfrm>
        <a:off x="4572000" y="0"/>
        <a:ext cx="4572000" cy="2571750"/>
      </dsp:txXfrm>
    </dsp:sp>
    <dsp:sp modelId="{740F6342-2571-4DBE-8C5C-13F71EB369D4}">
      <dsp:nvSpPr>
        <dsp:cNvPr id="0" name=""/>
        <dsp:cNvSpPr/>
      </dsp:nvSpPr>
      <dsp:spPr>
        <a:xfrm rot="10800000">
          <a:off x="0" y="3429000"/>
          <a:ext cx="4572000" cy="34290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Opportunities</a:t>
          </a:r>
        </a:p>
        <a:p>
          <a:pPr lvl="0" algn="ctr" defTabSz="533400">
            <a:lnSpc>
              <a:spcPct val="90000"/>
            </a:lnSpc>
            <a:spcBef>
              <a:spcPct val="0"/>
            </a:spcBef>
            <a:spcAft>
              <a:spcPct val="35000"/>
            </a:spcAft>
          </a:pPr>
          <a:r>
            <a:rPr lang="en-US" sz="1200" kern="1200" dirty="0" smtClean="0"/>
            <a:t>- Increase in Phone Selection</a:t>
          </a:r>
        </a:p>
        <a:p>
          <a:pPr lvl="0" algn="ctr" defTabSz="533400">
            <a:lnSpc>
              <a:spcPct val="90000"/>
            </a:lnSpc>
            <a:spcBef>
              <a:spcPct val="0"/>
            </a:spcBef>
            <a:spcAft>
              <a:spcPct val="35000"/>
            </a:spcAft>
          </a:pPr>
          <a:r>
            <a:rPr lang="en-US" sz="1200" kern="1200" dirty="0" smtClean="0"/>
            <a:t>- Take Advantage of the Recession</a:t>
          </a:r>
        </a:p>
        <a:p>
          <a:pPr lvl="0" algn="ctr" defTabSz="533400">
            <a:lnSpc>
              <a:spcPct val="90000"/>
            </a:lnSpc>
            <a:spcBef>
              <a:spcPct val="0"/>
            </a:spcBef>
            <a:spcAft>
              <a:spcPct val="35000"/>
            </a:spcAft>
          </a:pPr>
          <a:r>
            <a:rPr lang="en-US" sz="1200" kern="1200" dirty="0" smtClean="0"/>
            <a:t>- Expansion of 4G coverage</a:t>
          </a:r>
        </a:p>
        <a:p>
          <a:pPr lvl="0" algn="ctr" defTabSz="533400">
            <a:lnSpc>
              <a:spcPct val="90000"/>
            </a:lnSpc>
            <a:spcBef>
              <a:spcPct val="0"/>
            </a:spcBef>
            <a:spcAft>
              <a:spcPct val="35000"/>
            </a:spcAft>
          </a:pPr>
          <a:r>
            <a:rPr lang="en-US" sz="1200" kern="1200" dirty="0" smtClean="0"/>
            <a:t>- Increase in Returns</a:t>
          </a:r>
        </a:p>
        <a:p>
          <a:pPr lvl="0" algn="ctr" defTabSz="533400">
            <a:lnSpc>
              <a:spcPct val="90000"/>
            </a:lnSpc>
            <a:spcBef>
              <a:spcPct val="0"/>
            </a:spcBef>
            <a:spcAft>
              <a:spcPct val="35000"/>
            </a:spcAft>
          </a:pPr>
          <a:r>
            <a:rPr lang="en-US" sz="1200" kern="1200" dirty="0" smtClean="0"/>
            <a:t>- Demand for Mobile Broadband</a:t>
          </a:r>
        </a:p>
        <a:p>
          <a:pPr lvl="0" algn="ctr" defTabSz="533400">
            <a:lnSpc>
              <a:spcPct val="90000"/>
            </a:lnSpc>
            <a:spcBef>
              <a:spcPct val="0"/>
            </a:spcBef>
            <a:spcAft>
              <a:spcPct val="35000"/>
            </a:spcAft>
          </a:pPr>
          <a:r>
            <a:rPr lang="en-US" sz="1200" kern="1200" dirty="0" smtClean="0"/>
            <a:t>- Growth in  telecommunications</a:t>
          </a:r>
          <a:endParaRPr lang="en-US" sz="1200" kern="1200" dirty="0"/>
        </a:p>
      </dsp:txBody>
      <dsp:txXfrm rot="10800000">
        <a:off x="0" y="4286249"/>
        <a:ext cx="4572000" cy="2571750"/>
      </dsp:txXfrm>
    </dsp:sp>
    <dsp:sp modelId="{5E90B8E0-7101-4410-9B26-81C334EE08B2}">
      <dsp:nvSpPr>
        <dsp:cNvPr id="0" name=""/>
        <dsp:cNvSpPr/>
      </dsp:nvSpPr>
      <dsp:spPr>
        <a:xfrm rot="5400000">
          <a:off x="5143500" y="2857500"/>
          <a:ext cx="3429000" cy="4572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Threats</a:t>
          </a:r>
        </a:p>
        <a:p>
          <a:pPr lvl="0" algn="ctr" defTabSz="533400">
            <a:lnSpc>
              <a:spcPct val="90000"/>
            </a:lnSpc>
            <a:spcBef>
              <a:spcPct val="0"/>
            </a:spcBef>
            <a:spcAft>
              <a:spcPct val="35000"/>
            </a:spcAft>
          </a:pPr>
          <a:r>
            <a:rPr lang="en-US" sz="1200" kern="1200" dirty="0" smtClean="0"/>
            <a:t>- Highly Competitive Market</a:t>
          </a:r>
        </a:p>
        <a:p>
          <a:pPr lvl="0" algn="ctr" defTabSz="533400">
            <a:lnSpc>
              <a:spcPct val="90000"/>
            </a:lnSpc>
            <a:spcBef>
              <a:spcPct val="0"/>
            </a:spcBef>
            <a:spcAft>
              <a:spcPct val="35000"/>
            </a:spcAft>
          </a:pPr>
          <a:r>
            <a:rPr lang="en-US" sz="1200" kern="1200" dirty="0" smtClean="0"/>
            <a:t>- HTS; IPhone</a:t>
          </a:r>
        </a:p>
        <a:p>
          <a:pPr lvl="0" algn="ctr" defTabSz="533400">
            <a:lnSpc>
              <a:spcPct val="90000"/>
            </a:lnSpc>
            <a:spcBef>
              <a:spcPct val="0"/>
            </a:spcBef>
            <a:spcAft>
              <a:spcPct val="35000"/>
            </a:spcAft>
          </a:pPr>
          <a:r>
            <a:rPr lang="en-US" sz="1200" kern="1200" dirty="0" smtClean="0"/>
            <a:t>- Recession</a:t>
          </a:r>
        </a:p>
        <a:p>
          <a:pPr lvl="0" algn="ctr" defTabSz="533400">
            <a:lnSpc>
              <a:spcPct val="90000"/>
            </a:lnSpc>
            <a:spcBef>
              <a:spcPct val="0"/>
            </a:spcBef>
            <a:spcAft>
              <a:spcPct val="35000"/>
            </a:spcAft>
          </a:pPr>
          <a:r>
            <a:rPr lang="en-US" sz="1200" kern="1200" dirty="0" smtClean="0"/>
            <a:t>- Consumer Willingness to Pay</a:t>
          </a:r>
        </a:p>
        <a:p>
          <a:pPr lvl="0" algn="ctr" defTabSz="533400">
            <a:lnSpc>
              <a:spcPct val="90000"/>
            </a:lnSpc>
            <a:spcBef>
              <a:spcPct val="0"/>
            </a:spcBef>
            <a:spcAft>
              <a:spcPct val="35000"/>
            </a:spcAft>
          </a:pPr>
          <a:r>
            <a:rPr lang="en-US" sz="1200" kern="1200" dirty="0" smtClean="0"/>
            <a:t>- Price War</a:t>
          </a:r>
        </a:p>
        <a:p>
          <a:pPr lvl="0" algn="ctr" defTabSz="533400">
            <a:lnSpc>
              <a:spcPct val="90000"/>
            </a:lnSpc>
            <a:spcBef>
              <a:spcPct val="0"/>
            </a:spcBef>
            <a:spcAft>
              <a:spcPct val="35000"/>
            </a:spcAft>
          </a:pPr>
          <a:r>
            <a:rPr lang="en-US" sz="1200" kern="1200" dirty="0" smtClean="0"/>
            <a:t>-Technological Changes</a:t>
          </a:r>
        </a:p>
      </dsp:txBody>
      <dsp:txXfrm rot="-5400000">
        <a:off x="4572000" y="4286250"/>
        <a:ext cx="4572000" cy="2571750"/>
      </dsp:txXfrm>
    </dsp:sp>
    <dsp:sp modelId="{AAFCAC5E-89EB-461A-9F5F-22CC7C8A193A}">
      <dsp:nvSpPr>
        <dsp:cNvPr id="0" name=""/>
        <dsp:cNvSpPr/>
      </dsp:nvSpPr>
      <dsp:spPr>
        <a:xfrm>
          <a:off x="3200399" y="2571750"/>
          <a:ext cx="2743200" cy="171450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SWOT Analysis for Metro PCS</a:t>
          </a:r>
          <a:endParaRPr lang="en-US" sz="3100" kern="1200" dirty="0"/>
        </a:p>
      </dsp:txBody>
      <dsp:txXfrm>
        <a:off x="3284094" y="2655445"/>
        <a:ext cx="2575810" cy="15471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1493-D8DB-4160-8096-7E1138A54398}" type="datetimeFigureOut">
              <a:rPr lang="en-US" smtClean="0"/>
              <a:pPr/>
              <a:t>12/7/10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8F867-4789-49D1-879A-93C7A33C142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604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B3651-35E4-DD4D-B136-576C978DBA4E}"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8F867-4789-49D1-879A-93C7A33C142F}" type="slidenum">
              <a:rPr lang="en-US" smtClean="0"/>
              <a:pPr/>
              <a:t>68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166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845A68-7F79-6B46-B1D0-E114E9525B1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845A68-7F79-6B46-B1D0-E114E9525B1A}"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53216D1-B179-E843-A650-D2476CAF87AF}" type="datetimeFigureOut">
              <a:rPr lang="en-US" smtClean="0"/>
              <a:pPr/>
              <a:t>12/7/10</a:t>
            </a:fld>
            <a:endParaRPr lang="en-US" dirty="0"/>
          </a:p>
        </p:txBody>
      </p:sp>
      <p:sp>
        <p:nvSpPr>
          <p:cNvPr id="9" name="Slide Number Placeholder 8"/>
          <p:cNvSpPr>
            <a:spLocks noGrp="1"/>
          </p:cNvSpPr>
          <p:nvPr>
            <p:ph type="sldNum" sz="quarter" idx="11"/>
          </p:nvPr>
        </p:nvSpPr>
        <p:spPr/>
        <p:txBody>
          <a:bodyPr/>
          <a:lstStyle/>
          <a:p>
            <a:fld id="{7B845A68-7F79-6B46-B1D0-E114E9525B1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B845A68-7F79-6B46-B1D0-E114E9525B1A}"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3216D1-B179-E843-A650-D2476CAF87AF}" type="datetimeFigureOut">
              <a:rPr lang="en-US" smtClean="0"/>
              <a:pPr/>
              <a:t>12/7/10</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diagramColors" Target="../diagrams/colors1.xml"/><Relationship Id="rId4" Type="http://schemas.openxmlformats.org/officeDocument/2006/relationships/diagramLayout" Target="../diagrams/layout1.xml"/><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diagramData" Target="../diagrams/data1.xml"/><Relationship Id="rId5"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hyperlink" Target="http://www.youtube.com/watch?v=64_2DkIv3D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diagramQuickStyle" Target="../diagrams/quickStyle2.xml"/><Relationship Id="rId5" Type="http://schemas.openxmlformats.org/officeDocument/2006/relationships/diagramColors" Target="../diagrams/colors2.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6"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image" Target="../media/image21.gif"/><Relationship Id="rId1" Type="http://schemas.openxmlformats.org/officeDocument/2006/relationships/slideLayout" Target="../slideLayouts/slideLayout5.xml"/><Relationship Id="rId2" Type="http://schemas.openxmlformats.org/officeDocument/2006/relationships/image" Target="../media/image19.gif"/><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WUSvfAskoJs&amp;NR=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cCHKGUUxp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youtube.com/watch?v=JLU2_w91Q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yzEJbHcDS3w" TargetMode="Externa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6" Type="http://schemas.openxmlformats.org/officeDocument/2006/relationships/hyperlink" Target="http://www.spherion.com/downloads/Workplace_Snapshot/Workplace_Snapshot_IPod_at_Work.pdf" TargetMode="External"/><Relationship Id="rId4" Type="http://schemas.openxmlformats.org/officeDocument/2006/relationships/hyperlink" Target="http://www.highbeam.com/doc/1G1-241522762.html?key=01-42160D517E1A106816080018006C4B2E224E324D3417295C30420B61651B617F137019731B7B1D6B39" TargetMode="External"/><Relationship Id="rId1" Type="http://schemas.openxmlformats.org/officeDocument/2006/relationships/slideLayout" Target="../slideLayouts/slideLayout2.xml"/><Relationship Id="rId2" Type="http://schemas.openxmlformats.org/officeDocument/2006/relationships/hyperlink" Target="http://www.consumerelectronicsnet.com/articles/viewarticle.jsp?id=1175081" TargetMode="External"/><Relationship Id="rId3" Type="http://schemas.openxmlformats.org/officeDocument/2006/relationships/hyperlink" Target="http://www.mcclatchydc.com/2010/03/24/90996/tight-job-market-is-squeezing.html" TargetMode="External"/><Relationship Id="rId5" Type="http://schemas.openxmlformats.org/officeDocument/2006/relationships/hyperlink" Target="http://nces.ed.gov/programs/coe/2010/section2/indicator17.as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a:stretch>
            <a:fillRect/>
          </a:stretch>
        </p:blipFill>
        <p:spPr bwMode="auto">
          <a:xfrm>
            <a:off x="914400" y="0"/>
            <a:ext cx="6619875" cy="1685925"/>
          </a:xfrm>
          <a:prstGeom prst="rect">
            <a:avLst/>
          </a:prstGeom>
          <a:noFill/>
          <a:ln>
            <a:noFill/>
          </a:ln>
          <a:effectLst/>
          <a:extLst>
            <a:ext uri="{909E8E84-426E-40DD-AFC4-6F175D3DCCD1}">
              <a14:hiddenFill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solidFill>
                  <a:schemeClr val="accent1"/>
                </a:solidFill>
              </a14:hiddenFill>
            </a:ext>
            <a:ext uri="{91240B29-F687-4F45-9708-019B960494DF}">
              <a14:hiddenLine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w="9525">
                <a:solidFill>
                  <a:schemeClr val="tx1"/>
                </a:solidFill>
                <a:miter lim="800000"/>
                <a:headEnd/>
                <a:tailEnd/>
              </a14:hiddenLine>
            </a:ext>
            <a:ext uri="{AF507438-7753-43E0-B8FC-AC1667EBCBE1}">
              <a14:hiddenEffects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effectLst>
                  <a:outerShdw dist="35921" dir="2700000" algn="ctr" rotWithShape="0">
                    <a:schemeClr val="bg2"/>
                  </a:outerShdw>
                </a:effectLst>
              </a14:hiddenEffects>
            </a:ext>
          </a:extLst>
        </p:spPr>
      </p:pic>
      <p:graphicFrame>
        <p:nvGraphicFramePr>
          <p:cNvPr id="5" name="Diagram 4"/>
          <p:cNvGraphicFramePr/>
          <p:nvPr/>
        </p:nvGraphicFramePr>
        <p:xfrm>
          <a:off x="228600" y="1905000"/>
          <a:ext cx="7543800" cy="3200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1"/>
          <p:cNvSpPr txBox="1"/>
          <p:nvPr/>
        </p:nvSpPr>
        <p:spPr>
          <a:xfrm>
            <a:off x="5715000" y="5888503"/>
            <a:ext cx="2755423"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2400" dirty="0"/>
              <a:t>Marketing 250</a:t>
            </a:r>
          </a:p>
          <a:p>
            <a:pPr lvl="0"/>
            <a:r>
              <a:rPr lang="en-US" sz="2400" dirty="0"/>
              <a:t>Professor Ray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90"/>
            <a:ext cx="8229600" cy="1399032"/>
          </a:xfrm>
        </p:spPr>
        <p:txBody>
          <a:bodyPr/>
          <a:lstStyle/>
          <a:p>
            <a:r>
              <a:rPr lang="en-US" dirty="0" smtClean="0"/>
              <a:t>Why they aren’t working </a:t>
            </a:r>
            <a:endParaRPr lang="en-US" dirty="0"/>
          </a:p>
        </p:txBody>
      </p:sp>
      <p:sp>
        <p:nvSpPr>
          <p:cNvPr id="3" name="Content Placeholder 2"/>
          <p:cNvSpPr>
            <a:spLocks noGrp="1"/>
          </p:cNvSpPr>
          <p:nvPr>
            <p:ph idx="1"/>
          </p:nvPr>
        </p:nvSpPr>
        <p:spPr>
          <a:xfrm>
            <a:off x="457200" y="1524000"/>
            <a:ext cx="8229600" cy="4930808"/>
          </a:xfrm>
        </p:spPr>
        <p:txBody>
          <a:bodyPr/>
          <a:lstStyle/>
          <a:p>
            <a:pPr>
              <a:buFont typeface="Wingdings" pitchFamily="2" charset="2"/>
              <a:buChar char="Ø"/>
            </a:pPr>
            <a:r>
              <a:rPr lang="en-US" dirty="0" smtClean="0"/>
              <a:t>New Company</a:t>
            </a:r>
          </a:p>
          <a:p>
            <a:pPr>
              <a:buFont typeface="Wingdings" pitchFamily="2" charset="2"/>
              <a:buChar char="Ø"/>
            </a:pPr>
            <a:r>
              <a:rPr lang="en-US" dirty="0" smtClean="0"/>
              <a:t>Minimal phone selection </a:t>
            </a:r>
          </a:p>
          <a:p>
            <a:pPr>
              <a:buFont typeface="Wingdings" pitchFamily="2" charset="2"/>
              <a:buChar char="Ø"/>
            </a:pPr>
            <a:r>
              <a:rPr lang="en-US" dirty="0" smtClean="0"/>
              <a:t>Weak brand</a:t>
            </a:r>
          </a:p>
          <a:p>
            <a:pPr>
              <a:buFont typeface="Wingdings" pitchFamily="2" charset="2"/>
              <a:buChar char="Ø"/>
            </a:pPr>
            <a:r>
              <a:rPr lang="en-US" dirty="0" smtClean="0"/>
              <a:t>Not enough service towers</a:t>
            </a:r>
          </a:p>
          <a:p>
            <a:pPr>
              <a:buFont typeface="Wingdings" pitchFamily="2" charset="2"/>
              <a:buChar char="Ø"/>
            </a:pPr>
            <a:r>
              <a:rPr lang="en-US" dirty="0" smtClean="0"/>
              <a:t>Very low market share</a:t>
            </a:r>
          </a:p>
          <a:p>
            <a:pPr>
              <a:buFont typeface="Wingdings" pitchFamily="2" charset="2"/>
              <a:buChar char="Ø"/>
            </a:pPr>
            <a:r>
              <a:rPr lang="en-US" dirty="0" smtClean="0"/>
              <a:t>Dependence on Single Vendor</a:t>
            </a:r>
          </a:p>
          <a:p>
            <a:pPr>
              <a:buFont typeface="Wingdings" pitchFamily="2" charset="2"/>
              <a:buChar char="Ø"/>
            </a:pPr>
            <a:r>
              <a:rPr lang="en-US" dirty="0" smtClean="0"/>
              <a:t>Reliance on Supplies</a:t>
            </a:r>
          </a:p>
          <a:p>
            <a:pPr>
              <a:buFont typeface="Wingdings" pitchFamily="2" charset="2"/>
              <a:buChar char="Ø"/>
            </a:pPr>
            <a:r>
              <a:rPr lang="en-US" dirty="0" smtClean="0"/>
              <a:t>Poor operational efficiency for the company</a:t>
            </a:r>
          </a:p>
          <a:p>
            <a:pPr>
              <a:buNone/>
            </a:pPr>
            <a:endParaRPr lang="en-US" dirty="0" smtClean="0"/>
          </a:p>
          <a:p>
            <a:pPr>
              <a:buFont typeface="Wingdings" pitchFamily="2" charset="2"/>
              <a:buChar char="Ø"/>
            </a:pPr>
            <a:endParaRPr lang="en-US" dirty="0"/>
          </a:p>
        </p:txBody>
      </p:sp>
      <p:sp>
        <p:nvSpPr>
          <p:cNvPr id="5" name="TextBox 4"/>
          <p:cNvSpPr txBox="1"/>
          <p:nvPr/>
        </p:nvSpPr>
        <p:spPr>
          <a:xfrm>
            <a:off x="7620000" y="6270142"/>
            <a:ext cx="807076" cy="369332"/>
          </a:xfrm>
          <a:prstGeom prst="rect">
            <a:avLst/>
          </a:prstGeom>
          <a:noFill/>
        </p:spPr>
        <p:txBody>
          <a:bodyPr wrap="square" rtlCol="0">
            <a:spAutoFit/>
          </a:bodyPr>
          <a:lstStyle/>
          <a:p>
            <a:pPr lvl="0"/>
            <a:r>
              <a:rPr lang="en-US" dirty="0" smtClean="0"/>
              <a:t>(K.M.)</a:t>
            </a:r>
            <a:endParaRPr lang="en-US" dirty="0"/>
          </a:p>
        </p:txBody>
      </p:sp>
      <p:pic>
        <p:nvPicPr>
          <p:cNvPr id="6" name="Picture 5" descr="03.26.10-Social-Network-Not-Working.jpg"/>
          <p:cNvPicPr>
            <a:picLocks noChangeAspect="1"/>
          </p:cNvPicPr>
          <p:nvPr/>
        </p:nvPicPr>
        <p:blipFill>
          <a:blip r:embed="rId2"/>
          <a:stretch>
            <a:fillRect/>
          </a:stretch>
        </p:blipFill>
        <p:spPr>
          <a:xfrm>
            <a:off x="5333999" y="1376172"/>
            <a:ext cx="3061799" cy="30434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sz="3600" dirty="0" smtClean="0"/>
              <a:t>Why aren’t they working (Cont</a:t>
            </a:r>
            <a:r>
              <a:rPr lang="en-US" sz="3600" dirty="0"/>
              <a:t>.) </a:t>
            </a:r>
          </a:p>
        </p:txBody>
      </p:sp>
      <p:sp>
        <p:nvSpPr>
          <p:cNvPr id="3" name="Content Placeholder 2"/>
          <p:cNvSpPr>
            <a:spLocks noGrp="1"/>
          </p:cNvSpPr>
          <p:nvPr>
            <p:ph idx="1"/>
          </p:nvPr>
        </p:nvSpPr>
        <p:spPr>
          <a:xfrm>
            <a:off x="304800" y="1447800"/>
            <a:ext cx="8001000" cy="5007008"/>
          </a:xfrm>
        </p:spPr>
        <p:txBody>
          <a:bodyPr>
            <a:normAutofit/>
          </a:bodyPr>
          <a:lstStyle/>
          <a:p>
            <a:pPr>
              <a:buFont typeface="Wingdings" pitchFamily="2" charset="2"/>
              <a:buChar char="Ø"/>
            </a:pPr>
            <a:r>
              <a:rPr lang="en-US" sz="2400" dirty="0" smtClean="0"/>
              <a:t>The company utilizes CDMS technology for rendering its services. They depend only on and have an individual agreement with Alcatel Lucent for supply of CDMA network infrastructure equipment. But because they are picking up LTE from another vender, this may push Alcatel Lucent to terminate agreement or cease to develop new products or services for them. </a:t>
            </a:r>
          </a:p>
          <a:p>
            <a:pPr>
              <a:buFont typeface="Wingdings" pitchFamily="2" charset="2"/>
              <a:buChar char="Ø"/>
            </a:pPr>
            <a:r>
              <a:rPr lang="en-US" sz="2400" dirty="0" smtClean="0"/>
              <a:t>The company relies on third-party suppliers for  products, software and services that are vital for the company. </a:t>
            </a:r>
          </a:p>
          <a:p>
            <a:pPr>
              <a:buFont typeface="Wingdings" pitchFamily="2" charset="2"/>
              <a:buChar char="Ø"/>
            </a:pPr>
            <a:r>
              <a:rPr lang="en-US" sz="2400" dirty="0" smtClean="0"/>
              <a:t>The company reported poor operational efficiency with increased cost structure and decreased margins. Metro PCS reported declined operating margin of 15.31% in the year of 2009 as compare to 15.88% in 2008.</a:t>
            </a:r>
            <a:endParaRPr lang="en-US" sz="2400" dirty="0"/>
          </a:p>
        </p:txBody>
      </p:sp>
      <p:sp>
        <p:nvSpPr>
          <p:cNvPr id="5" name="TextBox 4"/>
          <p:cNvSpPr txBox="1"/>
          <p:nvPr/>
        </p:nvSpPr>
        <p:spPr>
          <a:xfrm>
            <a:off x="7712300" y="6270142"/>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1631" y="62119"/>
            <a:ext cx="8001000" cy="1094232"/>
          </a:xfrm>
        </p:spPr>
        <p:txBody>
          <a:bodyPr/>
          <a:lstStyle/>
          <a:p>
            <a:r>
              <a:rPr lang="en-US" dirty="0" smtClean="0"/>
              <a:t>Service Map</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057275" y="1676400"/>
            <a:ext cx="6419850" cy="3467100"/>
          </a:xfrm>
          <a:prstGeom prst="rect">
            <a:avLst/>
          </a:prstGeom>
          <a:noFill/>
          <a:ln w="9525">
            <a:noFill/>
            <a:miter lim="800000"/>
            <a:headEnd/>
            <a:tailEnd/>
          </a:ln>
        </p:spPr>
      </p:pic>
      <p:sp>
        <p:nvSpPr>
          <p:cNvPr id="4" name="TextBox 3"/>
          <p:cNvSpPr txBox="1"/>
          <p:nvPr/>
        </p:nvSpPr>
        <p:spPr>
          <a:xfrm>
            <a:off x="5410200" y="5334000"/>
            <a:ext cx="2895600" cy="1323439"/>
          </a:xfrm>
          <a:prstGeom prst="rect">
            <a:avLst/>
          </a:prstGeom>
          <a:noFill/>
        </p:spPr>
        <p:txBody>
          <a:bodyPr wrap="square" rtlCol="0">
            <a:spAutoFit/>
          </a:bodyPr>
          <a:lstStyle/>
          <a:p>
            <a:pPr marL="342900" indent="-342900">
              <a:buFont typeface="Wingdings" pitchFamily="2" charset="2"/>
              <a:buChar char="q"/>
            </a:pPr>
            <a:r>
              <a:rPr lang="en-US" sz="2000" dirty="0" smtClean="0">
                <a:solidFill>
                  <a:srgbClr val="FF0000"/>
                </a:solidFill>
                <a:latin typeface="Aharoni" pitchFamily="2" charset="-79"/>
                <a:cs typeface="Aharoni" pitchFamily="2" charset="-79"/>
              </a:rPr>
              <a:t>Maximum Service</a:t>
            </a:r>
          </a:p>
          <a:p>
            <a:pPr marL="285750" indent="-285750">
              <a:buFont typeface="Wingdings" pitchFamily="2" charset="2"/>
              <a:buChar char="q"/>
            </a:pPr>
            <a:r>
              <a:rPr lang="en-US" sz="2000" dirty="0" smtClean="0">
                <a:solidFill>
                  <a:srgbClr val="800080"/>
                </a:solidFill>
                <a:latin typeface="Aharoni" pitchFamily="2" charset="-79"/>
                <a:cs typeface="Aharoni" pitchFamily="2" charset="-79"/>
              </a:rPr>
              <a:t>High Service</a:t>
            </a:r>
          </a:p>
          <a:p>
            <a:pPr marL="285750" indent="-285750">
              <a:buFont typeface="Wingdings" pitchFamily="2" charset="2"/>
              <a:buChar char="q"/>
            </a:pPr>
            <a:r>
              <a:rPr lang="en-US" sz="2000" dirty="0" smtClean="0">
                <a:solidFill>
                  <a:srgbClr val="9900CC"/>
                </a:solidFill>
                <a:latin typeface="Aharoni" pitchFamily="2" charset="-79"/>
                <a:cs typeface="Aharoni" pitchFamily="2" charset="-79"/>
              </a:rPr>
              <a:t>Medium Service</a:t>
            </a:r>
          </a:p>
          <a:p>
            <a:pPr marL="285750" indent="-285750">
              <a:buFont typeface="Wingdings" pitchFamily="2" charset="2"/>
              <a:buChar char="q"/>
            </a:pPr>
            <a:r>
              <a:rPr lang="en-US" sz="2000" dirty="0" smtClean="0">
                <a:latin typeface="Aharoni" pitchFamily="2" charset="-79"/>
                <a:cs typeface="Aharoni" pitchFamily="2" charset="-79"/>
              </a:rPr>
              <a:t>Minimal  Service </a:t>
            </a:r>
            <a:endParaRPr lang="en-US" sz="2000" dirty="0">
              <a:latin typeface="Aharoni" pitchFamily="2" charset="-79"/>
              <a:cs typeface="Aharoni" pitchFamily="2" charset="-79"/>
            </a:endParaRPr>
          </a:p>
        </p:txBody>
      </p:sp>
      <p:sp>
        <p:nvSpPr>
          <p:cNvPr id="6" name="TextBox 5"/>
          <p:cNvSpPr txBox="1"/>
          <p:nvPr/>
        </p:nvSpPr>
        <p:spPr>
          <a:xfrm>
            <a:off x="7772400" y="6472773"/>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1770"/>
            <a:ext cx="4038600" cy="679938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1447800" y="533400"/>
            <a:ext cx="6781800" cy="914400"/>
          </a:xfrm>
        </p:spPr>
        <p:txBody>
          <a:bodyPr/>
          <a:lstStyle/>
          <a:p>
            <a:pPr algn="r"/>
            <a:r>
              <a:rPr lang="en-US" dirty="0" smtClean="0"/>
              <a:t>			</a:t>
            </a:r>
            <a:r>
              <a:rPr lang="en-US" dirty="0" smtClean="0">
                <a:solidFill>
                  <a:schemeClr val="tx1"/>
                </a:solidFill>
              </a:rPr>
              <a:t>How they market</a:t>
            </a:r>
            <a:endParaRPr lang="en-US" dirty="0">
              <a:solidFill>
                <a:schemeClr val="tx1"/>
              </a:solidFill>
            </a:endParaRPr>
          </a:p>
        </p:txBody>
      </p:sp>
      <p:sp>
        <p:nvSpPr>
          <p:cNvPr id="3" name="Content Placeholder 2"/>
          <p:cNvSpPr>
            <a:spLocks noGrp="1"/>
          </p:cNvSpPr>
          <p:nvPr>
            <p:ph idx="1"/>
          </p:nvPr>
        </p:nvSpPr>
        <p:spPr>
          <a:xfrm>
            <a:off x="4800600" y="1600200"/>
            <a:ext cx="4114800" cy="4755360"/>
          </a:xfrm>
        </p:spPr>
        <p:txBody>
          <a:bodyPr>
            <a:normAutofit/>
          </a:bodyPr>
          <a:lstStyle/>
          <a:p>
            <a:r>
              <a:rPr lang="en-US" dirty="0" smtClean="0"/>
              <a:t>Very promotional </a:t>
            </a:r>
            <a:endParaRPr lang="en-US" dirty="0"/>
          </a:p>
          <a:p>
            <a:pPr marL="68580" indent="0">
              <a:buNone/>
            </a:pPr>
            <a:r>
              <a:rPr lang="en-US" dirty="0" smtClean="0"/>
              <a:t>through the radio</a:t>
            </a:r>
          </a:p>
          <a:p>
            <a:pPr marL="68580" indent="0">
              <a:buNone/>
            </a:pPr>
            <a:r>
              <a:rPr lang="en-US" dirty="0" smtClean="0"/>
              <a:t> including ‘Hot .97’</a:t>
            </a:r>
          </a:p>
          <a:p>
            <a:r>
              <a:rPr lang="en-US" dirty="0" smtClean="0"/>
              <a:t>Subway advertisements </a:t>
            </a:r>
          </a:p>
          <a:p>
            <a:r>
              <a:rPr lang="en-US" dirty="0" smtClean="0"/>
              <a:t>Word of mouth</a:t>
            </a:r>
          </a:p>
          <a:p>
            <a:r>
              <a:rPr lang="en-US" dirty="0">
                <a:hlinkClick r:id="rId3"/>
              </a:rPr>
              <a:t>http://</a:t>
            </a:r>
            <a:r>
              <a:rPr lang="en-US" dirty="0" smtClean="0">
                <a:hlinkClick r:id="rId3"/>
              </a:rPr>
              <a:t>www.youtube.com/watch?v=64_2DkIv3DM</a:t>
            </a:r>
            <a:r>
              <a:rPr lang="en-US" dirty="0" smtClean="0"/>
              <a:t> (Commercial In Spanish) </a:t>
            </a:r>
          </a:p>
          <a:p>
            <a:endParaRPr lang="en-US" dirty="0"/>
          </a:p>
        </p:txBody>
      </p:sp>
      <p:sp>
        <p:nvSpPr>
          <p:cNvPr id="6" name="TextBox 5"/>
          <p:cNvSpPr txBox="1"/>
          <p:nvPr/>
        </p:nvSpPr>
        <p:spPr>
          <a:xfrm>
            <a:off x="7712300" y="6273354"/>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7675809" y="6457348"/>
            <a:ext cx="807076" cy="369332"/>
          </a:xfrm>
          <a:prstGeom prst="rect">
            <a:avLst/>
          </a:prstGeom>
          <a:noFill/>
        </p:spPr>
        <p:txBody>
          <a:bodyPr wrap="square" rtlCol="0">
            <a:spAutoFit/>
          </a:bodyPr>
          <a:lstStyle/>
          <a:p>
            <a:pPr lvl="0"/>
            <a:r>
              <a:rPr lang="en-US" dirty="0" smtClean="0"/>
              <a:t>(K.M.)</a:t>
            </a:r>
            <a:endParaRPr lang="en-US" dirty="0"/>
          </a:p>
        </p:txBody>
      </p:sp>
      <p:pic>
        <p:nvPicPr>
          <p:cNvPr id="4" name="table"/>
          <p:cNvPicPr>
            <a:picLocks noChangeAspect="1"/>
          </p:cNvPicPr>
          <p:nvPr/>
        </p:nvPicPr>
        <p:blipFill>
          <a:blip r:embed="rId2"/>
          <a:stretch>
            <a:fillRect/>
          </a:stretch>
        </p:blipFill>
        <p:spPr>
          <a:xfrm>
            <a:off x="0" y="146291"/>
            <a:ext cx="7495047" cy="640690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5618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lang="en-US" dirty="0" smtClean="0"/>
              <a:t>What they promote</a:t>
            </a:r>
            <a:endParaRPr lang="en-US" dirty="0"/>
          </a:p>
        </p:txBody>
      </p:sp>
      <p:sp>
        <p:nvSpPr>
          <p:cNvPr id="3" name="Content Placeholder 2"/>
          <p:cNvSpPr>
            <a:spLocks noGrp="1"/>
          </p:cNvSpPr>
          <p:nvPr>
            <p:ph idx="1"/>
          </p:nvPr>
        </p:nvSpPr>
        <p:spPr>
          <a:xfrm>
            <a:off x="457200" y="1447800"/>
            <a:ext cx="8229600" cy="5181599"/>
          </a:xfrm>
        </p:spPr>
        <p:txBody>
          <a:bodyPr>
            <a:normAutofit/>
          </a:bodyPr>
          <a:lstStyle/>
          <a:p>
            <a:r>
              <a:rPr lang="en-US" sz="1800" dirty="0"/>
              <a:t>The best </a:t>
            </a:r>
            <a:r>
              <a:rPr lang="en-US" sz="1800" dirty="0" smtClean="0"/>
              <a:t>plans (See Chart)</a:t>
            </a:r>
            <a:endParaRPr lang="en-US" sz="1800" dirty="0"/>
          </a:p>
          <a:p>
            <a:r>
              <a:rPr lang="en-US" sz="1800" dirty="0"/>
              <a:t>Pricing (See Chart</a:t>
            </a:r>
            <a:r>
              <a:rPr lang="en-US" sz="1800" dirty="0" smtClean="0"/>
              <a:t>)</a:t>
            </a:r>
          </a:p>
          <a:p>
            <a:r>
              <a:rPr lang="en-US" sz="1800" dirty="0" smtClean="0"/>
              <a:t>Unlimited </a:t>
            </a:r>
            <a:r>
              <a:rPr lang="en-US" sz="1800" dirty="0"/>
              <a:t>plans (See Chart</a:t>
            </a:r>
            <a:r>
              <a:rPr lang="en-US" sz="1800" dirty="0" smtClean="0"/>
              <a:t>)</a:t>
            </a:r>
          </a:p>
          <a:p>
            <a:r>
              <a:rPr lang="en-US" sz="1800" dirty="0"/>
              <a:t>$5 Bundles</a:t>
            </a:r>
          </a:p>
          <a:p>
            <a:r>
              <a:rPr lang="en-US" sz="1800" dirty="0"/>
              <a:t>‘Add </a:t>
            </a:r>
            <a:r>
              <a:rPr lang="en-US" sz="1800" dirty="0" err="1"/>
              <a:t>Ons</a:t>
            </a:r>
            <a:r>
              <a:rPr lang="en-US" sz="1800" dirty="0"/>
              <a:t>’ for extremely low prices</a:t>
            </a:r>
          </a:p>
          <a:p>
            <a:r>
              <a:rPr lang="en-US" sz="1800" dirty="0" smtClean="0"/>
              <a:t>‘</a:t>
            </a:r>
            <a:r>
              <a:rPr lang="en-US" sz="1800" dirty="0"/>
              <a:t>What you see is what you pay’</a:t>
            </a:r>
          </a:p>
          <a:p>
            <a:r>
              <a:rPr lang="en-US" sz="1800" dirty="0" smtClean="0"/>
              <a:t>No contracts</a:t>
            </a:r>
          </a:p>
          <a:p>
            <a:r>
              <a:rPr lang="en-US" sz="1800" dirty="0" smtClean="0"/>
              <a:t>No activation fee</a:t>
            </a:r>
          </a:p>
          <a:p>
            <a:r>
              <a:rPr lang="en-US" sz="1800" dirty="0" smtClean="0"/>
              <a:t>No limits</a:t>
            </a:r>
          </a:p>
          <a:p>
            <a:r>
              <a:rPr lang="en-US" sz="1800" dirty="0"/>
              <a:t>Blackberry</a:t>
            </a:r>
          </a:p>
          <a:p>
            <a:endParaRPr lang="en-US" dirty="0" smtClean="0"/>
          </a:p>
          <a:p>
            <a:endParaRPr lang="en-US" dirty="0" smtClean="0"/>
          </a:p>
        </p:txBody>
      </p:sp>
      <p:sp>
        <p:nvSpPr>
          <p:cNvPr id="5" name="TextBox 4"/>
          <p:cNvSpPr txBox="1"/>
          <p:nvPr/>
        </p:nvSpPr>
        <p:spPr>
          <a:xfrm>
            <a:off x="7620000" y="6260067"/>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56926"/>
          </a:xfrm>
        </p:spPr>
        <p:txBody>
          <a:bodyPr/>
          <a:lstStyle/>
          <a:p>
            <a:r>
              <a:rPr lang="en-US" dirty="0" smtClean="0"/>
              <a:t>$5 Bundles</a:t>
            </a:r>
            <a:endParaRPr lang="en-US" dirty="0"/>
          </a:p>
        </p:txBody>
      </p:sp>
      <p:sp>
        <p:nvSpPr>
          <p:cNvPr id="3" name="Content Placeholder 2"/>
          <p:cNvSpPr>
            <a:spLocks noGrp="1"/>
          </p:cNvSpPr>
          <p:nvPr>
            <p:ph idx="1"/>
          </p:nvPr>
        </p:nvSpPr>
        <p:spPr>
          <a:xfrm>
            <a:off x="289776" y="1524000"/>
            <a:ext cx="8229600" cy="5029200"/>
          </a:xfrm>
        </p:spPr>
        <p:txBody>
          <a:bodyPr>
            <a:normAutofit fontScale="92500" lnSpcReduction="10000"/>
          </a:bodyPr>
          <a:lstStyle/>
          <a:p>
            <a:r>
              <a:rPr lang="en-US" dirty="0" smtClean="0"/>
              <a:t>Social networking</a:t>
            </a:r>
          </a:p>
          <a:p>
            <a:pPr lvl="1"/>
            <a:r>
              <a:rPr lang="en-US" dirty="0"/>
              <a:t>Loopt (GPS Friend Finder</a:t>
            </a:r>
            <a:r>
              <a:rPr lang="en-US" dirty="0" smtClean="0"/>
              <a:t>) – find friends using maps</a:t>
            </a:r>
            <a:endParaRPr lang="en-US" dirty="0"/>
          </a:p>
          <a:p>
            <a:pPr lvl="1"/>
            <a:r>
              <a:rPr lang="en-US" dirty="0"/>
              <a:t>Mobile Instant </a:t>
            </a:r>
            <a:r>
              <a:rPr lang="en-US" dirty="0" smtClean="0"/>
              <a:t>Messaging – AIM, Yahoo, Windows</a:t>
            </a:r>
          </a:p>
          <a:p>
            <a:r>
              <a:rPr lang="en-US" dirty="0" smtClean="0"/>
              <a:t>Music Bundles</a:t>
            </a:r>
          </a:p>
          <a:p>
            <a:pPr lvl="1"/>
            <a:r>
              <a:rPr lang="en-US" dirty="0" smtClean="0"/>
              <a:t>Ringback Tones Bundles 2 for $5</a:t>
            </a:r>
          </a:p>
          <a:p>
            <a:pPr lvl="1"/>
            <a:r>
              <a:rPr lang="en-US" dirty="0" smtClean="0"/>
              <a:t>Ringtones Bundle 5 for $5</a:t>
            </a:r>
          </a:p>
          <a:p>
            <a:pPr lvl="1"/>
            <a:r>
              <a:rPr lang="en-US" dirty="0" smtClean="0"/>
              <a:t>Full-Track/mp3 Downloads</a:t>
            </a:r>
          </a:p>
          <a:p>
            <a:pPr lvl="1"/>
            <a:r>
              <a:rPr lang="en-US" dirty="0" smtClean="0"/>
              <a:t>Bundle 5 for $5</a:t>
            </a:r>
          </a:p>
          <a:p>
            <a:r>
              <a:rPr lang="en-US" dirty="0" smtClean="0"/>
              <a:t>Navigation &amp; Info</a:t>
            </a:r>
          </a:p>
          <a:p>
            <a:pPr lvl="1"/>
            <a:r>
              <a:rPr lang="en-US" dirty="0" smtClean="0"/>
              <a:t>Unlimited Metro Navigator - GPS</a:t>
            </a:r>
          </a:p>
          <a:p>
            <a:pPr lvl="1"/>
            <a:r>
              <a:rPr lang="en-US" dirty="0" smtClean="0"/>
              <a:t>Unlimited Directory Assistance – Unlimited business and residential listings for anywhere in the U.S., Canada or P.R.</a:t>
            </a:r>
          </a:p>
          <a:p>
            <a:r>
              <a:rPr lang="en-US" dirty="0" smtClean="0"/>
              <a:t>Roaming</a:t>
            </a:r>
          </a:p>
          <a:p>
            <a:pPr lvl="1"/>
            <a:r>
              <a:rPr lang="en-US" dirty="0" smtClean="0"/>
              <a:t>$5 </a:t>
            </a:r>
            <a:r>
              <a:rPr lang="en-US" dirty="0" err="1" smtClean="0"/>
              <a:t>TravelTalk</a:t>
            </a:r>
            <a:r>
              <a:rPr lang="en-US" dirty="0" smtClean="0"/>
              <a:t> Bundle (Includes 30 minutes) – Minutes &amp; text used outside of your covered areas. </a:t>
            </a:r>
          </a:p>
          <a:p>
            <a:pPr marL="537210" lvl="1" indent="0">
              <a:buNone/>
            </a:pPr>
            <a:endParaRPr lang="en-US" dirty="0" smtClean="0"/>
          </a:p>
        </p:txBody>
      </p:sp>
      <p:sp>
        <p:nvSpPr>
          <p:cNvPr id="7" name="TextBox 6"/>
          <p:cNvSpPr txBox="1"/>
          <p:nvPr/>
        </p:nvSpPr>
        <p:spPr>
          <a:xfrm>
            <a:off x="7712300" y="6286233"/>
            <a:ext cx="807076" cy="369332"/>
          </a:xfrm>
          <a:prstGeom prst="rect">
            <a:avLst/>
          </a:prstGeom>
          <a:noFill/>
        </p:spPr>
        <p:txBody>
          <a:bodyPr wrap="square" rtlCol="0">
            <a:spAutoFit/>
          </a:bodyPr>
          <a:lstStyle/>
          <a:p>
            <a:pPr lvl="0"/>
            <a:r>
              <a:rPr lang="en-US" dirty="0" smtClean="0"/>
              <a:t>(K.M.)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0491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fontScale="90000"/>
          </a:bodyPr>
          <a:lstStyle/>
          <a:p>
            <a:r>
              <a:rPr lang="en-US" dirty="0" smtClean="0"/>
              <a:t>Add </a:t>
            </a:r>
            <a:r>
              <a:rPr lang="en-US" dirty="0" err="1" smtClean="0"/>
              <a:t>ons</a:t>
            </a:r>
            <a:r>
              <a:rPr lang="en-US" dirty="0" smtClean="0"/>
              <a:t> – </a:t>
            </a:r>
            <a:r>
              <a:rPr lang="en-US" dirty="0"/>
              <a:t/>
            </a:r>
            <a:br>
              <a:rPr lang="en-US" dirty="0"/>
            </a:br>
            <a:r>
              <a:rPr lang="en-US" sz="2200" dirty="0" smtClean="0"/>
              <a:t>Per </a:t>
            </a:r>
            <a:r>
              <a:rPr lang="en-US" sz="2200" dirty="0"/>
              <a:t>month. Taxes and regulatory fees included</a:t>
            </a:r>
            <a:r>
              <a:rPr lang="en-US" dirty="0"/>
              <a:t>.</a:t>
            </a:r>
          </a:p>
        </p:txBody>
      </p:sp>
      <p:sp>
        <p:nvSpPr>
          <p:cNvPr id="3" name="Content Placeholder 2"/>
          <p:cNvSpPr>
            <a:spLocks noGrp="1"/>
          </p:cNvSpPr>
          <p:nvPr>
            <p:ph idx="1"/>
          </p:nvPr>
        </p:nvSpPr>
        <p:spPr>
          <a:xfrm>
            <a:off x="0" y="1371600"/>
            <a:ext cx="8229600" cy="5083208"/>
          </a:xfrm>
        </p:spPr>
        <p:txBody>
          <a:bodyPr>
            <a:normAutofit/>
          </a:bodyPr>
          <a:lstStyle/>
          <a:p>
            <a:r>
              <a:rPr lang="en-US" b="1" dirty="0"/>
              <a:t>Protection and More</a:t>
            </a:r>
          </a:p>
          <a:p>
            <a:r>
              <a:rPr lang="en-US" dirty="0"/>
              <a:t>$1 </a:t>
            </a:r>
            <a:r>
              <a:rPr lang="en-US" dirty="0" err="1" smtClean="0"/>
              <a:t>MetroBACKUP</a:t>
            </a:r>
            <a:r>
              <a:rPr lang="en-US" baseline="30000" dirty="0"/>
              <a:t> </a:t>
            </a:r>
            <a:r>
              <a:rPr lang="en-US" baseline="30000" dirty="0" smtClean="0"/>
              <a:t>–</a:t>
            </a:r>
            <a:r>
              <a:rPr lang="en-US" dirty="0" smtClean="0"/>
              <a:t> </a:t>
            </a:r>
            <a:r>
              <a:rPr lang="en-US" sz="2400" dirty="0" smtClean="0"/>
              <a:t>keep contacts even if your phone is stolen or lost</a:t>
            </a:r>
            <a:endParaRPr lang="en-US" sz="2400" dirty="0"/>
          </a:p>
          <a:p>
            <a:r>
              <a:rPr lang="en-US" dirty="0"/>
              <a:t>$2 Unlimited Directory </a:t>
            </a:r>
            <a:r>
              <a:rPr lang="en-US" dirty="0" smtClean="0"/>
              <a:t>Assistance – </a:t>
            </a:r>
            <a:r>
              <a:rPr lang="en-US" sz="2200" dirty="0" smtClean="0"/>
              <a:t>business and residential listings anywhere in the US, Canada and P.R.</a:t>
            </a:r>
            <a:endParaRPr lang="en-US" sz="2200" dirty="0"/>
          </a:p>
          <a:p>
            <a:r>
              <a:rPr lang="en-US" dirty="0"/>
              <a:t>$5 Call </a:t>
            </a:r>
            <a:r>
              <a:rPr lang="en-US" dirty="0" smtClean="0"/>
              <a:t>Forwarding -</a:t>
            </a:r>
            <a:endParaRPr lang="en-US" dirty="0"/>
          </a:p>
          <a:p>
            <a:r>
              <a:rPr lang="en-US" dirty="0"/>
              <a:t>$5 </a:t>
            </a:r>
            <a:r>
              <a:rPr lang="en-US" dirty="0" err="1" smtClean="0"/>
              <a:t>GroupLINE</a:t>
            </a:r>
            <a:r>
              <a:rPr lang="en-US" baseline="30000" dirty="0" smtClean="0"/>
              <a:t> -</a:t>
            </a:r>
            <a:r>
              <a:rPr lang="en-US" dirty="0"/>
              <a:t> </a:t>
            </a:r>
            <a:r>
              <a:rPr lang="en-US" sz="2200" dirty="0"/>
              <a:t>Lets your family or friends share one phone number, just like at home.</a:t>
            </a:r>
          </a:p>
          <a:p>
            <a:r>
              <a:rPr lang="en-US" dirty="0"/>
              <a:t>$4 </a:t>
            </a:r>
            <a:r>
              <a:rPr lang="en-US" dirty="0" err="1"/>
              <a:t>MetroGUARD</a:t>
            </a:r>
            <a:r>
              <a:rPr lang="en-US" dirty="0"/>
              <a:t> Handset </a:t>
            </a:r>
            <a:r>
              <a:rPr lang="en-US" dirty="0" smtClean="0"/>
              <a:t>Insurance – </a:t>
            </a:r>
            <a:r>
              <a:rPr lang="en-US" sz="2200" dirty="0" smtClean="0"/>
              <a:t>lost, stolen or damaged</a:t>
            </a:r>
            <a:endParaRPr lang="en-US" dirty="0"/>
          </a:p>
          <a:p>
            <a:r>
              <a:rPr lang="en-US" dirty="0"/>
              <a:t>$1 </a:t>
            </a:r>
            <a:r>
              <a:rPr lang="en-US" dirty="0" smtClean="0"/>
              <a:t>E-Statement – electronic bill </a:t>
            </a:r>
            <a:endParaRPr lang="en-US" dirty="0"/>
          </a:p>
          <a:p>
            <a:r>
              <a:rPr lang="en-US" dirty="0"/>
              <a:t>$3 Voice Mail to </a:t>
            </a:r>
            <a:r>
              <a:rPr lang="en-US" dirty="0" smtClean="0"/>
              <a:t>Text – </a:t>
            </a:r>
            <a:r>
              <a:rPr lang="en-US" sz="2200" dirty="0" smtClean="0"/>
              <a:t>voicemail as text and email</a:t>
            </a:r>
            <a:endParaRPr lang="en-US" sz="2200" dirty="0"/>
          </a:p>
        </p:txBody>
      </p:sp>
      <p:sp>
        <p:nvSpPr>
          <p:cNvPr id="4" name="TextBox 3"/>
          <p:cNvSpPr txBox="1"/>
          <p:nvPr/>
        </p:nvSpPr>
        <p:spPr>
          <a:xfrm>
            <a:off x="7712300" y="6272682"/>
            <a:ext cx="807076" cy="369332"/>
          </a:xfrm>
          <a:prstGeom prst="rect">
            <a:avLst/>
          </a:prstGeom>
          <a:noFill/>
        </p:spPr>
        <p:txBody>
          <a:bodyPr wrap="square" rtlCol="0">
            <a:spAutoFit/>
          </a:bodyPr>
          <a:lstStyle/>
          <a:p>
            <a:pPr lvl="0"/>
            <a:r>
              <a:rPr lang="en-US" dirty="0" smtClean="0"/>
              <a:t>(K.M.)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4803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4419600" cy="5195455"/>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371600" y="5181600"/>
            <a:ext cx="7086600" cy="1676400"/>
          </a:xfrm>
          <a:prstGeom prst="rect">
            <a:avLst/>
          </a:prstGeom>
          <a:noFill/>
          <a:ln w="9525">
            <a:noFill/>
            <a:miter lim="800000"/>
            <a:headEnd/>
            <a:tailEnd/>
          </a:ln>
        </p:spPr>
      </p:pic>
      <p:sp>
        <p:nvSpPr>
          <p:cNvPr id="9" name="Rectangle 8"/>
          <p:cNvSpPr/>
          <p:nvPr/>
        </p:nvSpPr>
        <p:spPr>
          <a:xfrm>
            <a:off x="4648200" y="838200"/>
            <a:ext cx="4211614" cy="341632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Metro PCS Plans </a:t>
            </a:r>
          </a:p>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vs</a:t>
            </a:r>
          </a:p>
          <a:p>
            <a:pPr algn="ctr"/>
            <a:r>
              <a:rPr lang="en-US"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At&amp;t</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Plans</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28600" y="6259803"/>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Who they target</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One-third of Metro PCS’s growth was in New York, Boston, and Philadelphia</a:t>
            </a:r>
          </a:p>
          <a:p>
            <a:r>
              <a:rPr lang="en-US" dirty="0" smtClean="0"/>
              <a:t>Low income consumers</a:t>
            </a:r>
          </a:p>
          <a:p>
            <a:r>
              <a:rPr lang="en-US" dirty="0" smtClean="0"/>
              <a:t>“my target audience is really, really simple: It is any person who pays their own bill.” Mr. Keys, MetroPCS’s operating chief. </a:t>
            </a:r>
          </a:p>
          <a:p>
            <a:r>
              <a:rPr lang="en-US" dirty="0"/>
              <a:t>Teens and young adults (ages 13-25 who are overpaying their bills)</a:t>
            </a:r>
          </a:p>
          <a:p>
            <a:r>
              <a:rPr lang="en-US" dirty="0" smtClean="0"/>
              <a:t>Low income</a:t>
            </a:r>
          </a:p>
          <a:p>
            <a:r>
              <a:rPr lang="en-US" dirty="0" smtClean="0"/>
              <a:t>Customers </a:t>
            </a:r>
            <a:r>
              <a:rPr lang="en-US" dirty="0"/>
              <a:t>with high Text </a:t>
            </a:r>
            <a:r>
              <a:rPr lang="en-US" dirty="0" smtClean="0"/>
              <a:t>messaging usage, high minute usage, high internet usage</a:t>
            </a:r>
            <a:endParaRPr lang="en-US" dirty="0"/>
          </a:p>
          <a:p>
            <a:endParaRPr lang="en-US" dirty="0"/>
          </a:p>
        </p:txBody>
      </p:sp>
      <p:sp>
        <p:nvSpPr>
          <p:cNvPr id="5" name="TextBox 4"/>
          <p:cNvSpPr txBox="1"/>
          <p:nvPr/>
        </p:nvSpPr>
        <p:spPr>
          <a:xfrm>
            <a:off x="7673662" y="6286231"/>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nvSpPr>
        <p:spPr>
          <a:xfrm>
            <a:off x="304800"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Executive Summary</a:t>
            </a:r>
            <a:endParaRPr lang="en-US" dirty="0"/>
          </a:p>
        </p:txBody>
      </p:sp>
      <p:sp>
        <p:nvSpPr>
          <p:cNvPr id="5" name="Content Placeholder 2"/>
          <p:cNvSpPr>
            <a:spLocks noGrp="1"/>
          </p:cNvSpPr>
          <p:nvPr/>
        </p:nvSpPr>
        <p:spPr>
          <a:xfrm>
            <a:off x="152400" y="1143000"/>
            <a:ext cx="7772400" cy="5486401"/>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This presentation gives an in-depth and  analytical look at MetroPCS, and how they can revamp their marketing. </a:t>
            </a:r>
          </a:p>
          <a:p>
            <a:r>
              <a:rPr lang="en-US" dirty="0" smtClean="0"/>
              <a:t>Here we’ll take a look at:</a:t>
            </a:r>
          </a:p>
          <a:p>
            <a:pPr lvl="2"/>
            <a:r>
              <a:rPr lang="en-US" dirty="0" smtClean="0">
                <a:sym typeface="Wingdings"/>
              </a:rPr>
              <a:t>Market Trends</a:t>
            </a:r>
          </a:p>
          <a:p>
            <a:pPr lvl="3"/>
            <a:r>
              <a:rPr lang="en-US" dirty="0" smtClean="0">
                <a:sym typeface="Wingdings"/>
              </a:rPr>
              <a:t>a) The history of MetroPCS </a:t>
            </a:r>
          </a:p>
          <a:p>
            <a:pPr lvl="3"/>
            <a:r>
              <a:rPr lang="en-US" dirty="0" err="1" smtClean="0"/>
              <a:t>b</a:t>
            </a:r>
            <a:r>
              <a:rPr lang="en-US" dirty="0" smtClean="0"/>
              <a:t>) What their current strategy is</a:t>
            </a:r>
          </a:p>
          <a:p>
            <a:pPr lvl="3"/>
            <a:r>
              <a:rPr lang="en-US" dirty="0" err="1" smtClean="0"/>
              <a:t>c</a:t>
            </a:r>
            <a:r>
              <a:rPr lang="en-US" dirty="0" smtClean="0"/>
              <a:t>) How they have grown as a company</a:t>
            </a:r>
          </a:p>
          <a:p>
            <a:pPr lvl="3"/>
            <a:r>
              <a:rPr lang="en-US" dirty="0" err="1" smtClean="0"/>
              <a:t>d</a:t>
            </a:r>
            <a:r>
              <a:rPr lang="en-US" dirty="0" smtClean="0"/>
              <a:t>) Why this isn’t working for them</a:t>
            </a:r>
          </a:p>
          <a:p>
            <a:pPr lvl="3"/>
            <a:r>
              <a:rPr lang="en-US" dirty="0" err="1" smtClean="0"/>
              <a:t>e</a:t>
            </a:r>
            <a:r>
              <a:rPr lang="en-US" dirty="0" smtClean="0"/>
              <a:t>) How they market</a:t>
            </a:r>
          </a:p>
          <a:p>
            <a:pPr lvl="3"/>
            <a:r>
              <a:rPr lang="en-US" dirty="0" err="1" smtClean="0"/>
              <a:t>f</a:t>
            </a:r>
            <a:r>
              <a:rPr lang="en-US" dirty="0" smtClean="0"/>
              <a:t>) a dive into MetroPCS’ product, price, promotion, and placement</a:t>
            </a:r>
          </a:p>
          <a:p>
            <a:pPr lvl="2"/>
            <a:r>
              <a:rPr lang="en-US" dirty="0" smtClean="0"/>
              <a:t>MetroPCS </a:t>
            </a:r>
            <a:r>
              <a:rPr lang="en-US" dirty="0" smtClean="0">
                <a:sym typeface="Wingdings"/>
              </a:rPr>
              <a:t>SWOT analysis</a:t>
            </a:r>
          </a:p>
          <a:p>
            <a:pPr lvl="3"/>
            <a:r>
              <a:rPr lang="en-US" dirty="0" smtClean="0">
                <a:sym typeface="Wingdings"/>
              </a:rPr>
              <a:t>a) an analytical look at the strengths, weaknesses, opportunities, and threats of MetroPCS</a:t>
            </a:r>
          </a:p>
          <a:p>
            <a:pPr lvl="2"/>
            <a:endParaRPr lang="en-US" dirty="0" smtClean="0"/>
          </a:p>
          <a:p>
            <a:pPr lvl="2"/>
            <a:r>
              <a:rPr lang="en-US" dirty="0" smtClean="0"/>
              <a:t>Competition</a:t>
            </a:r>
          </a:p>
          <a:p>
            <a:pPr lvl="3"/>
            <a:r>
              <a:rPr lang="en-US" dirty="0" smtClean="0"/>
              <a:t>a) Verizon Wireless, AT&amp;T, and T-Mobile hold most of the market share and are MetroPCS’ true competition; this segment takes a look at their:</a:t>
            </a:r>
          </a:p>
          <a:p>
            <a:pPr lvl="3"/>
            <a:r>
              <a:rPr lang="en-US" dirty="0" err="1" smtClean="0"/>
              <a:t>b</a:t>
            </a:r>
            <a:r>
              <a:rPr lang="en-US" dirty="0" smtClean="0"/>
              <a:t>) History</a:t>
            </a:r>
          </a:p>
          <a:p>
            <a:pPr lvl="3"/>
            <a:r>
              <a:rPr lang="en-US" dirty="0" err="1" smtClean="0"/>
              <a:t>c</a:t>
            </a:r>
            <a:r>
              <a:rPr lang="en-US" dirty="0" smtClean="0"/>
              <a:t>) Market share</a:t>
            </a:r>
          </a:p>
          <a:p>
            <a:pPr lvl="3"/>
            <a:r>
              <a:rPr lang="en-US" dirty="0" err="1" smtClean="0"/>
              <a:t>d</a:t>
            </a:r>
            <a:r>
              <a:rPr lang="en-US" dirty="0" smtClean="0"/>
              <a:t>) Performance</a:t>
            </a:r>
          </a:p>
          <a:p>
            <a:pPr lvl="2"/>
            <a:r>
              <a:rPr lang="en-US" dirty="0" smtClean="0"/>
              <a:t>Target Market  </a:t>
            </a:r>
          </a:p>
          <a:p>
            <a:pPr lvl="3"/>
            <a:r>
              <a:rPr lang="en-US" dirty="0" smtClean="0"/>
              <a:t>a) Just who exactly is MetroPCS’ service directed too</a:t>
            </a:r>
          </a:p>
          <a:p>
            <a:pPr lvl="3"/>
            <a:r>
              <a:rPr lang="en-US" dirty="0" err="1" smtClean="0"/>
              <a:t>b</a:t>
            </a:r>
            <a:r>
              <a:rPr lang="en-US" dirty="0" smtClean="0"/>
              <a:t>) Here we have statistical data all broken down into specifics to give the most detailed explanation on who MetroPCS should </a:t>
            </a:r>
            <a:r>
              <a:rPr lang="en-US" dirty="0" err="1" smtClean="0"/>
              <a:t>gere</a:t>
            </a:r>
            <a:r>
              <a:rPr lang="en-US" dirty="0" smtClean="0"/>
              <a:t> towards and why, including what trends state so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7956696"/>
              </p:ext>
            </p:extLst>
          </p:nvPr>
        </p:nvGraphicFramePr>
        <p:xfrm>
          <a:off x="0" y="0"/>
          <a:ext cx="9144000" cy="6858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283262" y="6441953"/>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images.jpeg"/>
          <p:cNvPicPr>
            <a:picLocks noChangeAspect="1"/>
          </p:cNvPicPr>
          <p:nvPr/>
        </p:nvPicPr>
        <p:blipFill>
          <a:blip r:embed="rId6"/>
          <a:stretch>
            <a:fillRect/>
          </a:stretch>
        </p:blipFill>
        <p:spPr>
          <a:xfrm>
            <a:off x="3124200" y="2150533"/>
            <a:ext cx="2895600" cy="257386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a:xfrm>
            <a:off x="762000" y="1524000"/>
            <a:ext cx="7772400" cy="4953000"/>
          </a:xfrm>
        </p:spPr>
        <p:txBody>
          <a:bodyPr>
            <a:normAutofit/>
          </a:bodyPr>
          <a:lstStyle/>
          <a:p>
            <a:pPr>
              <a:buFont typeface="Arial" pitchFamily="34" charset="0"/>
              <a:buChar char="•"/>
            </a:pPr>
            <a:r>
              <a:rPr lang="en-US" sz="1800" dirty="0" smtClean="0"/>
              <a:t>From a customer’s standpoint, MetroPCS deliver’s the most service for the least and most affordable price.</a:t>
            </a:r>
          </a:p>
          <a:p>
            <a:pPr>
              <a:buFont typeface="Arial" pitchFamily="34" charset="0"/>
              <a:buChar char="•"/>
            </a:pPr>
            <a:endParaRPr lang="en-US" sz="1800" dirty="0" smtClean="0"/>
          </a:p>
          <a:p>
            <a:pPr>
              <a:buFont typeface="Arial" pitchFamily="34" charset="0"/>
              <a:buChar char="•"/>
            </a:pPr>
            <a:r>
              <a:rPr lang="en-US" sz="1800" dirty="0" smtClean="0"/>
              <a:t>Blackberry is the </a:t>
            </a:r>
            <a:r>
              <a:rPr lang="en-US" sz="1800" dirty="0" smtClean="0"/>
              <a:t>IPhone's/Droid’s biggest competition.  It is one of the most popular smart-phones out.</a:t>
            </a:r>
          </a:p>
          <a:p>
            <a:pPr>
              <a:buFont typeface="Arial" pitchFamily="34" charset="0"/>
              <a:buChar char="•"/>
            </a:pPr>
            <a:endParaRPr lang="en-US" sz="1800" dirty="0" smtClean="0"/>
          </a:p>
          <a:p>
            <a:pPr>
              <a:buFont typeface="Arial" pitchFamily="34" charset="0"/>
              <a:buChar char="•"/>
            </a:pPr>
            <a:r>
              <a:rPr lang="en-US" sz="1800" dirty="0" smtClean="0"/>
              <a:t>The release of the 4G network shows technological growth and advancement in the mobile industry.</a:t>
            </a:r>
          </a:p>
          <a:p>
            <a:pPr>
              <a:buFont typeface="Arial" pitchFamily="34" charset="0"/>
              <a:buChar char="•"/>
            </a:pPr>
            <a:endParaRPr lang="en-US" sz="1800" dirty="0" smtClean="0"/>
          </a:p>
          <a:p>
            <a:pPr>
              <a:buFont typeface="Arial" pitchFamily="34" charset="0"/>
              <a:buChar char="•"/>
            </a:pPr>
            <a:r>
              <a:rPr lang="en-US" sz="1800" dirty="0" smtClean="0"/>
              <a:t>Throughout 2009, the company was able to widen its market share by a double-digit growth in its customer base. Its total customers reached 6.64 million as of December 31, 2009, a 23.71% increase in the net customers acquired over 2008.</a:t>
            </a:r>
          </a:p>
          <a:p>
            <a:pPr>
              <a:buFontTx/>
              <a:buChar char="•"/>
            </a:pPr>
            <a:endParaRPr lang="en-US" dirty="0" smtClean="0"/>
          </a:p>
          <a:p>
            <a:pPr>
              <a:buNone/>
            </a:pPr>
            <a:r>
              <a:rPr lang="en-US" dirty="0" smtClean="0"/>
              <a:t> </a:t>
            </a:r>
          </a:p>
          <a:p>
            <a:pPr>
              <a:buFontTx/>
              <a:buChar char="•"/>
            </a:pPr>
            <a:endParaRPr lang="en-US" dirty="0" smtClean="0"/>
          </a:p>
          <a:p>
            <a:pPr>
              <a:buFontTx/>
              <a:buChar char="•"/>
            </a:pPr>
            <a:endParaRPr lang="en-US" dirty="0"/>
          </a:p>
        </p:txBody>
      </p:sp>
      <p:sp>
        <p:nvSpPr>
          <p:cNvPr id="5" name="TextBox 4"/>
          <p:cNvSpPr txBox="1"/>
          <p:nvPr/>
        </p:nvSpPr>
        <p:spPr>
          <a:xfrm>
            <a:off x="7768107" y="6292334"/>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social-media-people.jpg"/>
          <p:cNvPicPr>
            <a:picLocks noChangeAspect="1"/>
          </p:cNvPicPr>
          <p:nvPr/>
        </p:nvPicPr>
        <p:blipFill>
          <a:blip r:embed="rId2"/>
          <a:stretch>
            <a:fillRect/>
          </a:stretch>
        </p:blipFill>
        <p:spPr>
          <a:xfrm>
            <a:off x="3276600" y="0"/>
            <a:ext cx="4286250" cy="14176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800" dirty="0" smtClean="0"/>
              <a:t>The company was also able to decrease its Cost Per User (CPU) from $18.17 in 2008 to $17.23 in 2009.</a:t>
            </a:r>
          </a:p>
          <a:p>
            <a:r>
              <a:rPr lang="en-US" sz="1800" dirty="0" smtClean="0"/>
              <a:t>The cost benefit was achieved through the increased scale of its business. The solid customer base resulted in strong Average Revenue Per User (ARPU) of approximately $40.68. A strong customer base also ensures constant revenues for the company. Due to a steady customer base and a solid operational growth, the company’s revenue grew by 26.49% over 2008 to $3,480.52 million.</a:t>
            </a:r>
          </a:p>
          <a:p>
            <a:pPr lvl="2">
              <a:buFont typeface="+mj-lt"/>
              <a:buAutoNum type="alphaLcParenR"/>
            </a:pPr>
            <a:r>
              <a:rPr lang="en-US" sz="2800" dirty="0" smtClean="0"/>
              <a:t>The company as increased their </a:t>
            </a:r>
            <a:r>
              <a:rPr lang="en-US" sz="2800" dirty="0"/>
              <a:t>ARPU</a:t>
            </a:r>
            <a:r>
              <a:rPr lang="en-US" sz="2800" dirty="0" smtClean="0"/>
              <a:t>!</a:t>
            </a:r>
          </a:p>
          <a:p>
            <a:endParaRPr lang="en-US" dirty="0" smtClean="0"/>
          </a:p>
          <a:p>
            <a:endParaRPr lang="en-US" dirty="0" smtClean="0"/>
          </a:p>
          <a:p>
            <a:endParaRPr lang="en-US" dirty="0"/>
          </a:p>
        </p:txBody>
      </p:sp>
      <p:sp>
        <p:nvSpPr>
          <p:cNvPr id="5" name="TextBox 4"/>
          <p:cNvSpPr txBox="1"/>
          <p:nvPr/>
        </p:nvSpPr>
        <p:spPr>
          <a:xfrm>
            <a:off x="7848600" y="6268320"/>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a:xfrm>
            <a:off x="762000" y="1277155"/>
            <a:ext cx="7772400" cy="5562600"/>
          </a:xfrm>
        </p:spPr>
        <p:txBody>
          <a:bodyPr>
            <a:normAutofit/>
          </a:bodyPr>
          <a:lstStyle/>
          <a:p>
            <a:r>
              <a:rPr lang="en-US" sz="1800" dirty="0" smtClean="0"/>
              <a:t>MetroPCS has not reached to enough clients yet.  They still need to reach out to new people in new places.</a:t>
            </a:r>
          </a:p>
          <a:p>
            <a:r>
              <a:rPr lang="en-US" sz="1800" dirty="0" smtClean="0"/>
              <a:t>People do not associate the name MetroPCS with something they can relate to or trust.  </a:t>
            </a:r>
          </a:p>
          <a:p>
            <a:r>
              <a:rPr lang="en-US" sz="1800" dirty="0" smtClean="0"/>
              <a:t>They suffer from “New Kid on the Block Syndrome.”  Their new to the industry and can easily get pushed around by the older and higher market shared companies, at the same time they end up getting isolated and detached from the market.</a:t>
            </a:r>
          </a:p>
          <a:p>
            <a:r>
              <a:rPr lang="en-US" sz="1800" dirty="0" smtClean="0"/>
              <a:t>Their 4G coverage is limited to Vegas and Dallas</a:t>
            </a:r>
          </a:p>
          <a:p>
            <a:pPr>
              <a:buNone/>
            </a:pPr>
            <a:r>
              <a:rPr lang="en-US" sz="1800" dirty="0" smtClean="0"/>
              <a:t>and does not reach enough people.</a:t>
            </a:r>
          </a:p>
          <a:p>
            <a:endParaRPr lang="en-US" dirty="0" smtClean="0"/>
          </a:p>
          <a:p>
            <a:endParaRPr lang="en-US" dirty="0"/>
          </a:p>
        </p:txBody>
      </p:sp>
      <p:sp>
        <p:nvSpPr>
          <p:cNvPr id="5" name="TextBox 4"/>
          <p:cNvSpPr txBox="1"/>
          <p:nvPr/>
        </p:nvSpPr>
        <p:spPr>
          <a:xfrm>
            <a:off x="7744496" y="6294078"/>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istock_questionmarks.jpg"/>
          <p:cNvPicPr>
            <a:picLocks noChangeAspect="1"/>
          </p:cNvPicPr>
          <p:nvPr/>
        </p:nvPicPr>
        <p:blipFill>
          <a:blip r:embed="rId2"/>
          <a:stretch>
            <a:fillRect/>
          </a:stretch>
        </p:blipFill>
        <p:spPr>
          <a:xfrm>
            <a:off x="2133600" y="4419599"/>
            <a:ext cx="3810000" cy="24201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1"/>
            <a:ext cx="7770813" cy="990600"/>
          </a:xfrm>
        </p:spPr>
        <p:txBody>
          <a:bodyPr/>
          <a:lstStyle/>
          <a:p>
            <a:r>
              <a:rPr lang="en-US" dirty="0" smtClean="0"/>
              <a:t>Weaknesses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447800"/>
            <a:ext cx="7466013" cy="4953001"/>
          </a:xfrm>
        </p:spPr>
        <p:txBody>
          <a:bodyPr>
            <a:normAutofit/>
          </a:bodyPr>
          <a:lstStyle/>
          <a:p>
            <a:pPr>
              <a:buFont typeface="Arial" pitchFamily="34" charset="0"/>
              <a:buChar char="•"/>
            </a:pPr>
            <a:r>
              <a:rPr lang="en-US" sz="1600" dirty="0" smtClean="0"/>
              <a:t>The company utilizes CDMS technology for its services. The company depends upon Alcatel Lucent for supply of CDMA network infrastructure equipment. Alcatel Lucent is the only vendor with whom the company has an agreement to provide PCS and AWS CDMA system products and services, including without limitation, wireless base stations, switches, power, cable and transmission equipment and services. Unfortunately for </a:t>
            </a:r>
            <a:r>
              <a:rPr lang="en-US" sz="1600" dirty="0" err="1" smtClean="0"/>
              <a:t>MetroPCS</a:t>
            </a:r>
            <a:r>
              <a:rPr lang="en-US" sz="1600" dirty="0" smtClean="0"/>
              <a:t> this technology and equipment is not compatible with other manufacturers. In conflict with this, </a:t>
            </a:r>
            <a:r>
              <a:rPr lang="en-US" sz="1600" dirty="0" err="1" smtClean="0"/>
              <a:t>MetroPCS</a:t>
            </a:r>
            <a:r>
              <a:rPr lang="en-US" sz="1600" dirty="0" smtClean="0"/>
              <a:t> has decided to purchase its LTE technology from another vendor; in consequence to this, Alcatel Lucent may end its agreement with </a:t>
            </a:r>
            <a:r>
              <a:rPr lang="en-US" sz="1600" dirty="0" err="1" smtClean="0"/>
              <a:t>MetroPCS</a:t>
            </a:r>
            <a:r>
              <a:rPr lang="en-US" sz="1600" dirty="0" smtClean="0"/>
              <a:t>.	</a:t>
            </a:r>
          </a:p>
          <a:p>
            <a:pPr lvl="2">
              <a:buFont typeface="+mj-lt"/>
              <a:buAutoNum type="alphaLcParenR"/>
            </a:pPr>
            <a:r>
              <a:rPr lang="en-US" sz="2000" dirty="0" smtClean="0"/>
              <a:t>The company depends on one main supplier for infrastructure equipment.  These supplies are not compatible with other companies services They recently jeopardized their alignment with this company!  </a:t>
            </a:r>
            <a:endParaRPr lang="en-US" sz="2000" dirty="0"/>
          </a:p>
        </p:txBody>
      </p:sp>
      <p:sp>
        <p:nvSpPr>
          <p:cNvPr id="5" name="TextBox 4"/>
          <p:cNvSpPr txBox="1"/>
          <p:nvPr/>
        </p:nvSpPr>
        <p:spPr>
          <a:xfrm>
            <a:off x="7900675" y="6268320"/>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600" dirty="0" smtClean="0"/>
              <a:t>The company relies on third-party suppliers for products, software and services that are essential for the company. The company depends upon third-party vendors for meeting its requirement of financial, management, information, network management and billing systems. The company has entered into agreement with third-party suppliers to provide solutions for customer care, product distribution, content development, financial reporting, network management, network infrastructure equipment, services, billing and payment processing. Aside from this, the company depends upon one or two vendors for its products, software and services in all these areas. As the company does not have long-term contracts with any of them, it has a huge risk of interrupted supply of products and services. In times of high demand, if the suppliers and vendors deny or delay deliveries, or charge higher prices, MetroPCS’s business could be adversely affected.</a:t>
            </a:r>
          </a:p>
          <a:p>
            <a:pPr marL="1149350" lvl="2" indent="-457200">
              <a:buFont typeface="+mj-lt"/>
              <a:buAutoNum type="alphaLcParenR"/>
            </a:pPr>
            <a:r>
              <a:rPr lang="en-US" sz="2400" dirty="0" smtClean="0"/>
              <a:t>The company is very dependant on other suppliers for critical internal systems: financial, management, information, network management, and billing systems.</a:t>
            </a:r>
          </a:p>
          <a:p>
            <a:endParaRPr lang="en-US" dirty="0"/>
          </a:p>
        </p:txBody>
      </p:sp>
      <p:sp>
        <p:nvSpPr>
          <p:cNvPr id="5" name="TextBox 4"/>
          <p:cNvSpPr txBox="1"/>
          <p:nvPr/>
        </p:nvSpPr>
        <p:spPr>
          <a:xfrm>
            <a:off x="7772400" y="6268320"/>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company reported poor operational efficiency with increased cost structure and decreased marginal returns.  So although they have decreased the cost per user, they have taken a step back and increased their operating cost. </a:t>
            </a:r>
            <a:r>
              <a:rPr lang="en-US" dirty="0" err="1" smtClean="0"/>
              <a:t>MetroPCS</a:t>
            </a:r>
            <a:r>
              <a:rPr lang="en-US" dirty="0" smtClean="0"/>
              <a:t> reported declined operating margin of 15.31% in the year 2009 as compared to 15.88% in 2008.</a:t>
            </a:r>
          </a:p>
          <a:p>
            <a:pPr marL="1149350" lvl="2" indent="-457200">
              <a:buFont typeface="+mj-lt"/>
              <a:buAutoNum type="alphaLcParenR"/>
            </a:pPr>
            <a:r>
              <a:rPr lang="en-US" sz="2800" dirty="0" smtClean="0"/>
              <a:t>The company has become very inefficient internally and have increased costs! </a:t>
            </a:r>
            <a:endParaRPr lang="en-US" sz="2800" dirty="0"/>
          </a:p>
        </p:txBody>
      </p:sp>
      <p:sp>
        <p:nvSpPr>
          <p:cNvPr id="5" name="TextBox 4"/>
          <p:cNvSpPr txBox="1"/>
          <p:nvPr/>
        </p:nvSpPr>
        <p:spPr>
          <a:xfrm>
            <a:off x="7848600" y="6268320"/>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Opportunities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An increase in wider variety of smart-phones will attract wider audience.</a:t>
            </a:r>
          </a:p>
          <a:p>
            <a:r>
              <a:rPr lang="en-US" dirty="0" smtClean="0"/>
              <a:t>Right now our economy is in a recession and people have been more frugal with their spending.  MetroPCS’s plans fit these people’s budgets perfectly.  </a:t>
            </a:r>
          </a:p>
          <a:p>
            <a:pPr lvl="0"/>
            <a:r>
              <a:rPr lang="en-US" dirty="0" smtClean="0"/>
              <a:t>- 4G coverage is looking to expand in the following regions: Detroit, Los  Angeles, Sacramento, Central North and Central Florida, Boston, Philadelphia, San Francisco, Atlanta, and New York City by the end of 2010</a:t>
            </a:r>
          </a:p>
          <a:p>
            <a:pPr lvl="0"/>
            <a:r>
              <a:rPr lang="en-US" dirty="0" smtClean="0"/>
              <a:t>- Dallas increased its customers by 684,000 since the 4G expansion</a:t>
            </a:r>
          </a:p>
          <a:p>
            <a:endParaRPr lang="en-US" dirty="0" smtClean="0"/>
          </a:p>
        </p:txBody>
      </p:sp>
      <p:sp>
        <p:nvSpPr>
          <p:cNvPr id="5" name="TextBox 4"/>
          <p:cNvSpPr txBox="1"/>
          <p:nvPr/>
        </p:nvSpPr>
        <p:spPr>
          <a:xfrm>
            <a:off x="7853966" y="6255442"/>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Bow &amp; Arrow low res web.png"/>
          <p:cNvPicPr>
            <a:picLocks noChangeAspect="1"/>
          </p:cNvPicPr>
          <p:nvPr/>
        </p:nvPicPr>
        <p:blipFill>
          <a:blip r:embed="rId2"/>
          <a:stretch>
            <a:fillRect/>
          </a:stretch>
        </p:blipFill>
        <p:spPr>
          <a:xfrm>
            <a:off x="3733800" y="114300"/>
            <a:ext cx="4120166" cy="1638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t>MetroPCS</a:t>
            </a:r>
            <a:r>
              <a:rPr lang="en-US" dirty="0" smtClean="0"/>
              <a:t> reported increase in its returns on  equity, capital and assets in 2009. The company's return on equity (ROE) increased to 7.73% at the end of  2009, from 7.35% in 2008. </a:t>
            </a:r>
            <a:endParaRPr lang="en-US" dirty="0"/>
          </a:p>
        </p:txBody>
      </p:sp>
      <p:sp>
        <p:nvSpPr>
          <p:cNvPr id="5" name="TextBox 4"/>
          <p:cNvSpPr txBox="1"/>
          <p:nvPr/>
        </p:nvSpPr>
        <p:spPr>
          <a:xfrm>
            <a:off x="7848600" y="6281199"/>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company could benefit from the rising demand for Mobile Broadband services. Analysts predict that fixed broadband would grow at a compounded annual growth rate (CAGR) of 9% from 2008 through 2014, while mobile broadband computing would see 3x as much growth, totaling to $69 billion by the end of 2014. It is expected that mobile broadband market will reach to about $1.1 trillion by the year 2012, growing at a CAGR of approx. 6.4%</a:t>
            </a:r>
          </a:p>
          <a:p>
            <a:pPr lvl="2">
              <a:buFont typeface="+mj-lt"/>
              <a:buAutoNum type="alphaLcParenR"/>
            </a:pPr>
            <a:r>
              <a:rPr lang="en-US" dirty="0" smtClean="0"/>
              <a:t>There is a very large demand for mobile broadband services, and </a:t>
            </a:r>
            <a:r>
              <a:rPr lang="en-US" dirty="0" err="1" smtClean="0"/>
              <a:t>MetroPCS</a:t>
            </a:r>
            <a:r>
              <a:rPr lang="en-US" dirty="0" smtClean="0"/>
              <a:t> being the fastest growing network can make up a lot of lost ground from this high demand.</a:t>
            </a:r>
          </a:p>
          <a:p>
            <a:endParaRPr lang="en-US" dirty="0"/>
          </a:p>
        </p:txBody>
      </p:sp>
      <p:sp>
        <p:nvSpPr>
          <p:cNvPr id="5" name="TextBox 4"/>
          <p:cNvSpPr txBox="1"/>
          <p:nvPr/>
        </p:nvSpPr>
        <p:spPr>
          <a:xfrm>
            <a:off x="7848600" y="6268320"/>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nvSpPr>
        <p:spPr>
          <a:xfrm>
            <a:off x="228600" y="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Executive Summery Cont…</a:t>
            </a:r>
            <a:endParaRPr lang="en-US" dirty="0"/>
          </a:p>
        </p:txBody>
      </p:sp>
      <p:sp>
        <p:nvSpPr>
          <p:cNvPr id="5" name="Content Placeholder 2"/>
          <p:cNvSpPr>
            <a:spLocks noGrp="1"/>
          </p:cNvSpPr>
          <p:nvPr/>
        </p:nvSpPr>
        <p:spPr>
          <a:xfrm>
            <a:off x="228600" y="14478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Through this study, we aim to:</a:t>
            </a:r>
          </a:p>
          <a:p>
            <a:pPr lvl="1"/>
            <a:r>
              <a:rPr lang="en-US" dirty="0" smtClean="0"/>
              <a:t>a) Give MetroPCS a new market strategy </a:t>
            </a:r>
          </a:p>
          <a:p>
            <a:pPr lvl="1"/>
            <a:r>
              <a:rPr lang="en-US" dirty="0" err="1" smtClean="0"/>
              <a:t>b</a:t>
            </a:r>
            <a:r>
              <a:rPr lang="en-US" dirty="0" smtClean="0"/>
              <a:t>) Boost market share</a:t>
            </a:r>
          </a:p>
          <a:p>
            <a:pPr lvl="1"/>
            <a:r>
              <a:rPr lang="en-US" dirty="0" err="1" smtClean="0"/>
              <a:t>c</a:t>
            </a:r>
            <a:r>
              <a:rPr lang="en-US" dirty="0" smtClean="0"/>
              <a:t>) Give MetroPCS a reputable name that consumers can associate the company with</a:t>
            </a:r>
          </a:p>
          <a:p>
            <a:pPr lvl="1"/>
            <a:r>
              <a:rPr lang="en-US" dirty="0" err="1" smtClean="0"/>
              <a:t>d</a:t>
            </a:r>
            <a:r>
              <a:rPr lang="en-US" dirty="0" smtClean="0"/>
              <a:t>) Give people a better understanding of who exactly MetroPCS is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600" dirty="0" smtClean="0"/>
              <a:t>The global telecommunications industry is growing rapidly.  Analysts project a steady growth in the US and global telecom market in the coming years; which is perfect for </a:t>
            </a:r>
            <a:r>
              <a:rPr lang="en-US" sz="1600" dirty="0" err="1" smtClean="0"/>
              <a:t>MetroPCS</a:t>
            </a:r>
            <a:r>
              <a:rPr lang="en-US" sz="1600" dirty="0" smtClean="0"/>
              <a:t>, since they are the only mobile service provider with UNLIMITED INTERNATIONAL. Reports suggest that this growth could generate an estimated $ 4.9 trillion in revenues by the end of 2011. With an estimated 12.5% CAGR increase globally, it is expected that the US telecom market would witness a growth of 7.2% CAGR till 2011. Also, the European telecommunications market is expected to grow at a CAGR of about 7.5% through 2011 while the Asian telecommunications market is seen to display a growth of about 36% CAGR during 2007-2011.</a:t>
            </a:r>
          </a:p>
          <a:p>
            <a:pPr lvl="2">
              <a:buFont typeface="+mj-lt"/>
              <a:buAutoNum type="alphaLcParenR"/>
            </a:pPr>
            <a:r>
              <a:rPr lang="en-US" sz="2400" dirty="0" smtClean="0"/>
              <a:t>More people are seeing the importance of international telecommunications services, and </a:t>
            </a:r>
            <a:r>
              <a:rPr lang="en-US" sz="2400" dirty="0" err="1" smtClean="0"/>
              <a:t>MetroPCS</a:t>
            </a:r>
            <a:r>
              <a:rPr lang="en-US" sz="2400" dirty="0" smtClean="0"/>
              <a:t> can greatly benefit from this due to their unlimited international service.    </a:t>
            </a:r>
          </a:p>
          <a:p>
            <a:endParaRPr lang="en-US" dirty="0"/>
          </a:p>
        </p:txBody>
      </p:sp>
      <p:sp>
        <p:nvSpPr>
          <p:cNvPr id="5" name="TextBox 4"/>
          <p:cNvSpPr txBox="1"/>
          <p:nvPr/>
        </p:nvSpPr>
        <p:spPr>
          <a:xfrm>
            <a:off x="7848600" y="6257287"/>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p:txBody>
          <a:bodyPr>
            <a:normAutofit/>
          </a:bodyPr>
          <a:lstStyle/>
          <a:p>
            <a:r>
              <a:rPr lang="en-US" dirty="0" smtClean="0"/>
              <a:t>MetroPCS must be always be head of their competition if they want to move up in market share.</a:t>
            </a:r>
          </a:p>
          <a:p>
            <a:r>
              <a:rPr lang="en-US" dirty="0" smtClean="0"/>
              <a:t>A price war would only distract MetroPCS from growth and improvement; also if the competitor wins, </a:t>
            </a:r>
            <a:r>
              <a:rPr lang="en-US" dirty="0" err="1" smtClean="0"/>
              <a:t>MetroPCS</a:t>
            </a:r>
            <a:r>
              <a:rPr lang="en-US" dirty="0" smtClean="0"/>
              <a:t> would lose a large volume of their market share.</a:t>
            </a:r>
          </a:p>
          <a:p>
            <a:r>
              <a:rPr lang="en-US" dirty="0" smtClean="0"/>
              <a:t>If the consumer is not willing to pay less for  MetroPCS’ service than MetroPCS finds themselves in big trouble. </a:t>
            </a:r>
          </a:p>
          <a:p>
            <a:r>
              <a:rPr lang="en-US" dirty="0" smtClean="0"/>
              <a:t>A revolutionary new phone for a different service could prevent MetroPCS from expanding.</a:t>
            </a:r>
          </a:p>
          <a:p>
            <a:r>
              <a:rPr lang="en-US" dirty="0" smtClean="0"/>
              <a:t>Although </a:t>
            </a:r>
            <a:r>
              <a:rPr lang="en-US" dirty="0" err="1" smtClean="0"/>
              <a:t>MetroPCS</a:t>
            </a:r>
            <a:r>
              <a:rPr lang="en-US" dirty="0" smtClean="0"/>
              <a:t> can use the recession to their advantage, if it gets too bad they could lose a large portion of their target market, and ultimately stunt their growth as a business</a:t>
            </a:r>
          </a:p>
          <a:p>
            <a:endParaRPr lang="en-US" dirty="0" smtClean="0"/>
          </a:p>
          <a:p>
            <a:pPr>
              <a:buNone/>
            </a:pPr>
            <a:endParaRPr lang="en-US" dirty="0"/>
          </a:p>
        </p:txBody>
      </p:sp>
      <p:sp>
        <p:nvSpPr>
          <p:cNvPr id="5" name="TextBox 4"/>
          <p:cNvSpPr txBox="1"/>
          <p:nvPr/>
        </p:nvSpPr>
        <p:spPr>
          <a:xfrm>
            <a:off x="7844307" y="6283044"/>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marketing_trends_insight.gif"/>
          <p:cNvPicPr>
            <a:picLocks noChangeAspect="1"/>
          </p:cNvPicPr>
          <p:nvPr/>
        </p:nvPicPr>
        <p:blipFill>
          <a:blip r:embed="rId2"/>
          <a:stretch>
            <a:fillRect/>
          </a:stretch>
        </p:blipFill>
        <p:spPr>
          <a:xfrm>
            <a:off x="3200400" y="0"/>
            <a:ext cx="4267200" cy="1600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914400" y="1371600"/>
            <a:ext cx="7772400" cy="4876800"/>
          </a:xfrm>
        </p:spPr>
        <p:txBody>
          <a:bodyPr>
            <a:normAutofit/>
          </a:bodyPr>
          <a:lstStyle/>
          <a:p>
            <a:r>
              <a:rPr lang="en-US" dirty="0" smtClean="0"/>
              <a:t>This presentation gives an in-depth and  analytical look at MetroPCS, and how they can revamp their marketing. </a:t>
            </a:r>
          </a:p>
          <a:p>
            <a:r>
              <a:rPr lang="en-US" dirty="0" smtClean="0"/>
              <a:t>Here we’ll take a look at:</a:t>
            </a:r>
          </a:p>
          <a:p>
            <a:pPr lvl="2"/>
            <a:r>
              <a:rPr lang="en-US" dirty="0" smtClean="0"/>
              <a:t>MetroPCS </a:t>
            </a:r>
            <a:r>
              <a:rPr lang="en-US" dirty="0" smtClean="0">
                <a:sym typeface="Wingdings"/>
              </a:rPr>
              <a:t>SWOT analysis</a:t>
            </a:r>
          </a:p>
          <a:p>
            <a:pPr lvl="2"/>
            <a:r>
              <a:rPr lang="en-US" dirty="0" smtClean="0">
                <a:sym typeface="Wingdings"/>
              </a:rPr>
              <a:t>Market Trends</a:t>
            </a:r>
          </a:p>
          <a:p>
            <a:pPr lvl="2"/>
            <a:r>
              <a:rPr lang="en-US" dirty="0" smtClean="0"/>
              <a:t>Competition</a:t>
            </a:r>
          </a:p>
          <a:p>
            <a:pPr lvl="2"/>
            <a:r>
              <a:rPr lang="en-US" dirty="0" smtClean="0"/>
              <a:t>MetroPCS’ Target Market</a:t>
            </a:r>
          </a:p>
          <a:p>
            <a:pPr lvl="2"/>
            <a:r>
              <a:rPr lang="en-US" dirty="0" smtClean="0"/>
              <a:t>A new marketing strategy for MetroPCS.  </a:t>
            </a:r>
          </a:p>
        </p:txBody>
      </p:sp>
      <p:sp>
        <p:nvSpPr>
          <p:cNvPr id="5" name="TextBox 4"/>
          <p:cNvSpPr txBox="1"/>
          <p:nvPr/>
        </p:nvSpPr>
        <p:spPr>
          <a:xfrm>
            <a:off x="7877578" y="6285191"/>
            <a:ext cx="807076" cy="369332"/>
          </a:xfrm>
          <a:prstGeom prst="rect">
            <a:avLst/>
          </a:prstGeom>
          <a:noFill/>
        </p:spPr>
        <p:txBody>
          <a:bodyPr wrap="square" rtlCol="0">
            <a:spAutoFit/>
          </a:bodyPr>
          <a:lstStyle/>
          <a:p>
            <a:pPr lvl="0"/>
            <a:r>
              <a:rPr lang="en-US" dirty="0" smtClean="0"/>
              <a:t>(S.V.)</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Competitors for Metro PCS</a:t>
            </a:r>
            <a:endParaRPr lang="en-US" dirty="0"/>
          </a:p>
        </p:txBody>
      </p:sp>
      <p:sp>
        <p:nvSpPr>
          <p:cNvPr id="6" name="Text Placeholder 5"/>
          <p:cNvSpPr>
            <a:spLocks noGrp="1"/>
          </p:cNvSpPr>
          <p:nvPr>
            <p:ph type="body" idx="1"/>
          </p:nvPr>
        </p:nvSpPr>
        <p:spPr/>
        <p:txBody>
          <a:bodyPr/>
          <a:lstStyle/>
          <a:p>
            <a:r>
              <a:rPr lang="en-US" dirty="0" smtClean="0"/>
              <a:t>DIRECT</a:t>
            </a:r>
            <a:endParaRPr lang="en-US" dirty="0"/>
          </a:p>
        </p:txBody>
      </p:sp>
      <p:sp>
        <p:nvSpPr>
          <p:cNvPr id="3" name="Content Placeholder 2"/>
          <p:cNvSpPr>
            <a:spLocks noGrp="1"/>
          </p:cNvSpPr>
          <p:nvPr>
            <p:ph sz="half" idx="2"/>
          </p:nvPr>
        </p:nvSpPr>
        <p:spPr/>
        <p:txBody>
          <a:bodyPr/>
          <a:lstStyle/>
          <a:p>
            <a:r>
              <a:rPr lang="en-US" dirty="0" smtClean="0"/>
              <a:t>Direct</a:t>
            </a:r>
          </a:p>
          <a:p>
            <a:pPr>
              <a:buNone/>
            </a:pPr>
            <a:endParaRPr lang="en-US" dirty="0" smtClean="0"/>
          </a:p>
          <a:p>
            <a:pPr>
              <a:buNone/>
            </a:pPr>
            <a:endParaRPr lang="en-US" dirty="0" smtClean="0"/>
          </a:p>
        </p:txBody>
      </p:sp>
      <p:sp>
        <p:nvSpPr>
          <p:cNvPr id="7" name="Text Placeholder 6"/>
          <p:cNvSpPr>
            <a:spLocks noGrp="1"/>
          </p:cNvSpPr>
          <p:nvPr>
            <p:ph type="body" sz="quarter" idx="3"/>
          </p:nvPr>
        </p:nvSpPr>
        <p:spPr/>
        <p:txBody>
          <a:bodyPr/>
          <a:lstStyle/>
          <a:p>
            <a:r>
              <a:rPr lang="en-US" dirty="0" smtClean="0"/>
              <a:t>INDIRECT</a:t>
            </a:r>
            <a:endParaRPr lang="en-US" dirty="0"/>
          </a:p>
        </p:txBody>
      </p:sp>
      <p:pic>
        <p:nvPicPr>
          <p:cNvPr id="9" name="Content Placeholder 8" descr="t-mobile.gif"/>
          <p:cNvPicPr>
            <a:picLocks noGrp="1" noChangeAspect="1"/>
          </p:cNvPicPr>
          <p:nvPr>
            <p:ph sz="quarter" idx="4"/>
          </p:nvPr>
        </p:nvPicPr>
        <p:blipFill>
          <a:blip r:embed="rId2" cstate="print"/>
          <a:stretch>
            <a:fillRect/>
          </a:stretch>
        </p:blipFill>
        <p:spPr>
          <a:xfrm>
            <a:off x="4724400" y="3124200"/>
            <a:ext cx="2398712" cy="1918970"/>
          </a:xfrm>
        </p:spPr>
      </p:pic>
      <p:pic>
        <p:nvPicPr>
          <p:cNvPr id="4" name="Picture 3" descr="att-logo.jpg"/>
          <p:cNvPicPr>
            <a:picLocks noChangeAspect="1"/>
          </p:cNvPicPr>
          <p:nvPr/>
        </p:nvPicPr>
        <p:blipFill>
          <a:blip r:embed="rId3" cstate="print"/>
          <a:stretch>
            <a:fillRect/>
          </a:stretch>
        </p:blipFill>
        <p:spPr>
          <a:xfrm>
            <a:off x="628650" y="2514600"/>
            <a:ext cx="1733550" cy="1733550"/>
          </a:xfrm>
          <a:prstGeom prst="rect">
            <a:avLst/>
          </a:prstGeom>
        </p:spPr>
      </p:pic>
      <p:pic>
        <p:nvPicPr>
          <p:cNvPr id="5" name="Picture 4" descr="Verizon-logo.gif"/>
          <p:cNvPicPr>
            <a:picLocks noChangeAspect="1"/>
          </p:cNvPicPr>
          <p:nvPr/>
        </p:nvPicPr>
        <p:blipFill>
          <a:blip r:embed="rId4" cstate="print"/>
          <a:stretch>
            <a:fillRect/>
          </a:stretch>
        </p:blipFill>
        <p:spPr>
          <a:xfrm>
            <a:off x="609600" y="4876800"/>
            <a:ext cx="2895600" cy="1696706"/>
          </a:xfrm>
          <a:prstGeom prst="rect">
            <a:avLst/>
          </a:prstGeom>
        </p:spPr>
      </p:pic>
      <p:sp>
        <p:nvSpPr>
          <p:cNvPr id="11" name="TextBox 10"/>
          <p:cNvSpPr txBox="1"/>
          <p:nvPr/>
        </p:nvSpPr>
        <p:spPr>
          <a:xfrm>
            <a:off x="7723032" y="6294078"/>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AT&amp;T </a:t>
            </a:r>
            <a:endParaRPr lang="en-US" dirty="0"/>
          </a:p>
        </p:txBody>
      </p:sp>
      <p:sp>
        <p:nvSpPr>
          <p:cNvPr id="3" name="Content Placeholder 2"/>
          <p:cNvSpPr>
            <a:spLocks noGrp="1"/>
          </p:cNvSpPr>
          <p:nvPr>
            <p:ph idx="1"/>
          </p:nvPr>
        </p:nvSpPr>
        <p:spPr/>
        <p:txBody>
          <a:bodyPr>
            <a:normAutofit/>
          </a:bodyPr>
          <a:lstStyle/>
          <a:p>
            <a:r>
              <a:rPr lang="en-US" dirty="0" smtClean="0"/>
              <a:t> The largest provider of fixed telephones in the United States, and also provides broadband and television services. </a:t>
            </a:r>
          </a:p>
          <a:p>
            <a:r>
              <a:rPr lang="en-US" dirty="0" smtClean="0"/>
              <a:t>The second largest provider of mobile telephones service in the United States, with over 92.8 million wireless customers, just behind Verizon Wireless 93.2 million, and more than 210 million total customers</a:t>
            </a:r>
          </a:p>
          <a:p>
            <a:r>
              <a:rPr lang="en-US" dirty="0" smtClean="0"/>
              <a:t>The 7th largest company in the U.S.by total revenue, as well as the 3rd largest non-oil company behind Wal-Mart  and Bank of America</a:t>
            </a:r>
          </a:p>
        </p:txBody>
      </p:sp>
      <p:sp>
        <p:nvSpPr>
          <p:cNvPr id="5" name="TextBox 4"/>
          <p:cNvSpPr txBox="1"/>
          <p:nvPr/>
        </p:nvSpPr>
        <p:spPr>
          <a:xfrm>
            <a:off x="7772400" y="6281199"/>
            <a:ext cx="807076" cy="369332"/>
          </a:xfrm>
          <a:prstGeom prst="rect">
            <a:avLst/>
          </a:prstGeom>
          <a:noFill/>
        </p:spPr>
        <p:txBody>
          <a:bodyPr wrap="square" rtlCol="0">
            <a:spAutoFit/>
          </a:bodyPr>
          <a:lstStyle/>
          <a:p>
            <a:pPr lvl="0"/>
            <a:r>
              <a:rPr lang="en-US" dirty="0" smtClean="0"/>
              <a:t>(G.D.)</a:t>
            </a:r>
            <a:endParaRPr lang="en-US" dirty="0"/>
          </a:p>
        </p:txBody>
      </p:sp>
      <p:pic>
        <p:nvPicPr>
          <p:cNvPr id="6" name="Picture 5" descr="atandt_logo_2460.gif"/>
          <p:cNvPicPr>
            <a:picLocks noChangeAspect="1"/>
          </p:cNvPicPr>
          <p:nvPr/>
        </p:nvPicPr>
        <p:blipFill>
          <a:blip r:embed="rId2"/>
          <a:stretch>
            <a:fillRect/>
          </a:stretch>
        </p:blipFill>
        <p:spPr>
          <a:xfrm>
            <a:off x="1066800" y="5105400"/>
            <a:ext cx="5791200" cy="124033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AT&amp;T</a:t>
            </a:r>
            <a:endParaRPr lang="en-US" dirty="0"/>
          </a:p>
        </p:txBody>
      </p:sp>
      <p:sp>
        <p:nvSpPr>
          <p:cNvPr id="3" name="Content Placeholder 2"/>
          <p:cNvSpPr>
            <a:spLocks noGrp="1"/>
          </p:cNvSpPr>
          <p:nvPr>
            <p:ph idx="1"/>
          </p:nvPr>
        </p:nvSpPr>
        <p:spPr/>
        <p:txBody>
          <a:bodyPr>
            <a:normAutofit/>
          </a:bodyPr>
          <a:lstStyle/>
          <a:p>
            <a:r>
              <a:rPr lang="en-US" dirty="0" smtClean="0"/>
              <a:t>Realizing that there is a good chance that Verizon Wireless could take a sizable lead in terms of US subs over the next several years</a:t>
            </a:r>
          </a:p>
          <a:p>
            <a:r>
              <a:rPr lang="en-US" dirty="0" smtClean="0"/>
              <a:t>Wishes to have more of an emphasis on profit margin</a:t>
            </a:r>
          </a:p>
          <a:p>
            <a:r>
              <a:rPr lang="en-US" dirty="0" smtClean="0"/>
              <a:t>More focused approach could lead to bigger earnings</a:t>
            </a:r>
          </a:p>
          <a:p>
            <a:r>
              <a:rPr lang="en-US" dirty="0" smtClean="0"/>
              <a:t>Emphasize connections per person and connections per household</a:t>
            </a:r>
          </a:p>
          <a:p>
            <a:r>
              <a:rPr lang="en-US" dirty="0" smtClean="0"/>
              <a:t>State that it has more wholesale subscribers of any U.S. carrier</a:t>
            </a:r>
          </a:p>
          <a:p>
            <a:r>
              <a:rPr lang="en-US" dirty="0" smtClean="0"/>
              <a:t>Spend more time thinking outside the box</a:t>
            </a:r>
          </a:p>
          <a:p>
            <a:r>
              <a:rPr lang="en-US" dirty="0" smtClean="0">
                <a:hlinkClick r:id="rId2"/>
              </a:rPr>
              <a:t>http://www.youtube.com/watch?v=WUSvfAskoJs&amp;NR=1</a:t>
            </a:r>
            <a:endParaRPr lang="en-US" dirty="0"/>
          </a:p>
        </p:txBody>
      </p:sp>
      <p:sp>
        <p:nvSpPr>
          <p:cNvPr id="5" name="TextBox 4"/>
          <p:cNvSpPr txBox="1"/>
          <p:nvPr/>
        </p:nvSpPr>
        <p:spPr>
          <a:xfrm>
            <a:off x="7734837" y="6294078"/>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Verizon</a:t>
            </a:r>
            <a:endParaRPr lang="en-US" dirty="0"/>
          </a:p>
        </p:txBody>
      </p:sp>
      <p:sp>
        <p:nvSpPr>
          <p:cNvPr id="3" name="Content Placeholder 2"/>
          <p:cNvSpPr>
            <a:spLocks noGrp="1"/>
          </p:cNvSpPr>
          <p:nvPr>
            <p:ph idx="1"/>
          </p:nvPr>
        </p:nvSpPr>
        <p:spPr/>
        <p:txBody>
          <a:bodyPr>
            <a:normAutofit/>
          </a:bodyPr>
          <a:lstStyle/>
          <a:p>
            <a:r>
              <a:rPr lang="en-US" dirty="0" smtClean="0"/>
              <a:t>A wireless phone provider that owns and operates the largest mobile telecommunications network in the U.S., based on a total of 93.2 million U.S. subscribers</a:t>
            </a:r>
          </a:p>
          <a:p>
            <a:r>
              <a:rPr lang="en-US" dirty="0" smtClean="0"/>
              <a:t>A joint venture of Verizon Communications and Vodafone group</a:t>
            </a:r>
          </a:p>
          <a:p>
            <a:r>
              <a:rPr lang="en-US" dirty="0" smtClean="0"/>
              <a:t>In 2009, Verizon acquired Alltel Wireless for over $28 Billion</a:t>
            </a:r>
          </a:p>
          <a:p>
            <a:r>
              <a:rPr lang="en-US" dirty="0" smtClean="0"/>
              <a:t>The acquisition expanded Verizon's wireless network to establish Verizon as the largest United States wireless carrier, based on number of subscribers</a:t>
            </a:r>
            <a:endParaRPr lang="en-US" dirty="0"/>
          </a:p>
        </p:txBody>
      </p:sp>
      <p:sp>
        <p:nvSpPr>
          <p:cNvPr id="5" name="TextBox 4"/>
          <p:cNvSpPr txBox="1"/>
          <p:nvPr/>
        </p:nvSpPr>
        <p:spPr>
          <a:xfrm>
            <a:off x="7698347" y="6257287"/>
            <a:ext cx="807076" cy="369332"/>
          </a:xfrm>
          <a:prstGeom prst="rect">
            <a:avLst/>
          </a:prstGeom>
          <a:noFill/>
        </p:spPr>
        <p:txBody>
          <a:bodyPr wrap="square" rtlCol="0">
            <a:spAutoFit/>
          </a:bodyPr>
          <a:lstStyle/>
          <a:p>
            <a:pPr lvl="0"/>
            <a:r>
              <a:rPr lang="en-US" dirty="0" smtClean="0"/>
              <a:t>(G.D.)</a:t>
            </a:r>
            <a:endParaRPr lang="en-US" dirty="0"/>
          </a:p>
        </p:txBody>
      </p:sp>
      <p:pic>
        <p:nvPicPr>
          <p:cNvPr id="6" name="Picture 5" descr="Verizon-logo.gif"/>
          <p:cNvPicPr>
            <a:picLocks noChangeAspect="1"/>
          </p:cNvPicPr>
          <p:nvPr/>
        </p:nvPicPr>
        <p:blipFill>
          <a:blip r:embed="rId2"/>
          <a:stretch>
            <a:fillRect/>
          </a:stretch>
        </p:blipFill>
        <p:spPr>
          <a:xfrm>
            <a:off x="139700" y="5105399"/>
            <a:ext cx="7558647" cy="152121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Verizon</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smtClean="0"/>
              <a:t>Provide the highest network quality through CDMA (code division multiple access) technology</a:t>
            </a:r>
          </a:p>
          <a:p>
            <a:r>
              <a:rPr lang="en-US" sz="9600" dirty="0" smtClean="0"/>
              <a:t>Improve data transmission rates through evolution data optimized technology </a:t>
            </a:r>
          </a:p>
          <a:p>
            <a:r>
              <a:rPr lang="en-US" sz="9600" dirty="0" smtClean="0"/>
              <a:t>Continue to expand the wireless data, messaging, and multi-media offerings for both customer and business segments</a:t>
            </a:r>
          </a:p>
          <a:p>
            <a:r>
              <a:rPr lang="en-US" sz="9600" dirty="0" smtClean="0"/>
              <a:t> Focus on efficiency and satisfaction rates in customer service, distribution and product development divisions</a:t>
            </a:r>
          </a:p>
          <a:p>
            <a:r>
              <a:rPr lang="en-US" sz="9600" dirty="0" smtClean="0"/>
              <a:t>Stay atop of AT&amp;T Wireless</a:t>
            </a:r>
          </a:p>
          <a:p>
            <a:r>
              <a:rPr lang="en-US" sz="9600" dirty="0" smtClean="0">
                <a:hlinkClick r:id="rId2"/>
              </a:rPr>
              <a:t>http://www.youtube.com/watch?v=cCHKGUUxpbE</a:t>
            </a:r>
            <a:r>
              <a:rPr lang="en-US" sz="9600" dirty="0" smtClean="0"/>
              <a:t/>
            </a:r>
            <a:br>
              <a:rPr lang="en-US" sz="9600" dirty="0" smtClean="0"/>
            </a:br>
            <a:r>
              <a:rPr lang="en-US" sz="9600" dirty="0" smtClean="0"/>
              <a:t/>
            </a:r>
            <a:br>
              <a:rPr lang="en-US" sz="9600" dirty="0" smtClean="0"/>
            </a:br>
            <a:r>
              <a:rPr lang="en-US" dirty="0" smtClean="0"/>
              <a:t/>
            </a:r>
            <a:br>
              <a:rPr lang="en-US" dirty="0" smtClean="0"/>
            </a:br>
            <a:endParaRPr lang="en-US" dirty="0"/>
          </a:p>
        </p:txBody>
      </p:sp>
      <p:sp>
        <p:nvSpPr>
          <p:cNvPr id="5" name="TextBox 4"/>
          <p:cNvSpPr txBox="1"/>
          <p:nvPr/>
        </p:nvSpPr>
        <p:spPr>
          <a:xfrm>
            <a:off x="7698347" y="6268320"/>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T-Mobile </a:t>
            </a:r>
            <a:endParaRPr lang="en-US" dirty="0"/>
          </a:p>
        </p:txBody>
      </p:sp>
      <p:sp>
        <p:nvSpPr>
          <p:cNvPr id="3" name="Content Placeholder 2"/>
          <p:cNvSpPr>
            <a:spLocks noGrp="1"/>
          </p:cNvSpPr>
          <p:nvPr>
            <p:ph idx="1"/>
          </p:nvPr>
        </p:nvSpPr>
        <p:spPr/>
        <p:txBody>
          <a:bodyPr>
            <a:normAutofit/>
          </a:bodyPr>
          <a:lstStyle/>
          <a:p>
            <a:r>
              <a:rPr lang="en-US" dirty="0" smtClean="0"/>
              <a:t>A German mobile telephone provider, owned by Deutsche Telekom</a:t>
            </a:r>
          </a:p>
          <a:p>
            <a:r>
              <a:rPr lang="en-US" dirty="0" smtClean="0"/>
              <a:t>Operates several Global System for Mobile Communications in Europe and the U.S.</a:t>
            </a:r>
          </a:p>
          <a:p>
            <a:r>
              <a:rPr lang="en-US" dirty="0" smtClean="0"/>
              <a:t> 7</a:t>
            </a:r>
            <a:r>
              <a:rPr lang="en-US" baseline="30000" dirty="0" smtClean="0"/>
              <a:t>th</a:t>
            </a:r>
            <a:r>
              <a:rPr lang="en-US" dirty="0" smtClean="0"/>
              <a:t> largest mobile phone service provider </a:t>
            </a:r>
          </a:p>
          <a:p>
            <a:r>
              <a:rPr lang="en-US" dirty="0" smtClean="0"/>
              <a:t>3</a:t>
            </a:r>
            <a:r>
              <a:rPr lang="en-US" baseline="30000" dirty="0" smtClean="0"/>
              <a:t>rd</a:t>
            </a:r>
            <a:r>
              <a:rPr lang="en-US" dirty="0" smtClean="0"/>
              <a:t> largest multinational</a:t>
            </a:r>
          </a:p>
          <a:p>
            <a:r>
              <a:rPr lang="en-US" dirty="0" smtClean="0"/>
              <a:t>Has financial stakes in mobile operators in Central and Eastern Europe</a:t>
            </a:r>
          </a:p>
          <a:p>
            <a:r>
              <a:rPr lang="en-US" dirty="0" smtClean="0"/>
              <a:t>In 2008, the company announced its plan to acquire Siemens (Cinterion) Wireless Modules</a:t>
            </a:r>
            <a:endParaRPr lang="en-US" dirty="0"/>
          </a:p>
        </p:txBody>
      </p:sp>
      <p:sp>
        <p:nvSpPr>
          <p:cNvPr id="6" name="TextBox 5"/>
          <p:cNvSpPr txBox="1"/>
          <p:nvPr/>
        </p:nvSpPr>
        <p:spPr>
          <a:xfrm>
            <a:off x="7710153" y="6268320"/>
            <a:ext cx="807076" cy="369332"/>
          </a:xfrm>
          <a:prstGeom prst="rect">
            <a:avLst/>
          </a:prstGeom>
          <a:noFill/>
        </p:spPr>
        <p:txBody>
          <a:bodyPr wrap="square" rtlCol="0">
            <a:spAutoFit/>
          </a:bodyPr>
          <a:lstStyle/>
          <a:p>
            <a:pPr lvl="0"/>
            <a:r>
              <a:rPr lang="en-US" dirty="0" smtClean="0"/>
              <a:t>(G.D.)</a:t>
            </a:r>
            <a:endParaRPr lang="en-US" dirty="0"/>
          </a:p>
        </p:txBody>
      </p:sp>
      <p:pic>
        <p:nvPicPr>
          <p:cNvPr id="5" name="Picture 4" descr="t-mobile.gif"/>
          <p:cNvPicPr>
            <a:picLocks noChangeAspect="1"/>
          </p:cNvPicPr>
          <p:nvPr/>
        </p:nvPicPr>
        <p:blipFill>
          <a:blip r:embed="rId2"/>
          <a:stretch>
            <a:fillRect/>
          </a:stretch>
        </p:blipFill>
        <p:spPr>
          <a:xfrm>
            <a:off x="1371600" y="5283200"/>
            <a:ext cx="5080000" cy="1574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T-Mobile</a:t>
            </a:r>
            <a:endParaRPr lang="en-US" dirty="0"/>
          </a:p>
        </p:txBody>
      </p:sp>
      <p:sp>
        <p:nvSpPr>
          <p:cNvPr id="3" name="Content Placeholder 2"/>
          <p:cNvSpPr>
            <a:spLocks noGrp="1"/>
          </p:cNvSpPr>
          <p:nvPr>
            <p:ph idx="1"/>
          </p:nvPr>
        </p:nvSpPr>
        <p:spPr/>
        <p:txBody>
          <a:bodyPr>
            <a:normAutofit/>
          </a:bodyPr>
          <a:lstStyle/>
          <a:p>
            <a:r>
              <a:rPr lang="en-US" dirty="0" smtClean="0"/>
              <a:t>Offering some devices for less than $100 and with qualifying rate plan and a two-year agreement</a:t>
            </a:r>
          </a:p>
          <a:p>
            <a:r>
              <a:rPr lang="en-US" dirty="0" smtClean="0"/>
              <a:t>Also will be offering low-cost data service plans for individuals and families</a:t>
            </a:r>
          </a:p>
          <a:p>
            <a:r>
              <a:rPr lang="en-US" dirty="0" smtClean="0"/>
              <a:t>Web 200MB Plan </a:t>
            </a:r>
          </a:p>
          <a:p>
            <a:r>
              <a:rPr lang="en-US" dirty="0" smtClean="0"/>
              <a:t>Web Unlimited </a:t>
            </a:r>
          </a:p>
          <a:p>
            <a:r>
              <a:rPr lang="en-US" dirty="0" smtClean="0"/>
              <a:t>Tethering and Wi-Fi Sharing Plan </a:t>
            </a:r>
          </a:p>
          <a:p>
            <a:r>
              <a:rPr lang="en-US" dirty="0" smtClean="0"/>
              <a:t>All data plans require a new or existing voice and text messaging plan</a:t>
            </a:r>
          </a:p>
          <a:p>
            <a:r>
              <a:rPr lang="en-US" dirty="0" smtClean="0">
                <a:hlinkClick r:id="rId2"/>
              </a:rPr>
              <a:t>http://www.youtube.com/watch?v=JLU2_w91QEU</a:t>
            </a:r>
            <a:endParaRPr lang="en-US" dirty="0"/>
          </a:p>
        </p:txBody>
      </p:sp>
      <p:sp>
        <p:nvSpPr>
          <p:cNvPr id="6" name="TextBox 5"/>
          <p:cNvSpPr txBox="1"/>
          <p:nvPr/>
        </p:nvSpPr>
        <p:spPr>
          <a:xfrm>
            <a:off x="7710153" y="6281199"/>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MetroPCS is a mobile services company who serves its cliental through offering various affordable monthly plans.  These plans include unlimited </a:t>
            </a:r>
            <a:r>
              <a:rPr lang="en-US" dirty="0" err="1" smtClean="0"/>
              <a:t>texting</a:t>
            </a:r>
            <a:r>
              <a:rPr lang="en-US" dirty="0" smtClean="0"/>
              <a:t>, calling, and something that is not offered elsewhere, unlimited international.</a:t>
            </a:r>
          </a:p>
          <a:p>
            <a:r>
              <a:rPr lang="en-US" dirty="0" smtClean="0"/>
              <a:t>Through this marketing strategy we hope to advance the sales and market share of MetroPCS.</a:t>
            </a:r>
          </a:p>
          <a:p>
            <a:r>
              <a:rPr lang="en-US" dirty="0" smtClean="0"/>
              <a:t>Since MetroPCS’ release of its 4G network in Dallas, its customers increased by 600,000+</a:t>
            </a:r>
          </a:p>
          <a:p>
            <a:r>
              <a:rPr lang="en-US" dirty="0" smtClean="0"/>
              <a:t>Its 4G network will launch all across America by the end of 2010</a:t>
            </a:r>
          </a:p>
          <a:p>
            <a:r>
              <a:rPr lang="en-US" dirty="0" smtClean="0"/>
              <a:t>Based on Dallas’ statistics, we are projecting a sales increase of approx. 2.5 million</a:t>
            </a:r>
          </a:p>
          <a:p>
            <a:r>
              <a:rPr lang="en-US" dirty="0" smtClean="0"/>
              <a:t>With this new market strategy and approach, we are estimating to increase that growth to 5 million.</a:t>
            </a:r>
            <a:endParaRPr lang="en-US" dirty="0"/>
          </a:p>
        </p:txBody>
      </p:sp>
      <p:sp>
        <p:nvSpPr>
          <p:cNvPr id="5" name="TextBox 4"/>
          <p:cNvSpPr txBox="1"/>
          <p:nvPr/>
        </p:nvSpPr>
        <p:spPr>
          <a:xfrm>
            <a:off x="7848600" y="6257287"/>
            <a:ext cx="807076" cy="369332"/>
          </a:xfrm>
          <a:prstGeom prst="rect">
            <a:avLst/>
          </a:prstGeom>
          <a:noFill/>
        </p:spPr>
        <p:txBody>
          <a:bodyPr wrap="square" rtlCol="0">
            <a:spAutoFit/>
          </a:bodyPr>
          <a:lstStyle/>
          <a:p>
            <a:pPr lvl="0"/>
            <a:r>
              <a:rPr lang="en-US" dirty="0" smtClean="0"/>
              <a:t>(S.V.)</a:t>
            </a:r>
            <a:endParaRPr lang="en-US" dirty="0"/>
          </a:p>
        </p:txBody>
      </p:sp>
      <p:pic>
        <p:nvPicPr>
          <p:cNvPr id="6" name="Picture 5" descr="challenges.gif"/>
          <p:cNvPicPr>
            <a:picLocks noChangeAspect="1"/>
          </p:cNvPicPr>
          <p:nvPr/>
        </p:nvPicPr>
        <p:blipFill>
          <a:blip r:embed="rId2"/>
          <a:stretch>
            <a:fillRect/>
          </a:stretch>
        </p:blipFill>
        <p:spPr>
          <a:xfrm>
            <a:off x="5791200" y="0"/>
            <a:ext cx="2286000" cy="16954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Wireless Market Share 2009</a:t>
            </a:r>
            <a:endParaRPr lang="en-US" dirty="0"/>
          </a:p>
        </p:txBody>
      </p:sp>
      <p:pic>
        <p:nvPicPr>
          <p:cNvPr id="4" name="Content Placeholder 3" descr="Wms.png"/>
          <p:cNvPicPr>
            <a:picLocks noGrp="1" noChangeAspect="1"/>
          </p:cNvPicPr>
          <p:nvPr>
            <p:ph idx="1"/>
          </p:nvPr>
        </p:nvPicPr>
        <p:blipFill>
          <a:blip r:embed="rId2" cstate="print"/>
          <a:stretch>
            <a:fillRect/>
          </a:stretch>
        </p:blipFill>
        <p:spPr>
          <a:xfrm>
            <a:off x="1877765" y="2057400"/>
            <a:ext cx="4778869" cy="2645445"/>
          </a:xfrm>
        </p:spPr>
      </p:pic>
      <p:sp>
        <p:nvSpPr>
          <p:cNvPr id="5" name="TextBox 4"/>
          <p:cNvSpPr txBox="1"/>
          <p:nvPr/>
        </p:nvSpPr>
        <p:spPr>
          <a:xfrm>
            <a:off x="609600" y="4953000"/>
            <a:ext cx="7620000" cy="923330"/>
          </a:xfrm>
          <a:prstGeom prst="rect">
            <a:avLst/>
          </a:prstGeom>
          <a:noFill/>
        </p:spPr>
        <p:txBody>
          <a:bodyPr wrap="square" rtlCol="0">
            <a:spAutoFit/>
          </a:bodyPr>
          <a:lstStyle/>
          <a:p>
            <a:r>
              <a:rPr lang="en-US" dirty="0" smtClean="0"/>
              <a:t>As you can see, the two biggest companies for wireless market share as of 2009 has been AT&amp;T and Verizon.  Our goal is to make Metro PCS up there with these two companies.</a:t>
            </a:r>
            <a:endParaRPr lang="en-US" dirty="0"/>
          </a:p>
        </p:txBody>
      </p:sp>
      <p:sp>
        <p:nvSpPr>
          <p:cNvPr id="7" name="TextBox 6"/>
          <p:cNvSpPr txBox="1"/>
          <p:nvPr/>
        </p:nvSpPr>
        <p:spPr>
          <a:xfrm>
            <a:off x="7673662" y="6257287"/>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533400"/>
            <a:ext cx="8229600" cy="1143000"/>
          </a:xfrm>
        </p:spPr>
        <p:txBody>
          <a:bodyPr>
            <a:normAutofit fontScale="90000"/>
          </a:bodyPr>
          <a:lstStyle/>
          <a:p>
            <a:r>
              <a:rPr lang="en-US" sz="4400" dirty="0" smtClean="0">
                <a:effectLst/>
              </a:rPr>
              <a:t>Income Statement of Competitors</a:t>
            </a:r>
            <a:r>
              <a:rPr lang="en-US" dirty="0" smtClean="0"/>
              <a:t/>
            </a:r>
            <a:br>
              <a:rPr lang="en-US" dirty="0" smtClean="0"/>
            </a:br>
            <a:endParaRPr lang="en-US" dirty="0"/>
          </a:p>
        </p:txBody>
      </p:sp>
      <p:graphicFrame>
        <p:nvGraphicFramePr>
          <p:cNvPr id="6" name="Table 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6466937"/>
              </p:ext>
            </p:extLst>
          </p:nvPr>
        </p:nvGraphicFramePr>
        <p:xfrm>
          <a:off x="228600" y="1684782"/>
          <a:ext cx="7848600" cy="5012257"/>
        </p:xfrm>
        <a:graphic>
          <a:graphicData uri="http://schemas.openxmlformats.org/drawingml/2006/table">
            <a:tbl>
              <a:tblPr firstRow="1" bandRow="1">
                <a:tableStyleId>{5C22544A-7EE6-4342-B048-85BDC9FD1C3A}</a:tableStyleId>
              </a:tblPr>
              <a:tblGrid>
                <a:gridCol w="1962150"/>
                <a:gridCol w="1962150"/>
                <a:gridCol w="1962150"/>
                <a:gridCol w="1962150"/>
              </a:tblGrid>
              <a:tr h="879945">
                <a:tc>
                  <a:txBody>
                    <a:bodyPr/>
                    <a:lstStyle/>
                    <a:p>
                      <a:pPr algn="l"/>
                      <a:r>
                        <a:rPr lang="en-US" dirty="0" smtClean="0"/>
                        <a:t>Company</a:t>
                      </a:r>
                    </a:p>
                    <a:p>
                      <a:pPr algn="l"/>
                      <a:r>
                        <a:rPr lang="en-US" dirty="0" smtClean="0"/>
                        <a:t>(Numbers</a:t>
                      </a:r>
                      <a:r>
                        <a:rPr lang="en-US" baseline="0" dirty="0" smtClean="0"/>
                        <a:t> in Thousands)</a:t>
                      </a:r>
                      <a:endParaRPr lang="en-US" dirty="0"/>
                    </a:p>
                  </a:txBody>
                  <a:tcPr/>
                </a:tc>
                <a:tc>
                  <a:txBody>
                    <a:bodyPr/>
                    <a:lstStyle/>
                    <a:p>
                      <a:pPr algn="l"/>
                      <a:r>
                        <a:rPr lang="en-US" dirty="0" smtClean="0"/>
                        <a:t>Verizon</a:t>
                      </a:r>
                    </a:p>
                    <a:p>
                      <a:pPr algn="l"/>
                      <a:r>
                        <a:rPr lang="en-US" dirty="0" smtClean="0"/>
                        <a:t>(2009)</a:t>
                      </a:r>
                      <a:endParaRPr lang="en-US" dirty="0"/>
                    </a:p>
                  </a:txBody>
                  <a:tcPr/>
                </a:tc>
                <a:tc>
                  <a:txBody>
                    <a:bodyPr/>
                    <a:lstStyle/>
                    <a:p>
                      <a:pPr algn="l"/>
                      <a:r>
                        <a:rPr lang="en-US" dirty="0" smtClean="0"/>
                        <a:t>AT&amp;T</a:t>
                      </a:r>
                    </a:p>
                    <a:p>
                      <a:pPr algn="l"/>
                      <a:r>
                        <a:rPr lang="en-US" dirty="0" smtClean="0"/>
                        <a:t>(2009)</a:t>
                      </a:r>
                      <a:endParaRPr lang="en-US" dirty="0"/>
                    </a:p>
                  </a:txBody>
                  <a:tcPr/>
                </a:tc>
                <a:tc>
                  <a:txBody>
                    <a:bodyPr/>
                    <a:lstStyle/>
                    <a:p>
                      <a:pPr algn="l"/>
                      <a:r>
                        <a:rPr lang="en-US" dirty="0" smtClean="0"/>
                        <a:t>T-Mobile</a:t>
                      </a:r>
                    </a:p>
                    <a:p>
                      <a:pPr algn="l"/>
                      <a:r>
                        <a:rPr lang="en-US" dirty="0" smtClean="0"/>
                        <a:t>(2009)</a:t>
                      </a:r>
                      <a:endParaRPr lang="en-US" dirty="0"/>
                    </a:p>
                  </a:txBody>
                  <a:tcPr/>
                </a:tc>
              </a:tr>
              <a:tr h="481702">
                <a:tc>
                  <a:txBody>
                    <a:bodyPr/>
                    <a:lstStyle/>
                    <a:p>
                      <a:pPr algn="l"/>
                      <a:r>
                        <a:rPr lang="en-US" dirty="0" smtClean="0"/>
                        <a:t>TOTAL</a:t>
                      </a:r>
                      <a:r>
                        <a:rPr lang="en-US" baseline="0" dirty="0" smtClean="0"/>
                        <a:t> REVENUE</a:t>
                      </a:r>
                      <a:endParaRPr lang="en-US" dirty="0"/>
                    </a:p>
                  </a:txBody>
                  <a:tcPr/>
                </a:tc>
                <a:tc>
                  <a:txBody>
                    <a:bodyPr/>
                    <a:lstStyle/>
                    <a:p>
                      <a:pPr algn="l"/>
                      <a:r>
                        <a:rPr lang="en-US" dirty="0" smtClean="0"/>
                        <a:t>107,808,000</a:t>
                      </a:r>
                      <a:endParaRPr lang="en-US" dirty="0"/>
                    </a:p>
                  </a:txBody>
                  <a:tcPr/>
                </a:tc>
                <a:tc>
                  <a:txBody>
                    <a:bodyPr/>
                    <a:lstStyle/>
                    <a:p>
                      <a:pPr algn="l"/>
                      <a:r>
                        <a:rPr lang="en-US" dirty="0" smtClean="0"/>
                        <a:t>123,018,000</a:t>
                      </a:r>
                      <a:endParaRPr lang="en-US" dirty="0"/>
                    </a:p>
                  </a:txBody>
                  <a:tcPr/>
                </a:tc>
                <a:tc>
                  <a:txBody>
                    <a:bodyPr/>
                    <a:lstStyle/>
                    <a:p>
                      <a:pPr algn="l"/>
                      <a:r>
                        <a:rPr lang="en-US" dirty="0" smtClean="0"/>
                        <a:t>64,602,000</a:t>
                      </a:r>
                      <a:endParaRPr lang="en-US" dirty="0"/>
                    </a:p>
                  </a:txBody>
                  <a:tcPr/>
                </a:tc>
              </a:tr>
              <a:tr h="481702">
                <a:tc>
                  <a:txBody>
                    <a:bodyPr/>
                    <a:lstStyle/>
                    <a:p>
                      <a:pPr algn="l"/>
                      <a:r>
                        <a:rPr lang="en-US" dirty="0" smtClean="0"/>
                        <a:t>COST</a:t>
                      </a:r>
                      <a:r>
                        <a:rPr lang="en-US" baseline="0" dirty="0" smtClean="0"/>
                        <a:t> OF REVENUE</a:t>
                      </a:r>
                      <a:endParaRPr lang="en-US" dirty="0"/>
                    </a:p>
                  </a:txBody>
                  <a:tcPr/>
                </a:tc>
                <a:tc>
                  <a:txBody>
                    <a:bodyPr/>
                    <a:lstStyle/>
                    <a:p>
                      <a:pPr algn="l"/>
                      <a:r>
                        <a:rPr lang="en-US" dirty="0" smtClean="0"/>
                        <a:t>44,299,000</a:t>
                      </a:r>
                      <a:endParaRPr lang="en-US" dirty="0"/>
                    </a:p>
                  </a:txBody>
                  <a:tcPr/>
                </a:tc>
                <a:tc>
                  <a:txBody>
                    <a:bodyPr/>
                    <a:lstStyle/>
                    <a:p>
                      <a:pPr algn="l"/>
                      <a:r>
                        <a:rPr lang="en-US" dirty="0" smtClean="0"/>
                        <a:t>50,405,000</a:t>
                      </a:r>
                      <a:endParaRPr lang="en-US" dirty="0"/>
                    </a:p>
                  </a:txBody>
                  <a:tcPr/>
                </a:tc>
                <a:tc>
                  <a:txBody>
                    <a:bodyPr/>
                    <a:lstStyle/>
                    <a:p>
                      <a:pPr algn="l"/>
                      <a:r>
                        <a:rPr lang="en-US" dirty="0" smtClean="0"/>
                        <a:t>36,259,000</a:t>
                      </a:r>
                      <a:endParaRPr lang="en-US" dirty="0"/>
                    </a:p>
                  </a:txBody>
                  <a:tcPr/>
                </a:tc>
              </a:tr>
              <a:tr h="434387">
                <a:tc>
                  <a:txBody>
                    <a:bodyPr/>
                    <a:lstStyle/>
                    <a:p>
                      <a:pPr algn="l"/>
                      <a:r>
                        <a:rPr lang="en-US" dirty="0" smtClean="0"/>
                        <a:t>GROSS PROFIT</a:t>
                      </a:r>
                      <a:endParaRPr lang="en-US" dirty="0"/>
                    </a:p>
                  </a:txBody>
                  <a:tcPr/>
                </a:tc>
                <a:tc>
                  <a:txBody>
                    <a:bodyPr/>
                    <a:lstStyle/>
                    <a:p>
                      <a:pPr algn="l"/>
                      <a:r>
                        <a:rPr lang="en-US" dirty="0" smtClean="0"/>
                        <a:t>63,509,000</a:t>
                      </a:r>
                      <a:endParaRPr lang="en-US" dirty="0"/>
                    </a:p>
                  </a:txBody>
                  <a:tcPr/>
                </a:tc>
                <a:tc>
                  <a:txBody>
                    <a:bodyPr/>
                    <a:lstStyle/>
                    <a:p>
                      <a:pPr algn="l"/>
                      <a:r>
                        <a:rPr lang="en-US" dirty="0" smtClean="0"/>
                        <a:t>72,613,000</a:t>
                      </a:r>
                      <a:endParaRPr lang="en-US" dirty="0"/>
                    </a:p>
                  </a:txBody>
                  <a:tcPr/>
                </a:tc>
                <a:tc>
                  <a:txBody>
                    <a:bodyPr/>
                    <a:lstStyle/>
                    <a:p>
                      <a:pPr algn="l"/>
                      <a:r>
                        <a:rPr lang="en-US" dirty="0" smtClean="0"/>
                        <a:t>28,343,000</a:t>
                      </a:r>
                      <a:endParaRPr lang="en-US" dirty="0"/>
                    </a:p>
                  </a:txBody>
                  <a:tcPr/>
                </a:tc>
              </a:tr>
              <a:tr h="615961">
                <a:tc>
                  <a:txBody>
                    <a:bodyPr/>
                    <a:lstStyle/>
                    <a:p>
                      <a:pPr algn="l"/>
                      <a:r>
                        <a:rPr lang="en-US" dirty="0" smtClean="0"/>
                        <a:t>OPERATING EXPENSES</a:t>
                      </a:r>
                      <a:endParaRPr lang="en-US" dirty="0"/>
                    </a:p>
                  </a:txBody>
                  <a:tcPr/>
                </a:tc>
                <a:tc>
                  <a:txBody>
                    <a:bodyPr/>
                    <a:lstStyle/>
                    <a:p>
                      <a:pPr algn="l"/>
                      <a:r>
                        <a:rPr lang="en-US" dirty="0" smtClean="0"/>
                        <a:t>49,482,000</a:t>
                      </a:r>
                      <a:endParaRPr lang="en-US" dirty="0"/>
                    </a:p>
                  </a:txBody>
                  <a:tcPr/>
                </a:tc>
                <a:tc>
                  <a:txBody>
                    <a:bodyPr/>
                    <a:lstStyle/>
                    <a:p>
                      <a:pPr algn="l"/>
                      <a:r>
                        <a:rPr lang="en-US" dirty="0" smtClean="0"/>
                        <a:t>51,121,000</a:t>
                      </a:r>
                      <a:endParaRPr lang="en-US" dirty="0"/>
                    </a:p>
                  </a:txBody>
                  <a:tcPr/>
                </a:tc>
                <a:tc>
                  <a:txBody>
                    <a:bodyPr/>
                    <a:lstStyle/>
                    <a:p>
                      <a:pPr algn="l"/>
                      <a:r>
                        <a:rPr lang="en-US" dirty="0" smtClean="0"/>
                        <a:t>22,331,000</a:t>
                      </a:r>
                      <a:endParaRPr lang="en-US" dirty="0"/>
                    </a:p>
                  </a:txBody>
                  <a:tcPr/>
                </a:tc>
              </a:tr>
              <a:tr h="615961">
                <a:tc>
                  <a:txBody>
                    <a:bodyPr/>
                    <a:lstStyle/>
                    <a:p>
                      <a:pPr algn="l"/>
                      <a:r>
                        <a:rPr lang="en-US" dirty="0" smtClean="0"/>
                        <a:t>OPERATING INCOME</a:t>
                      </a:r>
                      <a:endParaRPr lang="en-US" dirty="0"/>
                    </a:p>
                  </a:txBody>
                  <a:tcPr/>
                </a:tc>
                <a:tc>
                  <a:txBody>
                    <a:bodyPr/>
                    <a:lstStyle/>
                    <a:p>
                      <a:pPr algn="l"/>
                      <a:r>
                        <a:rPr lang="en-US" dirty="0" smtClean="0"/>
                        <a:t>14,027,000</a:t>
                      </a:r>
                      <a:endParaRPr lang="en-US" dirty="0"/>
                    </a:p>
                  </a:txBody>
                  <a:tcPr/>
                </a:tc>
                <a:tc>
                  <a:txBody>
                    <a:bodyPr/>
                    <a:lstStyle/>
                    <a:p>
                      <a:pPr algn="l"/>
                      <a:r>
                        <a:rPr lang="en-US" dirty="0" smtClean="0"/>
                        <a:t>21,492,000</a:t>
                      </a:r>
                      <a:endParaRPr lang="en-US" dirty="0"/>
                    </a:p>
                  </a:txBody>
                  <a:tcPr/>
                </a:tc>
                <a:tc>
                  <a:txBody>
                    <a:bodyPr/>
                    <a:lstStyle/>
                    <a:p>
                      <a:pPr algn="l"/>
                      <a:r>
                        <a:rPr lang="en-US" dirty="0" smtClean="0"/>
                        <a:t>6,012,000</a:t>
                      </a:r>
                      <a:endParaRPr lang="en-US" dirty="0"/>
                    </a:p>
                  </a:txBody>
                  <a:tcPr/>
                </a:tc>
              </a:tr>
              <a:tr h="894590">
                <a:tc>
                  <a:txBody>
                    <a:bodyPr/>
                    <a:lstStyle/>
                    <a:p>
                      <a:pPr algn="l"/>
                      <a:r>
                        <a:rPr lang="en-US" dirty="0" smtClean="0"/>
                        <a:t>INCOME FROM CONTINUIN</a:t>
                      </a:r>
                      <a:r>
                        <a:rPr lang="en-US" baseline="0" dirty="0" smtClean="0"/>
                        <a:t>G OPERATIONS</a:t>
                      </a:r>
                      <a:endParaRPr lang="en-US" dirty="0"/>
                    </a:p>
                  </a:txBody>
                  <a:tcPr/>
                </a:tc>
                <a:tc>
                  <a:txBody>
                    <a:bodyPr/>
                    <a:lstStyle/>
                    <a:p>
                      <a:pPr algn="l"/>
                      <a:r>
                        <a:rPr lang="en-US" dirty="0" smtClean="0"/>
                        <a:t>10,376,000</a:t>
                      </a:r>
                      <a:endParaRPr lang="en-US" dirty="0"/>
                    </a:p>
                  </a:txBody>
                  <a:tcPr/>
                </a:tc>
                <a:tc>
                  <a:txBody>
                    <a:bodyPr/>
                    <a:lstStyle/>
                    <a:p>
                      <a:pPr algn="l"/>
                      <a:r>
                        <a:rPr lang="en-US" dirty="0" smtClean="0"/>
                        <a:t>8,957,000</a:t>
                      </a:r>
                      <a:endParaRPr lang="en-US" dirty="0"/>
                    </a:p>
                  </a:txBody>
                  <a:tcPr/>
                </a:tc>
                <a:tc>
                  <a:txBody>
                    <a:bodyPr/>
                    <a:lstStyle/>
                    <a:p>
                      <a:pPr algn="l"/>
                      <a:r>
                        <a:rPr lang="en-US" dirty="0" smtClean="0"/>
                        <a:t>5,139,000</a:t>
                      </a:r>
                      <a:endParaRPr lang="en-US" dirty="0"/>
                    </a:p>
                  </a:txBody>
                  <a:tcPr/>
                </a:tc>
              </a:tr>
              <a:tr h="434387">
                <a:tc>
                  <a:txBody>
                    <a:bodyPr/>
                    <a:lstStyle/>
                    <a:p>
                      <a:pPr algn="l"/>
                      <a:r>
                        <a:rPr lang="en-US" dirty="0" smtClean="0"/>
                        <a:t>NET INCOME</a:t>
                      </a:r>
                      <a:endParaRPr lang="en-US" dirty="0"/>
                    </a:p>
                  </a:txBody>
                  <a:tcPr/>
                </a:tc>
                <a:tc>
                  <a:txBody>
                    <a:bodyPr/>
                    <a:lstStyle/>
                    <a:p>
                      <a:pPr algn="l"/>
                      <a:r>
                        <a:rPr lang="en-US" dirty="0" smtClean="0"/>
                        <a:t>3,651,000</a:t>
                      </a:r>
                      <a:endParaRPr lang="en-US" dirty="0"/>
                    </a:p>
                  </a:txBody>
                  <a:tcPr/>
                </a:tc>
                <a:tc>
                  <a:txBody>
                    <a:bodyPr/>
                    <a:lstStyle/>
                    <a:p>
                      <a:pPr algn="l"/>
                      <a:r>
                        <a:rPr lang="en-US" dirty="0" smtClean="0"/>
                        <a:t>12,535,000</a:t>
                      </a:r>
                      <a:endParaRPr lang="en-US" dirty="0"/>
                    </a:p>
                  </a:txBody>
                  <a:tcPr/>
                </a:tc>
                <a:tc>
                  <a:txBody>
                    <a:bodyPr/>
                    <a:lstStyle/>
                    <a:p>
                      <a:pPr algn="l"/>
                      <a:r>
                        <a:rPr lang="en-US" dirty="0" smtClean="0"/>
                        <a:t>873,000</a:t>
                      </a:r>
                      <a:endParaRPr lang="en-US" dirty="0"/>
                    </a:p>
                  </a:txBody>
                  <a:tcPr/>
                </a:tc>
              </a:tr>
            </a:tbl>
          </a:graphicData>
        </a:graphic>
      </p:graphicFrame>
      <p:sp>
        <p:nvSpPr>
          <p:cNvPr id="5" name="TextBox 4"/>
          <p:cNvSpPr txBox="1"/>
          <p:nvPr/>
        </p:nvSpPr>
        <p:spPr>
          <a:xfrm>
            <a:off x="7727324" y="6327707"/>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are AT&amp;T and Verizon so successful?</a:t>
            </a:r>
            <a:endParaRPr lang="en-US" sz="4000" dirty="0"/>
          </a:p>
        </p:txBody>
      </p:sp>
      <p:sp>
        <p:nvSpPr>
          <p:cNvPr id="3" name="Content Placeholder 2"/>
          <p:cNvSpPr>
            <a:spLocks noGrp="1"/>
          </p:cNvSpPr>
          <p:nvPr>
            <p:ph idx="1"/>
          </p:nvPr>
        </p:nvSpPr>
        <p:spPr/>
        <p:txBody>
          <a:bodyPr>
            <a:normAutofit/>
          </a:bodyPr>
          <a:lstStyle/>
          <a:p>
            <a:r>
              <a:rPr lang="en-US" dirty="0" smtClean="0"/>
              <a:t>They are so successful due to the fact that they are both the top 5 largest companies of service provides around the world</a:t>
            </a:r>
          </a:p>
          <a:p>
            <a:r>
              <a:rPr lang="en-US" dirty="0" smtClean="0"/>
              <a:t>However, they also do a great job of using the marketing mix-price, product, place, and promotion- in their creation of new products</a:t>
            </a:r>
          </a:p>
          <a:p>
            <a:r>
              <a:rPr lang="en-US" dirty="0" smtClean="0"/>
              <a:t>AT&amp;T- IPhone</a:t>
            </a:r>
          </a:p>
          <a:p>
            <a:r>
              <a:rPr lang="en-US" dirty="0" smtClean="0"/>
              <a:t>Verizon-Blackberry</a:t>
            </a:r>
          </a:p>
          <a:p>
            <a:r>
              <a:rPr lang="en-US" dirty="0" smtClean="0"/>
              <a:t>Here is an example of how AT&amp;T uses the marketing mix in introducing the iPhone</a:t>
            </a:r>
          </a:p>
          <a:p>
            <a:pPr>
              <a:buNone/>
            </a:pPr>
            <a:endParaRPr lang="en-US" dirty="0" smtClean="0"/>
          </a:p>
        </p:txBody>
      </p:sp>
      <p:sp>
        <p:nvSpPr>
          <p:cNvPr id="5" name="TextBox 4"/>
          <p:cNvSpPr txBox="1"/>
          <p:nvPr/>
        </p:nvSpPr>
        <p:spPr>
          <a:xfrm>
            <a:off x="7734837" y="6281199"/>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Marketing Mix of the </a:t>
            </a:r>
            <a:r>
              <a:rPr lang="en-US" dirty="0" err="1" smtClean="0"/>
              <a:t>Iphone</a:t>
            </a:r>
            <a:endParaRPr lang="en-US" dirty="0"/>
          </a:p>
        </p:txBody>
      </p:sp>
      <p:sp>
        <p:nvSpPr>
          <p:cNvPr id="3" name="Content Placeholder 2"/>
          <p:cNvSpPr>
            <a:spLocks noGrp="1"/>
          </p:cNvSpPr>
          <p:nvPr>
            <p:ph idx="1"/>
          </p:nvPr>
        </p:nvSpPr>
        <p:spPr/>
        <p:txBody>
          <a:bodyPr>
            <a:normAutofit/>
          </a:bodyPr>
          <a:lstStyle/>
          <a:p>
            <a:pPr>
              <a:buNone/>
            </a:pPr>
            <a:r>
              <a:rPr lang="en-US" b="1" dirty="0" smtClean="0"/>
              <a:t>Product</a:t>
            </a:r>
          </a:p>
          <a:p>
            <a:r>
              <a:rPr lang="en-US" dirty="0" smtClean="0"/>
              <a:t>Full year warranty along with an optional three-year Apple Care warranty</a:t>
            </a:r>
          </a:p>
          <a:p>
            <a:r>
              <a:rPr lang="en-US" dirty="0" smtClean="0"/>
              <a:t>Same taste as all other Apple products</a:t>
            </a:r>
          </a:p>
          <a:p>
            <a:r>
              <a:rPr lang="en-US" dirty="0" smtClean="0"/>
              <a:t>Special edition version to be launched (including the iPhone Beatles edition celebrating their 40th anniversary)</a:t>
            </a:r>
          </a:p>
          <a:p>
            <a:r>
              <a:rPr lang="en-US" dirty="0" smtClean="0"/>
              <a:t>Launching a cheaper version in 2008 with less advanced features along with a more advanced version for professional use</a:t>
            </a:r>
          </a:p>
          <a:p>
            <a:r>
              <a:rPr lang="en-US" dirty="0" smtClean="0"/>
              <a:t>Adding the following features to the iPhone(large disk storage capacity, lower weight,</a:t>
            </a:r>
            <a:br>
              <a:rPr lang="en-US" dirty="0" smtClean="0"/>
            </a:br>
            <a:r>
              <a:rPr lang="en-US" dirty="0" smtClean="0"/>
              <a:t>thinner device, long battery life, 4G wireless,</a:t>
            </a:r>
            <a:br>
              <a:rPr lang="en-US" dirty="0" smtClean="0"/>
            </a:br>
            <a:r>
              <a:rPr lang="en-US" dirty="0" smtClean="0"/>
              <a:t>GPS and improved camera)</a:t>
            </a:r>
          </a:p>
          <a:p>
            <a:pPr>
              <a:buNone/>
            </a:pPr>
            <a:endParaRPr lang="en-US" dirty="0"/>
          </a:p>
        </p:txBody>
      </p:sp>
      <p:sp>
        <p:nvSpPr>
          <p:cNvPr id="5" name="TextBox 4"/>
          <p:cNvSpPr txBox="1"/>
          <p:nvPr/>
        </p:nvSpPr>
        <p:spPr>
          <a:xfrm>
            <a:off x="7772400" y="6257287"/>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IPhone (Cont)</a:t>
            </a:r>
            <a:endParaRPr lang="en-US" dirty="0"/>
          </a:p>
        </p:txBody>
      </p:sp>
      <p:sp>
        <p:nvSpPr>
          <p:cNvPr id="3" name="Content Placeholder 2"/>
          <p:cNvSpPr>
            <a:spLocks noGrp="1"/>
          </p:cNvSpPr>
          <p:nvPr>
            <p:ph idx="1"/>
          </p:nvPr>
        </p:nvSpPr>
        <p:spPr/>
        <p:txBody>
          <a:bodyPr/>
          <a:lstStyle/>
          <a:p>
            <a:pPr>
              <a:buNone/>
            </a:pPr>
            <a:r>
              <a:rPr lang="en-US" b="1" dirty="0" smtClean="0"/>
              <a:t>Price</a:t>
            </a:r>
          </a:p>
          <a:p>
            <a:r>
              <a:rPr lang="en-US" dirty="0" smtClean="0"/>
              <a:t>Set the base model at a cheap price of $349</a:t>
            </a:r>
          </a:p>
          <a:p>
            <a:r>
              <a:rPr lang="en-US" dirty="0" smtClean="0"/>
              <a:t>A more advanced model for $399</a:t>
            </a:r>
          </a:p>
          <a:p>
            <a:r>
              <a:rPr lang="en-US" dirty="0" smtClean="0"/>
              <a:t>Special limited edition Beatles iPhone for special prices</a:t>
            </a:r>
          </a:p>
          <a:p>
            <a:r>
              <a:rPr lang="en-US" dirty="0" smtClean="0"/>
              <a:t>Generally lower our prices to ensure we establish market dominance in as short of time as possible</a:t>
            </a:r>
          </a:p>
          <a:p>
            <a:endParaRPr lang="en-US" dirty="0"/>
          </a:p>
        </p:txBody>
      </p:sp>
      <p:sp>
        <p:nvSpPr>
          <p:cNvPr id="5" name="TextBox 4"/>
          <p:cNvSpPr txBox="1"/>
          <p:nvPr/>
        </p:nvSpPr>
        <p:spPr>
          <a:xfrm>
            <a:off x="7673662" y="6281199"/>
            <a:ext cx="807076" cy="369332"/>
          </a:xfrm>
          <a:prstGeom prst="rect">
            <a:avLst/>
          </a:prstGeom>
          <a:noFill/>
        </p:spPr>
        <p:txBody>
          <a:bodyPr wrap="square" rtlCol="0">
            <a:spAutoFit/>
          </a:bodyPr>
          <a:lstStyle/>
          <a:p>
            <a:pPr lvl="0"/>
            <a:r>
              <a:rPr lang="en-US" dirty="0" smtClean="0"/>
              <a:t>(G.D.)</a:t>
            </a:r>
            <a:endParaRPr lang="en-US" dirty="0"/>
          </a:p>
        </p:txBody>
      </p:sp>
      <p:pic>
        <p:nvPicPr>
          <p:cNvPr id="6" name="Picture 5" descr="iPhones_comp3.jpg"/>
          <p:cNvPicPr>
            <a:picLocks noChangeAspect="1"/>
          </p:cNvPicPr>
          <p:nvPr/>
        </p:nvPicPr>
        <p:blipFill>
          <a:blip r:embed="rId2"/>
          <a:stretch>
            <a:fillRect/>
          </a:stretch>
        </p:blipFill>
        <p:spPr>
          <a:xfrm>
            <a:off x="685800" y="4102100"/>
            <a:ext cx="3810000" cy="22225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(Cont)</a:t>
            </a:r>
            <a:endParaRPr lang="en-US" dirty="0"/>
          </a:p>
        </p:txBody>
      </p:sp>
      <p:sp>
        <p:nvSpPr>
          <p:cNvPr id="3" name="Content Placeholder 2"/>
          <p:cNvSpPr>
            <a:spLocks noGrp="1"/>
          </p:cNvSpPr>
          <p:nvPr>
            <p:ph idx="1"/>
          </p:nvPr>
        </p:nvSpPr>
        <p:spPr/>
        <p:txBody>
          <a:bodyPr>
            <a:normAutofit/>
          </a:bodyPr>
          <a:lstStyle/>
          <a:p>
            <a:pPr>
              <a:buNone/>
            </a:pPr>
            <a:r>
              <a:rPr lang="en-US" b="1" dirty="0" smtClean="0"/>
              <a:t>Place</a:t>
            </a:r>
          </a:p>
          <a:p>
            <a:r>
              <a:rPr lang="en-US" dirty="0" smtClean="0"/>
              <a:t>Massive rollout worldwide at all reputable major retailers</a:t>
            </a:r>
          </a:p>
          <a:p>
            <a:r>
              <a:rPr lang="en-US" dirty="0" smtClean="0"/>
              <a:t>Massive rollout Online, Showrooms and in all cell phone providers</a:t>
            </a:r>
          </a:p>
          <a:p>
            <a:r>
              <a:rPr lang="en-US" dirty="0" smtClean="0"/>
              <a:t>All Apple Stores the Apple website will dedicate themselves to the iPhone</a:t>
            </a:r>
          </a:p>
          <a:p>
            <a:r>
              <a:rPr lang="en-US" dirty="0" smtClean="0"/>
              <a:t>Eye catching displays will be found at all physical stores featuring the iPhone to make the product stand out from the pack</a:t>
            </a:r>
          </a:p>
          <a:p>
            <a:r>
              <a:rPr lang="en-US" dirty="0" smtClean="0"/>
              <a:t>Apple Stores will have the iPhone on display a full month before its worldwide release</a:t>
            </a:r>
          </a:p>
          <a:p>
            <a:endParaRPr lang="en-US" dirty="0"/>
          </a:p>
        </p:txBody>
      </p:sp>
      <p:sp>
        <p:nvSpPr>
          <p:cNvPr id="5" name="TextBox 4"/>
          <p:cNvSpPr txBox="1"/>
          <p:nvPr/>
        </p:nvSpPr>
        <p:spPr>
          <a:xfrm>
            <a:off x="7698347" y="6268320"/>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(Cont)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Promotion</a:t>
            </a:r>
          </a:p>
          <a:p>
            <a:r>
              <a:rPr lang="en-US" dirty="0" smtClean="0"/>
              <a:t>Integrate Apple message of revolutionary communications and audio/visual experience together in all media advertisements</a:t>
            </a:r>
          </a:p>
          <a:p>
            <a:r>
              <a:rPr lang="en-US" dirty="0" smtClean="0"/>
              <a:t>Differentiate the iPhone against others is the touch screen functionality</a:t>
            </a:r>
          </a:p>
          <a:p>
            <a:r>
              <a:rPr lang="en-US" dirty="0" smtClean="0"/>
              <a:t>Emphasize Apple brand prominently and associate the iPhone with the iPod’s groundbreaking lineage</a:t>
            </a:r>
          </a:p>
          <a:p>
            <a:r>
              <a:rPr lang="en-US" dirty="0" smtClean="0"/>
              <a:t>Original but tasteful advertisements at the same time</a:t>
            </a:r>
          </a:p>
          <a:p>
            <a:r>
              <a:rPr lang="en-US" dirty="0" smtClean="0"/>
              <a:t>A massive TV campaign is planned before launching the iPhone featuring a soon to be legendary ad to be the talk of the country</a:t>
            </a:r>
          </a:p>
          <a:p>
            <a:r>
              <a:rPr lang="en-US" dirty="0" smtClean="0"/>
              <a:t>Advertising will be appearing on a regular basis to maintain general public awareness</a:t>
            </a:r>
          </a:p>
          <a:p>
            <a:pPr>
              <a:buNone/>
            </a:pPr>
            <a:endParaRPr lang="en-US" dirty="0"/>
          </a:p>
        </p:txBody>
      </p:sp>
      <p:sp>
        <p:nvSpPr>
          <p:cNvPr id="6" name="TextBox 5"/>
          <p:cNvSpPr txBox="1"/>
          <p:nvPr/>
        </p:nvSpPr>
        <p:spPr>
          <a:xfrm>
            <a:off x="7698347" y="6281199"/>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current targets? </a:t>
            </a:r>
            <a:endParaRPr lang="en-US" dirty="0"/>
          </a:p>
        </p:txBody>
      </p:sp>
      <p:sp>
        <p:nvSpPr>
          <p:cNvPr id="3" name="Content Placeholder 2"/>
          <p:cNvSpPr>
            <a:spLocks noGrp="1"/>
          </p:cNvSpPr>
          <p:nvPr>
            <p:ph idx="1"/>
          </p:nvPr>
        </p:nvSpPr>
        <p:spPr>
          <a:xfrm>
            <a:off x="457200" y="1447800"/>
            <a:ext cx="7620000" cy="4800600"/>
          </a:xfrm>
        </p:spPr>
        <p:txBody>
          <a:bodyPr/>
          <a:lstStyle/>
          <a:p>
            <a:r>
              <a:rPr lang="en-US" dirty="0" smtClean="0"/>
              <a:t>Teens and young adults (ages 13-35 who are overpaying their bills)</a:t>
            </a:r>
          </a:p>
          <a:p>
            <a:r>
              <a:rPr lang="en-US" dirty="0" smtClean="0"/>
              <a:t>Low income</a:t>
            </a:r>
          </a:p>
          <a:p>
            <a:r>
              <a:rPr lang="en-US" dirty="0" smtClean="0"/>
              <a:t>Customers with high Text messaging usage</a:t>
            </a:r>
          </a:p>
          <a:p>
            <a:r>
              <a:rPr lang="en-US" dirty="0" smtClean="0"/>
              <a:t>Customers with high minute usage</a:t>
            </a:r>
          </a:p>
          <a:p>
            <a:r>
              <a:rPr lang="en-US" dirty="0" smtClean="0"/>
              <a:t>Customers with high internet usage  </a:t>
            </a:r>
            <a:endParaRPr lang="en-US" dirty="0"/>
          </a:p>
        </p:txBody>
      </p:sp>
      <p:sp>
        <p:nvSpPr>
          <p:cNvPr id="4" name="TextBox 3"/>
          <p:cNvSpPr txBox="1"/>
          <p:nvPr/>
        </p:nvSpPr>
        <p:spPr>
          <a:xfrm>
            <a:off x="7696200" y="6183868"/>
            <a:ext cx="1035676" cy="369332"/>
          </a:xfrm>
          <a:prstGeom prst="rect">
            <a:avLst/>
          </a:prstGeom>
          <a:noFill/>
        </p:spPr>
        <p:txBody>
          <a:bodyPr wrap="square" rtlCol="0">
            <a:spAutoFit/>
          </a:bodyPr>
          <a:lstStyle/>
          <a:p>
            <a:pPr lvl="0"/>
            <a:r>
              <a:rPr lang="en-US" dirty="0"/>
              <a:t>(N.G.)</a:t>
            </a:r>
          </a:p>
        </p:txBody>
      </p:sp>
      <p:pic>
        <p:nvPicPr>
          <p:cNvPr id="5" name="Picture 4" descr="How To Identify Your Target Market.jpg"/>
          <p:cNvPicPr>
            <a:picLocks noChangeAspect="1"/>
          </p:cNvPicPr>
          <p:nvPr/>
        </p:nvPicPr>
        <p:blipFill>
          <a:blip r:embed="rId2"/>
          <a:stretch>
            <a:fillRect/>
          </a:stretch>
        </p:blipFill>
        <p:spPr>
          <a:xfrm>
            <a:off x="1752600" y="4191000"/>
            <a:ext cx="4191000" cy="2667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interests of our target market</a:t>
            </a:r>
            <a:endParaRPr lang="en-US" dirty="0"/>
          </a:p>
        </p:txBody>
      </p:sp>
      <p:graphicFrame>
        <p:nvGraphicFramePr>
          <p:cNvPr id="6" name="Content Placeholder 5"/>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684849" y="6150779"/>
            <a:ext cx="784702" cy="369332"/>
          </a:xfrm>
          <a:prstGeom prst="rect">
            <a:avLst/>
          </a:prstGeom>
        </p:spPr>
        <p:txBody>
          <a:bodyPr wrap="none">
            <a:spAutoFit/>
          </a:bodyPr>
          <a:lstStyle/>
          <a:p>
            <a:r>
              <a:rPr lang="en-US" dirty="0"/>
              <a:t>(N.G.)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interests of our target market </a:t>
            </a:r>
            <a:r>
              <a:rPr lang="en-US" sz="3000" dirty="0" smtClean="0"/>
              <a:t>(cont.)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Computers are being used on daily  bases by 65% of teens, 96.5%  of young adults, 59% adults</a:t>
            </a:r>
          </a:p>
          <a:p>
            <a:r>
              <a:rPr lang="en-US" dirty="0" smtClean="0"/>
              <a:t> </a:t>
            </a:r>
          </a:p>
          <a:p>
            <a:r>
              <a:rPr lang="en-US" dirty="0" smtClean="0"/>
              <a:t>Books are being read on daily bases by 30% of teens, 47% of young adults, 30% of adults</a:t>
            </a:r>
          </a:p>
          <a:p>
            <a:r>
              <a:rPr lang="en-US" dirty="0" smtClean="0"/>
              <a:t> </a:t>
            </a:r>
          </a:p>
          <a:p>
            <a:r>
              <a:rPr lang="en-US" dirty="0" smtClean="0"/>
              <a:t>Video games are being played on daily bases by 25% of teens, 75% of young adults, 53% of adults</a:t>
            </a:r>
          </a:p>
          <a:p>
            <a:r>
              <a:rPr lang="en-US" dirty="0" smtClean="0"/>
              <a:t> </a:t>
            </a:r>
          </a:p>
          <a:p>
            <a:r>
              <a:rPr lang="en-US" dirty="0" smtClean="0"/>
              <a:t>Full part time employment is being held by 25.6% of  teens, 55% of young adults, 64.9^ of adults</a:t>
            </a:r>
          </a:p>
          <a:p>
            <a:r>
              <a:rPr lang="en-US" dirty="0" smtClean="0"/>
              <a:t> </a:t>
            </a:r>
          </a:p>
          <a:p>
            <a:r>
              <a:rPr lang="en-US" dirty="0" smtClean="0"/>
              <a:t>TV programs are being watched on daily bases by 67% of teens, 76% of young adults, 88.3% of adults</a:t>
            </a:r>
          </a:p>
          <a:p>
            <a:r>
              <a:rPr lang="en-US" dirty="0" smtClean="0"/>
              <a:t> </a:t>
            </a:r>
          </a:p>
          <a:p>
            <a:r>
              <a:rPr lang="en-US" dirty="0" smtClean="0"/>
              <a:t>Music is being listened on daily bases by 99% of teens, 96% of young adults, 48% of adults </a:t>
            </a:r>
          </a:p>
          <a:p>
            <a:endParaRPr lang="en-US" dirty="0"/>
          </a:p>
        </p:txBody>
      </p:sp>
      <p:sp>
        <p:nvSpPr>
          <p:cNvPr id="4" name="Rectangle 3"/>
          <p:cNvSpPr/>
          <p:nvPr/>
        </p:nvSpPr>
        <p:spPr>
          <a:xfrm>
            <a:off x="7761049" y="6248400"/>
            <a:ext cx="784702" cy="369332"/>
          </a:xfrm>
          <a:prstGeom prst="rect">
            <a:avLst/>
          </a:prstGeom>
        </p:spPr>
        <p:txBody>
          <a:bodyPr wrap="none">
            <a:spAutoFit/>
          </a:bodyPr>
          <a:lstStyle/>
          <a:p>
            <a:r>
              <a:rPr lang="en-US" dirty="0"/>
              <a:t>(N.G.)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Metro PCS?</a:t>
            </a:r>
            <a:endParaRPr lang="en-US" dirty="0"/>
          </a:p>
        </p:txBody>
      </p:sp>
      <p:sp>
        <p:nvSpPr>
          <p:cNvPr id="3" name="Content Placeholder 2"/>
          <p:cNvSpPr>
            <a:spLocks noGrp="1"/>
          </p:cNvSpPr>
          <p:nvPr>
            <p:ph idx="1"/>
          </p:nvPr>
        </p:nvSpPr>
        <p:spPr>
          <a:xfrm>
            <a:off x="457200" y="1698592"/>
            <a:ext cx="8229600" cy="4778408"/>
          </a:xfrm>
        </p:spPr>
        <p:txBody>
          <a:bodyPr>
            <a:normAutofit/>
          </a:bodyPr>
          <a:lstStyle/>
          <a:p>
            <a:r>
              <a:rPr lang="en-US" dirty="0" smtClean="0"/>
              <a:t>CEO and Chairmen of the Board Roger D. Linquist </a:t>
            </a:r>
          </a:p>
          <a:p>
            <a:r>
              <a:rPr lang="en-US" dirty="0" smtClean="0"/>
              <a:t> Founded 2002</a:t>
            </a:r>
          </a:p>
          <a:p>
            <a:r>
              <a:rPr lang="en-US" dirty="0" smtClean="0"/>
              <a:t>Fifth largest wireless company</a:t>
            </a:r>
          </a:p>
          <a:p>
            <a:r>
              <a:rPr lang="en-US" dirty="0" smtClean="0"/>
              <a:t> Formerly known as General Wireless Inc.</a:t>
            </a:r>
          </a:p>
          <a:p>
            <a:r>
              <a:rPr lang="en-US" dirty="0" smtClean="0"/>
              <a:t>Headquarters are in Richardson, Texas.</a:t>
            </a:r>
          </a:p>
          <a:p>
            <a:r>
              <a:rPr lang="en-US" dirty="0" smtClean="0"/>
              <a:t>They only use CDMA </a:t>
            </a:r>
          </a:p>
          <a:p>
            <a:r>
              <a:rPr lang="en-US" dirty="0" smtClean="0"/>
              <a:t>Sept 20, 2010 first to offer 4G service through LTE</a:t>
            </a:r>
            <a:endParaRPr lang="en-US" dirty="0"/>
          </a:p>
        </p:txBody>
      </p:sp>
      <p:sp>
        <p:nvSpPr>
          <p:cNvPr id="6" name="TextBox 5"/>
          <p:cNvSpPr txBox="1"/>
          <p:nvPr/>
        </p:nvSpPr>
        <p:spPr>
          <a:xfrm>
            <a:off x="7673662" y="6270142"/>
            <a:ext cx="807076" cy="369332"/>
          </a:xfrm>
          <a:prstGeom prst="rect">
            <a:avLst/>
          </a:prstGeom>
          <a:noFill/>
        </p:spPr>
        <p:txBody>
          <a:bodyPr wrap="square" rtlCol="0">
            <a:spAutoFit/>
          </a:bodyPr>
          <a:lstStyle/>
          <a:p>
            <a:pPr lvl="0"/>
            <a:r>
              <a:rPr lang="en-US" dirty="0" smtClean="0"/>
              <a:t>(K.M.)</a:t>
            </a:r>
            <a:endParaRPr lang="en-US" dirty="0"/>
          </a:p>
        </p:txBody>
      </p:sp>
      <p:pic>
        <p:nvPicPr>
          <p:cNvPr id="2050" name="Picture 2"/>
          <p:cNvPicPr>
            <a:picLocks noChangeAspect="1" noChangeArrowheads="1"/>
          </p:cNvPicPr>
          <p:nvPr/>
        </p:nvPicPr>
        <p:blipFill>
          <a:blip r:embed="rId2"/>
          <a:srcRect/>
          <a:stretch>
            <a:fillRect/>
          </a:stretch>
        </p:blipFill>
        <p:spPr bwMode="auto">
          <a:xfrm>
            <a:off x="6705600" y="1417638"/>
            <a:ext cx="15335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Employment/Education status </a:t>
            </a:r>
            <a:br>
              <a:rPr lang="en-US" dirty="0" smtClean="0"/>
            </a:br>
            <a:r>
              <a:rPr lang="en-US" sz="3000" dirty="0" smtClean="0"/>
              <a:t>(vertical percentage) </a:t>
            </a:r>
            <a:endParaRPr lang="en-US" sz="3000"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684849" y="6248400"/>
            <a:ext cx="784702" cy="369332"/>
          </a:xfrm>
          <a:prstGeom prst="rect">
            <a:avLst/>
          </a:prstGeom>
        </p:spPr>
        <p:txBody>
          <a:bodyPr wrap="none">
            <a:spAutoFit/>
          </a:bodyPr>
          <a:lstStyle/>
          <a:p>
            <a:r>
              <a:rPr lang="en-US" dirty="0"/>
              <a:t>(N.G.)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Employment/Education status </a:t>
            </a:r>
            <a:br>
              <a:rPr lang="en-US" dirty="0" smtClean="0"/>
            </a:br>
            <a:r>
              <a:rPr lang="en-US" sz="3000" dirty="0" smtClean="0"/>
              <a:t>(vertical percentage) cont.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53.1% of females are employed and their index is 91, and only 3.60% of female are college students and their index is 111</a:t>
            </a:r>
          </a:p>
          <a:p>
            <a:pPr>
              <a:buNone/>
            </a:pPr>
            <a:r>
              <a:rPr lang="en-US" dirty="0" smtClean="0"/>
              <a:t> </a:t>
            </a:r>
          </a:p>
          <a:p>
            <a:r>
              <a:rPr lang="en-US" dirty="0" smtClean="0"/>
              <a:t>66.30% of males are employed and their index is 113, and only 2.75% of males are college students and their index is 84</a:t>
            </a:r>
          </a:p>
          <a:p>
            <a:pPr>
              <a:buNone/>
            </a:pPr>
            <a:r>
              <a:rPr lang="en-US" dirty="0" smtClean="0"/>
              <a:t> </a:t>
            </a:r>
          </a:p>
          <a:p>
            <a:r>
              <a:rPr lang="en-US" dirty="0" smtClean="0"/>
              <a:t>70.6% of people age 13-17 are employed and their index is 121, and only 3.56% of teens age 13-17 are college students and their index is 110</a:t>
            </a:r>
          </a:p>
          <a:p>
            <a:pPr>
              <a:buNone/>
            </a:pPr>
            <a:r>
              <a:rPr lang="en-US" dirty="0" smtClean="0"/>
              <a:t> </a:t>
            </a:r>
          </a:p>
          <a:p>
            <a:r>
              <a:rPr lang="en-US" dirty="0" smtClean="0">
                <a:solidFill>
                  <a:srgbClr val="FF0000"/>
                </a:solidFill>
              </a:rPr>
              <a:t>62.5% of people age 18-24 are employed and their index is 107, and only 21.3% of people age 18-24 are college students and their index is 656</a:t>
            </a:r>
          </a:p>
          <a:p>
            <a:pPr>
              <a:buNone/>
            </a:pPr>
            <a:endParaRPr lang="en-US" dirty="0" smtClean="0"/>
          </a:p>
          <a:p>
            <a:r>
              <a:rPr lang="en-US" dirty="0" smtClean="0"/>
              <a:t>75.4% of people age 25-34 are employed and their index is 129 and only 5.42% of people age 25-34 are college students and their index is 167</a:t>
            </a:r>
          </a:p>
          <a:p>
            <a:endParaRPr lang="en-US" dirty="0"/>
          </a:p>
        </p:txBody>
      </p:sp>
      <p:sp>
        <p:nvSpPr>
          <p:cNvPr id="4" name="Rectangle 3"/>
          <p:cNvSpPr/>
          <p:nvPr/>
        </p:nvSpPr>
        <p:spPr>
          <a:xfrm>
            <a:off x="7761049" y="6324600"/>
            <a:ext cx="784702" cy="369332"/>
          </a:xfrm>
          <a:prstGeom prst="rect">
            <a:avLst/>
          </a:prstGeom>
        </p:spPr>
        <p:txBody>
          <a:bodyPr wrap="none">
            <a:spAutoFit/>
          </a:bodyPr>
          <a:lstStyle/>
          <a:p>
            <a:r>
              <a:rPr lang="en-US" dirty="0"/>
              <a:t>(N.G.)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Attitudes Toward Media</a:t>
            </a:r>
            <a:br>
              <a:rPr lang="en-US" dirty="0" smtClean="0"/>
            </a:br>
            <a:r>
              <a:rPr lang="en-US" dirty="0" smtClean="0"/>
              <a:t>Horizontal % </a:t>
            </a:r>
            <a:endParaRPr lang="en-US" dirty="0"/>
          </a:p>
        </p:txBody>
      </p:sp>
      <p:graphicFrame>
        <p:nvGraphicFramePr>
          <p:cNvPr id="6" name="Content Placeholder 5"/>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710607" y="6216134"/>
            <a:ext cx="784702" cy="369332"/>
          </a:xfrm>
          <a:prstGeom prst="rect">
            <a:avLst/>
          </a:prstGeom>
        </p:spPr>
        <p:txBody>
          <a:bodyPr wrap="none">
            <a:spAutoFit/>
          </a:bodyPr>
          <a:lstStyle/>
          <a:p>
            <a:r>
              <a:rPr lang="en-US" dirty="0"/>
              <a:t>(N.G.)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Attitudes Toward Media</a:t>
            </a:r>
            <a:br>
              <a:rPr lang="en-US" dirty="0" smtClean="0"/>
            </a:br>
            <a:r>
              <a:rPr lang="en-US" dirty="0" smtClean="0"/>
              <a:t>Horizontal %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From 100% of females living in United States 59.9% with index 101 likes websites that protect their privacy, 56.2% with index 95 gets their news from internet, and 64.7% with index 109 finds TV advertisings interesting and useful</a:t>
            </a:r>
          </a:p>
          <a:p>
            <a:pPr>
              <a:buNone/>
            </a:pPr>
            <a:endParaRPr lang="en-US" dirty="0" smtClean="0"/>
          </a:p>
          <a:p>
            <a:r>
              <a:rPr lang="en-US" dirty="0" smtClean="0"/>
              <a:t>From 100% of males living in United States 40.1% with index 98 likes websites that protect their privacy, 43.8% with index 107 gets their news from internet, and 35.3% with index 86 finds TV advertisings interesting and useful</a:t>
            </a:r>
          </a:p>
          <a:p>
            <a:pPr>
              <a:buNone/>
            </a:pPr>
            <a:endParaRPr lang="en-US" dirty="0" smtClean="0"/>
          </a:p>
          <a:p>
            <a:r>
              <a:rPr lang="en-US" dirty="0" smtClean="0"/>
              <a:t>From 100% of people age 13-17 living in United States 12.2% with index 120 likes websites that protect their privacy, 8.89% with index 97 gets their news from internet, and 9.76% with index 96 finds TV advertisings interesting and useful</a:t>
            </a:r>
          </a:p>
          <a:p>
            <a:pPr>
              <a:buNone/>
            </a:pPr>
            <a:endParaRPr lang="en-US" dirty="0" smtClean="0"/>
          </a:p>
          <a:p>
            <a:r>
              <a:rPr lang="en-US" dirty="0" smtClean="0"/>
              <a:t>From 100% of people age 18-24 living in United States 8.65% with index 111 likes websites that protect their privacy, 12.9% with index 166 gets their news from internet, and 10.3% with index 132finds TV advertisings interesting and useful</a:t>
            </a:r>
          </a:p>
          <a:p>
            <a:pPr>
              <a:buNone/>
            </a:pPr>
            <a:endParaRPr lang="en-US" dirty="0" smtClean="0"/>
          </a:p>
          <a:p>
            <a:r>
              <a:rPr lang="en-US" dirty="0" smtClean="0"/>
              <a:t>From 100% of people age 25-34 living in United States 19.9% with index 120 likes websites that protect their privacy, 26.6% with index 160 gets their news from internet, and 20.4% with index 123 finds TV advertisings interesting and useful</a:t>
            </a:r>
          </a:p>
          <a:p>
            <a:endParaRPr lang="en-US" dirty="0"/>
          </a:p>
        </p:txBody>
      </p:sp>
      <p:sp>
        <p:nvSpPr>
          <p:cNvPr id="4" name="Rectangle 3"/>
          <p:cNvSpPr/>
          <p:nvPr/>
        </p:nvSpPr>
        <p:spPr>
          <a:xfrm>
            <a:off x="7731592" y="6216134"/>
            <a:ext cx="691215" cy="369332"/>
          </a:xfrm>
          <a:prstGeom prst="rect">
            <a:avLst/>
          </a:prstGeom>
        </p:spPr>
        <p:txBody>
          <a:bodyPr wrap="none">
            <a:spAutoFit/>
          </a:bodyPr>
          <a:lstStyle/>
          <a:p>
            <a:r>
              <a:rPr lang="en-US" dirty="0" smtClean="0"/>
              <a:t>(S.V.)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based on age </a:t>
            </a:r>
            <a:endParaRPr lang="en-US" dirty="0"/>
          </a:p>
        </p:txBody>
      </p:sp>
      <p:graphicFrame>
        <p:nvGraphicFramePr>
          <p:cNvPr id="4" name="Content Placeholder 3"/>
          <p:cNvGraphicFramePr>
            <a:graphicFrameLocks noGrp="1"/>
          </p:cNvGraphicFramePr>
          <p:nvPr>
            <p:ph idx="1"/>
          </p:nvPr>
        </p:nvGraphicFramePr>
        <p:xfrm>
          <a:off x="11351" y="1600200"/>
          <a:ext cx="8458200" cy="4607559"/>
        </p:xfrm>
        <a:graphic>
          <a:graphicData uri="http://schemas.openxmlformats.org/drawingml/2006/table">
            <a:tbl>
              <a:tblPr firstRow="1" bandRow="1">
                <a:tableStyleId>{C4B1156A-380E-4F78-BDF5-A606A8083BF9}</a:tableStyleId>
              </a:tblPr>
              <a:tblGrid>
                <a:gridCol w="1409700"/>
                <a:gridCol w="1409700"/>
                <a:gridCol w="1409700"/>
                <a:gridCol w="1409700"/>
                <a:gridCol w="1409700"/>
                <a:gridCol w="1409700"/>
              </a:tblGrid>
              <a:tr h="1219200">
                <a:tc>
                  <a:txBody>
                    <a:bodyPr/>
                    <a:lstStyle/>
                    <a:p>
                      <a:r>
                        <a:rPr lang="en-US" dirty="0" smtClean="0"/>
                        <a:t>6.65%</a:t>
                      </a:r>
                      <a:r>
                        <a:rPr lang="en-US" baseline="0" dirty="0" smtClean="0"/>
                        <a:t> of people ages 10-17 are AT&amp;T users</a:t>
                      </a:r>
                      <a:endParaRPr lang="en-US" dirty="0"/>
                    </a:p>
                  </a:txBody>
                  <a:tcPr/>
                </a:tc>
                <a:tc>
                  <a:txBody>
                    <a:bodyPr/>
                    <a:lstStyle/>
                    <a:p>
                      <a:r>
                        <a:rPr lang="en-US" dirty="0" smtClean="0"/>
                        <a:t>6.64% of people</a:t>
                      </a:r>
                      <a:r>
                        <a:rPr lang="en-US" baseline="0" dirty="0" smtClean="0"/>
                        <a:t> age 18 are AT&amp;T users</a:t>
                      </a:r>
                      <a:endParaRPr lang="en-US" dirty="0"/>
                    </a:p>
                  </a:txBody>
                  <a:tcPr/>
                </a:tc>
                <a:tc>
                  <a:txBody>
                    <a:bodyPr/>
                    <a:lstStyle/>
                    <a:p>
                      <a:r>
                        <a:rPr lang="en-US" dirty="0" smtClean="0"/>
                        <a:t>40.7% of people age 19 are</a:t>
                      </a:r>
                      <a:r>
                        <a:rPr lang="en-US" baseline="0" dirty="0" smtClean="0"/>
                        <a:t> AT&amp;T users</a:t>
                      </a:r>
                      <a:endParaRPr lang="en-US" dirty="0"/>
                    </a:p>
                  </a:txBody>
                  <a:tcPr/>
                </a:tc>
                <a:tc>
                  <a:txBody>
                    <a:bodyPr/>
                    <a:lstStyle/>
                    <a:p>
                      <a:r>
                        <a:rPr lang="en-US" dirty="0" smtClean="0"/>
                        <a:t>19.4% of people age 20 are AT&amp;T users</a:t>
                      </a:r>
                      <a:endParaRPr lang="en-US" dirty="0"/>
                    </a:p>
                  </a:txBody>
                  <a:tcPr/>
                </a:tc>
                <a:tc>
                  <a:txBody>
                    <a:bodyPr/>
                    <a:lstStyle/>
                    <a:p>
                      <a:r>
                        <a:rPr lang="en-US" dirty="0" smtClean="0"/>
                        <a:t>16.2% of people</a:t>
                      </a:r>
                      <a:r>
                        <a:rPr lang="en-US" baseline="0" dirty="0" smtClean="0"/>
                        <a:t> age 21 are AT&amp;T users</a:t>
                      </a:r>
                      <a:endParaRPr lang="en-US" dirty="0"/>
                    </a:p>
                  </a:txBody>
                  <a:tcPr/>
                </a:tc>
                <a:tc>
                  <a:txBody>
                    <a:bodyPr/>
                    <a:lstStyle/>
                    <a:p>
                      <a:r>
                        <a:rPr lang="en-US" dirty="0" smtClean="0"/>
                        <a:t>19%</a:t>
                      </a:r>
                      <a:r>
                        <a:rPr lang="en-US" baseline="0" dirty="0" smtClean="0"/>
                        <a:t> of people age 21-49 are AT&amp;T users, who make the 57.6% of the company’s users. </a:t>
                      </a:r>
                      <a:endParaRPr lang="en-US" dirty="0"/>
                    </a:p>
                  </a:txBody>
                  <a:tcPr/>
                </a:tc>
              </a:tr>
              <a:tr h="1219200">
                <a:tc>
                  <a:txBody>
                    <a:bodyPr/>
                    <a:lstStyle/>
                    <a:p>
                      <a:r>
                        <a:rPr lang="en-US" dirty="0" smtClean="0"/>
                        <a:t>23.1% of Verizon users are age</a:t>
                      </a:r>
                      <a:r>
                        <a:rPr lang="en-US" baseline="0" dirty="0" smtClean="0"/>
                        <a:t> 10-17</a:t>
                      </a:r>
                      <a:endParaRPr lang="en-US" dirty="0"/>
                    </a:p>
                  </a:txBody>
                  <a:tcPr/>
                </a:tc>
                <a:tc>
                  <a:txBody>
                    <a:bodyPr/>
                    <a:lstStyle/>
                    <a:p>
                      <a:r>
                        <a:rPr lang="en-US" dirty="0" smtClean="0"/>
                        <a:t>.64% of Verizon users</a:t>
                      </a:r>
                    </a:p>
                    <a:p>
                      <a:r>
                        <a:rPr lang="en-US" dirty="0" smtClean="0"/>
                        <a:t>Are age 18 </a:t>
                      </a:r>
                      <a:endParaRPr lang="en-US" dirty="0"/>
                    </a:p>
                  </a:txBody>
                  <a:tcPr/>
                </a:tc>
                <a:tc>
                  <a:txBody>
                    <a:bodyPr/>
                    <a:lstStyle/>
                    <a:p>
                      <a:r>
                        <a:rPr lang="en-US" dirty="0" smtClean="0"/>
                        <a:t>.20% of Verizon</a:t>
                      </a:r>
                      <a:r>
                        <a:rPr lang="en-US" baseline="0" dirty="0" smtClean="0"/>
                        <a:t> users are age 19</a:t>
                      </a:r>
                      <a:endParaRPr lang="en-US" dirty="0"/>
                    </a:p>
                  </a:txBody>
                  <a:tcPr/>
                </a:tc>
                <a:tc>
                  <a:txBody>
                    <a:bodyPr/>
                    <a:lstStyle/>
                    <a:p>
                      <a:r>
                        <a:rPr lang="en-US" dirty="0" smtClean="0"/>
                        <a:t>1.37% of</a:t>
                      </a:r>
                      <a:r>
                        <a:rPr lang="en-US" baseline="0" dirty="0" smtClean="0"/>
                        <a:t> Verizon users are age 20</a:t>
                      </a:r>
                      <a:endParaRPr lang="en-US" dirty="0"/>
                    </a:p>
                  </a:txBody>
                  <a:tcPr/>
                </a:tc>
                <a:tc>
                  <a:txBody>
                    <a:bodyPr/>
                    <a:lstStyle/>
                    <a:p>
                      <a:r>
                        <a:rPr lang="en-US" dirty="0" smtClean="0"/>
                        <a:t>.93%</a:t>
                      </a:r>
                      <a:r>
                        <a:rPr lang="en-US" baseline="0" dirty="0" smtClean="0"/>
                        <a:t> of Verizon users are age 21</a:t>
                      </a:r>
                      <a:endParaRPr lang="en-US" dirty="0"/>
                    </a:p>
                  </a:txBody>
                  <a:tcPr/>
                </a:tc>
                <a:tc>
                  <a:txBody>
                    <a:bodyPr/>
                    <a:lstStyle/>
                    <a:p>
                      <a:r>
                        <a:rPr lang="en-US" dirty="0" smtClean="0"/>
                        <a:t>56.4% of Verizon</a:t>
                      </a:r>
                      <a:r>
                        <a:rPr lang="en-US" baseline="0" dirty="0" smtClean="0"/>
                        <a:t> users are age 21-49 who make 20.7% of people age 21-49. </a:t>
                      </a:r>
                      <a:endParaRPr lang="en-US" dirty="0"/>
                    </a:p>
                  </a:txBody>
                  <a:tcPr/>
                </a:tc>
              </a:tr>
            </a:tbl>
          </a:graphicData>
        </a:graphic>
      </p:graphicFrame>
      <p:sp>
        <p:nvSpPr>
          <p:cNvPr id="5" name="Rectangle 4"/>
          <p:cNvSpPr/>
          <p:nvPr/>
        </p:nvSpPr>
        <p:spPr>
          <a:xfrm>
            <a:off x="7684849" y="6336768"/>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Interpretation based on brands</a:t>
            </a:r>
            <a:r>
              <a:rPr lang="en-US" sz="2000" dirty="0" smtClean="0"/>
              <a:t> </a:t>
            </a:r>
            <a:r>
              <a:rPr lang="en-US" dirty="0" smtClean="0"/>
              <a:t> </a:t>
            </a:r>
            <a:endParaRPr lang="en-US" dirty="0"/>
          </a:p>
        </p:txBody>
      </p:sp>
      <p:graphicFrame>
        <p:nvGraphicFramePr>
          <p:cNvPr id="8" name="Content Placeholder 7"/>
          <p:cNvGraphicFramePr>
            <a:graphicFrameLocks noGrp="1"/>
          </p:cNvGraphicFramePr>
          <p:nvPr>
            <p:ph idx="1"/>
          </p:nvPr>
        </p:nvGraphicFramePr>
        <p:xfrm>
          <a:off x="228600" y="2108200"/>
          <a:ext cx="8254320" cy="3835400"/>
        </p:xfrm>
        <a:graphic>
          <a:graphicData uri="http://schemas.openxmlformats.org/drawingml/2006/table">
            <a:tbl>
              <a:tblPr firstRow="1" bandRow="1">
                <a:tableStyleId>{C4B1156A-380E-4F78-BDF5-A606A8083BF9}</a:tableStyleId>
              </a:tblPr>
              <a:tblGrid>
                <a:gridCol w="2063580"/>
                <a:gridCol w="2063580"/>
                <a:gridCol w="2063580"/>
                <a:gridCol w="2063580"/>
              </a:tblGrid>
              <a:tr h="1917700">
                <a:tc>
                  <a:txBody>
                    <a:bodyPr/>
                    <a:lstStyle/>
                    <a:p>
                      <a:r>
                        <a:rPr lang="en-US" dirty="0" smtClean="0"/>
                        <a:t>19.4%</a:t>
                      </a:r>
                      <a:r>
                        <a:rPr lang="en-US" baseline="0" dirty="0" smtClean="0"/>
                        <a:t> of all women who took the survey use Blackberry  </a:t>
                      </a:r>
                      <a:endParaRPr lang="en-US" dirty="0"/>
                    </a:p>
                  </a:txBody>
                  <a:tcPr/>
                </a:tc>
                <a:tc>
                  <a:txBody>
                    <a:bodyPr/>
                    <a:lstStyle/>
                    <a:p>
                      <a:r>
                        <a:rPr lang="en-US" dirty="0" smtClean="0"/>
                        <a:t>80.6% of all mate who took the survey are users</a:t>
                      </a:r>
                      <a:r>
                        <a:rPr lang="en-US" baseline="0" dirty="0" smtClean="0"/>
                        <a:t> of Blackberry</a:t>
                      </a:r>
                      <a:r>
                        <a:rPr lang="en-US" dirty="0" smtClean="0"/>
                        <a:t> </a:t>
                      </a:r>
                      <a:endParaRPr lang="en-US" dirty="0"/>
                    </a:p>
                  </a:txBody>
                  <a:tcPr/>
                </a:tc>
                <a:tc>
                  <a:txBody>
                    <a:bodyPr/>
                    <a:lstStyle/>
                    <a:p>
                      <a:r>
                        <a:rPr lang="en-US" dirty="0" smtClean="0"/>
                        <a:t>.49% of all Blackberry users are white</a:t>
                      </a:r>
                      <a:endParaRPr lang="en-US" dirty="0"/>
                    </a:p>
                  </a:txBody>
                  <a:tcPr/>
                </a:tc>
                <a:tc>
                  <a:txBody>
                    <a:bodyPr/>
                    <a:lstStyle/>
                    <a:p>
                      <a:r>
                        <a:rPr lang="en-US" dirty="0" smtClean="0"/>
                        <a:t>1.76% of all Blackberry users are black</a:t>
                      </a:r>
                      <a:endParaRPr lang="en-US" dirty="0"/>
                    </a:p>
                  </a:txBody>
                  <a:tcPr/>
                </a:tc>
              </a:tr>
              <a:tr h="1917700">
                <a:tc>
                  <a:txBody>
                    <a:bodyPr/>
                    <a:lstStyle/>
                    <a:p>
                      <a:r>
                        <a:rPr lang="en-US" dirty="0" smtClean="0"/>
                        <a:t>53.5% of</a:t>
                      </a:r>
                      <a:r>
                        <a:rPr lang="en-US" baseline="0" dirty="0" smtClean="0"/>
                        <a:t> all women who took the survey use Nokia </a:t>
                      </a:r>
                      <a:endParaRPr lang="en-US" dirty="0"/>
                    </a:p>
                  </a:txBody>
                  <a:tcPr/>
                </a:tc>
                <a:tc>
                  <a:txBody>
                    <a:bodyPr/>
                    <a:lstStyle/>
                    <a:p>
                      <a:r>
                        <a:rPr lang="en-US" dirty="0" smtClean="0"/>
                        <a:t>46.5%</a:t>
                      </a:r>
                      <a:r>
                        <a:rPr lang="en-US" baseline="0" dirty="0" smtClean="0"/>
                        <a:t> of al mate who took the survey are users of Nokia</a:t>
                      </a:r>
                      <a:endParaRPr lang="en-US" dirty="0"/>
                    </a:p>
                  </a:txBody>
                  <a:tcPr/>
                </a:tc>
                <a:tc>
                  <a:txBody>
                    <a:bodyPr/>
                    <a:lstStyle/>
                    <a:p>
                      <a:r>
                        <a:rPr lang="en-US" dirty="0" smtClean="0"/>
                        <a:t>15.72%of all Nokia users are white </a:t>
                      </a:r>
                      <a:endParaRPr lang="en-US" dirty="0"/>
                    </a:p>
                  </a:txBody>
                  <a:tcPr/>
                </a:tc>
                <a:tc>
                  <a:txBody>
                    <a:bodyPr/>
                    <a:lstStyle/>
                    <a:p>
                      <a:r>
                        <a:rPr lang="en-US" dirty="0" smtClean="0"/>
                        <a:t>12.0% of all Nokia users are Black </a:t>
                      </a:r>
                      <a:endParaRPr lang="en-US" dirty="0"/>
                    </a:p>
                  </a:txBody>
                  <a:tcPr/>
                </a:tc>
              </a:tr>
            </a:tbl>
          </a:graphicData>
        </a:graphic>
      </p:graphicFrame>
      <p:sp>
        <p:nvSpPr>
          <p:cNvPr id="4" name="Rectangle 3"/>
          <p:cNvSpPr/>
          <p:nvPr/>
        </p:nvSpPr>
        <p:spPr>
          <a:xfrm>
            <a:off x="7671479" y="6310829"/>
            <a:ext cx="811441" cy="369332"/>
          </a:xfrm>
          <a:prstGeom prst="rect">
            <a:avLst/>
          </a:prstGeom>
        </p:spPr>
        <p:txBody>
          <a:bodyPr wrap="none">
            <a:spAutoFit/>
          </a:bodyPr>
          <a:lstStyle/>
          <a:p>
            <a:r>
              <a:rPr lang="en-US" dirty="0" smtClean="0"/>
              <a:t>(K.M.)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by index</a:t>
            </a:r>
            <a:endParaRPr lang="en-US"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684849"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by index </a:t>
            </a:r>
            <a:endParaRPr lang="en-US" dirty="0"/>
          </a:p>
        </p:txBody>
      </p:sp>
      <p:graphicFrame>
        <p:nvGraphicFramePr>
          <p:cNvPr id="4" name="Content Placeholder 3"/>
          <p:cNvGraphicFramePr>
            <a:graphicFrameLocks noGrp="1"/>
          </p:cNvGraphicFramePr>
          <p:nvPr>
            <p:ph idx="1"/>
          </p:nvPr>
        </p:nvGraphicFramePr>
        <p:xfrm>
          <a:off x="457200" y="1600200"/>
          <a:ext cx="7619995" cy="4061460"/>
        </p:xfrm>
        <a:graphic>
          <a:graphicData uri="http://schemas.openxmlformats.org/drawingml/2006/table">
            <a:tbl>
              <a:tblPr firstRow="1" bandRow="1">
                <a:tableStyleId>{5C22544A-7EE6-4342-B048-85BDC9FD1C3A}</a:tableStyleId>
              </a:tblPr>
              <a:tblGrid>
                <a:gridCol w="1523999"/>
                <a:gridCol w="1523999"/>
                <a:gridCol w="1523999"/>
                <a:gridCol w="1523999"/>
                <a:gridCol w="1523999"/>
              </a:tblGrid>
              <a:tr h="370840">
                <a:tc>
                  <a:txBody>
                    <a:bodyPr/>
                    <a:lstStyle/>
                    <a:p>
                      <a:r>
                        <a:rPr lang="en-US" dirty="0" smtClean="0"/>
                        <a:t>Demographics</a:t>
                      </a:r>
                      <a:r>
                        <a:rPr lang="en-US" baseline="0" dirty="0" smtClean="0"/>
                        <a:t> </a:t>
                      </a:r>
                      <a:endParaRPr lang="en-US" dirty="0"/>
                    </a:p>
                  </a:txBody>
                  <a:tcPr marL="84668" marR="8466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Sprint/Nextel (index)</a:t>
                      </a:r>
                    </a:p>
                    <a:p>
                      <a:endParaRPr lang="en-US" dirty="0"/>
                    </a:p>
                  </a:txBody>
                  <a:tcPr marL="84668" marR="84668"/>
                </a:tc>
                <a:tc>
                  <a:txBody>
                    <a:bodyPr/>
                    <a:lstStyle/>
                    <a:p>
                      <a:r>
                        <a:rPr lang="en-US" dirty="0" smtClean="0"/>
                        <a:t>T-Mobile</a:t>
                      </a:r>
                    </a:p>
                    <a:p>
                      <a:r>
                        <a:rPr lang="en-US" dirty="0" smtClean="0"/>
                        <a:t>(index)</a:t>
                      </a:r>
                    </a:p>
                    <a:p>
                      <a:endParaRPr lang="en-US" dirty="0"/>
                    </a:p>
                  </a:txBody>
                  <a:tcPr marL="84668" marR="84668"/>
                </a:tc>
                <a:tc>
                  <a:txBody>
                    <a:bodyPr/>
                    <a:lstStyle/>
                    <a:p>
                      <a:r>
                        <a:rPr lang="en-US" dirty="0" smtClean="0"/>
                        <a:t>US Cingular </a:t>
                      </a:r>
                    </a:p>
                    <a:p>
                      <a:r>
                        <a:rPr lang="en-US" dirty="0" smtClean="0"/>
                        <a:t>(index)</a:t>
                      </a:r>
                    </a:p>
                    <a:p>
                      <a:endParaRPr lang="en-US" dirty="0"/>
                    </a:p>
                  </a:txBody>
                  <a:tcPr marL="84668" marR="84668"/>
                </a:tc>
                <a:tc>
                  <a:txBody>
                    <a:bodyPr/>
                    <a:lstStyle/>
                    <a:p>
                      <a:r>
                        <a:rPr lang="en-US" dirty="0" smtClean="0"/>
                        <a:t>US</a:t>
                      </a:r>
                      <a:r>
                        <a:rPr lang="en-US" baseline="0" dirty="0" smtClean="0"/>
                        <a:t> Cellular</a:t>
                      </a:r>
                    </a:p>
                    <a:p>
                      <a:r>
                        <a:rPr lang="en-US" baseline="0" dirty="0" smtClean="0"/>
                        <a:t>(index)</a:t>
                      </a:r>
                      <a:endParaRPr lang="en-US" dirty="0"/>
                    </a:p>
                  </a:txBody>
                  <a:tcPr marL="84668" marR="84668"/>
                </a:tc>
              </a:tr>
              <a:tr h="370840">
                <a:tc>
                  <a:txBody>
                    <a:bodyPr/>
                    <a:lstStyle/>
                    <a:p>
                      <a:r>
                        <a:rPr lang="en-US" dirty="0" smtClean="0"/>
                        <a:t>$75,000-$99,000</a:t>
                      </a:r>
                      <a:endParaRPr lang="en-US" dirty="0"/>
                    </a:p>
                  </a:txBody>
                  <a:tcPr marL="84668" marR="84668"/>
                </a:tc>
                <a:tc>
                  <a:txBody>
                    <a:bodyPr/>
                    <a:lstStyle/>
                    <a:p>
                      <a:r>
                        <a:rPr lang="en-US" dirty="0" smtClean="0"/>
                        <a:t>162</a:t>
                      </a:r>
                      <a:endParaRPr lang="en-US" dirty="0"/>
                    </a:p>
                  </a:txBody>
                  <a:tcPr marL="84668" marR="84668"/>
                </a:tc>
                <a:tc>
                  <a:txBody>
                    <a:bodyPr/>
                    <a:lstStyle/>
                    <a:p>
                      <a:r>
                        <a:rPr lang="en-US" dirty="0" smtClean="0"/>
                        <a:t>109</a:t>
                      </a:r>
                      <a:endParaRPr lang="en-US" dirty="0"/>
                    </a:p>
                  </a:txBody>
                  <a:tcPr marL="84668" marR="84668"/>
                </a:tc>
                <a:tc>
                  <a:txBody>
                    <a:bodyPr/>
                    <a:lstStyle/>
                    <a:p>
                      <a:r>
                        <a:rPr lang="en-US" dirty="0" smtClean="0"/>
                        <a:t>124</a:t>
                      </a:r>
                      <a:endParaRPr lang="en-US" dirty="0"/>
                    </a:p>
                  </a:txBody>
                  <a:tcPr marL="84668" marR="84668"/>
                </a:tc>
                <a:tc>
                  <a:txBody>
                    <a:bodyPr/>
                    <a:lstStyle/>
                    <a:p>
                      <a:r>
                        <a:rPr lang="en-US" dirty="0" smtClean="0"/>
                        <a:t>65</a:t>
                      </a:r>
                      <a:endParaRPr lang="en-US" dirty="0"/>
                    </a:p>
                  </a:txBody>
                  <a:tcPr marL="84668" marR="84668"/>
                </a:tc>
              </a:tr>
              <a:tr h="370840">
                <a:tc>
                  <a:txBody>
                    <a:bodyPr/>
                    <a:lstStyle/>
                    <a:p>
                      <a:r>
                        <a:rPr lang="en-US" dirty="0" smtClean="0"/>
                        <a:t>$99,000-$150,000</a:t>
                      </a:r>
                      <a:endParaRPr lang="en-US" dirty="0"/>
                    </a:p>
                  </a:txBody>
                  <a:tcPr marL="84668" marR="84668"/>
                </a:tc>
                <a:tc>
                  <a:txBody>
                    <a:bodyPr/>
                    <a:lstStyle/>
                    <a:p>
                      <a:r>
                        <a:rPr lang="en-US" dirty="0" smtClean="0"/>
                        <a:t>191</a:t>
                      </a:r>
                      <a:endParaRPr lang="en-US" dirty="0"/>
                    </a:p>
                  </a:txBody>
                  <a:tcPr marL="84668" marR="84668"/>
                </a:tc>
                <a:tc>
                  <a:txBody>
                    <a:bodyPr/>
                    <a:lstStyle/>
                    <a:p>
                      <a:r>
                        <a:rPr lang="en-US" dirty="0" smtClean="0"/>
                        <a:t>84</a:t>
                      </a:r>
                      <a:endParaRPr lang="en-US" dirty="0"/>
                    </a:p>
                  </a:txBody>
                  <a:tcPr marL="84668" marR="84668"/>
                </a:tc>
                <a:tc>
                  <a:txBody>
                    <a:bodyPr/>
                    <a:lstStyle/>
                    <a:p>
                      <a:r>
                        <a:rPr lang="en-US" dirty="0" smtClean="0"/>
                        <a:t>147</a:t>
                      </a:r>
                      <a:endParaRPr lang="en-US" dirty="0"/>
                    </a:p>
                  </a:txBody>
                  <a:tcPr marL="84668" marR="84668"/>
                </a:tc>
                <a:tc>
                  <a:txBody>
                    <a:bodyPr/>
                    <a:lstStyle/>
                    <a:p>
                      <a:r>
                        <a:rPr lang="en-US" dirty="0" smtClean="0"/>
                        <a:t>14</a:t>
                      </a:r>
                      <a:endParaRPr lang="en-US" dirty="0"/>
                    </a:p>
                  </a:txBody>
                  <a:tcPr marL="84668" marR="84668"/>
                </a:tc>
              </a:tr>
              <a:tr h="388620">
                <a:tc>
                  <a:txBody>
                    <a:bodyPr/>
                    <a:lstStyle/>
                    <a:p>
                      <a:r>
                        <a:rPr lang="en-US" dirty="0" smtClean="0"/>
                        <a:t>Age 40-44</a:t>
                      </a:r>
                      <a:endParaRPr lang="en-US" dirty="0"/>
                    </a:p>
                  </a:txBody>
                  <a:tcPr marL="84668" marR="84668"/>
                </a:tc>
                <a:tc>
                  <a:txBody>
                    <a:bodyPr/>
                    <a:lstStyle/>
                    <a:p>
                      <a:r>
                        <a:rPr lang="en-US" dirty="0" smtClean="0"/>
                        <a:t>150</a:t>
                      </a:r>
                      <a:endParaRPr lang="en-US" dirty="0"/>
                    </a:p>
                  </a:txBody>
                  <a:tcPr marL="84668" marR="84668"/>
                </a:tc>
                <a:tc>
                  <a:txBody>
                    <a:bodyPr/>
                    <a:lstStyle/>
                    <a:p>
                      <a:r>
                        <a:rPr lang="en-US" dirty="0" smtClean="0"/>
                        <a:t>101</a:t>
                      </a:r>
                      <a:endParaRPr lang="en-US" dirty="0"/>
                    </a:p>
                  </a:txBody>
                  <a:tcPr marL="84668" marR="84668"/>
                </a:tc>
                <a:tc>
                  <a:txBody>
                    <a:bodyPr/>
                    <a:lstStyle/>
                    <a:p>
                      <a:r>
                        <a:rPr lang="en-US" dirty="0" smtClean="0"/>
                        <a:t>112</a:t>
                      </a:r>
                      <a:endParaRPr lang="en-US" dirty="0"/>
                    </a:p>
                  </a:txBody>
                  <a:tcPr marL="84668" marR="84668"/>
                </a:tc>
                <a:tc>
                  <a:txBody>
                    <a:bodyPr/>
                    <a:lstStyle/>
                    <a:p>
                      <a:r>
                        <a:rPr lang="en-US" dirty="0" smtClean="0"/>
                        <a:t>69</a:t>
                      </a:r>
                      <a:endParaRPr lang="en-US" dirty="0"/>
                    </a:p>
                  </a:txBody>
                  <a:tcPr marL="84668" marR="84668"/>
                </a:tc>
              </a:tr>
              <a:tr h="370840">
                <a:tc>
                  <a:txBody>
                    <a:bodyPr/>
                    <a:lstStyle/>
                    <a:p>
                      <a:r>
                        <a:rPr lang="en-US" dirty="0" smtClean="0"/>
                        <a:t>Age 45-49</a:t>
                      </a:r>
                      <a:endParaRPr lang="en-US" dirty="0"/>
                    </a:p>
                  </a:txBody>
                  <a:tcPr marL="84668" marR="84668"/>
                </a:tc>
                <a:tc>
                  <a:txBody>
                    <a:bodyPr/>
                    <a:lstStyle/>
                    <a:p>
                      <a:r>
                        <a:rPr lang="en-US" dirty="0" smtClean="0"/>
                        <a:t>107</a:t>
                      </a:r>
                      <a:endParaRPr lang="en-US" dirty="0"/>
                    </a:p>
                  </a:txBody>
                  <a:tcPr marL="84668" marR="84668"/>
                </a:tc>
                <a:tc>
                  <a:txBody>
                    <a:bodyPr/>
                    <a:lstStyle/>
                    <a:p>
                      <a:r>
                        <a:rPr lang="en-US" dirty="0" smtClean="0"/>
                        <a:t>92</a:t>
                      </a:r>
                      <a:endParaRPr lang="en-US" dirty="0"/>
                    </a:p>
                  </a:txBody>
                  <a:tcPr marL="84668" marR="84668"/>
                </a:tc>
                <a:tc>
                  <a:txBody>
                    <a:bodyPr/>
                    <a:lstStyle/>
                    <a:p>
                      <a:r>
                        <a:rPr lang="en-US" dirty="0" smtClean="0"/>
                        <a:t>111</a:t>
                      </a:r>
                      <a:endParaRPr lang="en-US" dirty="0"/>
                    </a:p>
                  </a:txBody>
                  <a:tcPr marL="84668" marR="8466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180</a:t>
                      </a:r>
                    </a:p>
                    <a:p>
                      <a:endParaRPr lang="en-US" dirty="0"/>
                    </a:p>
                  </a:txBody>
                  <a:tcPr marL="84668" marR="84668"/>
                </a:tc>
              </a:tr>
              <a:tr h="370840">
                <a:tc>
                  <a:txBody>
                    <a:bodyPr/>
                    <a:lstStyle/>
                    <a:p>
                      <a:r>
                        <a:rPr lang="en-US" dirty="0" smtClean="0"/>
                        <a:t>Full-time</a:t>
                      </a:r>
                      <a:r>
                        <a:rPr lang="en-US" baseline="0" dirty="0" smtClean="0"/>
                        <a:t> workers</a:t>
                      </a:r>
                      <a:endParaRPr lang="en-US" dirty="0"/>
                    </a:p>
                  </a:txBody>
                  <a:tcPr marL="84668" marR="84668"/>
                </a:tc>
                <a:tc>
                  <a:txBody>
                    <a:bodyPr/>
                    <a:lstStyle/>
                    <a:p>
                      <a:r>
                        <a:rPr lang="en-US" dirty="0" smtClean="0"/>
                        <a:t>127</a:t>
                      </a:r>
                      <a:endParaRPr lang="en-US" dirty="0"/>
                    </a:p>
                  </a:txBody>
                  <a:tcPr marL="84668" marR="84668"/>
                </a:tc>
                <a:tc>
                  <a:txBody>
                    <a:bodyPr/>
                    <a:lstStyle/>
                    <a:p>
                      <a:r>
                        <a:rPr lang="en-US" dirty="0" smtClean="0"/>
                        <a:t>118</a:t>
                      </a:r>
                      <a:endParaRPr lang="en-US" dirty="0"/>
                    </a:p>
                  </a:txBody>
                  <a:tcPr marL="84668" marR="84668"/>
                </a:tc>
                <a:tc>
                  <a:txBody>
                    <a:bodyPr/>
                    <a:lstStyle/>
                    <a:p>
                      <a:r>
                        <a:rPr lang="en-US" dirty="0" smtClean="0"/>
                        <a:t>118</a:t>
                      </a:r>
                      <a:endParaRPr lang="en-US" dirty="0"/>
                    </a:p>
                  </a:txBody>
                  <a:tcPr marL="84668" marR="84668"/>
                </a:tc>
                <a:tc>
                  <a:txBody>
                    <a:bodyPr/>
                    <a:lstStyle/>
                    <a:p>
                      <a:r>
                        <a:rPr lang="en-US" dirty="0" smtClean="0"/>
                        <a:t>97</a:t>
                      </a:r>
                      <a:endParaRPr lang="en-US" dirty="0"/>
                    </a:p>
                  </a:txBody>
                  <a:tcPr marL="84668" marR="84668"/>
                </a:tc>
              </a:tr>
              <a:tr h="370840">
                <a:tc>
                  <a:txBody>
                    <a:bodyPr/>
                    <a:lstStyle/>
                    <a:p>
                      <a:r>
                        <a:rPr lang="en-US" dirty="0" smtClean="0"/>
                        <a:t>Part-time</a:t>
                      </a:r>
                      <a:r>
                        <a:rPr lang="en-US" baseline="0" dirty="0" smtClean="0"/>
                        <a:t> workers</a:t>
                      </a:r>
                      <a:endParaRPr lang="en-US" dirty="0"/>
                    </a:p>
                  </a:txBody>
                  <a:tcPr marL="84668" marR="84668"/>
                </a:tc>
                <a:tc>
                  <a:txBody>
                    <a:bodyPr/>
                    <a:lstStyle/>
                    <a:p>
                      <a:r>
                        <a:rPr lang="en-US" dirty="0" smtClean="0"/>
                        <a:t>91</a:t>
                      </a:r>
                      <a:endParaRPr lang="en-US" dirty="0"/>
                    </a:p>
                  </a:txBody>
                  <a:tcPr marL="84668" marR="8466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141</a:t>
                      </a:r>
                    </a:p>
                    <a:p>
                      <a:endParaRPr lang="en-US" dirty="0"/>
                    </a:p>
                  </a:txBody>
                  <a:tcPr marL="84668" marR="84668"/>
                </a:tc>
                <a:tc>
                  <a:txBody>
                    <a:bodyPr/>
                    <a:lstStyle/>
                    <a:p>
                      <a:r>
                        <a:rPr lang="en-US" dirty="0" smtClean="0"/>
                        <a:t>95</a:t>
                      </a:r>
                      <a:endParaRPr lang="en-US" dirty="0"/>
                    </a:p>
                  </a:txBody>
                  <a:tcPr marL="84668" marR="84668"/>
                </a:tc>
                <a:tc>
                  <a:txBody>
                    <a:bodyPr/>
                    <a:lstStyle/>
                    <a:p>
                      <a:r>
                        <a:rPr lang="en-US" dirty="0" smtClean="0"/>
                        <a:t>104</a:t>
                      </a:r>
                      <a:endParaRPr lang="en-US" dirty="0"/>
                    </a:p>
                  </a:txBody>
                  <a:tcPr marL="84668" marR="84668"/>
                </a:tc>
              </a:tr>
            </a:tbl>
          </a:graphicData>
        </a:graphic>
      </p:graphicFrame>
      <p:sp>
        <p:nvSpPr>
          <p:cNvPr id="5" name="Rectangle 4"/>
          <p:cNvSpPr/>
          <p:nvPr/>
        </p:nvSpPr>
        <p:spPr>
          <a:xfrm>
            <a:off x="7772400" y="6310829"/>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by index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the income between $75,000-$99,000 Sprint/Nextel has an index of 162 and U.S. Cellular has an index of 65, both of significant importance. For the income between $99,000-$150,000 again Sprint, Nextel has an index of 191 and U.S, Cellular has it of 14 which is both high and low for their respective companies.</a:t>
            </a:r>
          </a:p>
          <a:p>
            <a:r>
              <a:rPr lang="en-US" dirty="0" smtClean="0"/>
              <a:t>For the age of household between 45-49 U.S. Cellular stands out with an index of 180. Surprisingly for the age of 40-44, that company has relatively low index of 69</a:t>
            </a:r>
          </a:p>
          <a:p>
            <a:r>
              <a:rPr lang="en-US" dirty="0" smtClean="0"/>
              <a:t>For 3 or more children between the age of 10-17, U.S. Cingular is the lowest with an index of 75 and T-Mobile skyrockets with an index of 166</a:t>
            </a:r>
          </a:p>
          <a:p>
            <a:r>
              <a:rPr lang="en-US" dirty="0" smtClean="0"/>
              <a:t>For a full-time workers, Sprint/Nextel has an index of 127, compared to the 141 index that T-Mobile has for a par-time workers.</a:t>
            </a:r>
          </a:p>
          <a:p>
            <a:r>
              <a:rPr lang="en-US" dirty="0" smtClean="0"/>
              <a:t>If you are a single person never married, T-Mobile seems right for you with an index of 136</a:t>
            </a:r>
          </a:p>
          <a:p>
            <a:r>
              <a:rPr lang="en-US" dirty="0" smtClean="0"/>
              <a:t>if you were looking for the best deals on phones, turn no other than to T-Mobile with an index of 123</a:t>
            </a:r>
          </a:p>
        </p:txBody>
      </p:sp>
      <p:sp>
        <p:nvSpPr>
          <p:cNvPr id="4" name="Rectangle 3"/>
          <p:cNvSpPr/>
          <p:nvPr/>
        </p:nvSpPr>
        <p:spPr>
          <a:xfrm>
            <a:off x="7688600" y="6216134"/>
            <a:ext cx="777200" cy="369332"/>
          </a:xfrm>
          <a:prstGeom prst="rect">
            <a:avLst/>
          </a:prstGeom>
        </p:spPr>
        <p:txBody>
          <a:bodyPr wrap="none">
            <a:spAutoFit/>
          </a:bodyPr>
          <a:lstStyle/>
          <a:p>
            <a:r>
              <a:rPr lang="en-US" dirty="0" smtClean="0"/>
              <a:t>(G.D.)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target cities of Metro PCS and why?? </a:t>
            </a:r>
            <a:endParaRPr lang="en-US" dirty="0"/>
          </a:p>
        </p:txBody>
      </p:sp>
      <p:sp>
        <p:nvSpPr>
          <p:cNvPr id="3" name="Content Placeholder 2"/>
          <p:cNvSpPr>
            <a:spLocks noGrp="1"/>
          </p:cNvSpPr>
          <p:nvPr>
            <p:ph idx="1"/>
          </p:nvPr>
        </p:nvSpPr>
        <p:spPr/>
        <p:txBody>
          <a:bodyPr/>
          <a:lstStyle/>
          <a:p>
            <a:r>
              <a:rPr lang="en-US" dirty="0" smtClean="0"/>
              <a:t>New York</a:t>
            </a:r>
          </a:p>
          <a:p>
            <a:pPr lvl="1"/>
            <a:r>
              <a:rPr lang="en-US" dirty="0" smtClean="0"/>
              <a:t>Long Island</a:t>
            </a:r>
          </a:p>
          <a:p>
            <a:pPr lvl="1"/>
            <a:r>
              <a:rPr lang="en-US" dirty="0" smtClean="0"/>
              <a:t>White Plants</a:t>
            </a:r>
          </a:p>
          <a:p>
            <a:pPr lvl="1"/>
            <a:r>
              <a:rPr lang="en-US" dirty="0" smtClean="0"/>
              <a:t>Bridge Port </a:t>
            </a:r>
          </a:p>
          <a:p>
            <a:r>
              <a:rPr lang="en-US" dirty="0" smtClean="0"/>
              <a:t>Boston Metropolitan areas</a:t>
            </a:r>
          </a:p>
          <a:p>
            <a:pPr lvl="1"/>
            <a:r>
              <a:rPr lang="en-US" dirty="0" smtClean="0"/>
              <a:t>Worcester</a:t>
            </a:r>
          </a:p>
        </p:txBody>
      </p:sp>
      <p:sp>
        <p:nvSpPr>
          <p:cNvPr id="4" name="Rectangle 3"/>
          <p:cNvSpPr/>
          <p:nvPr/>
        </p:nvSpPr>
        <p:spPr>
          <a:xfrm>
            <a:off x="7684849" y="6310829"/>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a:buFont typeface="Arial" pitchFamily="34" charset="0"/>
              <a:buChar char="•"/>
            </a:pPr>
            <a:r>
              <a:rPr lang="en-US" dirty="0" smtClean="0"/>
              <a:t> A wireless phone company that targets youth and minority demographics, offering service without requiring a contract or a credit check</a:t>
            </a:r>
          </a:p>
          <a:p>
            <a:pPr>
              <a:buFont typeface="Arial" pitchFamily="34" charset="0"/>
              <a:buChar char="•"/>
            </a:pPr>
            <a:r>
              <a:rPr lang="en-US" dirty="0" smtClean="0"/>
              <a:t>This is the difference between them and Verizon Wireless, AT&amp;T, etc.</a:t>
            </a:r>
          </a:p>
          <a:p>
            <a:pPr>
              <a:buFont typeface="Arial" pitchFamily="34" charset="0"/>
              <a:buChar char="•"/>
            </a:pPr>
            <a:r>
              <a:rPr lang="en-US" dirty="0" smtClean="0"/>
              <a:t>Unlimited voice plans start at $30 a month, and youth and young professionals form 55% of MetroPCS's customers</a:t>
            </a:r>
          </a:p>
          <a:p>
            <a:pPr>
              <a:buFont typeface="Arial" pitchFamily="34" charset="0"/>
              <a:buChar char="•"/>
            </a:pPr>
            <a:r>
              <a:rPr lang="en-US" dirty="0" smtClean="0"/>
              <a:t>The company spends $124 on average per new customer added, compared to the industry average of $358</a:t>
            </a:r>
          </a:p>
          <a:p>
            <a:pPr>
              <a:buFont typeface="Arial" pitchFamily="34" charset="0"/>
              <a:buChar char="•"/>
            </a:pPr>
            <a:endParaRPr lang="en-US" dirty="0" smtClean="0"/>
          </a:p>
        </p:txBody>
      </p:sp>
      <p:sp>
        <p:nvSpPr>
          <p:cNvPr id="6" name="TextBox 5"/>
          <p:cNvSpPr txBox="1"/>
          <p:nvPr/>
        </p:nvSpPr>
        <p:spPr>
          <a:xfrm>
            <a:off x="7673662" y="6268320"/>
            <a:ext cx="807076" cy="369332"/>
          </a:xfrm>
          <a:prstGeom prst="rect">
            <a:avLst/>
          </a:prstGeom>
          <a:noFill/>
        </p:spPr>
        <p:txBody>
          <a:bodyPr wrap="square" rtlCol="0">
            <a:spAutoFit/>
          </a:bodyPr>
          <a:lstStyle/>
          <a:p>
            <a:pPr lvl="0"/>
            <a:r>
              <a:rPr lang="en-US" dirty="0" smtClean="0"/>
              <a:t>(G.D.)</a:t>
            </a:r>
            <a:endParaRPr lang="en-US" dirty="0"/>
          </a:p>
        </p:txBody>
      </p:sp>
      <p:pic>
        <p:nvPicPr>
          <p:cNvPr id="1026" name="Picture 2"/>
          <p:cNvPicPr>
            <a:picLocks noChangeAspect="1" noChangeArrowheads="1"/>
          </p:cNvPicPr>
          <p:nvPr/>
        </p:nvPicPr>
        <p:blipFill>
          <a:blip r:embed="rId2"/>
          <a:srcRect/>
          <a:stretch>
            <a:fillRect/>
          </a:stretch>
        </p:blipFill>
        <p:spPr bwMode="auto">
          <a:xfrm>
            <a:off x="2286000" y="533400"/>
            <a:ext cx="4114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has the number of customers changed over time? </a:t>
            </a:r>
            <a:endParaRPr lang="en-US" dirty="0"/>
          </a:p>
        </p:txBody>
      </p:sp>
      <p:sp>
        <p:nvSpPr>
          <p:cNvPr id="3" name="Content Placeholder 2"/>
          <p:cNvSpPr>
            <a:spLocks noGrp="1"/>
          </p:cNvSpPr>
          <p:nvPr>
            <p:ph idx="1"/>
          </p:nvPr>
        </p:nvSpPr>
        <p:spPr/>
        <p:txBody>
          <a:bodyPr/>
          <a:lstStyle/>
          <a:p>
            <a:r>
              <a:rPr lang="en-US" dirty="0" smtClean="0"/>
              <a:t>More then one million subscribers for the forth consecutive year</a:t>
            </a:r>
          </a:p>
          <a:p>
            <a:r>
              <a:rPr lang="en-US" dirty="0" smtClean="0"/>
              <a:t>Over 6.6 million subscribers in 2009 alone(23.71% more then in 2008) </a:t>
            </a:r>
          </a:p>
          <a:p>
            <a:r>
              <a:rPr lang="en-US" dirty="0" smtClean="0"/>
              <a:t>215 million nationwide customers today </a:t>
            </a:r>
          </a:p>
        </p:txBody>
      </p:sp>
      <p:sp>
        <p:nvSpPr>
          <p:cNvPr id="4" name="Rectangle 3"/>
          <p:cNvSpPr/>
          <p:nvPr/>
        </p:nvSpPr>
        <p:spPr>
          <a:xfrm>
            <a:off x="7684849"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business growth trust loyalty_full.jpeg"/>
          <p:cNvPicPr>
            <a:picLocks noChangeAspect="1"/>
          </p:cNvPicPr>
          <p:nvPr/>
        </p:nvPicPr>
        <p:blipFill>
          <a:blip r:embed="rId2"/>
          <a:stretch>
            <a:fillRect/>
          </a:stretch>
        </p:blipFill>
        <p:spPr>
          <a:xfrm>
            <a:off x="457200" y="4261366"/>
            <a:ext cx="6769100" cy="23241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needs and wants do to the needs of customers? </a:t>
            </a:r>
            <a:endParaRPr lang="en-US" dirty="0"/>
          </a:p>
        </p:txBody>
      </p:sp>
      <p:graphicFrame>
        <p:nvGraphicFramePr>
          <p:cNvPr id="6" name="Content Placeholder 5"/>
          <p:cNvGraphicFramePr>
            <a:graphicFrameLocks noGrp="1"/>
          </p:cNvGraphicFramePr>
          <p:nvPr>
            <p:ph idx="1"/>
          </p:nvPr>
        </p:nvGraphicFramePr>
        <p:xfrm>
          <a:off x="457200" y="1600200"/>
          <a:ext cx="7620002" cy="2466340"/>
        </p:xfrm>
        <a:graphic>
          <a:graphicData uri="http://schemas.openxmlformats.org/drawingml/2006/table">
            <a:tbl>
              <a:tblPr firstRow="1" bandRow="1">
                <a:tableStyleId>{1E171933-4619-4E11-9A3F-F7608DF75F80}</a:tableStyleId>
              </a:tblPr>
              <a:tblGrid>
                <a:gridCol w="3810001"/>
                <a:gridCol w="3810001"/>
              </a:tblGrid>
              <a:tr h="370840">
                <a:tc>
                  <a:txBody>
                    <a:bodyPr/>
                    <a:lstStyle/>
                    <a:p>
                      <a:r>
                        <a:rPr lang="en-US" sz="2800" dirty="0" smtClean="0"/>
                        <a:t>Needs </a:t>
                      </a:r>
                      <a:endParaRPr lang="en-US" sz="2800" dirty="0"/>
                    </a:p>
                  </a:txBody>
                  <a:tcPr marL="84668" marR="84668"/>
                </a:tc>
                <a:tc>
                  <a:txBody>
                    <a:bodyPr/>
                    <a:lstStyle/>
                    <a:p>
                      <a:r>
                        <a:rPr lang="en-US" sz="2800" dirty="0" smtClean="0"/>
                        <a:t>Wants</a:t>
                      </a:r>
                      <a:r>
                        <a:rPr lang="en-US" dirty="0" smtClean="0"/>
                        <a:t> </a:t>
                      </a:r>
                      <a:endParaRPr lang="en-US" dirty="0"/>
                    </a:p>
                  </a:txBody>
                  <a:tcPr marL="84668" marR="84668"/>
                </a:tc>
              </a:tr>
              <a:tr h="370840">
                <a:tc>
                  <a:txBody>
                    <a:bodyPr/>
                    <a:lstStyle/>
                    <a:p>
                      <a:r>
                        <a:rPr lang="en-US" dirty="0" smtClean="0"/>
                        <a:t>Wireless Phones </a:t>
                      </a:r>
                      <a:endParaRPr lang="en-US" dirty="0"/>
                    </a:p>
                  </a:txBody>
                  <a:tcPr marL="84668" marR="84668"/>
                </a:tc>
                <a:tc>
                  <a:txBody>
                    <a:bodyPr/>
                    <a:lstStyle/>
                    <a:p>
                      <a:r>
                        <a:rPr lang="en-US" dirty="0" smtClean="0"/>
                        <a:t>Affordable (cheap)  </a:t>
                      </a:r>
                      <a:endParaRPr lang="en-US" dirty="0"/>
                    </a:p>
                  </a:txBody>
                  <a:tcPr marL="84668" marR="84668"/>
                </a:tc>
              </a:tr>
              <a:tr h="370840">
                <a:tc>
                  <a:txBody>
                    <a:bodyPr/>
                    <a:lstStyle/>
                    <a:p>
                      <a:r>
                        <a:rPr lang="en-US" dirty="0" smtClean="0"/>
                        <a:t>Local/ Long distance Talk</a:t>
                      </a:r>
                      <a:endParaRPr lang="en-US" dirty="0"/>
                    </a:p>
                  </a:txBody>
                  <a:tcPr marL="84668" marR="84668"/>
                </a:tc>
                <a:tc>
                  <a:txBody>
                    <a:bodyPr/>
                    <a:lstStyle/>
                    <a:p>
                      <a:r>
                        <a:rPr lang="en-US" dirty="0" smtClean="0"/>
                        <a:t>Unlimited </a:t>
                      </a:r>
                      <a:endParaRPr lang="en-US" dirty="0"/>
                    </a:p>
                  </a:txBody>
                  <a:tcPr marL="84668" marR="84668"/>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SMS</a:t>
                      </a:r>
                      <a:r>
                        <a:rPr lang="en-US" baseline="0" dirty="0" smtClean="0"/>
                        <a:t> Package </a:t>
                      </a:r>
                      <a:endParaRPr lang="en-US" dirty="0" smtClean="0"/>
                    </a:p>
                    <a:p>
                      <a:endParaRPr lang="en-US" dirty="0"/>
                    </a:p>
                  </a:txBody>
                  <a:tcPr marL="84668" marR="84668"/>
                </a:tc>
                <a:tc>
                  <a:txBody>
                    <a:bodyPr/>
                    <a:lstStyle/>
                    <a:p>
                      <a:r>
                        <a:rPr lang="en-US" dirty="0" smtClean="0"/>
                        <a:t>Unlimited</a:t>
                      </a:r>
                      <a:endParaRPr lang="en-US" dirty="0"/>
                    </a:p>
                  </a:txBody>
                  <a:tcPr marL="84668" marR="84668"/>
                </a:tc>
              </a:tr>
              <a:tr h="370840">
                <a:tc>
                  <a:txBody>
                    <a:bodyPr/>
                    <a:lstStyle/>
                    <a:p>
                      <a:r>
                        <a:rPr lang="en-US" dirty="0" smtClean="0"/>
                        <a:t>MMS Package </a:t>
                      </a:r>
                      <a:endParaRPr lang="en-US" dirty="0"/>
                    </a:p>
                  </a:txBody>
                  <a:tcPr marL="84668" marR="84668"/>
                </a:tc>
                <a:tc>
                  <a:txBody>
                    <a:bodyPr/>
                    <a:lstStyle/>
                    <a:p>
                      <a:r>
                        <a:rPr lang="en-US" dirty="0" smtClean="0"/>
                        <a:t>Unlimited </a:t>
                      </a:r>
                      <a:endParaRPr lang="en-US" dirty="0"/>
                    </a:p>
                  </a:txBody>
                  <a:tcPr marL="84668" marR="84668"/>
                </a:tc>
              </a:tr>
              <a:tr h="370840">
                <a:tc>
                  <a:txBody>
                    <a:bodyPr/>
                    <a:lstStyle/>
                    <a:p>
                      <a:r>
                        <a:rPr lang="en-US" dirty="0" smtClean="0"/>
                        <a:t>Data Package</a:t>
                      </a:r>
                      <a:endParaRPr lang="en-US" dirty="0"/>
                    </a:p>
                  </a:txBody>
                  <a:tcPr marL="84668" marR="84668"/>
                </a:tc>
                <a:tc>
                  <a:txBody>
                    <a:bodyPr/>
                    <a:lstStyle/>
                    <a:p>
                      <a:r>
                        <a:rPr lang="en-US" dirty="0" smtClean="0"/>
                        <a:t>Unlimited</a:t>
                      </a:r>
                    </a:p>
                    <a:p>
                      <a:r>
                        <a:rPr lang="en-US" dirty="0" smtClean="0"/>
                        <a:t> </a:t>
                      </a:r>
                      <a:endParaRPr lang="en-US" dirty="0"/>
                    </a:p>
                  </a:txBody>
                  <a:tcPr marL="84668" marR="84668"/>
                </a:tc>
              </a:tr>
            </a:tbl>
          </a:graphicData>
        </a:graphic>
      </p:graphicFrame>
      <p:sp>
        <p:nvSpPr>
          <p:cNvPr id="4" name="Rectangle 3"/>
          <p:cNvSpPr/>
          <p:nvPr/>
        </p:nvSpPr>
        <p:spPr>
          <a:xfrm>
            <a:off x="7684851" y="6285252"/>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13_13wantsneeds.jpg"/>
          <p:cNvPicPr>
            <a:picLocks noChangeAspect="1"/>
          </p:cNvPicPr>
          <p:nvPr/>
        </p:nvPicPr>
        <p:blipFill>
          <a:blip r:embed="rId2"/>
          <a:stretch>
            <a:fillRect/>
          </a:stretch>
        </p:blipFill>
        <p:spPr>
          <a:xfrm>
            <a:off x="457200" y="4495800"/>
            <a:ext cx="6934200" cy="237744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services provided by Metro PCS satisfy customers needs and wants? </a:t>
            </a:r>
            <a:endParaRPr lang="en-US" dirty="0"/>
          </a:p>
        </p:txBody>
      </p:sp>
      <p:sp>
        <p:nvSpPr>
          <p:cNvPr id="3" name="Content Placeholder 2"/>
          <p:cNvSpPr>
            <a:spLocks noGrp="1"/>
          </p:cNvSpPr>
          <p:nvPr>
            <p:ph idx="1"/>
          </p:nvPr>
        </p:nvSpPr>
        <p:spPr/>
        <p:txBody>
          <a:bodyPr/>
          <a:lstStyle/>
          <a:p>
            <a:endParaRPr lang="en-US" dirty="0" smtClean="0"/>
          </a:p>
          <a:p>
            <a:r>
              <a:rPr lang="en-US" dirty="0" smtClean="0"/>
              <a:t>Giving them flat low rate plans</a:t>
            </a:r>
          </a:p>
          <a:p>
            <a:r>
              <a:rPr lang="en-US" dirty="0" smtClean="0"/>
              <a:t>Providing them services that they need and want</a:t>
            </a:r>
          </a:p>
          <a:p>
            <a:r>
              <a:rPr lang="en-US" dirty="0" smtClean="0"/>
              <a:t>Including more unlimited services in their plans then customers actually need or use</a:t>
            </a:r>
          </a:p>
          <a:p>
            <a:pPr>
              <a:buNone/>
            </a:pPr>
            <a:r>
              <a:rPr lang="en-US" dirty="0" smtClean="0"/>
              <a:t>  </a:t>
            </a:r>
          </a:p>
        </p:txBody>
      </p:sp>
      <p:sp>
        <p:nvSpPr>
          <p:cNvPr id="4" name="Rectangle 3"/>
          <p:cNvSpPr/>
          <p:nvPr/>
        </p:nvSpPr>
        <p:spPr>
          <a:xfrm>
            <a:off x="7772400"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digital-marketing-strategy.jpg"/>
          <p:cNvPicPr>
            <a:picLocks noChangeAspect="1"/>
          </p:cNvPicPr>
          <p:nvPr/>
        </p:nvPicPr>
        <p:blipFill>
          <a:blip r:embed="rId2"/>
          <a:stretch>
            <a:fillRect/>
          </a:stretch>
        </p:blipFill>
        <p:spPr>
          <a:xfrm>
            <a:off x="457200" y="3657600"/>
            <a:ext cx="6096000" cy="27432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when do the customers pay their bills? </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plans are prepaid</a:t>
            </a:r>
          </a:p>
          <a:p>
            <a:r>
              <a:rPr lang="en-US" dirty="0" smtClean="0"/>
              <a:t>Payments are done at</a:t>
            </a:r>
          </a:p>
          <a:p>
            <a:pPr lvl="1"/>
            <a:r>
              <a:rPr lang="en-US" dirty="0" smtClean="0"/>
              <a:t>Authorized Metro PCS Stores</a:t>
            </a:r>
          </a:p>
          <a:p>
            <a:pPr lvl="1"/>
            <a:r>
              <a:rPr lang="en-US" dirty="0" smtClean="0"/>
              <a:t>Western Union </a:t>
            </a:r>
            <a:endParaRPr lang="en-US" dirty="0"/>
          </a:p>
        </p:txBody>
      </p:sp>
      <p:sp>
        <p:nvSpPr>
          <p:cNvPr id="4" name="Rectangle 3"/>
          <p:cNvSpPr/>
          <p:nvPr/>
        </p:nvSpPr>
        <p:spPr>
          <a:xfrm>
            <a:off x="7630065"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53046" cy="6858000"/>
          </a:xfrm>
          <a:prstGeom prst="rect">
            <a:avLst/>
          </a:prstGeom>
          <a:noFill/>
          <a:ln w="9525">
            <a:noFill/>
            <a:miter lim="800000"/>
            <a:headEnd/>
            <a:tailEnd/>
          </a:ln>
        </p:spPr>
      </p:pic>
      <p:sp>
        <p:nvSpPr>
          <p:cNvPr id="6" name="TextBox 5"/>
          <p:cNvSpPr txBox="1"/>
          <p:nvPr/>
        </p:nvSpPr>
        <p:spPr>
          <a:xfrm>
            <a:off x="5562600" y="3352800"/>
            <a:ext cx="3352800" cy="1754326"/>
          </a:xfrm>
          <a:prstGeom prst="rect">
            <a:avLst/>
          </a:prstGeom>
          <a:noFill/>
        </p:spPr>
        <p:txBody>
          <a:bodyPr wrap="square" rtlCol="0">
            <a:spAutoFit/>
          </a:bodyPr>
          <a:lstStyle/>
          <a:p>
            <a:pPr>
              <a:buFont typeface="Wingdings" pitchFamily="2" charset="2"/>
              <a:buChar char="Ø"/>
            </a:pPr>
            <a:r>
              <a:rPr lang="en-US" sz="1200" dirty="0" smtClean="0"/>
              <a:t>The company reported revenues of $3,480.52 million during the fiscal year ended December 2009, an increase of 26.49% over 2008. </a:t>
            </a:r>
          </a:p>
          <a:p>
            <a:pPr>
              <a:buFont typeface="Wingdings" pitchFamily="2" charset="2"/>
              <a:buChar char="Ø"/>
            </a:pPr>
            <a:r>
              <a:rPr lang="en-US" sz="1200" i="1" dirty="0" smtClean="0"/>
              <a:t>The operating profit of the company was $532.90 million during the fiscal year 2009, an increase of 21.97% over 2008. </a:t>
            </a:r>
          </a:p>
          <a:p>
            <a:pPr>
              <a:buFont typeface="Wingdings" pitchFamily="2" charset="2"/>
              <a:buChar char="Ø"/>
            </a:pPr>
            <a:r>
              <a:rPr lang="en-US" sz="1200" dirty="0" smtClean="0"/>
              <a:t>The net profit of the company was $176.84 million during the fiscal year 2009, an increase of 18.34% over 2008.</a:t>
            </a:r>
            <a:endParaRPr lang="en-US" sz="1200" dirty="0"/>
          </a:p>
        </p:txBody>
      </p:sp>
      <p:sp>
        <p:nvSpPr>
          <p:cNvPr id="7" name="TextBox 6"/>
          <p:cNvSpPr txBox="1"/>
          <p:nvPr/>
        </p:nvSpPr>
        <p:spPr>
          <a:xfrm>
            <a:off x="8115838" y="6285561"/>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has the net income of Metro PCS changed over time? </a:t>
            </a:r>
            <a:endParaRPr lang="en-US" dirty="0"/>
          </a:p>
        </p:txBody>
      </p:sp>
      <p:sp>
        <p:nvSpPr>
          <p:cNvPr id="3" name="Content Placeholder 2"/>
          <p:cNvSpPr>
            <a:spLocks noGrp="1"/>
          </p:cNvSpPr>
          <p:nvPr>
            <p:ph idx="1"/>
          </p:nvPr>
        </p:nvSpPr>
        <p:spPr/>
        <p:txBody>
          <a:bodyPr/>
          <a:lstStyle/>
          <a:p>
            <a:endParaRPr lang="en-US" dirty="0" smtClean="0"/>
          </a:p>
          <a:p>
            <a:r>
              <a:rPr lang="en-US" dirty="0" smtClean="0"/>
              <a:t>$1154.31 million increase in 2009 which was 65.39% more then the growth of 2008 </a:t>
            </a:r>
          </a:p>
          <a:p>
            <a:r>
              <a:rPr lang="en-US" dirty="0" smtClean="0"/>
              <a:t>Increase of $3.5 billion in total revenue today which was 26.49% more then there revenue of 2008.</a:t>
            </a:r>
          </a:p>
          <a:p>
            <a:pPr>
              <a:buNone/>
            </a:pPr>
            <a:r>
              <a:rPr lang="en-US" dirty="0" smtClean="0"/>
              <a:t>  </a:t>
            </a:r>
          </a:p>
        </p:txBody>
      </p:sp>
      <p:sp>
        <p:nvSpPr>
          <p:cNvPr id="4" name="Rectangle 3"/>
          <p:cNvSpPr/>
          <p:nvPr/>
        </p:nvSpPr>
        <p:spPr>
          <a:xfrm>
            <a:off x="7684849"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affiliate-marketing-sales.jpg"/>
          <p:cNvPicPr>
            <a:picLocks noChangeAspect="1"/>
          </p:cNvPicPr>
          <p:nvPr/>
        </p:nvPicPr>
        <p:blipFill>
          <a:blip r:embed="rId2"/>
          <a:stretch>
            <a:fillRect/>
          </a:stretch>
        </p:blipFill>
        <p:spPr>
          <a:xfrm>
            <a:off x="1981200" y="3517900"/>
            <a:ext cx="3581400" cy="33401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become the potential target market? </a:t>
            </a:r>
            <a:endParaRPr lang="en-US" dirty="0"/>
          </a:p>
        </p:txBody>
      </p:sp>
      <p:sp>
        <p:nvSpPr>
          <p:cNvPr id="3" name="Content Placeholder 2"/>
          <p:cNvSpPr>
            <a:spLocks noGrp="1"/>
          </p:cNvSpPr>
          <p:nvPr>
            <p:ph idx="1"/>
          </p:nvPr>
        </p:nvSpPr>
        <p:spPr>
          <a:xfrm>
            <a:off x="457200" y="1574804"/>
            <a:ext cx="7620000" cy="4800600"/>
          </a:xfrm>
        </p:spPr>
        <p:txBody>
          <a:bodyPr/>
          <a:lstStyle/>
          <a:p>
            <a:r>
              <a:rPr lang="en-US" dirty="0" smtClean="0"/>
              <a:t>People who are afraid of commitment and contracts  </a:t>
            </a:r>
          </a:p>
          <a:p>
            <a:r>
              <a:rPr lang="en-US" dirty="0" smtClean="0"/>
              <a:t>Customers with friends and families living overseas</a:t>
            </a:r>
          </a:p>
          <a:p>
            <a:r>
              <a:rPr lang="en-US" dirty="0" smtClean="0"/>
              <a:t>Parents with more then one kids </a:t>
            </a:r>
            <a:endParaRPr lang="en-US" dirty="0"/>
          </a:p>
        </p:txBody>
      </p:sp>
      <p:sp>
        <p:nvSpPr>
          <p:cNvPr id="4" name="Rectangle 3"/>
          <p:cNvSpPr/>
          <p:nvPr/>
        </p:nvSpPr>
        <p:spPr>
          <a:xfrm>
            <a:off x="7684849" y="6336948"/>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dreamstime_9234909-300x285.jpg"/>
          <p:cNvPicPr>
            <a:picLocks noChangeAspect="1"/>
          </p:cNvPicPr>
          <p:nvPr/>
        </p:nvPicPr>
        <p:blipFill>
          <a:blip r:embed="rId2"/>
          <a:stretch>
            <a:fillRect/>
          </a:stretch>
        </p:blipFill>
        <p:spPr>
          <a:xfrm>
            <a:off x="1981200" y="3086780"/>
            <a:ext cx="3810000" cy="36195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they create new needs and wants for the target market</a:t>
            </a:r>
            <a:endParaRPr lang="en-US" dirty="0"/>
          </a:p>
        </p:txBody>
      </p:sp>
      <p:sp>
        <p:nvSpPr>
          <p:cNvPr id="3" name="Content Placeholder 2"/>
          <p:cNvSpPr>
            <a:spLocks noGrp="1"/>
          </p:cNvSpPr>
          <p:nvPr>
            <p:ph idx="1"/>
          </p:nvPr>
        </p:nvSpPr>
        <p:spPr/>
        <p:txBody>
          <a:bodyPr/>
          <a:lstStyle/>
          <a:p>
            <a:r>
              <a:rPr lang="en-US" dirty="0" smtClean="0"/>
              <a:t>Creating new ads and catchphrases </a:t>
            </a:r>
          </a:p>
          <a:p>
            <a:r>
              <a:rPr lang="en-US" dirty="0" smtClean="0"/>
              <a:t>Creating new tools and applications that will make people’s need of phone use more frequent.   </a:t>
            </a:r>
          </a:p>
          <a:p>
            <a:r>
              <a:rPr lang="en-US" dirty="0" smtClean="0"/>
              <a:t>Developing new phones </a:t>
            </a:r>
          </a:p>
          <a:p>
            <a:r>
              <a:rPr lang="en-US" dirty="0" smtClean="0"/>
              <a:t>Placing more towers for better reception.</a:t>
            </a:r>
          </a:p>
          <a:p>
            <a:r>
              <a:rPr lang="en-US" dirty="0" smtClean="0"/>
              <a:t>Creating parental control on phones  </a:t>
            </a:r>
            <a:endParaRPr lang="en-US" dirty="0"/>
          </a:p>
        </p:txBody>
      </p:sp>
      <p:sp>
        <p:nvSpPr>
          <p:cNvPr id="4" name="Rectangle 3"/>
          <p:cNvSpPr/>
          <p:nvPr/>
        </p:nvSpPr>
        <p:spPr>
          <a:xfrm>
            <a:off x="7684849" y="6216134"/>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pic>
        <p:nvPicPr>
          <p:cNvPr id="5" name="Picture 4" descr="effective-internet-marketing.jpg"/>
          <p:cNvPicPr>
            <a:picLocks noChangeAspect="1"/>
          </p:cNvPicPr>
          <p:nvPr/>
        </p:nvPicPr>
        <p:blipFill>
          <a:blip r:embed="rId2"/>
          <a:stretch>
            <a:fillRect/>
          </a:stretch>
        </p:blipFill>
        <p:spPr>
          <a:xfrm>
            <a:off x="838200" y="4114800"/>
            <a:ext cx="3505200" cy="2470666"/>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Demographics/lifestyles/geographies based on age </a:t>
            </a:r>
            <a:r>
              <a:rPr lang="en-US" sz="2400" dirty="0" smtClean="0"/>
              <a:t>(Simmons)</a:t>
            </a:r>
            <a:endParaRPr lang="en-US"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823600"/>
              </p:ext>
            </p:extLst>
          </p:nvPr>
        </p:nvGraphicFramePr>
        <p:xfrm>
          <a:off x="470079" y="1340841"/>
          <a:ext cx="8229600" cy="4622800"/>
        </p:xfrm>
        <a:graphic>
          <a:graphicData uri="http://schemas.openxmlformats.org/drawingml/2006/table">
            <a:tbl>
              <a:tblPr firstRow="1" bandRow="1">
                <a:tableStyleId>{EB9631B5-78F2-41C9-869B-9F39066F8104}</a:tableStyleId>
              </a:tblPr>
              <a:tblGrid>
                <a:gridCol w="1028700"/>
                <a:gridCol w="1028700"/>
                <a:gridCol w="1028700"/>
                <a:gridCol w="1028700"/>
                <a:gridCol w="1028700"/>
                <a:gridCol w="1028700"/>
                <a:gridCol w="1028700"/>
                <a:gridCol w="1028700"/>
              </a:tblGrid>
              <a:tr h="370840">
                <a:tc>
                  <a:txBody>
                    <a:bodyPr/>
                    <a:lstStyle/>
                    <a:p>
                      <a:endParaRPr lang="en-US" sz="1050" dirty="0"/>
                    </a:p>
                  </a:txBody>
                  <a:tcPr/>
                </a:tc>
                <a:tc>
                  <a:txBody>
                    <a:bodyPr/>
                    <a:lstStyle/>
                    <a:p>
                      <a:r>
                        <a:rPr lang="en-US" sz="1050" dirty="0" smtClean="0"/>
                        <a:t>ELEMENTS</a:t>
                      </a:r>
                      <a:endParaRPr lang="en-US" sz="1050" dirty="0"/>
                    </a:p>
                  </a:txBody>
                  <a:tcPr/>
                </a:tc>
                <a:tc>
                  <a:txBody>
                    <a:bodyPr/>
                    <a:lstStyle/>
                    <a:p>
                      <a:r>
                        <a:rPr lang="en-US" sz="1050" dirty="0" smtClean="0"/>
                        <a:t>AGE:</a:t>
                      </a:r>
                      <a:r>
                        <a:rPr lang="en-US" sz="1050" baseline="0" dirty="0" smtClean="0"/>
                        <a:t> 10-17</a:t>
                      </a:r>
                      <a:endParaRPr lang="en-US" sz="1050" dirty="0"/>
                    </a:p>
                  </a:txBody>
                  <a:tcPr/>
                </a:tc>
                <a:tc>
                  <a:txBody>
                    <a:bodyPr/>
                    <a:lstStyle/>
                    <a:p>
                      <a:r>
                        <a:rPr lang="en-US" sz="1050" dirty="0" smtClean="0"/>
                        <a:t>AGE</a:t>
                      </a:r>
                      <a:r>
                        <a:rPr lang="en-US" sz="1050" baseline="0" dirty="0" smtClean="0"/>
                        <a:t>:18</a:t>
                      </a:r>
                      <a:endParaRPr lang="en-US" sz="1050" dirty="0"/>
                    </a:p>
                  </a:txBody>
                  <a:tcPr/>
                </a:tc>
                <a:tc>
                  <a:txBody>
                    <a:bodyPr/>
                    <a:lstStyle/>
                    <a:p>
                      <a:r>
                        <a:rPr lang="en-US" sz="1050" dirty="0" smtClean="0"/>
                        <a:t>AGE: 19</a:t>
                      </a:r>
                      <a:endParaRPr lang="en-US" sz="1050" dirty="0"/>
                    </a:p>
                  </a:txBody>
                  <a:tcPr/>
                </a:tc>
                <a:tc>
                  <a:txBody>
                    <a:bodyPr/>
                    <a:lstStyle/>
                    <a:p>
                      <a:r>
                        <a:rPr lang="en-US" sz="1050" dirty="0" smtClean="0"/>
                        <a:t>AGE:20</a:t>
                      </a:r>
                      <a:endParaRPr lang="en-US" sz="1050" dirty="0"/>
                    </a:p>
                  </a:txBody>
                  <a:tcPr/>
                </a:tc>
                <a:tc>
                  <a:txBody>
                    <a:bodyPr/>
                    <a:lstStyle/>
                    <a:p>
                      <a:r>
                        <a:rPr lang="en-US" sz="1050" dirty="0" smtClean="0"/>
                        <a:t>AGE:21</a:t>
                      </a:r>
                      <a:endParaRPr lang="en-US" sz="1050" dirty="0"/>
                    </a:p>
                  </a:txBody>
                  <a:tcPr/>
                </a:tc>
                <a:tc>
                  <a:txBody>
                    <a:bodyPr/>
                    <a:lstStyle/>
                    <a:p>
                      <a:r>
                        <a:rPr lang="en-US" sz="1050" dirty="0" smtClean="0"/>
                        <a:t>AGE:21-49</a:t>
                      </a:r>
                      <a:endParaRPr lang="en-US" sz="1050" dirty="0"/>
                    </a:p>
                  </a:txBody>
                  <a:tcPr/>
                </a:tc>
              </a:tr>
              <a:tr h="370840">
                <a:tc>
                  <a:txBody>
                    <a:bodyPr/>
                    <a:lstStyle/>
                    <a:p>
                      <a:r>
                        <a:rPr lang="en-US" sz="1050" dirty="0" smtClean="0"/>
                        <a:t>AT&amp;T</a:t>
                      </a:r>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158</a:t>
                      </a:r>
                    </a:p>
                    <a:p>
                      <a:r>
                        <a:rPr lang="en-US" sz="1050" dirty="0" smtClean="0"/>
                        <a:t>2,343</a:t>
                      </a:r>
                    </a:p>
                    <a:p>
                      <a:r>
                        <a:rPr lang="en-US" sz="1050" dirty="0" smtClean="0"/>
                        <a:t>6.65%</a:t>
                      </a:r>
                    </a:p>
                    <a:p>
                      <a:r>
                        <a:rPr lang="en-US" sz="1050" dirty="0" smtClean="0"/>
                        <a:t>20.6%</a:t>
                      </a:r>
                    </a:p>
                    <a:p>
                      <a:r>
                        <a:rPr lang="en-US" sz="1050" dirty="0" smtClean="0"/>
                        <a:t>124</a:t>
                      </a:r>
                    </a:p>
                    <a:p>
                      <a:r>
                        <a:rPr lang="en-US" sz="1050" dirty="0" smtClean="0"/>
                        <a:t>1.10%</a:t>
                      </a:r>
                      <a:endParaRPr lang="en-US" sz="1050" dirty="0"/>
                    </a:p>
                  </a:txBody>
                  <a:tcPr/>
                </a:tc>
                <a:tc>
                  <a:txBody>
                    <a:bodyPr/>
                    <a:lstStyle/>
                    <a:p>
                      <a:r>
                        <a:rPr lang="en-US" sz="1050" dirty="0" smtClean="0"/>
                        <a:t>*37</a:t>
                      </a:r>
                    </a:p>
                    <a:p>
                      <a:r>
                        <a:rPr lang="en-US" sz="1050" dirty="0" smtClean="0"/>
                        <a:t>86.5</a:t>
                      </a:r>
                    </a:p>
                    <a:p>
                      <a:r>
                        <a:rPr lang="en-US" sz="1050" dirty="0" smtClean="0"/>
                        <a:t>6.54%</a:t>
                      </a:r>
                    </a:p>
                    <a:p>
                      <a:r>
                        <a:rPr lang="en-US" sz="1050" dirty="0" smtClean="0"/>
                        <a:t>.40%</a:t>
                      </a:r>
                    </a:p>
                    <a:p>
                      <a:r>
                        <a:rPr lang="en-US" sz="1050" dirty="0" smtClean="0"/>
                        <a:t>40</a:t>
                      </a:r>
                    </a:p>
                    <a:p>
                      <a:r>
                        <a:rPr lang="en-US" sz="1050" dirty="0" smtClean="0"/>
                        <a:t>.08%</a:t>
                      </a:r>
                      <a:endParaRPr lang="en-US" sz="1050" dirty="0"/>
                    </a:p>
                  </a:txBody>
                  <a:tcPr/>
                </a:tc>
                <a:tc>
                  <a:txBody>
                    <a:bodyPr/>
                    <a:lstStyle/>
                    <a:p>
                      <a:r>
                        <a:rPr lang="en-US" sz="1050" dirty="0" smtClean="0"/>
                        <a:t>**24</a:t>
                      </a:r>
                    </a:p>
                    <a:p>
                      <a:r>
                        <a:rPr lang="en-US" sz="1050" dirty="0" smtClean="0"/>
                        <a:t>280</a:t>
                      </a:r>
                    </a:p>
                    <a:p>
                      <a:r>
                        <a:rPr lang="en-US" sz="1050" dirty="0" smtClean="0"/>
                        <a:t>40.7%</a:t>
                      </a:r>
                    </a:p>
                    <a:p>
                      <a:r>
                        <a:rPr lang="en-US" sz="1050" dirty="0" smtClean="0"/>
                        <a:t>1.56%</a:t>
                      </a:r>
                    </a:p>
                    <a:p>
                      <a:r>
                        <a:rPr lang="en-US" sz="1050" dirty="0" smtClean="0"/>
                        <a:t>249</a:t>
                      </a:r>
                    </a:p>
                    <a:p>
                      <a:r>
                        <a:rPr lang="en-US" sz="1050" dirty="0" smtClean="0"/>
                        <a:t>.25%</a:t>
                      </a:r>
                    </a:p>
                    <a:p>
                      <a:endParaRPr lang="en-US" sz="1050" dirty="0"/>
                    </a:p>
                  </a:txBody>
                  <a:tcPr/>
                </a:tc>
                <a:tc>
                  <a:txBody>
                    <a:bodyPr/>
                    <a:lstStyle/>
                    <a:p>
                      <a:r>
                        <a:rPr lang="en-US" sz="1050" dirty="0" smtClean="0"/>
                        <a:t>**24</a:t>
                      </a:r>
                    </a:p>
                    <a:p>
                      <a:r>
                        <a:rPr lang="en-US" sz="1050" dirty="0" smtClean="0"/>
                        <a:t>166</a:t>
                      </a:r>
                    </a:p>
                    <a:p>
                      <a:r>
                        <a:rPr lang="en-US" sz="1050" dirty="0" smtClean="0"/>
                        <a:t>19.4%</a:t>
                      </a:r>
                    </a:p>
                    <a:p>
                      <a:r>
                        <a:rPr lang="en-US" sz="1050" dirty="0" smtClean="0"/>
                        <a:t>.93%</a:t>
                      </a:r>
                    </a:p>
                    <a:p>
                      <a:r>
                        <a:rPr lang="en-US" sz="1050" dirty="0" smtClean="0"/>
                        <a:t>119</a:t>
                      </a:r>
                    </a:p>
                    <a:p>
                      <a:r>
                        <a:rPr lang="en-US" sz="1050" dirty="0" smtClean="0"/>
                        <a:t>.15%</a:t>
                      </a:r>
                      <a:endParaRPr lang="en-US" sz="1050" dirty="0"/>
                    </a:p>
                  </a:txBody>
                  <a:tcPr/>
                </a:tc>
                <a:tc>
                  <a:txBody>
                    <a:bodyPr/>
                    <a:lstStyle/>
                    <a:p>
                      <a:r>
                        <a:rPr lang="en-US" sz="1050" dirty="0" smtClean="0"/>
                        <a:t>**16</a:t>
                      </a:r>
                    </a:p>
                    <a:p>
                      <a:r>
                        <a:rPr lang="en-US" sz="1050" dirty="0" smtClean="0"/>
                        <a:t>173</a:t>
                      </a:r>
                    </a:p>
                    <a:p>
                      <a:r>
                        <a:rPr lang="en-US" sz="1050" dirty="0" smtClean="0"/>
                        <a:t>16.2%</a:t>
                      </a:r>
                    </a:p>
                    <a:p>
                      <a:r>
                        <a:rPr lang="en-US" sz="1050" dirty="0" smtClean="0"/>
                        <a:t>.96%</a:t>
                      </a:r>
                    </a:p>
                    <a:p>
                      <a:r>
                        <a:rPr lang="en-US" sz="1050" dirty="0" smtClean="0"/>
                        <a:t>99</a:t>
                      </a:r>
                    </a:p>
                    <a:p>
                      <a:r>
                        <a:rPr lang="en-US" sz="1050" dirty="0" smtClean="0"/>
                        <a:t>.16%</a:t>
                      </a:r>
                      <a:endParaRPr lang="en-US" sz="1050" dirty="0"/>
                    </a:p>
                  </a:txBody>
                  <a:tcPr/>
                </a:tc>
                <a:tc>
                  <a:txBody>
                    <a:bodyPr/>
                    <a:lstStyle/>
                    <a:p>
                      <a:r>
                        <a:rPr lang="en-US" sz="1050" dirty="0" smtClean="0"/>
                        <a:t>1,032</a:t>
                      </a:r>
                    </a:p>
                    <a:p>
                      <a:r>
                        <a:rPr lang="en-US" sz="1050" dirty="0" smtClean="0"/>
                        <a:t>10,350</a:t>
                      </a:r>
                    </a:p>
                    <a:p>
                      <a:r>
                        <a:rPr lang="en-US" sz="1050" dirty="0" smtClean="0"/>
                        <a:t>19.0%</a:t>
                      </a:r>
                    </a:p>
                    <a:p>
                      <a:r>
                        <a:rPr lang="en-US" sz="1050" dirty="0" smtClean="0"/>
                        <a:t>57.6%</a:t>
                      </a:r>
                    </a:p>
                    <a:p>
                      <a:r>
                        <a:rPr lang="en-US" sz="1050" dirty="0" smtClean="0"/>
                        <a:t>116</a:t>
                      </a:r>
                    </a:p>
                    <a:p>
                      <a:r>
                        <a:rPr lang="en-US" sz="1050" dirty="0" smtClean="0"/>
                        <a:t>9.42%</a:t>
                      </a:r>
                      <a:endParaRPr lang="en-US" sz="1050" dirty="0"/>
                    </a:p>
                  </a:txBody>
                  <a:tcPr/>
                </a:tc>
              </a:tr>
              <a:tr h="370840">
                <a:tc>
                  <a:txBody>
                    <a:bodyPr/>
                    <a:lstStyle/>
                    <a:p>
                      <a:r>
                        <a:rPr lang="en-US" sz="1050" dirty="0" smtClean="0"/>
                        <a:t>T-MOBILE</a:t>
                      </a:r>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73</a:t>
                      </a:r>
                    </a:p>
                    <a:p>
                      <a:r>
                        <a:rPr lang="en-US" sz="1050" dirty="0" smtClean="0"/>
                        <a:t>1,011</a:t>
                      </a:r>
                    </a:p>
                    <a:p>
                      <a:r>
                        <a:rPr lang="en-US" sz="1050" dirty="0" smtClean="0"/>
                        <a:t>6.97%</a:t>
                      </a:r>
                    </a:p>
                    <a:p>
                      <a:r>
                        <a:rPr lang="en-US" sz="1050" dirty="0" smtClean="0"/>
                        <a:t>8.90%</a:t>
                      </a:r>
                    </a:p>
                    <a:p>
                      <a:r>
                        <a:rPr lang="en-US" sz="1050" dirty="0" smtClean="0"/>
                        <a:t>130</a:t>
                      </a:r>
                    </a:p>
                    <a:p>
                      <a:r>
                        <a:rPr lang="en-US" sz="1050" dirty="0" smtClean="0"/>
                        <a:t>48%</a:t>
                      </a:r>
                      <a:endParaRPr lang="en-US" sz="1050" dirty="0"/>
                    </a:p>
                  </a:txBody>
                  <a:tcPr/>
                </a:tc>
                <a:tc>
                  <a:txBody>
                    <a:bodyPr/>
                    <a:lstStyle/>
                    <a:p>
                      <a:r>
                        <a:rPr lang="en-US" sz="1050" dirty="0" smtClean="0"/>
                        <a:t>**24</a:t>
                      </a:r>
                    </a:p>
                    <a:p>
                      <a:r>
                        <a:rPr lang="en-US" sz="1050" dirty="0" smtClean="0"/>
                        <a:t>165</a:t>
                      </a:r>
                    </a:p>
                    <a:p>
                      <a:r>
                        <a:rPr lang="en-US" sz="1050" dirty="0" smtClean="0"/>
                        <a:t>12.5%</a:t>
                      </a:r>
                    </a:p>
                    <a:p>
                      <a:r>
                        <a:rPr lang="en-US" sz="1050" dirty="0" smtClean="0"/>
                        <a:t>2.39%</a:t>
                      </a:r>
                    </a:p>
                    <a:p>
                      <a:r>
                        <a:rPr lang="en-US" sz="1050" dirty="0" smtClean="0"/>
                        <a:t>199</a:t>
                      </a:r>
                    </a:p>
                    <a:p>
                      <a:r>
                        <a:rPr lang="en-US" sz="1050" dirty="0" smtClean="0"/>
                        <a:t>.15%</a:t>
                      </a:r>
                      <a:endParaRPr lang="en-US" sz="1050" dirty="0"/>
                    </a:p>
                  </a:txBody>
                  <a:tcPr/>
                </a:tc>
                <a:tc>
                  <a:txBody>
                    <a:bodyPr/>
                    <a:lstStyle/>
                    <a:p>
                      <a:r>
                        <a:rPr lang="en-US" sz="1050" dirty="0" smtClean="0"/>
                        <a:t>**14</a:t>
                      </a:r>
                    </a:p>
                    <a:p>
                      <a:r>
                        <a:rPr lang="en-US" sz="1050" dirty="0" smtClean="0"/>
                        <a:t>23.4</a:t>
                      </a:r>
                    </a:p>
                    <a:p>
                      <a:r>
                        <a:rPr lang="en-US" sz="1050" dirty="0" smtClean="0"/>
                        <a:t>3.40%</a:t>
                      </a:r>
                    </a:p>
                    <a:p>
                      <a:r>
                        <a:rPr lang="en-US" sz="1050" dirty="0" smtClean="0"/>
                        <a:t>.34%</a:t>
                      </a:r>
                    </a:p>
                    <a:p>
                      <a:r>
                        <a:rPr lang="en-US" sz="1050" dirty="0" smtClean="0"/>
                        <a:t>54</a:t>
                      </a:r>
                    </a:p>
                    <a:p>
                      <a:r>
                        <a:rPr lang="en-US" sz="1050" dirty="0" smtClean="0"/>
                        <a:t>0.2%</a:t>
                      </a:r>
                    </a:p>
                    <a:p>
                      <a:endParaRPr lang="en-US" sz="1050" dirty="0"/>
                    </a:p>
                  </a:txBody>
                  <a:tcPr/>
                </a:tc>
                <a:tc>
                  <a:txBody>
                    <a:bodyPr/>
                    <a:lstStyle/>
                    <a:p>
                      <a:r>
                        <a:rPr lang="en-US" sz="1050" dirty="0" smtClean="0"/>
                        <a:t>**17</a:t>
                      </a:r>
                    </a:p>
                    <a:p>
                      <a:r>
                        <a:rPr lang="en-US" sz="1050" dirty="0" smtClean="0"/>
                        <a:t>66.4</a:t>
                      </a:r>
                    </a:p>
                    <a:p>
                      <a:r>
                        <a:rPr lang="en-US" sz="1050" dirty="0" smtClean="0"/>
                        <a:t>7.75%</a:t>
                      </a:r>
                    </a:p>
                    <a:p>
                      <a:r>
                        <a:rPr lang="en-US" sz="1050" dirty="0" smtClean="0"/>
                        <a:t>.96%</a:t>
                      </a:r>
                    </a:p>
                    <a:p>
                      <a:r>
                        <a:rPr lang="en-US" sz="1050" dirty="0" smtClean="0"/>
                        <a:t>124</a:t>
                      </a:r>
                    </a:p>
                    <a:p>
                      <a:r>
                        <a:rPr lang="en-US" sz="1050" dirty="0" smtClean="0"/>
                        <a:t>.06%</a:t>
                      </a:r>
                      <a:endParaRPr lang="en-US" sz="1050" dirty="0"/>
                    </a:p>
                  </a:txBody>
                  <a:tcPr/>
                </a:tc>
                <a:tc>
                  <a:txBody>
                    <a:bodyPr/>
                    <a:lstStyle/>
                    <a:p>
                      <a:r>
                        <a:rPr lang="en-US" sz="1050" dirty="0" smtClean="0"/>
                        <a:t>**20</a:t>
                      </a:r>
                    </a:p>
                    <a:p>
                      <a:r>
                        <a:rPr lang="en-US" sz="1050" dirty="0" smtClean="0"/>
                        <a:t>231</a:t>
                      </a:r>
                    </a:p>
                    <a:p>
                      <a:r>
                        <a:rPr lang="en-US" sz="1050" dirty="0" smtClean="0"/>
                        <a:t>21.7%</a:t>
                      </a:r>
                    </a:p>
                    <a:p>
                      <a:r>
                        <a:rPr lang="en-US" sz="1050" dirty="0" smtClean="0"/>
                        <a:t>3.36%</a:t>
                      </a:r>
                    </a:p>
                    <a:p>
                      <a:r>
                        <a:rPr lang="en-US" sz="1050" dirty="0" smtClean="0"/>
                        <a:t>346</a:t>
                      </a:r>
                    </a:p>
                    <a:p>
                      <a:r>
                        <a:rPr lang="en-US" sz="1050" dirty="0" smtClean="0"/>
                        <a:t>.21%</a:t>
                      </a:r>
                    </a:p>
                  </a:txBody>
                  <a:tcPr/>
                </a:tc>
                <a:tc>
                  <a:txBody>
                    <a:bodyPr/>
                    <a:lstStyle/>
                    <a:p>
                      <a:r>
                        <a:rPr lang="en-US" sz="1050" dirty="0" smtClean="0"/>
                        <a:t>561</a:t>
                      </a:r>
                    </a:p>
                    <a:p>
                      <a:r>
                        <a:rPr lang="en-US" sz="1050" dirty="0" smtClean="0"/>
                        <a:t>4,333</a:t>
                      </a:r>
                    </a:p>
                    <a:p>
                      <a:r>
                        <a:rPr lang="en-US" sz="1050" dirty="0" smtClean="0"/>
                        <a:t>7.95%</a:t>
                      </a:r>
                    </a:p>
                    <a:p>
                      <a:r>
                        <a:rPr lang="en-US" sz="1050" dirty="0" smtClean="0"/>
                        <a:t>62.9%</a:t>
                      </a:r>
                    </a:p>
                    <a:p>
                      <a:r>
                        <a:rPr lang="en-US" sz="1050" dirty="0" smtClean="0"/>
                        <a:t>127</a:t>
                      </a:r>
                    </a:p>
                    <a:p>
                      <a:r>
                        <a:rPr lang="en-US" sz="1050" dirty="0" smtClean="0"/>
                        <a:t>3.94%</a:t>
                      </a:r>
                      <a:endParaRPr lang="en-US" sz="1050" dirty="0"/>
                    </a:p>
                  </a:txBody>
                  <a:tcPr/>
                </a:tc>
              </a:tr>
              <a:tr h="370840">
                <a:tc>
                  <a:txBody>
                    <a:bodyPr/>
                    <a:lstStyle/>
                    <a:p>
                      <a:r>
                        <a:rPr lang="en-US" sz="1050" dirty="0" smtClean="0"/>
                        <a:t>VERISON</a:t>
                      </a:r>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184</a:t>
                      </a:r>
                    </a:p>
                    <a:p>
                      <a:r>
                        <a:rPr lang="en-US" sz="1050" dirty="0" smtClean="0"/>
                        <a:t>2,626</a:t>
                      </a:r>
                    </a:p>
                    <a:p>
                      <a:r>
                        <a:rPr lang="en-US" sz="1050" dirty="0" smtClean="0"/>
                        <a:t>6.52%</a:t>
                      </a:r>
                    </a:p>
                    <a:p>
                      <a:r>
                        <a:rPr lang="en-US" sz="1050" dirty="0" smtClean="0"/>
                        <a:t>23.1%</a:t>
                      </a:r>
                    </a:p>
                    <a:p>
                      <a:r>
                        <a:rPr lang="en-US" sz="1050" dirty="0" smtClean="0"/>
                        <a:t>122</a:t>
                      </a:r>
                    </a:p>
                    <a:p>
                      <a:r>
                        <a:rPr lang="en-US" sz="1050" dirty="0" smtClean="0"/>
                        <a:t>1.24%</a:t>
                      </a:r>
                      <a:endParaRPr lang="en-US" sz="1050" dirty="0"/>
                    </a:p>
                  </a:txBody>
                  <a:tcPr/>
                </a:tc>
                <a:tc>
                  <a:txBody>
                    <a:bodyPr/>
                    <a:lstStyle/>
                    <a:p>
                      <a:r>
                        <a:rPr lang="en-US" sz="1050" dirty="0" smtClean="0"/>
                        <a:t>*37</a:t>
                      </a:r>
                    </a:p>
                    <a:p>
                      <a:r>
                        <a:rPr lang="en-US" sz="1050" dirty="0" smtClean="0"/>
                        <a:t>128</a:t>
                      </a:r>
                    </a:p>
                    <a:p>
                      <a:r>
                        <a:rPr lang="en-US" sz="1050" dirty="0" smtClean="0"/>
                        <a:t>9.71%</a:t>
                      </a:r>
                    </a:p>
                    <a:p>
                      <a:r>
                        <a:rPr lang="en-US" sz="1050" dirty="0" smtClean="0"/>
                        <a:t>.64%</a:t>
                      </a:r>
                    </a:p>
                    <a:p>
                      <a:r>
                        <a:rPr lang="en-US" sz="1050" dirty="0" smtClean="0"/>
                        <a:t>53</a:t>
                      </a:r>
                    </a:p>
                    <a:p>
                      <a:r>
                        <a:rPr lang="en-US" sz="1050" dirty="0" smtClean="0"/>
                        <a:t>.12%</a:t>
                      </a:r>
                      <a:endParaRPr lang="en-US" sz="1050" dirty="0"/>
                    </a:p>
                  </a:txBody>
                  <a:tcPr/>
                </a:tc>
                <a:tc>
                  <a:txBody>
                    <a:bodyPr/>
                    <a:lstStyle/>
                    <a:p>
                      <a:r>
                        <a:rPr lang="en-US" sz="1050" dirty="0" smtClean="0"/>
                        <a:t>**15</a:t>
                      </a:r>
                    </a:p>
                    <a:p>
                      <a:r>
                        <a:rPr lang="en-US" sz="1050" dirty="0" smtClean="0"/>
                        <a:t>39.0</a:t>
                      </a:r>
                    </a:p>
                    <a:p>
                      <a:r>
                        <a:rPr lang="en-US" sz="1050" dirty="0" smtClean="0"/>
                        <a:t>5.67%</a:t>
                      </a:r>
                    </a:p>
                    <a:p>
                      <a:r>
                        <a:rPr lang="en-US" sz="1050" dirty="0" smtClean="0"/>
                        <a:t>.20%</a:t>
                      </a:r>
                    </a:p>
                    <a:p>
                      <a:r>
                        <a:rPr lang="en-US" sz="1050" dirty="0" smtClean="0"/>
                        <a:t>30</a:t>
                      </a:r>
                    </a:p>
                    <a:p>
                      <a:r>
                        <a:rPr lang="en-US" sz="1050" dirty="0" smtClean="0"/>
                        <a:t>.04%</a:t>
                      </a:r>
                    </a:p>
                    <a:p>
                      <a:endParaRPr lang="en-US" sz="1050" dirty="0"/>
                    </a:p>
                  </a:txBody>
                  <a:tcPr/>
                </a:tc>
                <a:tc>
                  <a:txBody>
                    <a:bodyPr/>
                    <a:lstStyle/>
                    <a:p>
                      <a:r>
                        <a:rPr lang="en-US" sz="1050" dirty="0" smtClean="0"/>
                        <a:t>**29</a:t>
                      </a:r>
                    </a:p>
                    <a:p>
                      <a:r>
                        <a:rPr lang="en-US" sz="1050" dirty="0" smtClean="0"/>
                        <a:t>274</a:t>
                      </a:r>
                    </a:p>
                    <a:p>
                      <a:r>
                        <a:rPr lang="en-US" sz="1050" dirty="0" smtClean="0"/>
                        <a:t>32.0%</a:t>
                      </a:r>
                    </a:p>
                    <a:p>
                      <a:r>
                        <a:rPr lang="en-US" sz="1050" dirty="0" smtClean="0"/>
                        <a:t>1.37%</a:t>
                      </a:r>
                    </a:p>
                    <a:p>
                      <a:r>
                        <a:rPr lang="en-US" sz="1050" dirty="0" smtClean="0"/>
                        <a:t>176</a:t>
                      </a:r>
                    </a:p>
                    <a:p>
                      <a:r>
                        <a:rPr lang="en-US" sz="1050" dirty="0" smtClean="0"/>
                        <a:t>.25%</a:t>
                      </a:r>
                      <a:endParaRPr lang="en-US" sz="1050" dirty="0"/>
                    </a:p>
                  </a:txBody>
                  <a:tcPr/>
                </a:tc>
                <a:tc>
                  <a:txBody>
                    <a:bodyPr/>
                    <a:lstStyle/>
                    <a:p>
                      <a:r>
                        <a:rPr lang="en-US" sz="1050" dirty="0" smtClean="0"/>
                        <a:t>**24</a:t>
                      </a:r>
                    </a:p>
                    <a:p>
                      <a:r>
                        <a:rPr lang="en-US" sz="1050" dirty="0" smtClean="0"/>
                        <a:t>187</a:t>
                      </a:r>
                    </a:p>
                    <a:p>
                      <a:r>
                        <a:rPr lang="en-US" sz="1050" dirty="0" smtClean="0"/>
                        <a:t>17.5%</a:t>
                      </a:r>
                    </a:p>
                    <a:p>
                      <a:r>
                        <a:rPr lang="en-US" sz="1050" dirty="0" smtClean="0"/>
                        <a:t>.93%</a:t>
                      </a:r>
                    </a:p>
                    <a:p>
                      <a:r>
                        <a:rPr lang="en-US" sz="1050" dirty="0" smtClean="0"/>
                        <a:t>96</a:t>
                      </a:r>
                    </a:p>
                    <a:p>
                      <a:r>
                        <a:rPr lang="en-US" sz="1050" dirty="0" smtClean="0"/>
                        <a:t>.17%</a:t>
                      </a:r>
                      <a:endParaRPr lang="en-US" sz="1050" dirty="0"/>
                    </a:p>
                  </a:txBody>
                  <a:tcPr/>
                </a:tc>
                <a:tc>
                  <a:txBody>
                    <a:bodyPr/>
                    <a:lstStyle/>
                    <a:p>
                      <a:r>
                        <a:rPr lang="en-US" sz="1050" dirty="0" smtClean="0"/>
                        <a:t>1,138</a:t>
                      </a:r>
                    </a:p>
                    <a:p>
                      <a:r>
                        <a:rPr lang="en-US" sz="1050" dirty="0" smtClean="0"/>
                        <a:t>11,260</a:t>
                      </a:r>
                    </a:p>
                    <a:p>
                      <a:r>
                        <a:rPr lang="en-US" sz="1050" dirty="0" smtClean="0"/>
                        <a:t>20,7%</a:t>
                      </a:r>
                    </a:p>
                    <a:p>
                      <a:r>
                        <a:rPr lang="en-US" sz="1050" dirty="0" smtClean="0"/>
                        <a:t>56.4%</a:t>
                      </a:r>
                    </a:p>
                    <a:p>
                      <a:r>
                        <a:rPr lang="en-US" sz="1050" dirty="0" smtClean="0"/>
                        <a:t>114</a:t>
                      </a:r>
                    </a:p>
                    <a:p>
                      <a:r>
                        <a:rPr lang="en-US" sz="1050" dirty="0" smtClean="0"/>
                        <a:t>10.2%</a:t>
                      </a:r>
                      <a:endParaRPr lang="en-US" sz="1050" dirty="0"/>
                    </a:p>
                  </a:txBody>
                  <a:tcPr/>
                </a:tc>
              </a:tr>
              <a:tr h="370840">
                <a:tc>
                  <a:txBody>
                    <a:bodyPr/>
                    <a:lstStyle/>
                    <a:p>
                      <a:r>
                        <a:rPr lang="en-US" sz="1050" dirty="0" smtClean="0"/>
                        <a:t>NEXTEL </a:t>
                      </a:r>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106</a:t>
                      </a:r>
                    </a:p>
                    <a:p>
                      <a:r>
                        <a:rPr lang="en-US" sz="1050" dirty="0" smtClean="0"/>
                        <a:t>1,067</a:t>
                      </a:r>
                    </a:p>
                    <a:p>
                      <a:r>
                        <a:rPr lang="en-US" sz="1050" dirty="0" smtClean="0"/>
                        <a:t>5.19%</a:t>
                      </a:r>
                    </a:p>
                    <a:p>
                      <a:r>
                        <a:rPr lang="en-US" sz="1050" dirty="0" smtClean="0"/>
                        <a:t>9.39%</a:t>
                      </a:r>
                    </a:p>
                    <a:p>
                      <a:r>
                        <a:rPr lang="en-US" sz="1050" dirty="0" smtClean="0"/>
                        <a:t>97</a:t>
                      </a:r>
                    </a:p>
                    <a:p>
                      <a:r>
                        <a:rPr lang="en-US" sz="1050" dirty="0" smtClean="0"/>
                        <a:t>.50%</a:t>
                      </a:r>
                    </a:p>
                  </a:txBody>
                  <a:tcPr/>
                </a:tc>
                <a:tc>
                  <a:txBody>
                    <a:bodyPr/>
                    <a:lstStyle/>
                    <a:p>
                      <a:r>
                        <a:rPr lang="en-US" sz="1050" dirty="0" smtClean="0"/>
                        <a:t>**14</a:t>
                      </a:r>
                    </a:p>
                    <a:p>
                      <a:r>
                        <a:rPr lang="en-US" sz="1050" dirty="0" smtClean="0"/>
                        <a:t>189</a:t>
                      </a:r>
                    </a:p>
                    <a:p>
                      <a:r>
                        <a:rPr lang="en-US" sz="1050" dirty="0" smtClean="0"/>
                        <a:t>14.3%</a:t>
                      </a:r>
                    </a:p>
                    <a:p>
                      <a:r>
                        <a:rPr lang="en-US" sz="1050" dirty="0" smtClean="0"/>
                        <a:t>2.65%</a:t>
                      </a:r>
                    </a:p>
                    <a:p>
                      <a:r>
                        <a:rPr lang="en-US" sz="1050" dirty="0" smtClean="0"/>
                        <a:t>220</a:t>
                      </a:r>
                    </a:p>
                    <a:p>
                      <a:r>
                        <a:rPr lang="en-US" sz="1050" dirty="0" smtClean="0"/>
                        <a:t>.17%</a:t>
                      </a:r>
                      <a:endParaRPr lang="en-US" sz="1050" dirty="0"/>
                    </a:p>
                  </a:txBody>
                  <a:tcPr/>
                </a:tc>
                <a:tc>
                  <a:txBody>
                    <a:bodyPr/>
                    <a:lstStyle/>
                    <a:p>
                      <a:r>
                        <a:rPr lang="en-US" sz="1050" dirty="0" smtClean="0"/>
                        <a:t>**6</a:t>
                      </a:r>
                    </a:p>
                    <a:p>
                      <a:r>
                        <a:rPr lang="en-US" sz="1050" dirty="0" smtClean="0"/>
                        <a:t>18.0</a:t>
                      </a:r>
                    </a:p>
                    <a:p>
                      <a:r>
                        <a:rPr lang="en-US" sz="1050" dirty="0" smtClean="0"/>
                        <a:t>2.61%</a:t>
                      </a:r>
                    </a:p>
                    <a:p>
                      <a:r>
                        <a:rPr lang="en-US" sz="1050" dirty="0" smtClean="0"/>
                        <a:t>.25%</a:t>
                      </a:r>
                    </a:p>
                    <a:p>
                      <a:r>
                        <a:rPr lang="en-US" sz="1050" dirty="0" smtClean="0"/>
                        <a:t>40</a:t>
                      </a:r>
                    </a:p>
                    <a:p>
                      <a:r>
                        <a:rPr lang="en-US" sz="1050" dirty="0" smtClean="0"/>
                        <a:t>.02%</a:t>
                      </a:r>
                      <a:endParaRPr lang="en-US" sz="1050" dirty="0"/>
                    </a:p>
                  </a:txBody>
                  <a:tcPr/>
                </a:tc>
                <a:tc>
                  <a:txBody>
                    <a:bodyPr/>
                    <a:lstStyle/>
                    <a:p>
                      <a:r>
                        <a:rPr lang="en-US" sz="1050" dirty="0" smtClean="0"/>
                        <a:t>**10</a:t>
                      </a:r>
                    </a:p>
                    <a:p>
                      <a:r>
                        <a:rPr lang="en-US" sz="1050" dirty="0" smtClean="0"/>
                        <a:t>138</a:t>
                      </a:r>
                    </a:p>
                    <a:p>
                      <a:r>
                        <a:rPr lang="en-US" sz="1050" dirty="0" smtClean="0"/>
                        <a:t>16.1%</a:t>
                      </a:r>
                    </a:p>
                    <a:p>
                      <a:r>
                        <a:rPr lang="en-US" sz="1050" dirty="0" smtClean="0"/>
                        <a:t>1.93%</a:t>
                      </a:r>
                    </a:p>
                    <a:p>
                      <a:r>
                        <a:rPr lang="en-US" sz="1050" dirty="0" smtClean="0"/>
                        <a:t>248</a:t>
                      </a:r>
                    </a:p>
                    <a:p>
                      <a:r>
                        <a:rPr lang="en-US" sz="1050" dirty="0" smtClean="0"/>
                        <a:t>.13%</a:t>
                      </a:r>
                      <a:endParaRPr lang="en-US" sz="1050" dirty="0"/>
                    </a:p>
                  </a:txBody>
                  <a:tcPr/>
                </a:tc>
                <a:tc>
                  <a:txBody>
                    <a:bodyPr/>
                    <a:lstStyle/>
                    <a:p>
                      <a:r>
                        <a:rPr lang="en-US" sz="1050" dirty="0" smtClean="0"/>
                        <a:t>**7</a:t>
                      </a:r>
                    </a:p>
                    <a:p>
                      <a:r>
                        <a:rPr lang="en-US" sz="1050" dirty="0" smtClean="0"/>
                        <a:t>67.3</a:t>
                      </a:r>
                    </a:p>
                    <a:p>
                      <a:r>
                        <a:rPr lang="en-US" sz="1050" dirty="0" smtClean="0"/>
                        <a:t>6.32%</a:t>
                      </a:r>
                    </a:p>
                    <a:p>
                      <a:r>
                        <a:rPr lang="en-US" sz="1050" dirty="0" smtClean="0"/>
                        <a:t>.94%</a:t>
                      </a:r>
                    </a:p>
                    <a:p>
                      <a:r>
                        <a:rPr lang="en-US" sz="1050" dirty="0" smtClean="0"/>
                        <a:t>97</a:t>
                      </a:r>
                    </a:p>
                    <a:p>
                      <a:r>
                        <a:rPr lang="en-US" sz="1050" dirty="0" smtClean="0"/>
                        <a:t>.06%</a:t>
                      </a:r>
                      <a:endParaRPr lang="en-US" sz="1050" dirty="0"/>
                    </a:p>
                  </a:txBody>
                  <a:tcPr/>
                </a:tc>
                <a:tc>
                  <a:txBody>
                    <a:bodyPr/>
                    <a:lstStyle/>
                    <a:p>
                      <a:r>
                        <a:rPr lang="en-US" sz="1050" dirty="0" smtClean="0"/>
                        <a:t>297</a:t>
                      </a:r>
                    </a:p>
                    <a:p>
                      <a:r>
                        <a:rPr lang="en-US" sz="1050" dirty="0" smtClean="0"/>
                        <a:t>3,080</a:t>
                      </a:r>
                    </a:p>
                    <a:p>
                      <a:r>
                        <a:rPr lang="en-US" sz="1050" dirty="0" smtClean="0"/>
                        <a:t>5.65%</a:t>
                      </a:r>
                    </a:p>
                    <a:p>
                      <a:r>
                        <a:rPr lang="en-US" sz="1050" dirty="0" smtClean="0"/>
                        <a:t>43.2%</a:t>
                      </a:r>
                    </a:p>
                    <a:p>
                      <a:r>
                        <a:rPr lang="en-US" sz="1050" dirty="0" smtClean="0"/>
                        <a:t>87</a:t>
                      </a:r>
                    </a:p>
                    <a:p>
                      <a:r>
                        <a:rPr lang="en-US" sz="1050" dirty="0" smtClean="0"/>
                        <a:t>2.80%</a:t>
                      </a:r>
                      <a:endParaRPr lang="en-US" sz="1050" dirty="0"/>
                    </a:p>
                  </a:txBody>
                  <a:tcPr/>
                </a:tc>
              </a:tr>
            </a:tbl>
          </a:graphicData>
        </a:graphic>
      </p:graphicFrame>
      <p:sp>
        <p:nvSpPr>
          <p:cNvPr id="4" name="Rectangle 3"/>
          <p:cNvSpPr/>
          <p:nvPr/>
        </p:nvSpPr>
        <p:spPr>
          <a:xfrm>
            <a:off x="7772400" y="6488668"/>
            <a:ext cx="784702" cy="369332"/>
          </a:xfrm>
          <a:prstGeom prst="rect">
            <a:avLst/>
          </a:prstGeom>
        </p:spPr>
        <p:txBody>
          <a:bodyPr wrap="none">
            <a:spAutoFit/>
          </a:bodyPr>
          <a:lstStyle/>
          <a:p>
            <a:r>
              <a:rPr lang="en-US" dirty="0" smtClean="0"/>
              <a:t>(</a:t>
            </a:r>
            <a:r>
              <a:rPr lang="en-US" dirty="0"/>
              <a:t>N</a:t>
            </a:r>
            <a:r>
              <a:rPr lang="en-US" dirty="0" smtClean="0"/>
              <a:t>.G.)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7620000" cy="1143000"/>
          </a:xfrm>
        </p:spPr>
        <p:txBody>
          <a:bodyPr>
            <a:normAutofit fontScale="90000"/>
          </a:bodyPr>
          <a:lstStyle/>
          <a:p>
            <a:r>
              <a:rPr lang="en-US" dirty="0" smtClean="0"/>
              <a:t>Demographics/lifestyles/geographies based on gender and race </a:t>
            </a:r>
            <a:r>
              <a:rPr lang="en-US" sz="2400" dirty="0" smtClean="0"/>
              <a:t>(Simmons)</a:t>
            </a:r>
            <a:r>
              <a:rPr lang="en-US" dirty="0" smtClean="0"/>
              <a:t>	 </a:t>
            </a:r>
            <a:endParaRPr lang="en-US" dirty="0"/>
          </a:p>
        </p:txBody>
      </p:sp>
      <p:graphicFrame>
        <p:nvGraphicFramePr>
          <p:cNvPr id="11" name="Content Placeholder 10"/>
          <p:cNvGraphicFramePr>
            <a:graphicFrameLocks noGrp="1"/>
          </p:cNvGraphicFramePr>
          <p:nvPr>
            <p:ph idx="1"/>
          </p:nvPr>
        </p:nvGraphicFramePr>
        <p:xfrm>
          <a:off x="198536" y="2819400"/>
          <a:ext cx="8229600" cy="3070860"/>
        </p:xfrm>
        <a:graphic>
          <a:graphicData uri="http://schemas.openxmlformats.org/drawingml/2006/table">
            <a:tbl>
              <a:tblPr firstRow="1" bandRow="1">
                <a:tableStyleId>{EB9631B5-78F2-41C9-869B-9F39066F8104}</a:tableStyleId>
              </a:tblPr>
              <a:tblGrid>
                <a:gridCol w="1371600"/>
                <a:gridCol w="1371600"/>
                <a:gridCol w="1371600"/>
                <a:gridCol w="1371600"/>
                <a:gridCol w="1371600"/>
                <a:gridCol w="1371600"/>
              </a:tblGrid>
              <a:tr h="370840">
                <a:tc>
                  <a:txBody>
                    <a:bodyPr/>
                    <a:lstStyle/>
                    <a:p>
                      <a:endParaRPr lang="en-US" dirty="0"/>
                    </a:p>
                  </a:txBody>
                  <a:tcPr/>
                </a:tc>
                <a:tc>
                  <a:txBody>
                    <a:bodyPr/>
                    <a:lstStyle/>
                    <a:p>
                      <a:r>
                        <a:rPr lang="en-US" dirty="0" smtClean="0"/>
                        <a:t>ELEMENTS</a:t>
                      </a:r>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c>
                  <a:txBody>
                    <a:bodyPr/>
                    <a:lstStyle/>
                    <a:p>
                      <a:r>
                        <a:rPr lang="en-US" dirty="0" smtClean="0"/>
                        <a:t>RACE:</a:t>
                      </a:r>
                    </a:p>
                    <a:p>
                      <a:r>
                        <a:rPr lang="en-US" dirty="0" smtClean="0"/>
                        <a:t>WHITE</a:t>
                      </a:r>
                      <a:endParaRPr lang="en-US" dirty="0"/>
                    </a:p>
                  </a:txBody>
                  <a:tcPr/>
                </a:tc>
                <a:tc>
                  <a:txBody>
                    <a:bodyPr/>
                    <a:lstStyle/>
                    <a:p>
                      <a:r>
                        <a:rPr lang="en-US" dirty="0" smtClean="0"/>
                        <a:t>RACE:</a:t>
                      </a:r>
                    </a:p>
                    <a:p>
                      <a:r>
                        <a:rPr lang="en-US" dirty="0" smtClean="0"/>
                        <a:t>BLACK</a:t>
                      </a:r>
                      <a:endParaRPr lang="en-US" dirty="0"/>
                    </a:p>
                  </a:txBody>
                  <a:tcPr/>
                </a:tc>
              </a:tr>
              <a:tr h="370840">
                <a:tc>
                  <a:txBody>
                    <a:bodyPr/>
                    <a:lstStyle/>
                    <a:p>
                      <a:r>
                        <a:rPr lang="en-US" dirty="0" smtClean="0"/>
                        <a:t>PHONES BRANDS OWED:</a:t>
                      </a:r>
                      <a:r>
                        <a:rPr lang="en-US" baseline="0" dirty="0" smtClean="0"/>
                        <a:t> BLACKBERRY</a:t>
                      </a:r>
                      <a:endParaRPr lang="en-US" dirty="0"/>
                    </a:p>
                  </a:txBody>
                  <a:tcPr/>
                </a:tc>
                <a:tc>
                  <a:txBody>
                    <a:bodyPr/>
                    <a:lstStyle/>
                    <a:p>
                      <a:r>
                        <a:rPr lang="en-US" sz="1200" dirty="0" smtClean="0"/>
                        <a:t>SAMPLE</a:t>
                      </a:r>
                    </a:p>
                    <a:p>
                      <a:r>
                        <a:rPr lang="en-US" sz="1200" dirty="0" smtClean="0"/>
                        <a:t>(000)</a:t>
                      </a:r>
                    </a:p>
                    <a:p>
                      <a:r>
                        <a:rPr lang="en-US" sz="1200" dirty="0" smtClean="0"/>
                        <a:t>VERT%</a:t>
                      </a:r>
                    </a:p>
                    <a:p>
                      <a:r>
                        <a:rPr lang="en-US" sz="1200" dirty="0" smtClean="0"/>
                        <a:t>HORZ%</a:t>
                      </a:r>
                    </a:p>
                    <a:p>
                      <a:r>
                        <a:rPr lang="en-US" sz="1200" dirty="0" smtClean="0"/>
                        <a:t>INDEX</a:t>
                      </a:r>
                    </a:p>
                    <a:p>
                      <a:r>
                        <a:rPr lang="en-US" sz="1200" dirty="0" smtClean="0"/>
                        <a:t>BASE</a:t>
                      </a:r>
                    </a:p>
                    <a:p>
                      <a:endParaRPr lang="en-US" sz="1200" dirty="0"/>
                    </a:p>
                  </a:txBody>
                  <a:tcPr/>
                </a:tc>
                <a:tc>
                  <a:txBody>
                    <a:bodyPr/>
                    <a:lstStyle/>
                    <a:p>
                      <a:r>
                        <a:rPr lang="en-US" sz="1200" dirty="0" smtClean="0"/>
                        <a:t>**24</a:t>
                      </a:r>
                    </a:p>
                    <a:p>
                      <a:r>
                        <a:rPr lang="en-US" sz="1200" dirty="0" smtClean="0"/>
                        <a:t>261</a:t>
                      </a:r>
                    </a:p>
                    <a:p>
                      <a:r>
                        <a:rPr lang="en-US" sz="1200" dirty="0" smtClean="0"/>
                        <a:t>19.4%</a:t>
                      </a:r>
                    </a:p>
                    <a:p>
                      <a:r>
                        <a:rPr lang="en-US" sz="1200" dirty="0" smtClean="0"/>
                        <a:t>.24%</a:t>
                      </a:r>
                    </a:p>
                    <a:p>
                      <a:r>
                        <a:rPr lang="en-US" sz="1200" dirty="0" smtClean="0"/>
                        <a:t>37</a:t>
                      </a:r>
                    </a:p>
                    <a:p>
                      <a:r>
                        <a:rPr lang="en-US" sz="1200" dirty="0" smtClean="0"/>
                        <a:t>.12%</a:t>
                      </a:r>
                      <a:endParaRPr lang="en-US" sz="1200" dirty="0"/>
                    </a:p>
                  </a:txBody>
                  <a:tcPr/>
                </a:tc>
                <a:tc>
                  <a:txBody>
                    <a:bodyPr/>
                    <a:lstStyle/>
                    <a:p>
                      <a:r>
                        <a:rPr lang="en-US" sz="1200" dirty="0" smtClean="0"/>
                        <a:t>62</a:t>
                      </a:r>
                    </a:p>
                    <a:p>
                      <a:r>
                        <a:rPr lang="en-US" sz="1200" dirty="0" smtClean="0"/>
                        <a:t>1,087</a:t>
                      </a:r>
                    </a:p>
                    <a:p>
                      <a:r>
                        <a:rPr lang="en-US" sz="1200" dirty="0" smtClean="0"/>
                        <a:t>80.6%</a:t>
                      </a:r>
                    </a:p>
                    <a:p>
                      <a:r>
                        <a:rPr lang="en-US" sz="1200" dirty="0" smtClean="0"/>
                        <a:t>1.06%</a:t>
                      </a:r>
                    </a:p>
                    <a:p>
                      <a:r>
                        <a:rPr lang="en-US" sz="1200" dirty="0" smtClean="0"/>
                        <a:t>167</a:t>
                      </a:r>
                    </a:p>
                    <a:p>
                      <a:r>
                        <a:rPr lang="en-US" sz="1200" dirty="0" smtClean="0"/>
                        <a:t>.51%</a:t>
                      </a:r>
                      <a:endParaRPr lang="en-US" sz="1200" dirty="0"/>
                    </a:p>
                  </a:txBody>
                  <a:tcPr/>
                </a:tc>
                <a:tc>
                  <a:txBody>
                    <a:bodyPr/>
                    <a:lstStyle/>
                    <a:p>
                      <a:r>
                        <a:rPr lang="en-US" sz="1200" dirty="0" smtClean="0"/>
                        <a:t>68</a:t>
                      </a:r>
                    </a:p>
                    <a:p>
                      <a:r>
                        <a:rPr lang="en-US" sz="1200" dirty="0" smtClean="0"/>
                        <a:t>811</a:t>
                      </a:r>
                    </a:p>
                    <a:p>
                      <a:r>
                        <a:rPr lang="en-US" sz="1200" dirty="0" smtClean="0"/>
                        <a:t>60.1%</a:t>
                      </a:r>
                    </a:p>
                    <a:p>
                      <a:r>
                        <a:rPr lang="en-US" sz="1200" dirty="0" smtClean="0"/>
                        <a:t>.49%</a:t>
                      </a:r>
                    </a:p>
                    <a:p>
                      <a:r>
                        <a:rPr lang="en-US" sz="1200" dirty="0" smtClean="0"/>
                        <a:t>76</a:t>
                      </a:r>
                    </a:p>
                    <a:p>
                      <a:r>
                        <a:rPr lang="en-US" sz="1200" dirty="0" smtClean="0"/>
                        <a:t>.38%</a:t>
                      </a:r>
                      <a:endParaRPr lang="en-US" sz="1200" dirty="0"/>
                    </a:p>
                  </a:txBody>
                  <a:tcPr/>
                </a:tc>
                <a:tc>
                  <a:txBody>
                    <a:bodyPr/>
                    <a:lstStyle/>
                    <a:p>
                      <a:r>
                        <a:rPr lang="en-US" sz="1200" dirty="0" smtClean="0"/>
                        <a:t>**9</a:t>
                      </a:r>
                    </a:p>
                    <a:p>
                      <a:r>
                        <a:rPr lang="en-US" sz="1200" dirty="0" smtClean="0"/>
                        <a:t>405</a:t>
                      </a:r>
                    </a:p>
                    <a:p>
                      <a:r>
                        <a:rPr lang="en-US" sz="1200" dirty="0" smtClean="0"/>
                        <a:t>30.0%</a:t>
                      </a:r>
                    </a:p>
                    <a:p>
                      <a:r>
                        <a:rPr lang="en-US" sz="1200" dirty="0" smtClean="0"/>
                        <a:t>1.76%</a:t>
                      </a:r>
                    </a:p>
                    <a:p>
                      <a:r>
                        <a:rPr lang="en-US" sz="1200" dirty="0" smtClean="0"/>
                        <a:t>278</a:t>
                      </a:r>
                    </a:p>
                    <a:p>
                      <a:r>
                        <a:rPr lang="en-US" sz="1200" dirty="0" smtClean="0"/>
                        <a:t>.19%</a:t>
                      </a:r>
                    </a:p>
                    <a:p>
                      <a:endParaRPr lang="en-US" dirty="0"/>
                    </a:p>
                  </a:txBody>
                  <a:tcPr/>
                </a:tc>
              </a:tr>
              <a:tr h="370840">
                <a:tc>
                  <a:txBody>
                    <a:bodyPr/>
                    <a:lstStyle/>
                    <a:p>
                      <a:r>
                        <a:rPr lang="en-US" dirty="0" smtClean="0"/>
                        <a:t>PHONES BRANDS OWED:</a:t>
                      </a:r>
                      <a:r>
                        <a:rPr lang="en-US" baseline="0" dirty="0" smtClean="0"/>
                        <a:t> </a:t>
                      </a:r>
                    </a:p>
                    <a:p>
                      <a:r>
                        <a:rPr lang="en-US" baseline="0" dirty="0" smtClean="0"/>
                        <a:t>NOKIA</a:t>
                      </a:r>
                      <a:endParaRPr lang="en-US" dirty="0"/>
                    </a:p>
                  </a:txBody>
                  <a:tcPr/>
                </a:tc>
                <a:tc>
                  <a:txBody>
                    <a:bodyPr/>
                    <a:lstStyle/>
                    <a:p>
                      <a:r>
                        <a:rPr lang="en-US" sz="1200" dirty="0" smtClean="0"/>
                        <a:t>SAMPLE</a:t>
                      </a:r>
                    </a:p>
                    <a:p>
                      <a:r>
                        <a:rPr lang="en-US" sz="1200" dirty="0" smtClean="0"/>
                        <a:t>(000)</a:t>
                      </a:r>
                    </a:p>
                    <a:p>
                      <a:r>
                        <a:rPr lang="en-US" sz="1200" dirty="0" smtClean="0"/>
                        <a:t>VERT%</a:t>
                      </a:r>
                    </a:p>
                    <a:p>
                      <a:r>
                        <a:rPr lang="en-US" sz="1200" dirty="0" smtClean="0"/>
                        <a:t>HORZ%</a:t>
                      </a:r>
                    </a:p>
                    <a:p>
                      <a:r>
                        <a:rPr lang="en-US" sz="1200" dirty="0" smtClean="0"/>
                        <a:t>INDEX</a:t>
                      </a:r>
                    </a:p>
                    <a:p>
                      <a:r>
                        <a:rPr lang="en-US" sz="1200" dirty="0" smtClean="0"/>
                        <a:t>BASE</a:t>
                      </a:r>
                    </a:p>
                    <a:p>
                      <a:endParaRPr lang="en-US" sz="1200" dirty="0"/>
                    </a:p>
                  </a:txBody>
                  <a:tcPr/>
                </a:tc>
                <a:tc>
                  <a:txBody>
                    <a:bodyPr/>
                    <a:lstStyle/>
                    <a:p>
                      <a:r>
                        <a:rPr lang="en-US" sz="1200" dirty="0" smtClean="0"/>
                        <a:t>904</a:t>
                      </a:r>
                    </a:p>
                    <a:p>
                      <a:r>
                        <a:rPr lang="en-US" sz="1200" dirty="0" smtClean="0"/>
                        <a:t>16,353</a:t>
                      </a:r>
                    </a:p>
                    <a:p>
                      <a:r>
                        <a:rPr lang="en-US" sz="1200" dirty="0" smtClean="0"/>
                        <a:t>53.5%</a:t>
                      </a:r>
                    </a:p>
                    <a:p>
                      <a:r>
                        <a:rPr lang="en-US" sz="1200" dirty="0" smtClean="0"/>
                        <a:t>14.9%</a:t>
                      </a:r>
                    </a:p>
                    <a:p>
                      <a:r>
                        <a:rPr lang="en-US" sz="1200" dirty="0" smtClean="0"/>
                        <a:t>103</a:t>
                      </a:r>
                    </a:p>
                    <a:p>
                      <a:r>
                        <a:rPr lang="en-US" sz="1200" dirty="0" smtClean="0"/>
                        <a:t>7.70%</a:t>
                      </a:r>
                    </a:p>
                    <a:p>
                      <a:endParaRPr lang="en-US" sz="1200" dirty="0"/>
                    </a:p>
                  </a:txBody>
                  <a:tcPr/>
                </a:tc>
                <a:tc>
                  <a:txBody>
                    <a:bodyPr/>
                    <a:lstStyle/>
                    <a:p>
                      <a:r>
                        <a:rPr lang="en-US" sz="1200" dirty="0" smtClean="0"/>
                        <a:t>645</a:t>
                      </a:r>
                    </a:p>
                    <a:p>
                      <a:r>
                        <a:rPr lang="en-US" sz="1200" dirty="0" smtClean="0"/>
                        <a:t>14,187</a:t>
                      </a:r>
                    </a:p>
                    <a:p>
                      <a:r>
                        <a:rPr lang="en-US" sz="1200" dirty="0" smtClean="0"/>
                        <a:t>46.5%</a:t>
                      </a:r>
                    </a:p>
                    <a:p>
                      <a:r>
                        <a:rPr lang="en-US" sz="1200" dirty="0" smtClean="0"/>
                        <a:t>13.8%</a:t>
                      </a:r>
                    </a:p>
                    <a:p>
                      <a:r>
                        <a:rPr lang="en-US" sz="1200" dirty="0" smtClean="0"/>
                        <a:t>96</a:t>
                      </a:r>
                    </a:p>
                    <a:p>
                      <a:r>
                        <a:rPr lang="en-US" sz="1200" dirty="0" smtClean="0"/>
                        <a:t>6.68</a:t>
                      </a:r>
                      <a:endParaRPr lang="en-US" sz="1200" dirty="0"/>
                    </a:p>
                  </a:txBody>
                  <a:tcPr/>
                </a:tc>
                <a:tc>
                  <a:txBody>
                    <a:bodyPr/>
                    <a:lstStyle/>
                    <a:p>
                      <a:r>
                        <a:rPr lang="en-US" sz="1200" dirty="0" smtClean="0"/>
                        <a:t>1,313</a:t>
                      </a:r>
                    </a:p>
                    <a:p>
                      <a:r>
                        <a:rPr lang="en-US" sz="1200" dirty="0" smtClean="0"/>
                        <a:t>25,439</a:t>
                      </a:r>
                    </a:p>
                    <a:p>
                      <a:r>
                        <a:rPr lang="en-US" sz="1200" dirty="0" smtClean="0"/>
                        <a:t>83.3%</a:t>
                      </a:r>
                    </a:p>
                    <a:p>
                      <a:r>
                        <a:rPr lang="en-US" sz="1200" dirty="0" smtClean="0"/>
                        <a:t>15.72%</a:t>
                      </a:r>
                    </a:p>
                    <a:p>
                      <a:r>
                        <a:rPr lang="en-US" sz="1200" dirty="0" smtClean="0"/>
                        <a:t>106</a:t>
                      </a:r>
                    </a:p>
                    <a:p>
                      <a:r>
                        <a:rPr lang="en-US" sz="1200" dirty="0" smtClean="0"/>
                        <a:t>12.0%</a:t>
                      </a:r>
                      <a:endParaRPr lang="en-US" sz="1200" dirty="0"/>
                    </a:p>
                  </a:txBody>
                  <a:tcPr/>
                </a:tc>
                <a:tc>
                  <a:txBody>
                    <a:bodyPr/>
                    <a:lstStyle/>
                    <a:p>
                      <a:r>
                        <a:rPr lang="en-US" sz="1200" dirty="0" smtClean="0"/>
                        <a:t>75</a:t>
                      </a:r>
                    </a:p>
                    <a:p>
                      <a:r>
                        <a:rPr lang="en-US" sz="1200" dirty="0" smtClean="0"/>
                        <a:t>2,755</a:t>
                      </a:r>
                    </a:p>
                    <a:p>
                      <a:r>
                        <a:rPr lang="en-US" sz="1200" dirty="0" smtClean="0"/>
                        <a:t>9.02%</a:t>
                      </a:r>
                    </a:p>
                    <a:p>
                      <a:r>
                        <a:rPr lang="en-US" sz="1200" dirty="0" smtClean="0"/>
                        <a:t>12.0%</a:t>
                      </a:r>
                    </a:p>
                    <a:p>
                      <a:r>
                        <a:rPr lang="en-US" sz="1200" dirty="0" smtClean="0"/>
                        <a:t>83</a:t>
                      </a:r>
                    </a:p>
                    <a:p>
                      <a:r>
                        <a:rPr lang="en-US" sz="1200" dirty="0" smtClean="0"/>
                        <a:t>1.30%</a:t>
                      </a:r>
                      <a:endParaRPr lang="en-US" sz="1200" dirty="0"/>
                    </a:p>
                  </a:txBody>
                  <a:tcPr/>
                </a:tc>
              </a:tr>
            </a:tbl>
          </a:graphicData>
        </a:graphic>
      </p:graphicFrame>
      <p:sp>
        <p:nvSpPr>
          <p:cNvPr id="5" name="Rectangle 4"/>
          <p:cNvSpPr/>
          <p:nvPr/>
        </p:nvSpPr>
        <p:spPr>
          <a:xfrm>
            <a:off x="7616695" y="6310829"/>
            <a:ext cx="811441" cy="369332"/>
          </a:xfrm>
          <a:prstGeom prst="rect">
            <a:avLst/>
          </a:prstGeom>
        </p:spPr>
        <p:txBody>
          <a:bodyPr wrap="none">
            <a:spAutoFit/>
          </a:bodyPr>
          <a:lstStyle/>
          <a:p>
            <a:r>
              <a:rPr lang="en-US" dirty="0" smtClean="0"/>
              <a:t>(K.M.)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PCS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November 2008, </a:t>
            </a:r>
            <a:r>
              <a:rPr lang="en-US" dirty="0" err="1" smtClean="0"/>
              <a:t>MetroPCS</a:t>
            </a:r>
            <a:r>
              <a:rPr lang="en-US" dirty="0" smtClean="0"/>
              <a:t> expanded their coverage to cover more than 300 cities in the contiguous United States. As of 2010, all </a:t>
            </a:r>
            <a:r>
              <a:rPr lang="en-US" dirty="0" err="1" smtClean="0"/>
              <a:t>MetroPCS</a:t>
            </a:r>
            <a:r>
              <a:rPr lang="en-US" dirty="0" smtClean="0"/>
              <a:t> subscribers have unlimited voice and text in more than 11,000 cities and towns.</a:t>
            </a:r>
          </a:p>
          <a:p>
            <a:r>
              <a:rPr lang="en-US" dirty="0" smtClean="0"/>
              <a:t>In January 2010, </a:t>
            </a:r>
            <a:r>
              <a:rPr lang="en-US" dirty="0" err="1" smtClean="0"/>
              <a:t>MetroPCS</a:t>
            </a:r>
            <a:r>
              <a:rPr lang="en-US" dirty="0" smtClean="0"/>
              <a:t> announced "What you see is what you pay," a series of new calling plans. The new plans included all taxes and fees so the advertised price was the final price at the beginning of each monthly cycle.</a:t>
            </a:r>
          </a:p>
          <a:p>
            <a:r>
              <a:rPr lang="en-US" dirty="0" smtClean="0"/>
              <a:t>In August 2010, </a:t>
            </a:r>
            <a:r>
              <a:rPr lang="en-US" dirty="0" err="1" smtClean="0"/>
              <a:t>MetroPCS</a:t>
            </a:r>
            <a:r>
              <a:rPr lang="en-US" dirty="0" smtClean="0"/>
              <a:t> extended the International Calling list to include more areas in Mexico. In addition, it added more mobile carriers to the </a:t>
            </a:r>
            <a:r>
              <a:rPr lang="en-US" dirty="0" err="1" smtClean="0"/>
              <a:t>TextTalk</a:t>
            </a:r>
            <a:r>
              <a:rPr lang="en-US" dirty="0" smtClean="0"/>
              <a:t> Global list.</a:t>
            </a:r>
          </a:p>
          <a:p>
            <a:r>
              <a:rPr lang="en-US" dirty="0" smtClean="0"/>
              <a:t>In September 2010, </a:t>
            </a:r>
            <a:r>
              <a:rPr lang="en-US" dirty="0" err="1" smtClean="0"/>
              <a:t>MetroPCS</a:t>
            </a:r>
            <a:r>
              <a:rPr lang="en-US" dirty="0" smtClean="0"/>
              <a:t> began offering Free </a:t>
            </a:r>
            <a:r>
              <a:rPr lang="en-US" dirty="0" err="1" smtClean="0"/>
              <a:t>Wifi</a:t>
            </a:r>
            <a:r>
              <a:rPr lang="en-US" dirty="0" smtClean="0"/>
              <a:t> at all </a:t>
            </a:r>
            <a:r>
              <a:rPr lang="en-US" dirty="0" err="1" smtClean="0"/>
              <a:t>MetroPCS</a:t>
            </a:r>
            <a:r>
              <a:rPr lang="en-US" dirty="0" smtClean="0"/>
              <a:t> locations. This came with the release of the Samsung Craft in Las Vegas,</a:t>
            </a:r>
            <a:br>
              <a:rPr lang="en-US" dirty="0" smtClean="0"/>
            </a:br>
            <a:endParaRPr lang="en-US" dirty="0"/>
          </a:p>
        </p:txBody>
      </p:sp>
      <p:sp>
        <p:nvSpPr>
          <p:cNvPr id="5" name="TextBox 4"/>
          <p:cNvSpPr txBox="1"/>
          <p:nvPr/>
        </p:nvSpPr>
        <p:spPr>
          <a:xfrm>
            <a:off x="7723032" y="6242563"/>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Demographics/lifestyles/geographies </a:t>
            </a:r>
            <a:r>
              <a:rPr lang="en-US" sz="3556" dirty="0" smtClean="0"/>
              <a:t>BASED ON INCOME </a:t>
            </a:r>
            <a:r>
              <a:rPr lang="en-US" sz="2400" dirty="0" smtClean="0"/>
              <a:t>(Simmons)</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752599"/>
          <a:ext cx="7696200" cy="4773227"/>
        </p:xfrm>
        <a:graphic>
          <a:graphicData uri="http://schemas.openxmlformats.org/drawingml/2006/table">
            <a:tbl>
              <a:tblPr firstRow="1" bandRow="1">
                <a:tableStyleId>{5C22544A-7EE6-4342-B048-85BDC9FD1C3A}</a:tableStyleId>
              </a:tblPr>
              <a:tblGrid>
                <a:gridCol w="1282700"/>
                <a:gridCol w="1282700"/>
                <a:gridCol w="1282700"/>
                <a:gridCol w="1282700"/>
                <a:gridCol w="1282700"/>
                <a:gridCol w="1282700"/>
              </a:tblGrid>
              <a:tr h="400959">
                <a:tc>
                  <a:txBody>
                    <a:bodyPr/>
                    <a:lstStyle/>
                    <a:p>
                      <a:endParaRPr lang="en-US" sz="1050" dirty="0"/>
                    </a:p>
                  </a:txBody>
                  <a:tcPr/>
                </a:tc>
                <a:tc>
                  <a:txBody>
                    <a:bodyPr/>
                    <a:lstStyle/>
                    <a:p>
                      <a:r>
                        <a:rPr lang="en-US" sz="1050" dirty="0" smtClean="0"/>
                        <a:t>ELEMENTS</a:t>
                      </a:r>
                      <a:endParaRPr lang="en-US" sz="1050" dirty="0"/>
                    </a:p>
                  </a:txBody>
                  <a:tcPr/>
                </a:tc>
                <a:tc>
                  <a:txBody>
                    <a:bodyPr/>
                    <a:lstStyle/>
                    <a:p>
                      <a:r>
                        <a:rPr lang="en-US" sz="1050" dirty="0" smtClean="0"/>
                        <a:t>LESS THAN $10,000</a:t>
                      </a:r>
                      <a:endParaRPr lang="en-US" sz="1050" dirty="0"/>
                    </a:p>
                  </a:txBody>
                  <a:tcPr/>
                </a:tc>
                <a:tc>
                  <a:txBody>
                    <a:bodyPr/>
                    <a:lstStyle/>
                    <a:p>
                      <a:r>
                        <a:rPr lang="en-US" sz="1050" dirty="0" smtClean="0"/>
                        <a:t>$10,000- $14,999</a:t>
                      </a:r>
                      <a:endParaRPr lang="en-US" sz="1050" dirty="0"/>
                    </a:p>
                  </a:txBody>
                  <a:tcPr/>
                </a:tc>
                <a:tc>
                  <a:txBody>
                    <a:bodyPr/>
                    <a:lstStyle/>
                    <a:p>
                      <a:r>
                        <a:rPr lang="en-US" sz="1050" dirty="0" smtClean="0"/>
                        <a:t>$15,000-</a:t>
                      </a:r>
                      <a:r>
                        <a:rPr lang="en-US" sz="1050" baseline="0" dirty="0" smtClean="0"/>
                        <a:t> $19,999</a:t>
                      </a:r>
                      <a:endParaRPr lang="en-US" sz="1050" dirty="0"/>
                    </a:p>
                  </a:txBody>
                  <a:tcPr/>
                </a:tc>
                <a:tc>
                  <a:txBody>
                    <a:bodyPr/>
                    <a:lstStyle/>
                    <a:p>
                      <a:r>
                        <a:rPr lang="en-US" sz="1050" dirty="0" smtClean="0"/>
                        <a:t>$20,000- $24,999</a:t>
                      </a:r>
                      <a:endParaRPr lang="en-US" sz="1050" dirty="0"/>
                    </a:p>
                  </a:txBody>
                  <a:tcPr/>
                </a:tc>
              </a:tr>
              <a:tr h="10930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AT&amp;T</a:t>
                      </a:r>
                    </a:p>
                    <a:p>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*37</a:t>
                      </a:r>
                    </a:p>
                    <a:p>
                      <a:r>
                        <a:rPr lang="en-US" sz="1050" dirty="0" smtClean="0"/>
                        <a:t>720</a:t>
                      </a:r>
                    </a:p>
                    <a:p>
                      <a:r>
                        <a:rPr lang="en-US" sz="1050" dirty="0" smtClean="0"/>
                        <a:t>8.08%</a:t>
                      </a:r>
                    </a:p>
                    <a:p>
                      <a:r>
                        <a:rPr lang="en-US" sz="1050" dirty="0" smtClean="0"/>
                        <a:t>4.01%</a:t>
                      </a:r>
                    </a:p>
                    <a:p>
                      <a:r>
                        <a:rPr lang="en-US" sz="1050" dirty="0" smtClean="0"/>
                        <a:t>45</a:t>
                      </a:r>
                    </a:p>
                    <a:p>
                      <a:r>
                        <a:rPr lang="en-US" sz="1050" dirty="0" smtClean="0"/>
                        <a:t>.66%</a:t>
                      </a:r>
                    </a:p>
                  </a:txBody>
                  <a:tcPr/>
                </a:tc>
                <a:tc>
                  <a:txBody>
                    <a:bodyPr/>
                    <a:lstStyle/>
                    <a:p>
                      <a:r>
                        <a:rPr lang="en-US" sz="1050" dirty="0" smtClean="0"/>
                        <a:t>**30</a:t>
                      </a:r>
                    </a:p>
                    <a:p>
                      <a:r>
                        <a:rPr lang="en-US" sz="1050" dirty="0" smtClean="0"/>
                        <a:t>362</a:t>
                      </a:r>
                    </a:p>
                    <a:p>
                      <a:r>
                        <a:rPr lang="en-US" sz="1050" dirty="0" smtClean="0"/>
                        <a:t>4.53%</a:t>
                      </a:r>
                    </a:p>
                    <a:p>
                      <a:r>
                        <a:rPr lang="en-US" sz="1050" dirty="0" smtClean="0"/>
                        <a:t>2.01%</a:t>
                      </a:r>
                    </a:p>
                    <a:p>
                      <a:r>
                        <a:rPr lang="en-US" sz="1050" dirty="0" smtClean="0"/>
                        <a:t>28</a:t>
                      </a:r>
                    </a:p>
                    <a:p>
                      <a:r>
                        <a:rPr lang="en-US" sz="1050" dirty="0" smtClean="0"/>
                        <a:t>.33%</a:t>
                      </a:r>
                    </a:p>
                    <a:p>
                      <a:endParaRPr lang="en-US" sz="1050" dirty="0"/>
                    </a:p>
                  </a:txBody>
                  <a:tcPr/>
                </a:tc>
                <a:tc>
                  <a:txBody>
                    <a:bodyPr/>
                    <a:lstStyle/>
                    <a:p>
                      <a:r>
                        <a:rPr lang="en-US" sz="1050" dirty="0" smtClean="0"/>
                        <a:t>*45</a:t>
                      </a:r>
                    </a:p>
                    <a:p>
                      <a:r>
                        <a:rPr lang="en-US" sz="1050" dirty="0" smtClean="0"/>
                        <a:t>961</a:t>
                      </a:r>
                    </a:p>
                    <a:p>
                      <a:r>
                        <a:rPr lang="en-US" sz="1050" dirty="0" smtClean="0"/>
                        <a:t>16.1%</a:t>
                      </a:r>
                    </a:p>
                    <a:p>
                      <a:r>
                        <a:rPr lang="en-US" sz="1050" dirty="0" smtClean="0"/>
                        <a:t>5.35%</a:t>
                      </a:r>
                    </a:p>
                    <a:p>
                      <a:r>
                        <a:rPr lang="en-US" sz="1050" dirty="0" smtClean="0"/>
                        <a:t>98</a:t>
                      </a:r>
                    </a:p>
                    <a:p>
                      <a:r>
                        <a:rPr lang="en-US" sz="1050" dirty="0" smtClean="0"/>
                        <a:t>.88%</a:t>
                      </a:r>
                      <a:endParaRPr lang="en-US" sz="1050" dirty="0"/>
                    </a:p>
                  </a:txBody>
                  <a:tcPr/>
                </a:tc>
                <a:tc>
                  <a:txBody>
                    <a:bodyPr/>
                    <a:lstStyle/>
                    <a:p>
                      <a:r>
                        <a:rPr lang="en-US" sz="1050" dirty="0" smtClean="0"/>
                        <a:t>68</a:t>
                      </a:r>
                    </a:p>
                    <a:p>
                      <a:r>
                        <a:rPr lang="en-US" sz="1050" dirty="0" smtClean="0"/>
                        <a:t>1,017</a:t>
                      </a:r>
                    </a:p>
                    <a:p>
                      <a:r>
                        <a:rPr lang="en-US" sz="1050" dirty="0" smtClean="0"/>
                        <a:t>13.8%</a:t>
                      </a:r>
                    </a:p>
                    <a:p>
                      <a:r>
                        <a:rPr lang="en-US" sz="1050" dirty="0" smtClean="0"/>
                        <a:t>5.66%</a:t>
                      </a:r>
                    </a:p>
                    <a:p>
                      <a:r>
                        <a:rPr lang="en-US" sz="1050" dirty="0" smtClean="0"/>
                        <a:t>84</a:t>
                      </a:r>
                    </a:p>
                    <a:p>
                      <a:r>
                        <a:rPr lang="en-US" sz="1050" dirty="0" smtClean="0"/>
                        <a:t>.93%</a:t>
                      </a:r>
                      <a:endParaRPr lang="en-US" sz="1050" dirty="0"/>
                    </a:p>
                  </a:txBody>
                  <a:tcPr/>
                </a:tc>
              </a:tr>
              <a:tr h="10930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T-MOBILE</a:t>
                      </a:r>
                    </a:p>
                    <a:p>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*34</a:t>
                      </a:r>
                    </a:p>
                    <a:p>
                      <a:r>
                        <a:rPr lang="en-US" sz="1050" dirty="0" smtClean="0"/>
                        <a:t>420</a:t>
                      </a:r>
                    </a:p>
                    <a:p>
                      <a:r>
                        <a:rPr lang="en-US" sz="1050" dirty="0" smtClean="0"/>
                        <a:t>4.71%</a:t>
                      </a:r>
                    </a:p>
                    <a:p>
                      <a:r>
                        <a:rPr lang="en-US" sz="1050" dirty="0" smtClean="0"/>
                        <a:t>6.10%</a:t>
                      </a:r>
                    </a:p>
                    <a:p>
                      <a:r>
                        <a:rPr lang="en-US" sz="1050" dirty="0" smtClean="0"/>
                        <a:t>75</a:t>
                      </a:r>
                    </a:p>
                    <a:p>
                      <a:r>
                        <a:rPr lang="en-US" sz="1050" dirty="0" smtClean="0"/>
                        <a:t>.38%</a:t>
                      </a:r>
                    </a:p>
                  </a:txBody>
                  <a:tcPr/>
                </a:tc>
                <a:tc>
                  <a:txBody>
                    <a:bodyPr/>
                    <a:lstStyle/>
                    <a:p>
                      <a:r>
                        <a:rPr lang="en-US" sz="1050" dirty="0" smtClean="0"/>
                        <a:t>**12</a:t>
                      </a:r>
                    </a:p>
                    <a:p>
                      <a:r>
                        <a:rPr lang="en-US" sz="1050" dirty="0" smtClean="0"/>
                        <a:t>211</a:t>
                      </a:r>
                    </a:p>
                    <a:p>
                      <a:r>
                        <a:rPr lang="en-US" sz="1050" dirty="0" smtClean="0"/>
                        <a:t>2.65%</a:t>
                      </a:r>
                    </a:p>
                    <a:p>
                      <a:r>
                        <a:rPr lang="en-US" sz="1050" dirty="0" smtClean="0"/>
                        <a:t>3.07%</a:t>
                      </a:r>
                    </a:p>
                    <a:p>
                      <a:r>
                        <a:rPr lang="en-US" sz="1050" dirty="0" smtClean="0"/>
                        <a:t>42</a:t>
                      </a:r>
                    </a:p>
                    <a:p>
                      <a:r>
                        <a:rPr lang="en-US" sz="1050" dirty="0" smtClean="0"/>
                        <a:t>.19%</a:t>
                      </a:r>
                    </a:p>
                    <a:p>
                      <a:endParaRPr lang="en-US" sz="1050" dirty="0"/>
                    </a:p>
                  </a:txBody>
                  <a:tcPr/>
                </a:tc>
                <a:tc>
                  <a:txBody>
                    <a:bodyPr/>
                    <a:lstStyle/>
                    <a:p>
                      <a:r>
                        <a:rPr lang="en-US" sz="1050" dirty="0" smtClean="0"/>
                        <a:t>**17</a:t>
                      </a:r>
                    </a:p>
                    <a:p>
                      <a:r>
                        <a:rPr lang="en-US" sz="1050" dirty="0" smtClean="0"/>
                        <a:t>86.2</a:t>
                      </a:r>
                    </a:p>
                    <a:p>
                      <a:r>
                        <a:rPr lang="en-US" sz="1050" dirty="0" smtClean="0"/>
                        <a:t>1.43%</a:t>
                      </a:r>
                    </a:p>
                    <a:p>
                      <a:r>
                        <a:rPr lang="en-US" sz="1050" dirty="0" smtClean="0"/>
                        <a:t>1.24%</a:t>
                      </a:r>
                    </a:p>
                    <a:p>
                      <a:r>
                        <a:rPr lang="en-US" sz="1050" dirty="0" smtClean="0"/>
                        <a:t>23</a:t>
                      </a:r>
                    </a:p>
                    <a:p>
                      <a:r>
                        <a:rPr lang="en-US" sz="1050" dirty="0" smtClean="0"/>
                        <a:t>.08%</a:t>
                      </a:r>
                      <a:endParaRPr lang="en-US" sz="1050" dirty="0"/>
                    </a:p>
                  </a:txBody>
                  <a:tcPr/>
                </a:tc>
                <a:tc>
                  <a:txBody>
                    <a:bodyPr/>
                    <a:lstStyle/>
                    <a:p>
                      <a:r>
                        <a:rPr lang="en-US" sz="1050" dirty="0" smtClean="0"/>
                        <a:t>*47</a:t>
                      </a:r>
                    </a:p>
                    <a:p>
                      <a:r>
                        <a:rPr lang="en-US" sz="1050" dirty="0" smtClean="0"/>
                        <a:t>414</a:t>
                      </a:r>
                    </a:p>
                    <a:p>
                      <a:r>
                        <a:rPr lang="en-US" sz="1050" dirty="0" smtClean="0"/>
                        <a:t>5.62%</a:t>
                      </a:r>
                    </a:p>
                    <a:p>
                      <a:r>
                        <a:rPr lang="en-US" sz="1050" dirty="0" smtClean="0"/>
                        <a:t>6.01%</a:t>
                      </a:r>
                    </a:p>
                    <a:p>
                      <a:r>
                        <a:rPr lang="en-US" sz="1050" dirty="0" smtClean="0"/>
                        <a:t>90</a:t>
                      </a:r>
                    </a:p>
                    <a:p>
                      <a:r>
                        <a:rPr lang="en-US" sz="1050" dirty="0" smtClean="0"/>
                        <a:t>.38%</a:t>
                      </a:r>
                      <a:endParaRPr lang="en-US" sz="1050" dirty="0"/>
                    </a:p>
                  </a:txBody>
                  <a:tcPr/>
                </a:tc>
              </a:tr>
              <a:tr h="10930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VERIZON</a:t>
                      </a:r>
                    </a:p>
                    <a:p>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**26</a:t>
                      </a:r>
                    </a:p>
                    <a:p>
                      <a:r>
                        <a:rPr lang="en-US" sz="1050" dirty="0" smtClean="0"/>
                        <a:t>800</a:t>
                      </a:r>
                    </a:p>
                    <a:p>
                      <a:r>
                        <a:rPr lang="en-US" sz="1050" dirty="0" smtClean="0"/>
                        <a:t>8.97%</a:t>
                      </a:r>
                    </a:p>
                    <a:p>
                      <a:r>
                        <a:rPr lang="en-US" sz="1050" dirty="0" smtClean="0"/>
                        <a:t>4.00%</a:t>
                      </a:r>
                    </a:p>
                    <a:p>
                      <a:r>
                        <a:rPr lang="en-US" sz="1050" dirty="0" smtClean="0"/>
                        <a:t>49</a:t>
                      </a:r>
                    </a:p>
                    <a:p>
                      <a:r>
                        <a:rPr lang="en-US" sz="1050" dirty="0" smtClean="0"/>
                        <a:t>.73%</a:t>
                      </a:r>
                      <a:endParaRPr lang="en-US" sz="1050" dirty="0"/>
                    </a:p>
                  </a:txBody>
                  <a:tcPr/>
                </a:tc>
                <a:tc>
                  <a:txBody>
                    <a:bodyPr/>
                    <a:lstStyle/>
                    <a:p>
                      <a:r>
                        <a:rPr lang="en-US" sz="1050" dirty="0" smtClean="0"/>
                        <a:t>*35</a:t>
                      </a:r>
                    </a:p>
                    <a:p>
                      <a:r>
                        <a:rPr lang="en-US" sz="1050" dirty="0" smtClean="0"/>
                        <a:t>450</a:t>
                      </a:r>
                    </a:p>
                    <a:p>
                      <a:r>
                        <a:rPr lang="en-US" sz="1050" dirty="0" smtClean="0"/>
                        <a:t>5.63%</a:t>
                      </a:r>
                    </a:p>
                    <a:p>
                      <a:r>
                        <a:rPr lang="en-US" sz="1050" dirty="0" smtClean="0"/>
                        <a:t>2.25%</a:t>
                      </a:r>
                    </a:p>
                    <a:p>
                      <a:r>
                        <a:rPr lang="en-US" sz="1050" dirty="0" smtClean="0"/>
                        <a:t>31</a:t>
                      </a:r>
                    </a:p>
                    <a:p>
                      <a:r>
                        <a:rPr lang="en-US" sz="1050" dirty="0" smtClean="0"/>
                        <a:t>.41%</a:t>
                      </a:r>
                      <a:endParaRPr lang="en-US" sz="1050" dirty="0"/>
                    </a:p>
                  </a:txBody>
                  <a:tcPr/>
                </a:tc>
                <a:tc>
                  <a:txBody>
                    <a:bodyPr/>
                    <a:lstStyle/>
                    <a:p>
                      <a:r>
                        <a:rPr lang="en-US" sz="1050" dirty="0" smtClean="0"/>
                        <a:t>**29</a:t>
                      </a:r>
                    </a:p>
                    <a:p>
                      <a:r>
                        <a:rPr lang="en-US" sz="1050" dirty="0" smtClean="0"/>
                        <a:t>192</a:t>
                      </a:r>
                    </a:p>
                    <a:p>
                      <a:r>
                        <a:rPr lang="en-US" sz="1050" dirty="0" smtClean="0"/>
                        <a:t>6.57%</a:t>
                      </a:r>
                    </a:p>
                    <a:p>
                      <a:r>
                        <a:rPr lang="en-US" sz="1050" dirty="0" smtClean="0"/>
                        <a:t>1.96%</a:t>
                      </a:r>
                    </a:p>
                    <a:p>
                      <a:r>
                        <a:rPr lang="en-US" sz="1050" dirty="0" smtClean="0"/>
                        <a:t>36</a:t>
                      </a:r>
                    </a:p>
                    <a:p>
                      <a:r>
                        <a:rPr lang="en-US" sz="1050" dirty="0" smtClean="0"/>
                        <a:t>.36%</a:t>
                      </a:r>
                      <a:endParaRPr lang="en-US" sz="1050" dirty="0"/>
                    </a:p>
                  </a:txBody>
                  <a:tcPr/>
                </a:tc>
                <a:tc>
                  <a:txBody>
                    <a:bodyPr/>
                    <a:lstStyle/>
                    <a:p>
                      <a:r>
                        <a:rPr lang="en-US" sz="1050" dirty="0" smtClean="0"/>
                        <a:t>*39</a:t>
                      </a:r>
                    </a:p>
                    <a:p>
                      <a:r>
                        <a:rPr lang="en-US" sz="1050" dirty="0" smtClean="0"/>
                        <a:t>734</a:t>
                      </a:r>
                    </a:p>
                    <a:p>
                      <a:r>
                        <a:rPr lang="en-US" sz="1050" dirty="0" smtClean="0"/>
                        <a:t>9.98%</a:t>
                      </a:r>
                    </a:p>
                    <a:p>
                      <a:r>
                        <a:rPr lang="en-US" sz="1050" dirty="0" smtClean="0"/>
                        <a:t>3.68%</a:t>
                      </a:r>
                    </a:p>
                    <a:p>
                      <a:r>
                        <a:rPr lang="en-US" sz="1050" dirty="0" smtClean="0"/>
                        <a:t>55</a:t>
                      </a:r>
                    </a:p>
                    <a:p>
                      <a:r>
                        <a:rPr lang="en-US" sz="1050" dirty="0" smtClean="0"/>
                        <a:t>.67%</a:t>
                      </a:r>
                      <a:endParaRPr lang="en-US" sz="1050" dirty="0"/>
                    </a:p>
                  </a:txBody>
                  <a:tcPr/>
                </a:tc>
              </a:tr>
              <a:tr h="1093067">
                <a:tc>
                  <a:txBody>
                    <a:bodyPr/>
                    <a:lstStyle/>
                    <a:p>
                      <a:r>
                        <a:rPr lang="en-US" sz="1050" dirty="0" smtClean="0"/>
                        <a:t>NEXTEL</a:t>
                      </a:r>
                      <a:endParaRPr lang="en-US" sz="1050" dirty="0"/>
                    </a:p>
                  </a:txBody>
                  <a:tcPr/>
                </a:tc>
                <a:tc>
                  <a:txBody>
                    <a:bodyPr/>
                    <a:lstStyle/>
                    <a:p>
                      <a:r>
                        <a:rPr lang="en-US" sz="1050" dirty="0" smtClean="0"/>
                        <a:t>SAMPLE</a:t>
                      </a:r>
                    </a:p>
                    <a:p>
                      <a:r>
                        <a:rPr lang="en-US" sz="1050" dirty="0" smtClean="0"/>
                        <a:t>(000)</a:t>
                      </a:r>
                    </a:p>
                    <a:p>
                      <a:r>
                        <a:rPr lang="en-US" sz="1050" dirty="0" smtClean="0"/>
                        <a:t>VERT%</a:t>
                      </a:r>
                    </a:p>
                    <a:p>
                      <a:r>
                        <a:rPr lang="en-US" sz="1050" dirty="0" smtClean="0"/>
                        <a:t>HORZ%</a:t>
                      </a:r>
                    </a:p>
                    <a:p>
                      <a:r>
                        <a:rPr lang="en-US" sz="1050" dirty="0" smtClean="0"/>
                        <a:t>INDEX</a:t>
                      </a:r>
                    </a:p>
                    <a:p>
                      <a:r>
                        <a:rPr lang="en-US" sz="1050" dirty="0" smtClean="0"/>
                        <a:t>BASE</a:t>
                      </a:r>
                    </a:p>
                    <a:p>
                      <a:endParaRPr lang="en-US" sz="1050" dirty="0"/>
                    </a:p>
                  </a:txBody>
                  <a:tcPr/>
                </a:tc>
                <a:tc>
                  <a:txBody>
                    <a:bodyPr/>
                    <a:lstStyle/>
                    <a:p>
                      <a:r>
                        <a:rPr lang="en-US" sz="1050" dirty="0" smtClean="0"/>
                        <a:t>*31</a:t>
                      </a:r>
                    </a:p>
                    <a:p>
                      <a:r>
                        <a:rPr lang="en-US" sz="1050" dirty="0" smtClean="0"/>
                        <a:t>816</a:t>
                      </a:r>
                    </a:p>
                    <a:p>
                      <a:r>
                        <a:rPr lang="en-US" sz="1050" dirty="0" smtClean="0"/>
                        <a:t>9.15%</a:t>
                      </a:r>
                    </a:p>
                    <a:p>
                      <a:r>
                        <a:rPr lang="en-US" sz="1050" dirty="0" smtClean="0"/>
                        <a:t>11.4%</a:t>
                      </a:r>
                    </a:p>
                    <a:p>
                      <a:r>
                        <a:rPr lang="en-US" sz="1050" dirty="0" smtClean="0"/>
                        <a:t>141</a:t>
                      </a:r>
                    </a:p>
                    <a:p>
                      <a:r>
                        <a:rPr lang="en-US" sz="1050" dirty="0" smtClean="0"/>
                        <a:t>.74%</a:t>
                      </a:r>
                      <a:endParaRPr lang="en-US" sz="1050" dirty="0"/>
                    </a:p>
                  </a:txBody>
                  <a:tcPr/>
                </a:tc>
                <a:tc>
                  <a:txBody>
                    <a:bodyPr/>
                    <a:lstStyle/>
                    <a:p>
                      <a:r>
                        <a:rPr lang="en-US" sz="1050" dirty="0" smtClean="0"/>
                        <a:t>**19</a:t>
                      </a:r>
                    </a:p>
                    <a:p>
                      <a:r>
                        <a:rPr lang="en-US" sz="1050" dirty="0" smtClean="0"/>
                        <a:t>616</a:t>
                      </a:r>
                    </a:p>
                    <a:p>
                      <a:r>
                        <a:rPr lang="en-US" sz="1050" dirty="0" smtClean="0"/>
                        <a:t>7.72%</a:t>
                      </a:r>
                    </a:p>
                    <a:p>
                      <a:r>
                        <a:rPr lang="en-US" sz="1050" dirty="0" smtClean="0"/>
                        <a:t>8.64%</a:t>
                      </a:r>
                    </a:p>
                    <a:p>
                      <a:r>
                        <a:rPr lang="en-US" sz="1050" dirty="0" smtClean="0"/>
                        <a:t>119</a:t>
                      </a:r>
                    </a:p>
                    <a:p>
                      <a:r>
                        <a:rPr lang="en-US" sz="1050" dirty="0" smtClean="0"/>
                        <a:t>.56%</a:t>
                      </a:r>
                    </a:p>
                    <a:p>
                      <a:endParaRPr lang="en-US" sz="1050" dirty="0"/>
                    </a:p>
                  </a:txBody>
                  <a:tcPr/>
                </a:tc>
                <a:tc>
                  <a:txBody>
                    <a:bodyPr/>
                    <a:lstStyle/>
                    <a:p>
                      <a:r>
                        <a:rPr lang="en-US" sz="1050" dirty="0" smtClean="0"/>
                        <a:t>**25</a:t>
                      </a:r>
                    </a:p>
                    <a:p>
                      <a:r>
                        <a:rPr lang="en-US" sz="1050" dirty="0" smtClean="0"/>
                        <a:t>765</a:t>
                      </a:r>
                    </a:p>
                    <a:p>
                      <a:r>
                        <a:rPr lang="en-US" sz="1050" dirty="0" smtClean="0"/>
                        <a:t>12.8%</a:t>
                      </a:r>
                    </a:p>
                    <a:p>
                      <a:r>
                        <a:rPr lang="en-US" sz="1050" dirty="0" smtClean="0"/>
                        <a:t>10.7%</a:t>
                      </a:r>
                    </a:p>
                    <a:p>
                      <a:r>
                        <a:rPr lang="en-US" sz="1050" dirty="0" smtClean="0"/>
                        <a:t>197</a:t>
                      </a:r>
                    </a:p>
                    <a:p>
                      <a:r>
                        <a:rPr lang="en-US" sz="1050" dirty="0" smtClean="0"/>
                        <a:t>.70%</a:t>
                      </a:r>
                      <a:endParaRPr lang="en-US" sz="1050" dirty="0"/>
                    </a:p>
                  </a:txBody>
                  <a:tcPr/>
                </a:tc>
                <a:tc>
                  <a:txBody>
                    <a:bodyPr/>
                    <a:lstStyle/>
                    <a:p>
                      <a:r>
                        <a:rPr lang="en-US" sz="1050" dirty="0" smtClean="0"/>
                        <a:t>*35</a:t>
                      </a:r>
                    </a:p>
                    <a:p>
                      <a:r>
                        <a:rPr lang="en-US" sz="1050" dirty="0" smtClean="0"/>
                        <a:t>461</a:t>
                      </a:r>
                    </a:p>
                    <a:p>
                      <a:r>
                        <a:rPr lang="en-US" sz="1050" dirty="0" smtClean="0"/>
                        <a:t>6.26%</a:t>
                      </a:r>
                    </a:p>
                    <a:p>
                      <a:r>
                        <a:rPr lang="en-US" sz="1050" dirty="0" smtClean="0"/>
                        <a:t>6.45%</a:t>
                      </a:r>
                    </a:p>
                    <a:p>
                      <a:r>
                        <a:rPr lang="en-US" sz="1050" dirty="0" smtClean="0"/>
                        <a:t>96</a:t>
                      </a:r>
                    </a:p>
                    <a:p>
                      <a:r>
                        <a:rPr lang="en-US" sz="1050" dirty="0" smtClean="0"/>
                        <a:t>.42%</a:t>
                      </a:r>
                      <a:endParaRPr lang="en-US" sz="1050" dirty="0"/>
                    </a:p>
                  </a:txBody>
                  <a:tcPr/>
                </a:tc>
              </a:tr>
            </a:tbl>
          </a:graphicData>
        </a:graphic>
      </p:graphicFrame>
      <p:sp>
        <p:nvSpPr>
          <p:cNvPr id="5" name="Rectangle 4"/>
          <p:cNvSpPr/>
          <p:nvPr/>
        </p:nvSpPr>
        <p:spPr>
          <a:xfrm>
            <a:off x="7688600" y="6488668"/>
            <a:ext cx="777200" cy="369332"/>
          </a:xfrm>
          <a:prstGeom prst="rect">
            <a:avLst/>
          </a:prstGeom>
        </p:spPr>
        <p:txBody>
          <a:bodyPr wrap="none">
            <a:spAutoFit/>
          </a:bodyPr>
          <a:lstStyle/>
          <a:p>
            <a:r>
              <a:rPr lang="en-US" dirty="0"/>
              <a:t>(</a:t>
            </a:r>
            <a:r>
              <a:rPr lang="en-US" dirty="0" smtClean="0"/>
              <a:t>G.D.)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914400"/>
          </a:xfrm>
        </p:spPr>
        <p:txBody>
          <a:bodyPr>
            <a:normAutofit fontScale="90000"/>
          </a:bodyPr>
          <a:lstStyle/>
          <a:p>
            <a:r>
              <a:rPr lang="en-US" dirty="0" smtClean="0"/>
              <a:t>Fall 2009 Media: Demographics – Household </a:t>
            </a:r>
            <a:endParaRPr lang="en-US" dirty="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1695776"/>
              </p:ext>
            </p:extLst>
          </p:nvPr>
        </p:nvGraphicFramePr>
        <p:xfrm>
          <a:off x="0" y="2362200"/>
          <a:ext cx="8229600" cy="4089971"/>
        </p:xfrm>
        <a:graphic>
          <a:graphicData uri="http://schemas.openxmlformats.org/drawingml/2006/table">
            <a:tbl>
              <a:tblPr>
                <a:tableStyleId>{69C7853C-536D-4A76-A0AE-DD22124D55A5}</a:tableStyleId>
              </a:tblPr>
              <a:tblGrid>
                <a:gridCol w="3291840"/>
                <a:gridCol w="822960"/>
                <a:gridCol w="822960"/>
                <a:gridCol w="822960"/>
                <a:gridCol w="822960"/>
                <a:gridCol w="822960"/>
                <a:gridCol w="822960"/>
              </a:tblGrid>
              <a:tr h="456691">
                <a:tc>
                  <a:txBody>
                    <a:bodyPr/>
                    <a:lstStyle/>
                    <a:p>
                      <a:pPr algn="l" fontAlgn="b"/>
                      <a:endParaRPr lang="en-US" sz="1400" b="0" i="0" u="none" strike="noStrike" dirty="0">
                        <a:latin typeface="Cambria" pitchFamily="18" charset="0"/>
                        <a:cs typeface="Arial" pitchFamily="34" charset="0"/>
                      </a:endParaRPr>
                    </a:p>
                  </a:txBody>
                  <a:tcPr marL="9525" marR="9525" marT="9525" marB="0" anchor="b"/>
                </a:tc>
                <a:tc>
                  <a:txBody>
                    <a:bodyPr/>
                    <a:lstStyle/>
                    <a:p>
                      <a:pPr algn="l" fontAlgn="t"/>
                      <a:endParaRPr lang="en-US" sz="1400" b="0" i="0" u="none" strike="noStrike" dirty="0">
                        <a:latin typeface="Cambria" pitchFamily="18" charset="0"/>
                        <a:cs typeface="Arial" pitchFamily="34" charset="0"/>
                      </a:endParaRPr>
                    </a:p>
                  </a:txBody>
                  <a:tcPr marL="9525" marR="9525" marT="9525" marB="0"/>
                </a:tc>
                <a:tc>
                  <a:txBody>
                    <a:bodyPr/>
                    <a:lstStyle/>
                    <a:p>
                      <a:pPr algn="l" fontAlgn="t"/>
                      <a:r>
                        <a:rPr lang="en-US" sz="1400" u="none" strike="noStrike"/>
                        <a:t>Total '000</a:t>
                      </a:r>
                      <a:endParaRPr lang="en-US" sz="1400" b="0" i="0" u="none" strike="noStrike">
                        <a:latin typeface="Cambria" pitchFamily="18" charset="0"/>
                        <a:cs typeface="Arial" pitchFamily="34" charset="0"/>
                      </a:endParaRPr>
                    </a:p>
                  </a:txBody>
                  <a:tcPr marL="9525" marR="9525" marT="9525" marB="0"/>
                </a:tc>
                <a:tc>
                  <a:txBody>
                    <a:bodyPr/>
                    <a:lstStyle/>
                    <a:p>
                      <a:pPr algn="l" fontAlgn="t"/>
                      <a:r>
                        <a:rPr lang="en-US" sz="1400" u="none" strike="noStrike" dirty="0" err="1"/>
                        <a:t>Proj</a:t>
                      </a:r>
                      <a:r>
                        <a:rPr lang="en-US" sz="1400" u="none" strike="noStrike" dirty="0"/>
                        <a:t> '000</a:t>
                      </a:r>
                      <a:endParaRPr lang="en-US" sz="1400" b="0" i="0" u="none" strike="noStrike" dirty="0">
                        <a:latin typeface="Cambria" pitchFamily="18" charset="0"/>
                        <a:cs typeface="Arial" pitchFamily="34" charset="0"/>
                      </a:endParaRPr>
                    </a:p>
                  </a:txBody>
                  <a:tcPr marL="9525" marR="9525" marT="9525" marB="0"/>
                </a:tc>
                <a:tc>
                  <a:txBody>
                    <a:bodyPr/>
                    <a:lstStyle/>
                    <a:p>
                      <a:pPr algn="l" fontAlgn="t"/>
                      <a:r>
                        <a:rPr lang="en-US" sz="1400" u="none" strike="noStrike"/>
                        <a:t>Pct Across</a:t>
                      </a:r>
                      <a:endParaRPr lang="en-US" sz="1400" b="0" i="0" u="none" strike="noStrike">
                        <a:latin typeface="Cambria" pitchFamily="18" charset="0"/>
                        <a:cs typeface="Arial" pitchFamily="34" charset="0"/>
                      </a:endParaRPr>
                    </a:p>
                  </a:txBody>
                  <a:tcPr marL="9525" marR="9525" marT="9525" marB="0"/>
                </a:tc>
                <a:tc>
                  <a:txBody>
                    <a:bodyPr/>
                    <a:lstStyle/>
                    <a:p>
                      <a:pPr algn="l" fontAlgn="t"/>
                      <a:r>
                        <a:rPr lang="en-US" sz="1400" u="none" strike="noStrike"/>
                        <a:t>Pct Down</a:t>
                      </a:r>
                      <a:endParaRPr lang="en-US" sz="1400" b="0" i="0" u="none" strike="noStrike">
                        <a:latin typeface="Cambria" pitchFamily="18" charset="0"/>
                        <a:cs typeface="Arial" pitchFamily="34" charset="0"/>
                      </a:endParaRPr>
                    </a:p>
                  </a:txBody>
                  <a:tcPr marL="9525" marR="9525" marT="9525" marB="0"/>
                </a:tc>
                <a:tc>
                  <a:txBody>
                    <a:bodyPr/>
                    <a:lstStyle/>
                    <a:p>
                      <a:pPr algn="l" fontAlgn="t"/>
                      <a:r>
                        <a:rPr lang="en-US" sz="1400" u="none" strike="noStrike"/>
                        <a:t>Index</a:t>
                      </a:r>
                      <a:endParaRPr lang="en-US" sz="1400" b="0" i="0" u="none" strike="noStrike">
                        <a:latin typeface="Cambria" pitchFamily="18" charset="0"/>
                        <a:cs typeface="Arial" pitchFamily="34" charset="0"/>
                      </a:endParaRPr>
                    </a:p>
                  </a:txBody>
                  <a:tcPr marL="9525" marR="9525" marT="9525" marB="0"/>
                </a:tc>
              </a:tr>
              <a:tr h="363328">
                <a:tc>
                  <a:txBody>
                    <a:bodyPr/>
                    <a:lstStyle/>
                    <a:p>
                      <a:pPr algn="l" fontAlgn="b"/>
                      <a:r>
                        <a:rPr lang="en-US" sz="1400" u="none" strike="noStrike"/>
                        <a:t>Cable: Galavision</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7584</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2488</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32.8</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6.6</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196</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American Baby</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6891</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2196</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31.9</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5.8</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190</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Fit Pregnancy</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2473</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1054</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42.6</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2.8</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255</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dirty="0"/>
                        <a:t>Game Informer</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9104</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2952</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32.4</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7.8</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194</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Maxim</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12542</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4308</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34.4</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11.4</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205</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Official Xbox Magazine</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6689</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2181</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32.6</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5.8</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195</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Parenting</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9673</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3063</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31.7</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8.1</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189</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WWE Magazine</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3869</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1255</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32.4</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3.3</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194</a:t>
                      </a:r>
                      <a:endParaRPr lang="en-US" sz="1400" b="0" i="0" u="none" strike="noStrike">
                        <a:latin typeface="Cambria" pitchFamily="18" charset="0"/>
                        <a:cs typeface="Arial" pitchFamily="34" charset="0"/>
                      </a:endParaRPr>
                    </a:p>
                  </a:txBody>
                  <a:tcPr marL="9525" marR="9525" marT="9525" marB="0" anchor="b"/>
                </a:tc>
              </a:tr>
              <a:tr h="363328">
                <a:tc>
                  <a:txBody>
                    <a:bodyPr/>
                    <a:lstStyle/>
                    <a:p>
                      <a:pPr algn="l" fontAlgn="b"/>
                      <a:r>
                        <a:rPr lang="en-US" sz="1400" u="none" strike="noStrike"/>
                        <a:t>Mag Types: Babies</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10092</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3246</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32.2</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8.6</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192</a:t>
                      </a:r>
                      <a:endParaRPr lang="en-US" sz="1400" b="0" i="0" u="none" strike="noStrike" dirty="0">
                        <a:latin typeface="Cambria" pitchFamily="18" charset="0"/>
                        <a:cs typeface="Arial" pitchFamily="34" charset="0"/>
                      </a:endParaRPr>
                    </a:p>
                  </a:txBody>
                  <a:tcPr marL="9525" marR="9525" marT="9525" marB="0" anchor="b"/>
                </a:tc>
              </a:tr>
              <a:tr h="363328">
                <a:tc>
                  <a:txBody>
                    <a:bodyPr/>
                    <a:lstStyle/>
                    <a:p>
                      <a:pPr algn="l" fontAlgn="b"/>
                      <a:r>
                        <a:rPr lang="en-US" sz="1400" u="none" strike="noStrike"/>
                        <a:t>Mag Types: Video Games/PC &amp; Console</a:t>
                      </a:r>
                      <a:endParaRPr lang="en-US" sz="1400" b="0" i="0" u="none" strike="noStrike">
                        <a:latin typeface="Cambria" pitchFamily="18" charset="0"/>
                        <a:cs typeface="Arial" pitchFamily="34" charset="0"/>
                      </a:endParaRPr>
                    </a:p>
                  </a:txBody>
                  <a:tcPr marL="9525" marR="9525" marT="9525" marB="0" anchor="b"/>
                </a:tc>
                <a:tc>
                  <a:txBody>
                    <a:bodyPr/>
                    <a:lstStyle/>
                    <a:p>
                      <a:pPr algn="r" fontAlgn="b"/>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a:t>14946</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4896</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a:t>32.8</a:t>
                      </a:r>
                      <a:endParaRPr lang="en-US" sz="1400" b="0" i="0" u="none" strike="noStrike">
                        <a:latin typeface="Cambria" pitchFamily="18" charset="0"/>
                        <a:cs typeface="Arial" pitchFamily="34" charset="0"/>
                      </a:endParaRPr>
                    </a:p>
                  </a:txBody>
                  <a:tcPr marL="9525" marR="9525" marT="9525" marB="0" anchor="b"/>
                </a:tc>
                <a:tc>
                  <a:txBody>
                    <a:bodyPr/>
                    <a:lstStyle/>
                    <a:p>
                      <a:pPr algn="r" fontAlgn="b"/>
                      <a:r>
                        <a:rPr lang="en-US" sz="1400" u="none" strike="noStrike" dirty="0"/>
                        <a:t>13</a:t>
                      </a:r>
                      <a:endParaRPr lang="en-US" sz="1400" b="0" i="0" u="none" strike="noStrike" dirty="0">
                        <a:latin typeface="Cambria" pitchFamily="18" charset="0"/>
                        <a:cs typeface="Arial" pitchFamily="34" charset="0"/>
                      </a:endParaRPr>
                    </a:p>
                  </a:txBody>
                  <a:tcPr marL="9525" marR="9525" marT="9525" marB="0" anchor="b"/>
                </a:tc>
                <a:tc>
                  <a:txBody>
                    <a:bodyPr/>
                    <a:lstStyle/>
                    <a:p>
                      <a:pPr algn="r" fontAlgn="b"/>
                      <a:r>
                        <a:rPr lang="en-US" sz="1400" u="none" strike="noStrike" dirty="0"/>
                        <a:t>196</a:t>
                      </a:r>
                      <a:endParaRPr lang="en-US" sz="1400" b="0" i="0" u="none" strike="noStrike" dirty="0">
                        <a:latin typeface="Cambria" pitchFamily="18" charset="0"/>
                        <a:cs typeface="Arial" pitchFamily="34" charset="0"/>
                      </a:endParaRPr>
                    </a:p>
                  </a:txBody>
                  <a:tcPr marL="9525" marR="9525" marT="9525" marB="0" anchor="b"/>
                </a:tc>
              </a:tr>
            </a:tbl>
          </a:graphicData>
        </a:graphic>
      </p:graphicFrame>
      <p:sp>
        <p:nvSpPr>
          <p:cNvPr id="5" name="TextBox 4"/>
          <p:cNvSpPr txBox="1"/>
          <p:nvPr/>
        </p:nvSpPr>
        <p:spPr>
          <a:xfrm>
            <a:off x="2514600" y="1447800"/>
            <a:ext cx="2819400" cy="584775"/>
          </a:xfrm>
          <a:prstGeom prst="rect">
            <a:avLst/>
          </a:prstGeom>
          <a:noFill/>
        </p:spPr>
        <p:txBody>
          <a:bodyPr wrap="square" rtlCol="0">
            <a:spAutoFit/>
          </a:bodyPr>
          <a:lstStyle/>
          <a:p>
            <a:r>
              <a:rPr lang="en-US" sz="3200" dirty="0" smtClean="0"/>
              <a:t>1 Man 24-35</a:t>
            </a:r>
            <a:endParaRPr lang="en-US" sz="3200" dirty="0"/>
          </a:p>
        </p:txBody>
      </p:sp>
      <p:sp>
        <p:nvSpPr>
          <p:cNvPr id="7" name="TextBox 6"/>
          <p:cNvSpPr txBox="1"/>
          <p:nvPr/>
        </p:nvSpPr>
        <p:spPr>
          <a:xfrm>
            <a:off x="7711227" y="6441953"/>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fontScale="90000"/>
          </a:bodyPr>
          <a:lstStyle/>
          <a:p>
            <a:r>
              <a:rPr lang="en-US" dirty="0" smtClean="0">
                <a:solidFill>
                  <a:schemeClr val="tx1"/>
                </a:solidFill>
              </a:rPr>
              <a:t>Fall 2009 Media: Demographics – Household </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8777916"/>
              </p:ext>
            </p:extLst>
          </p:nvPr>
        </p:nvGraphicFramePr>
        <p:xfrm>
          <a:off x="0" y="2555749"/>
          <a:ext cx="8182229" cy="3886204"/>
        </p:xfrm>
        <a:graphic>
          <a:graphicData uri="http://schemas.openxmlformats.org/drawingml/2006/table">
            <a:tbl>
              <a:tblPr>
                <a:tableStyleId>{69C7853C-536D-4A76-A0AE-DD22124D55A5}</a:tableStyleId>
              </a:tblPr>
              <a:tblGrid>
                <a:gridCol w="3322320"/>
                <a:gridCol w="830580"/>
                <a:gridCol w="707009"/>
                <a:gridCol w="830580"/>
                <a:gridCol w="830580"/>
                <a:gridCol w="830580"/>
                <a:gridCol w="830580"/>
              </a:tblGrid>
              <a:tr h="758844">
                <a:tc>
                  <a:txBody>
                    <a:bodyPr/>
                    <a:lstStyle/>
                    <a:p>
                      <a:pPr algn="l" fontAlgn="b"/>
                      <a:endParaRPr lang="en-US" sz="1400" b="0" i="0" u="none" strike="noStrike" dirty="0">
                        <a:latin typeface="Cambria" pitchFamily="18" charset="0"/>
                      </a:endParaRPr>
                    </a:p>
                  </a:txBody>
                  <a:tcPr marL="9525" marR="9525" marT="9525" marB="0" anchor="b"/>
                </a:tc>
                <a:tc>
                  <a:txBody>
                    <a:bodyPr/>
                    <a:lstStyle/>
                    <a:p>
                      <a:pPr algn="l" fontAlgn="t"/>
                      <a:endParaRPr lang="en-US" sz="1400" b="0" i="0" u="none" strike="noStrike" dirty="0">
                        <a:latin typeface="Cambria" pitchFamily="18" charset="0"/>
                      </a:endParaRPr>
                    </a:p>
                  </a:txBody>
                  <a:tcPr marL="9525" marR="9525" marT="9525" marB="0"/>
                </a:tc>
                <a:tc>
                  <a:txBody>
                    <a:bodyPr/>
                    <a:lstStyle/>
                    <a:p>
                      <a:pPr algn="l" fontAlgn="t"/>
                      <a:r>
                        <a:rPr lang="en-US" sz="1400" u="none" strike="noStrike" dirty="0"/>
                        <a:t>Total '000</a:t>
                      </a:r>
                      <a:endParaRPr lang="en-US" sz="1400" b="0" i="0" u="none" strike="noStrike" dirty="0">
                        <a:latin typeface="Cambria" pitchFamily="18" charset="0"/>
                      </a:endParaRPr>
                    </a:p>
                  </a:txBody>
                  <a:tcPr marL="9525" marR="9525" marT="9525" marB="0"/>
                </a:tc>
                <a:tc>
                  <a:txBody>
                    <a:bodyPr/>
                    <a:lstStyle/>
                    <a:p>
                      <a:pPr algn="l" fontAlgn="t"/>
                      <a:r>
                        <a:rPr lang="en-US" sz="1400" u="none" strike="noStrike" dirty="0" err="1"/>
                        <a:t>Proj</a:t>
                      </a:r>
                      <a:r>
                        <a:rPr lang="en-US" sz="1400" u="none" strike="noStrike" dirty="0"/>
                        <a:t> '000</a:t>
                      </a:r>
                      <a:endParaRPr lang="en-US" sz="1400" b="0" i="0" u="none" strike="noStrike" dirty="0">
                        <a:latin typeface="Cambria" pitchFamily="18" charset="0"/>
                      </a:endParaRPr>
                    </a:p>
                  </a:txBody>
                  <a:tcPr marL="9525" marR="9525" marT="9525" marB="0"/>
                </a:tc>
                <a:tc>
                  <a:txBody>
                    <a:bodyPr/>
                    <a:lstStyle/>
                    <a:p>
                      <a:pPr algn="l" fontAlgn="t"/>
                      <a:r>
                        <a:rPr lang="en-US" sz="1400" u="none" strike="noStrike"/>
                        <a:t>Pct Across</a:t>
                      </a:r>
                      <a:endParaRPr lang="en-US" sz="1400" b="0" i="0" u="none" strike="noStrike">
                        <a:latin typeface="Cambria" pitchFamily="18" charset="0"/>
                      </a:endParaRPr>
                    </a:p>
                  </a:txBody>
                  <a:tcPr marL="9525" marR="9525" marT="9525" marB="0"/>
                </a:tc>
                <a:tc>
                  <a:txBody>
                    <a:bodyPr/>
                    <a:lstStyle/>
                    <a:p>
                      <a:pPr algn="l" fontAlgn="t"/>
                      <a:r>
                        <a:rPr lang="en-US" sz="1400" u="none" strike="noStrike"/>
                        <a:t>Pct Down</a:t>
                      </a:r>
                      <a:endParaRPr lang="en-US" sz="1400" b="0" i="0" u="none" strike="noStrike">
                        <a:latin typeface="Cambria" pitchFamily="18" charset="0"/>
                      </a:endParaRPr>
                    </a:p>
                  </a:txBody>
                  <a:tcPr marL="9525" marR="9525" marT="9525" marB="0"/>
                </a:tc>
                <a:tc>
                  <a:txBody>
                    <a:bodyPr/>
                    <a:lstStyle/>
                    <a:p>
                      <a:pPr algn="l" fontAlgn="t"/>
                      <a:r>
                        <a:rPr lang="en-US" sz="1400" u="none" strike="noStrike"/>
                        <a:t>Index</a:t>
                      </a:r>
                      <a:endParaRPr lang="en-US" sz="1400" b="0" i="0" u="none" strike="noStrike">
                        <a:latin typeface="Cambria" pitchFamily="18" charset="0"/>
                      </a:endParaRPr>
                    </a:p>
                  </a:txBody>
                  <a:tcPr marL="9525" marR="9525" marT="9525" marB="0"/>
                </a:tc>
              </a:tr>
              <a:tr h="390920">
                <a:tc>
                  <a:txBody>
                    <a:bodyPr/>
                    <a:lstStyle/>
                    <a:p>
                      <a:pPr algn="l" fontAlgn="b"/>
                      <a:r>
                        <a:rPr lang="en-US" sz="1400" u="none" strike="noStrike" dirty="0"/>
                        <a:t>Maxim</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12542</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665</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5.3</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20.2</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363</a:t>
                      </a:r>
                      <a:endParaRPr lang="en-US" sz="1400" b="0" i="0" u="none" strike="noStrike">
                        <a:latin typeface="Cambria" pitchFamily="18" charset="0"/>
                      </a:endParaRPr>
                    </a:p>
                  </a:txBody>
                  <a:tcPr marL="9525" marR="9525" marT="9525" marB="0" anchor="b"/>
                </a:tc>
              </a:tr>
              <a:tr h="390920">
                <a:tc>
                  <a:txBody>
                    <a:bodyPr/>
                    <a:lstStyle/>
                    <a:p>
                      <a:pPr algn="l" fontAlgn="b"/>
                      <a:r>
                        <a:rPr lang="en-US" sz="1400" u="none" strike="noStrike"/>
                        <a:t>Penthouse</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2603</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130</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5</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3.9</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343</a:t>
                      </a:r>
                      <a:endParaRPr lang="en-US" sz="1400" b="0" i="0" u="none" strike="noStrike">
                        <a:latin typeface="Cambria" pitchFamily="18" charset="0"/>
                      </a:endParaRPr>
                    </a:p>
                  </a:txBody>
                  <a:tcPr marL="9525" marR="9525" marT="9525" marB="0" anchor="b"/>
                </a:tc>
              </a:tr>
              <a:tr h="390920">
                <a:tc>
                  <a:txBody>
                    <a:bodyPr/>
                    <a:lstStyle/>
                    <a:p>
                      <a:pPr algn="l" fontAlgn="b"/>
                      <a:r>
                        <a:rPr lang="en-US" sz="1400" u="none" strike="noStrike"/>
                        <a:t>Cable: Galavision</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7584</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361</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4.8</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11</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326</a:t>
                      </a:r>
                      <a:endParaRPr lang="en-US" sz="1400" b="0" i="0" u="none" strike="noStrike">
                        <a:latin typeface="Cambria" pitchFamily="18" charset="0"/>
                      </a:endParaRPr>
                    </a:p>
                  </a:txBody>
                  <a:tcPr marL="9525" marR="9525" marT="9525" marB="0" anchor="b"/>
                </a:tc>
              </a:tr>
              <a:tr h="390920">
                <a:tc>
                  <a:txBody>
                    <a:bodyPr/>
                    <a:lstStyle/>
                    <a:p>
                      <a:pPr algn="l" fontAlgn="b"/>
                      <a:r>
                        <a:rPr lang="en-US" sz="1400" u="none" strike="noStrike" dirty="0"/>
                        <a:t>Flickr.com</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4656</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208</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4.5</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6.3</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306</a:t>
                      </a:r>
                      <a:endParaRPr lang="en-US" sz="1400" b="0" i="0" u="none" strike="noStrike">
                        <a:latin typeface="Cambria" pitchFamily="18" charset="0"/>
                      </a:endParaRPr>
                    </a:p>
                  </a:txBody>
                  <a:tcPr marL="9525" marR="9525" marT="9525" marB="0" anchor="b"/>
                </a:tc>
              </a:tr>
              <a:tr h="390920">
                <a:tc>
                  <a:txBody>
                    <a:bodyPr/>
                    <a:lstStyle/>
                    <a:p>
                      <a:pPr algn="l" fontAlgn="b"/>
                      <a:r>
                        <a:rPr lang="en-US" sz="1400" u="none" strike="noStrike"/>
                        <a:t>Men's Fitness</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7574</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316</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4.2</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9.6</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286</a:t>
                      </a:r>
                      <a:endParaRPr lang="en-US" sz="1400" b="0" i="0" u="none" strike="noStrike" dirty="0">
                        <a:latin typeface="Cambria" pitchFamily="18" charset="0"/>
                      </a:endParaRPr>
                    </a:p>
                  </a:txBody>
                  <a:tcPr marL="9525" marR="9525" marT="9525" marB="0" anchor="b"/>
                </a:tc>
              </a:tr>
              <a:tr h="390920">
                <a:tc>
                  <a:txBody>
                    <a:bodyPr/>
                    <a:lstStyle/>
                    <a:p>
                      <a:pPr algn="l" fontAlgn="b"/>
                      <a:r>
                        <a:rPr lang="en-US" sz="1400" u="none" strike="noStrike"/>
                        <a:t>Cable: Fuse</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4663</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187</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4</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5.7</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275</a:t>
                      </a:r>
                      <a:endParaRPr lang="en-US" sz="1400" b="0" i="0" u="none" strike="noStrike" dirty="0">
                        <a:latin typeface="Cambria" pitchFamily="18" charset="0"/>
                      </a:endParaRPr>
                    </a:p>
                  </a:txBody>
                  <a:tcPr marL="9525" marR="9525" marT="9525" marB="0" anchor="b"/>
                </a:tc>
              </a:tr>
              <a:tr h="390920">
                <a:tc>
                  <a:txBody>
                    <a:bodyPr/>
                    <a:lstStyle/>
                    <a:p>
                      <a:pPr algn="l" fontAlgn="b"/>
                      <a:r>
                        <a:rPr lang="en-US" sz="1400" u="none" strike="noStrike"/>
                        <a:t>Entrepreneur</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2736</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108</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3.9</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3.3</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270</a:t>
                      </a:r>
                      <a:endParaRPr lang="en-US" sz="1400" b="0" i="0" u="none" strike="noStrike" dirty="0">
                        <a:latin typeface="Cambria" pitchFamily="18" charset="0"/>
                      </a:endParaRPr>
                    </a:p>
                  </a:txBody>
                  <a:tcPr marL="9525" marR="9525" marT="9525" marB="0" anchor="b"/>
                </a:tc>
              </a:tr>
              <a:tr h="390920">
                <a:tc>
                  <a:txBody>
                    <a:bodyPr/>
                    <a:lstStyle/>
                    <a:p>
                      <a:pPr algn="l" fontAlgn="b"/>
                      <a:r>
                        <a:rPr lang="en-US" sz="1400" u="none" strike="noStrike"/>
                        <a:t>American Way</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1635</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a:t>62</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a:t>3.8</a:t>
                      </a:r>
                      <a:endParaRPr lang="en-US" sz="1400" b="0" i="0" u="none" strike="noStrike">
                        <a:latin typeface="Cambria" pitchFamily="18" charset="0"/>
                      </a:endParaRPr>
                    </a:p>
                  </a:txBody>
                  <a:tcPr marL="9525" marR="9525" marT="9525" marB="0" anchor="b"/>
                </a:tc>
                <a:tc>
                  <a:txBody>
                    <a:bodyPr/>
                    <a:lstStyle/>
                    <a:p>
                      <a:pPr algn="r" fontAlgn="b"/>
                      <a:r>
                        <a:rPr lang="en-US" sz="1400" u="none" strike="noStrike" dirty="0"/>
                        <a:t>1.9</a:t>
                      </a:r>
                      <a:endParaRPr lang="en-US" sz="1400" b="0" i="0" u="none" strike="noStrike" dirty="0">
                        <a:latin typeface="Cambria" pitchFamily="18" charset="0"/>
                      </a:endParaRPr>
                    </a:p>
                  </a:txBody>
                  <a:tcPr marL="9525" marR="9525" marT="9525" marB="0" anchor="b"/>
                </a:tc>
                <a:tc>
                  <a:txBody>
                    <a:bodyPr/>
                    <a:lstStyle/>
                    <a:p>
                      <a:pPr algn="r" fontAlgn="b"/>
                      <a:r>
                        <a:rPr lang="en-US" sz="1400" u="none" strike="noStrike" dirty="0"/>
                        <a:t>258</a:t>
                      </a:r>
                      <a:endParaRPr lang="en-US" sz="1400" b="0" i="0" u="none" strike="noStrike" dirty="0">
                        <a:latin typeface="Cambria" pitchFamily="18" charset="0"/>
                      </a:endParaRPr>
                    </a:p>
                  </a:txBody>
                  <a:tcPr marL="9525" marR="9525" marT="9525" marB="0" anchor="b"/>
                </a:tc>
              </a:tr>
            </a:tbl>
          </a:graphicData>
        </a:graphic>
      </p:graphicFrame>
      <p:sp>
        <p:nvSpPr>
          <p:cNvPr id="6" name="TextBox 5"/>
          <p:cNvSpPr txBox="1"/>
          <p:nvPr/>
        </p:nvSpPr>
        <p:spPr>
          <a:xfrm>
            <a:off x="2133600" y="1447800"/>
            <a:ext cx="5105400" cy="584775"/>
          </a:xfrm>
          <a:prstGeom prst="rect">
            <a:avLst/>
          </a:prstGeom>
          <a:noFill/>
        </p:spPr>
        <p:txBody>
          <a:bodyPr wrap="square" rtlCol="0">
            <a:spAutoFit/>
          </a:bodyPr>
          <a:lstStyle/>
          <a:p>
            <a:r>
              <a:rPr lang="en-US" sz="3200" dirty="0" smtClean="0"/>
              <a:t>2 Men 24-35</a:t>
            </a:r>
            <a:endParaRPr lang="en-US" sz="3200" dirty="0"/>
          </a:p>
        </p:txBody>
      </p:sp>
      <p:sp>
        <p:nvSpPr>
          <p:cNvPr id="8" name="TextBox 7"/>
          <p:cNvSpPr txBox="1"/>
          <p:nvPr/>
        </p:nvSpPr>
        <p:spPr>
          <a:xfrm>
            <a:off x="7712300" y="6441953"/>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3292414"/>
              </p:ext>
            </p:extLst>
          </p:nvPr>
        </p:nvGraphicFramePr>
        <p:xfrm>
          <a:off x="1752600" y="1253400"/>
          <a:ext cx="4495798" cy="4419606"/>
        </p:xfrm>
        <a:graphic>
          <a:graphicData uri="http://schemas.openxmlformats.org/drawingml/2006/table">
            <a:tbl>
              <a:tblPr/>
              <a:tblGrid>
                <a:gridCol w="1634835"/>
                <a:gridCol w="408709"/>
                <a:gridCol w="408709"/>
                <a:gridCol w="408709"/>
                <a:gridCol w="408709"/>
                <a:gridCol w="408709"/>
                <a:gridCol w="408709"/>
                <a:gridCol w="408709"/>
              </a:tblGrid>
              <a:tr h="307069">
                <a:tc>
                  <a:txBody>
                    <a:bodyPr/>
                    <a:lstStyle/>
                    <a:p>
                      <a:pPr marL="0" marR="0">
                        <a:lnSpc>
                          <a:spcPct val="115000"/>
                        </a:lnSpc>
                        <a:spcBef>
                          <a:spcPts val="0"/>
                        </a:spcBef>
                        <a:spcAft>
                          <a:spcPts val="0"/>
                        </a:spcAft>
                      </a:pPr>
                      <a:r>
                        <a:rPr lang="en-US" sz="800" dirty="0">
                          <a:latin typeface="Arial"/>
                          <a:ea typeface="Times New Roman"/>
                          <a:cs typeface="Times New Roman"/>
                        </a:rPr>
                        <a:t>Fall 2009 Media: Demographics - Household</a:t>
                      </a:r>
                      <a:endParaRPr lang="en-US" sz="600" dirty="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dirty="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Telephone</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dirty="0">
                          <a:latin typeface="Arial"/>
                          <a:ea typeface="Times New Roman"/>
                          <a:cs typeface="Times New Roman"/>
                        </a:rPr>
                        <a:t>Cell phone only (no landline) in household</a:t>
                      </a:r>
                      <a:endParaRPr lang="en-US" sz="600" dirty="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dirty="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Total Adults</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20634">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rowSpan="2">
                  <a:txBody>
                    <a:bodyPr/>
                    <a:lstStyle/>
                    <a:p>
                      <a:pPr>
                        <a:lnSpc>
                          <a:spcPct val="115000"/>
                        </a:lnSpc>
                      </a:pPr>
                      <a:endParaRPr lang="en-US" sz="600">
                        <a:latin typeface="Calibri"/>
                        <a:ea typeface="Times New Roman"/>
                      </a:endParaRPr>
                    </a:p>
                  </a:txBody>
                  <a:tcPr marL="39461" marR="39461" marT="0" marB="0">
                    <a:lnL>
                      <a:noFill/>
                    </a:lnL>
                    <a:lnR>
                      <a:noFill/>
                    </a:lnR>
                    <a:lnT>
                      <a:noFill/>
                    </a:lnT>
                    <a:lnB>
                      <a:noFill/>
                    </a:lnB>
                  </a:tcPr>
                </a:tc>
                <a:tc rowSpan="2">
                  <a:txBody>
                    <a:bodyPr/>
                    <a:lstStyle/>
                    <a:p>
                      <a:pPr marL="0" marR="0" algn="ctr">
                        <a:lnSpc>
                          <a:spcPct val="115000"/>
                        </a:lnSpc>
                        <a:spcBef>
                          <a:spcPts val="0"/>
                        </a:spcBef>
                        <a:spcAft>
                          <a:spcPts val="0"/>
                        </a:spcAft>
                      </a:pPr>
                      <a:r>
                        <a:rPr lang="en-US" sz="800">
                          <a:latin typeface="Arial"/>
                          <a:ea typeface="Times New Roman"/>
                          <a:cs typeface="Times New Roman"/>
                        </a:rPr>
                        <a:t>Total '000</a:t>
                      </a:r>
                      <a:endParaRPr lang="en-US" sz="600">
                        <a:latin typeface="Calibri"/>
                        <a:ea typeface="Calibri"/>
                        <a:cs typeface="Times New Roman"/>
                      </a:endParaRPr>
                    </a:p>
                  </a:txBody>
                  <a:tcPr marL="39461" marR="39461" marT="0" marB="0">
                    <a:lnL>
                      <a:noFill/>
                    </a:lnL>
                    <a:lnR>
                      <a:noFill/>
                    </a:lnR>
                    <a:lnT>
                      <a:noFill/>
                    </a:lnT>
                    <a:lnB>
                      <a:noFill/>
                    </a:lnB>
                  </a:tcPr>
                </a:tc>
                <a:tc rowSpan="2">
                  <a:txBody>
                    <a:bodyPr/>
                    <a:lstStyle/>
                    <a:p>
                      <a:pPr marL="0" marR="0" algn="ctr">
                        <a:lnSpc>
                          <a:spcPct val="115000"/>
                        </a:lnSpc>
                        <a:spcBef>
                          <a:spcPts val="0"/>
                        </a:spcBef>
                        <a:spcAft>
                          <a:spcPts val="0"/>
                        </a:spcAft>
                      </a:pPr>
                      <a:r>
                        <a:rPr lang="en-US" sz="800">
                          <a:latin typeface="Arial"/>
                          <a:ea typeface="Times New Roman"/>
                          <a:cs typeface="Times New Roman"/>
                        </a:rPr>
                        <a:t>Proj '000</a:t>
                      </a:r>
                      <a:endParaRPr lang="en-US" sz="600">
                        <a:latin typeface="Calibri"/>
                        <a:ea typeface="Calibri"/>
                        <a:cs typeface="Times New Roman"/>
                      </a:endParaRPr>
                    </a:p>
                  </a:txBody>
                  <a:tcPr marL="39461" marR="39461" marT="0" marB="0">
                    <a:lnL>
                      <a:noFill/>
                    </a:lnL>
                    <a:lnR>
                      <a:noFill/>
                    </a:lnR>
                    <a:lnT>
                      <a:noFill/>
                    </a:lnT>
                    <a:lnB>
                      <a:noFill/>
                    </a:lnB>
                  </a:tcPr>
                </a:tc>
                <a:tc rowSpan="2">
                  <a:txBody>
                    <a:bodyPr/>
                    <a:lstStyle/>
                    <a:p>
                      <a:pPr marL="0" marR="0" algn="ctr">
                        <a:lnSpc>
                          <a:spcPct val="115000"/>
                        </a:lnSpc>
                        <a:spcBef>
                          <a:spcPts val="0"/>
                        </a:spcBef>
                        <a:spcAft>
                          <a:spcPts val="0"/>
                        </a:spcAft>
                      </a:pPr>
                      <a:r>
                        <a:rPr lang="en-US" sz="800">
                          <a:latin typeface="Arial"/>
                          <a:ea typeface="Times New Roman"/>
                          <a:cs typeface="Times New Roman"/>
                        </a:rPr>
                        <a:t>Pct Across</a:t>
                      </a:r>
                      <a:endParaRPr lang="en-US" sz="600">
                        <a:latin typeface="Calibri"/>
                        <a:ea typeface="Calibri"/>
                        <a:cs typeface="Times New Roman"/>
                      </a:endParaRPr>
                    </a:p>
                  </a:txBody>
                  <a:tcPr marL="39461" marR="39461" marT="0" marB="0">
                    <a:lnL>
                      <a:noFill/>
                    </a:lnL>
                    <a:lnR>
                      <a:noFill/>
                    </a:lnR>
                    <a:lnT>
                      <a:noFill/>
                    </a:lnT>
                    <a:lnB>
                      <a:noFill/>
                    </a:lnB>
                  </a:tcPr>
                </a:tc>
                <a:tc rowSpan="2">
                  <a:txBody>
                    <a:bodyPr/>
                    <a:lstStyle/>
                    <a:p>
                      <a:pPr marL="0" marR="0" algn="ctr">
                        <a:lnSpc>
                          <a:spcPct val="115000"/>
                        </a:lnSpc>
                        <a:spcBef>
                          <a:spcPts val="0"/>
                        </a:spcBef>
                        <a:spcAft>
                          <a:spcPts val="0"/>
                        </a:spcAft>
                      </a:pPr>
                      <a:r>
                        <a:rPr lang="en-US" sz="800">
                          <a:latin typeface="Arial"/>
                          <a:ea typeface="Times New Roman"/>
                          <a:cs typeface="Times New Roman"/>
                        </a:rPr>
                        <a:t>Pct Down</a:t>
                      </a:r>
                      <a:endParaRPr lang="en-US" sz="600">
                        <a:latin typeface="Calibri"/>
                        <a:ea typeface="Calibri"/>
                        <a:cs typeface="Times New Roman"/>
                      </a:endParaRPr>
                    </a:p>
                  </a:txBody>
                  <a:tcPr marL="39461" marR="39461" marT="0" marB="0">
                    <a:lnL>
                      <a:noFill/>
                    </a:lnL>
                    <a:lnR>
                      <a:noFill/>
                    </a:lnR>
                    <a:lnT>
                      <a:noFill/>
                    </a:lnT>
                    <a:lnB>
                      <a:noFill/>
                    </a:lnB>
                  </a:tcPr>
                </a:tc>
                <a:tc rowSpan="2">
                  <a:txBody>
                    <a:bodyPr/>
                    <a:lstStyle/>
                    <a:p>
                      <a:pPr marL="0" marR="0" algn="ctr">
                        <a:lnSpc>
                          <a:spcPct val="115000"/>
                        </a:lnSpc>
                        <a:spcBef>
                          <a:spcPts val="0"/>
                        </a:spcBef>
                        <a:spcAft>
                          <a:spcPts val="0"/>
                        </a:spcAft>
                      </a:pPr>
                      <a:r>
                        <a:rPr lang="en-US" sz="800">
                          <a:latin typeface="Arial"/>
                          <a:ea typeface="Times New Roman"/>
                          <a:cs typeface="Times New Roman"/>
                        </a:rPr>
                        <a:t>Index</a:t>
                      </a:r>
                      <a:endParaRPr lang="en-US" sz="600">
                        <a:latin typeface="Calibri"/>
                        <a:ea typeface="Calibri"/>
                        <a:cs typeface="Times New Roman"/>
                      </a:endParaRPr>
                    </a:p>
                  </a:txBody>
                  <a:tcPr marL="39461" marR="39461" marT="0" marB="0">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39970">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dirty="0">
                          <a:latin typeface="Arial"/>
                          <a:ea typeface="Times New Roman"/>
                          <a:cs typeface="Times New Roman"/>
                        </a:rPr>
                        <a:t>Cable: Adult Swim</a:t>
                      </a:r>
                      <a:endParaRPr lang="en-US" sz="600" dirty="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16785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5763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11.9</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dirty="0">
                          <a:latin typeface="Arial"/>
                          <a:ea typeface="Times New Roman"/>
                          <a:cs typeface="Times New Roman"/>
                        </a:rPr>
                        <a:t>Bridal Guide</a:t>
                      </a:r>
                      <a:endParaRPr lang="en-US" sz="600" dirty="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4216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1447</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dirty="0">
                          <a:latin typeface="Arial"/>
                          <a:ea typeface="Times New Roman"/>
                          <a:cs typeface="Times New Roman"/>
                        </a:rPr>
                        <a:t>Cosmopolitan</a:t>
                      </a:r>
                      <a:endParaRPr lang="en-US" sz="600" dirty="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18208</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6145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33.7</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12.7</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157</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In Touch Weekly</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7670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2559</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33.4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5.3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155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highlight>
                            <a:srgbClr val="FFFF00"/>
                          </a:highlight>
                          <a:latin typeface="Arial"/>
                          <a:ea typeface="Times New Roman"/>
                          <a:cs typeface="Times New Roman"/>
                        </a:rPr>
                        <a:t>Lucky</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2265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783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34.6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1.6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161</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a:highlight>
                            <a:srgbClr val="FFFF00"/>
                          </a:highlight>
                          <a:latin typeface="Arial"/>
                          <a:ea typeface="Times New Roman"/>
                          <a:cs typeface="Times New Roman"/>
                        </a:rPr>
                        <a:t>Maxim</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12542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4633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36.9</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9.5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highlight>
                            <a:srgbClr val="FFFF00"/>
                          </a:highlight>
                          <a:latin typeface="Arial"/>
                          <a:ea typeface="Times New Roman"/>
                          <a:cs typeface="Times New Roman"/>
                        </a:rPr>
                        <a:t>172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Playboy</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8954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3084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6.4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a:latin typeface="Arial"/>
                          <a:ea typeface="Times New Roman"/>
                          <a:cs typeface="Times New Roman"/>
                        </a:rPr>
                        <a:t>Rolling Stone</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11942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4130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8.5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161</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Runner's World</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2853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1028</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2.1</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168</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Spin</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1594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624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39.1</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182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WWE Magazine</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3869</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1323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2.7</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159</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IMDb.com</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9275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3292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35.5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6.8</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153535">
                <a:tc>
                  <a:txBody>
                    <a:bodyPr/>
                    <a:lstStyle/>
                    <a:p>
                      <a:pPr marL="0" marR="0">
                        <a:lnSpc>
                          <a:spcPct val="115000"/>
                        </a:lnSpc>
                        <a:spcBef>
                          <a:spcPts val="0"/>
                        </a:spcBef>
                        <a:spcAft>
                          <a:spcPts val="0"/>
                        </a:spcAft>
                      </a:pPr>
                      <a:r>
                        <a:rPr lang="en-US" sz="800">
                          <a:latin typeface="Arial"/>
                          <a:ea typeface="Times New Roman"/>
                          <a:cs typeface="Times New Roman"/>
                        </a:rPr>
                        <a:t>MTV.com</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3502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1203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34.3</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160</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r>
              <a:tr h="307069">
                <a:tc>
                  <a:txBody>
                    <a:bodyPr/>
                    <a:lstStyle/>
                    <a:p>
                      <a:pPr marL="0" marR="0">
                        <a:lnSpc>
                          <a:spcPct val="115000"/>
                        </a:lnSpc>
                        <a:spcBef>
                          <a:spcPts val="0"/>
                        </a:spcBef>
                        <a:spcAft>
                          <a:spcPts val="0"/>
                        </a:spcAft>
                      </a:pPr>
                      <a:r>
                        <a:rPr lang="en-US" sz="800">
                          <a:latin typeface="Arial"/>
                          <a:ea typeface="Times New Roman"/>
                          <a:cs typeface="Times New Roman"/>
                        </a:rPr>
                        <a:t>MySpace.com</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35372</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11846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33.5</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24.4</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marL="0" marR="0" algn="r">
                        <a:lnSpc>
                          <a:spcPct val="115000"/>
                        </a:lnSpc>
                        <a:spcBef>
                          <a:spcPts val="0"/>
                        </a:spcBef>
                        <a:spcAft>
                          <a:spcPts val="0"/>
                        </a:spcAft>
                      </a:pPr>
                      <a:r>
                        <a:rPr lang="en-US" sz="800">
                          <a:latin typeface="Arial"/>
                          <a:ea typeface="Times New Roman"/>
                          <a:cs typeface="Times New Roman"/>
                        </a:rPr>
                        <a:t>156</a:t>
                      </a:r>
                      <a:endParaRPr lang="en-US" sz="600">
                        <a:latin typeface="Calibri"/>
                        <a:ea typeface="Calibri"/>
                        <a:cs typeface="Times New Roman"/>
                      </a:endParaRPr>
                    </a:p>
                  </a:txBody>
                  <a:tcPr marL="39461" marR="39461" marT="0" marB="0" anchor="b">
                    <a:lnL>
                      <a:noFill/>
                    </a:lnL>
                    <a:lnR>
                      <a:noFill/>
                    </a:lnR>
                    <a:lnT>
                      <a:noFill/>
                    </a:lnT>
                    <a:lnB>
                      <a:noFill/>
                    </a:lnB>
                  </a:tcPr>
                </a:tc>
                <a:tc>
                  <a:txBody>
                    <a:bodyPr/>
                    <a:lstStyle/>
                    <a:p>
                      <a:pPr>
                        <a:lnSpc>
                          <a:spcPct val="115000"/>
                        </a:lnSpc>
                      </a:pPr>
                      <a:endParaRPr lang="en-US" sz="600" dirty="0">
                        <a:latin typeface="Calibri"/>
                        <a:ea typeface="Times New Roman"/>
                      </a:endParaRPr>
                    </a:p>
                  </a:txBody>
                  <a:tcPr marL="39461" marR="39461" marT="0" marB="0" anchor="b">
                    <a:lnL>
                      <a:noFill/>
                    </a:lnL>
                    <a:lnR>
                      <a:noFill/>
                    </a:lnR>
                    <a:lnT>
                      <a:noFill/>
                    </a:lnT>
                    <a:lnB>
                      <a:noFill/>
                    </a:lnB>
                  </a:tcPr>
                </a:tc>
              </a:tr>
              <a:tr h="120634">
                <a:tc>
                  <a:txBody>
                    <a:bodyPr/>
                    <a:lstStyle/>
                    <a:p>
                      <a:pPr>
                        <a:lnSpc>
                          <a:spcPct val="115000"/>
                        </a:lnSpc>
                      </a:pPr>
                      <a:endParaRPr lang="en-US" sz="600" dirty="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a:latin typeface="Calibri"/>
                        <a:ea typeface="Times New Roman"/>
                      </a:endParaRPr>
                    </a:p>
                  </a:txBody>
                  <a:tcPr marL="39461" marR="39461" marT="0" marB="0" anchor="b">
                    <a:lnL>
                      <a:noFill/>
                    </a:lnL>
                    <a:lnR>
                      <a:noFill/>
                    </a:lnR>
                    <a:lnT>
                      <a:noFill/>
                    </a:lnT>
                    <a:lnB>
                      <a:noFill/>
                    </a:lnB>
                  </a:tcPr>
                </a:tc>
                <a:tc>
                  <a:txBody>
                    <a:bodyPr/>
                    <a:lstStyle/>
                    <a:p>
                      <a:pPr>
                        <a:lnSpc>
                          <a:spcPct val="115000"/>
                        </a:lnSpc>
                      </a:pPr>
                      <a:endParaRPr lang="en-US" sz="600" dirty="0">
                        <a:latin typeface="Calibri"/>
                        <a:ea typeface="Times New Roman"/>
                      </a:endParaRPr>
                    </a:p>
                  </a:txBody>
                  <a:tcPr marL="39461" marR="39461" marT="0" marB="0" anchor="b">
                    <a:lnL>
                      <a:noFill/>
                    </a:lnL>
                    <a:lnR>
                      <a:noFill/>
                    </a:lnR>
                    <a:lnT>
                      <a:noFill/>
                    </a:lnT>
                    <a:lnB>
                      <a:noFill/>
                    </a:lnB>
                  </a:tcPr>
                </a:tc>
              </a:tr>
            </a:tbl>
          </a:graphicData>
        </a:graphic>
      </p:graphicFrame>
      <p:sp>
        <p:nvSpPr>
          <p:cNvPr id="4" name="Rectangle 3"/>
          <p:cNvSpPr/>
          <p:nvPr/>
        </p:nvSpPr>
        <p:spPr>
          <a:xfrm>
            <a:off x="2133600" y="5715000"/>
            <a:ext cx="4572000" cy="1015663"/>
          </a:xfrm>
          <a:prstGeom prst="rect">
            <a:avLst/>
          </a:prstGeom>
        </p:spPr>
        <p:txBody>
          <a:bodyPr>
            <a:spAutoFit/>
          </a:bodyPr>
          <a:lstStyle/>
          <a:p>
            <a:r>
              <a:rPr lang="en-US" sz="2000" dirty="0" smtClean="0">
                <a:latin typeface="Calibri" pitchFamily="34" charset="0"/>
                <a:ea typeface="Calibri" pitchFamily="34" charset="0"/>
                <a:cs typeface="Times New Roman" pitchFamily="18" charset="0"/>
              </a:rPr>
              <a:t>Based on this information, we chose to use the Magazines Lucky and Maxim in advertising Metro PCS</a:t>
            </a:r>
            <a:endParaRPr lang="en-US" sz="2000" dirty="0"/>
          </a:p>
        </p:txBody>
      </p:sp>
      <p:sp>
        <p:nvSpPr>
          <p:cNvPr id="5" name="TextBox 4"/>
          <p:cNvSpPr txBox="1"/>
          <p:nvPr/>
        </p:nvSpPr>
        <p:spPr>
          <a:xfrm>
            <a:off x="685800" y="609600"/>
            <a:ext cx="4724400" cy="584775"/>
          </a:xfrm>
          <a:prstGeom prst="rect">
            <a:avLst/>
          </a:prstGeom>
          <a:noFill/>
        </p:spPr>
        <p:txBody>
          <a:bodyPr wrap="square" rtlCol="0">
            <a:spAutoFit/>
          </a:bodyPr>
          <a:lstStyle/>
          <a:p>
            <a:r>
              <a:rPr lang="en-US" sz="3200" dirty="0" smtClean="0"/>
              <a:t>MRI Report</a:t>
            </a:r>
            <a:endParaRPr lang="en-US" sz="3200" dirty="0"/>
          </a:p>
        </p:txBody>
      </p:sp>
      <p:sp>
        <p:nvSpPr>
          <p:cNvPr id="7" name="TextBox 6"/>
          <p:cNvSpPr txBox="1"/>
          <p:nvPr/>
        </p:nvSpPr>
        <p:spPr>
          <a:xfrm>
            <a:off x="7698347" y="6259622"/>
            <a:ext cx="807076" cy="369332"/>
          </a:xfrm>
          <a:prstGeom prst="rect">
            <a:avLst/>
          </a:prstGeom>
          <a:noFill/>
        </p:spPr>
        <p:txBody>
          <a:bodyPr wrap="square" rtlCol="0">
            <a:spAutoFit/>
          </a:bodyPr>
          <a:lstStyle/>
          <a:p>
            <a:pPr lvl="0"/>
            <a:r>
              <a:rPr lang="en-US" dirty="0" smtClean="0"/>
              <a:t>(G.D.)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709009"/>
              </p:ext>
            </p:extLst>
          </p:nvPr>
        </p:nvGraphicFramePr>
        <p:xfrm>
          <a:off x="76199" y="686041"/>
          <a:ext cx="8382001" cy="5965665"/>
        </p:xfrm>
        <a:graphic>
          <a:graphicData uri="http://schemas.openxmlformats.org/drawingml/2006/table">
            <a:tbl>
              <a:tblPr>
                <a:tableStyleId>{69C7853C-536D-4A76-A0AE-DD22124D55A5}</a:tableStyleId>
              </a:tblPr>
              <a:tblGrid>
                <a:gridCol w="1623394"/>
                <a:gridCol w="1594696"/>
                <a:gridCol w="1315842"/>
                <a:gridCol w="1343326"/>
                <a:gridCol w="1287353"/>
                <a:gridCol w="1217390"/>
              </a:tblGrid>
              <a:tr h="226918">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dirty="0"/>
                        <a:t>Magazines</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Length</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Pages</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Total</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dirty="0"/>
                        <a:t>Lucky</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dirty="0"/>
                        <a:t>12 months</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1</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$1,280,664.00</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dirty="0"/>
                        <a:t>Maxim</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dirty="0"/>
                        <a:t>9 months</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 2/3</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$1,025,703.00</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Men's Fitness</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10 months</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10</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$1,076,520.00</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$3,382,887.00</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Newspaper</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length</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Columns</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width </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depth</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total</a:t>
                      </a:r>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dirty="0"/>
                        <a:t>New York Times</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3x21 </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3</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5.7</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10.5</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$192,348.00</a:t>
                      </a:r>
                      <a:endParaRPr lang="en-US" sz="1600" b="0" i="0" u="none" strike="noStrike" dirty="0">
                        <a:solidFill>
                          <a:schemeClr val="tx1"/>
                        </a:solidFill>
                        <a:latin typeface="Cambria" pitchFamily="18" charset="0"/>
                      </a:endParaRPr>
                    </a:p>
                  </a:txBody>
                  <a:tcPr marL="9236" marR="9236" marT="9236" marB="0" anchor="b"/>
                </a:tc>
              </a:tr>
              <a:tr h="226918">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Radio</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Frequency (FM)</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Time (Sec)</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a:t>Total</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Hot 97</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97.1</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smtClean="0"/>
                        <a:t>0.30</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dirty="0"/>
                        <a:t>$219,180 </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Magazine</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$3,382,887.00</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Newspaper</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$192,348 </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Radio</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$219,180 </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r>
                        <a:rPr lang="en-US" sz="1600" u="none" strike="noStrike"/>
                        <a:t>Total</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$3,794,415.00</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26918">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r>
              <a:tr h="271843">
                <a:tc>
                  <a:txBody>
                    <a:bodyPr/>
                    <a:lstStyle/>
                    <a:p>
                      <a:pPr algn="l" fontAlgn="b"/>
                      <a:r>
                        <a:rPr lang="en-US" sz="1600" u="none" strike="noStrike"/>
                        <a:t>Total Budget</a:t>
                      </a:r>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dirty="0"/>
                        <a:t> $   </a:t>
                      </a:r>
                      <a:r>
                        <a:rPr lang="en-US" sz="1600" u="none" strike="noStrike" dirty="0" smtClean="0"/>
                        <a:t>5,000,000.00 </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r>
              <a:tr h="228733">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r>
                        <a:rPr lang="en-US" sz="1600" u="none" strike="noStrike"/>
                        <a:t>-3,794,415</a:t>
                      </a:r>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r>
              <a:tr h="271843">
                <a:tc>
                  <a:txBody>
                    <a:bodyPr/>
                    <a:lstStyle/>
                    <a:p>
                      <a:pPr algn="l" fontAlgn="b"/>
                      <a:r>
                        <a:rPr lang="en-US" sz="1600" u="none" strike="noStrike" dirty="0"/>
                        <a:t>Total that’s left</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r>
                        <a:rPr lang="en-US" sz="1600" u="none" strike="noStrike" dirty="0"/>
                        <a:t> $   </a:t>
                      </a:r>
                      <a:r>
                        <a:rPr lang="en-US" sz="1600" u="none" strike="noStrike" dirty="0" smtClean="0"/>
                        <a:t>1,205,585.00 </a:t>
                      </a:r>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c>
                  <a:txBody>
                    <a:bodyPr/>
                    <a:lstStyle/>
                    <a:p>
                      <a:pPr algn="l" fontAlgn="b"/>
                      <a:endParaRPr lang="en-US" sz="1600" b="0" i="0" u="none" strike="noStrike" dirty="0">
                        <a:solidFill>
                          <a:schemeClr val="tx1"/>
                        </a:solidFill>
                        <a:latin typeface="Cambria" pitchFamily="18" charset="0"/>
                      </a:endParaRPr>
                    </a:p>
                  </a:txBody>
                  <a:tcPr marL="9236" marR="9236" marT="9236" marB="0" anchor="b"/>
                </a:tc>
              </a:tr>
              <a:tr h="172259">
                <a:tc>
                  <a:txBody>
                    <a:bodyPr/>
                    <a:lstStyle/>
                    <a:p>
                      <a:pPr algn="l" fontAlgn="b"/>
                      <a:endParaRPr lang="en-US" sz="1200" b="0" i="0" u="none" strike="noStrike">
                        <a:solidFill>
                          <a:srgbClr val="000000"/>
                        </a:solidFill>
                        <a:latin typeface="Calibri"/>
                      </a:endParaRPr>
                    </a:p>
                  </a:txBody>
                  <a:tcPr marL="9236" marR="9236" marT="9236" marB="0" anchor="b"/>
                </a:tc>
                <a:tc>
                  <a:txBody>
                    <a:bodyPr/>
                    <a:lstStyle/>
                    <a:p>
                      <a:pPr algn="l" fontAlgn="b"/>
                      <a:endParaRPr lang="en-US" sz="1200" b="0" i="0" u="none" strike="noStrike" dirty="0">
                        <a:solidFill>
                          <a:srgbClr val="000000"/>
                        </a:solidFill>
                        <a:latin typeface="Calibri"/>
                      </a:endParaRPr>
                    </a:p>
                  </a:txBody>
                  <a:tcPr marL="9236" marR="9236" marT="9236" marB="0" anchor="b"/>
                </a:tc>
                <a:tc>
                  <a:txBody>
                    <a:bodyPr/>
                    <a:lstStyle/>
                    <a:p>
                      <a:pPr algn="l" fontAlgn="b"/>
                      <a:endParaRPr lang="en-US" sz="1200" b="0" i="0" u="none" strike="noStrike" dirty="0">
                        <a:solidFill>
                          <a:srgbClr val="000000"/>
                        </a:solidFill>
                        <a:latin typeface="Calibri"/>
                      </a:endParaRPr>
                    </a:p>
                  </a:txBody>
                  <a:tcPr marL="9236" marR="9236" marT="9236" marB="0" anchor="b"/>
                </a:tc>
                <a:tc>
                  <a:txBody>
                    <a:bodyPr/>
                    <a:lstStyle/>
                    <a:p>
                      <a:pPr algn="l" fontAlgn="b"/>
                      <a:endParaRPr lang="en-US" sz="1200" b="0" i="0" u="none" strike="noStrike">
                        <a:solidFill>
                          <a:srgbClr val="000000"/>
                        </a:solidFill>
                        <a:latin typeface="Calibri"/>
                      </a:endParaRPr>
                    </a:p>
                  </a:txBody>
                  <a:tcPr marL="9236" marR="9236" marT="9236" marB="0" anchor="b"/>
                </a:tc>
                <a:tc>
                  <a:txBody>
                    <a:bodyPr/>
                    <a:lstStyle/>
                    <a:p>
                      <a:pPr algn="l" fontAlgn="b"/>
                      <a:endParaRPr lang="en-US" sz="1200" b="0" i="0" u="none" strike="noStrike" dirty="0">
                        <a:solidFill>
                          <a:srgbClr val="000000"/>
                        </a:solidFill>
                        <a:latin typeface="Calibri"/>
                      </a:endParaRPr>
                    </a:p>
                  </a:txBody>
                  <a:tcPr marL="9236" marR="9236" marT="9236" marB="0" anchor="b"/>
                </a:tc>
                <a:tc>
                  <a:txBody>
                    <a:bodyPr/>
                    <a:lstStyle/>
                    <a:p>
                      <a:pPr algn="l" fontAlgn="b"/>
                      <a:endParaRPr lang="en-US" sz="1200" b="0" i="0" u="none" strike="noStrike" dirty="0">
                        <a:solidFill>
                          <a:srgbClr val="000000"/>
                        </a:solidFill>
                        <a:latin typeface="Calibri"/>
                      </a:endParaRPr>
                    </a:p>
                  </a:txBody>
                  <a:tcPr marL="9236" marR="9236" marT="9236" marB="0" anchor="b"/>
                </a:tc>
              </a:tr>
            </a:tbl>
          </a:graphicData>
        </a:graphic>
      </p:graphicFrame>
      <p:sp>
        <p:nvSpPr>
          <p:cNvPr id="8" name="TextBox 7"/>
          <p:cNvSpPr txBox="1"/>
          <p:nvPr/>
        </p:nvSpPr>
        <p:spPr>
          <a:xfrm>
            <a:off x="609600" y="0"/>
            <a:ext cx="7848600" cy="646331"/>
          </a:xfrm>
          <a:prstGeom prst="rect">
            <a:avLst/>
          </a:prstGeom>
          <a:noFill/>
        </p:spPr>
        <p:txBody>
          <a:bodyPr wrap="square" rtlCol="0">
            <a:spAutoFit/>
          </a:bodyPr>
          <a:lstStyle/>
          <a:p>
            <a:r>
              <a:rPr lang="en-US" sz="3600" dirty="0" smtClean="0"/>
              <a:t>Advertising Budget </a:t>
            </a:r>
            <a:endParaRPr lang="en-US" sz="3600" dirty="0"/>
          </a:p>
        </p:txBody>
      </p:sp>
      <p:sp>
        <p:nvSpPr>
          <p:cNvPr id="6" name="TextBox 5"/>
          <p:cNvSpPr txBox="1"/>
          <p:nvPr/>
        </p:nvSpPr>
        <p:spPr>
          <a:xfrm>
            <a:off x="7638245" y="6441953"/>
            <a:ext cx="807076" cy="369332"/>
          </a:xfrm>
          <a:prstGeom prst="rect">
            <a:avLst/>
          </a:prstGeom>
          <a:noFill/>
        </p:spPr>
        <p:txBody>
          <a:bodyPr wrap="square" rtlCol="0">
            <a:spAutoFit/>
          </a:bodyPr>
          <a:lstStyle/>
          <a:p>
            <a:pPr lvl="0"/>
            <a:r>
              <a:rPr lang="en-US" dirty="0" smtClean="0"/>
              <a:t>(K.M.)</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685800" y="533400"/>
            <a:ext cx="7696200" cy="5947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srcRect/>
          <a:stretch>
            <a:fillRect/>
          </a:stretch>
        </p:blipFill>
        <p:spPr bwMode="auto">
          <a:xfrm>
            <a:off x="457200" y="304800"/>
            <a:ext cx="8006603" cy="6186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762000" y="609600"/>
            <a:ext cx="7467600" cy="5770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irls.jpg"/>
          <p:cNvPicPr>
            <a:picLocks noChangeAspect="1"/>
          </p:cNvPicPr>
          <p:nvPr/>
        </p:nvPicPr>
        <p:blipFill>
          <a:blip r:embed="rId2"/>
          <a:stretch>
            <a:fillRect/>
          </a:stretch>
        </p:blipFill>
        <p:spPr>
          <a:xfrm>
            <a:off x="134470" y="0"/>
            <a:ext cx="8875059" cy="68580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5 ready.jpg"/>
          <p:cNvPicPr>
            <a:picLocks noChangeAspect="1"/>
          </p:cNvPicPr>
          <p:nvPr/>
        </p:nvPicPr>
        <p:blipFill>
          <a:blip r:embed="rId2"/>
          <a:stretch>
            <a:fillRect/>
          </a:stretch>
        </p:blipFill>
        <p:spPr>
          <a:xfrm>
            <a:off x="152400" y="453980"/>
            <a:ext cx="7933386" cy="59500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Metro PCS</a:t>
            </a:r>
            <a:endParaRPr lang="en-US" dirty="0"/>
          </a:p>
        </p:txBody>
      </p:sp>
      <p:sp>
        <p:nvSpPr>
          <p:cNvPr id="3" name="Content Placeholder 2"/>
          <p:cNvSpPr>
            <a:spLocks noGrp="1"/>
          </p:cNvSpPr>
          <p:nvPr>
            <p:ph idx="1"/>
          </p:nvPr>
        </p:nvSpPr>
        <p:spPr/>
        <p:txBody>
          <a:bodyPr>
            <a:normAutofit/>
          </a:bodyPr>
          <a:lstStyle/>
          <a:p>
            <a:r>
              <a:rPr lang="en-US" dirty="0" smtClean="0"/>
              <a:t>Making a significant change to their business model</a:t>
            </a:r>
          </a:p>
          <a:p>
            <a:r>
              <a:rPr lang="en-US" dirty="0" smtClean="0"/>
              <a:t>Will no longer offer a free month of service with the purchase of a new handset</a:t>
            </a:r>
          </a:p>
          <a:p>
            <a:r>
              <a:rPr lang="en-US" dirty="0" smtClean="0"/>
              <a:t>Prices for handsets will fall $40-50 which matches the approximate value of the free month of service that was previously included.</a:t>
            </a:r>
          </a:p>
          <a:p>
            <a:r>
              <a:rPr lang="en-US" dirty="0" smtClean="0"/>
              <a:t>Also, they are adjusting rate plans upward slightly and all plans will now include consumer taxes and government fees</a:t>
            </a:r>
          </a:p>
          <a:p>
            <a:r>
              <a:rPr lang="en-US" dirty="0" smtClean="0"/>
              <a:t>These changes are an effort to be better positioned in the marketplace for handset prices, simplify the rate plan offerings and reduce consumers dropping current service in order to purchase a handset that included a month of service</a:t>
            </a:r>
          </a:p>
          <a:p>
            <a:r>
              <a:rPr lang="en-US" dirty="0" smtClean="0">
                <a:hlinkClick r:id="rId2"/>
              </a:rPr>
              <a:t>http://www.youtube.com/watch?v=yzEJbHcDS3w</a:t>
            </a:r>
            <a:endParaRPr lang="en-US" dirty="0"/>
          </a:p>
        </p:txBody>
      </p:sp>
      <p:sp>
        <p:nvSpPr>
          <p:cNvPr id="5" name="TextBox 4"/>
          <p:cNvSpPr txBox="1"/>
          <p:nvPr/>
        </p:nvSpPr>
        <p:spPr>
          <a:xfrm>
            <a:off x="7673662" y="6273882"/>
            <a:ext cx="807076" cy="369332"/>
          </a:xfrm>
          <a:prstGeom prst="rect">
            <a:avLst/>
          </a:prstGeom>
          <a:noFill/>
        </p:spPr>
        <p:txBody>
          <a:bodyPr wrap="square" rtlCol="0">
            <a:spAutoFit/>
          </a:bodyPr>
          <a:lstStyle/>
          <a:p>
            <a:pPr lvl="0"/>
            <a:r>
              <a:rPr lang="en-US" dirty="0" smtClean="0"/>
              <a:t>(G.D.)</a:t>
            </a:r>
            <a:endParaRPr lang="en-US" dirty="0"/>
          </a:p>
        </p:txBody>
      </p:sp>
      <p:pic>
        <p:nvPicPr>
          <p:cNvPr id="6" name="Picture 5" descr="strategy.jpg"/>
          <p:cNvPicPr>
            <a:picLocks noChangeAspect="1"/>
          </p:cNvPicPr>
          <p:nvPr/>
        </p:nvPicPr>
        <p:blipFill>
          <a:blip r:embed="rId3"/>
          <a:stretch>
            <a:fillRect/>
          </a:stretch>
        </p:blipFill>
        <p:spPr>
          <a:xfrm>
            <a:off x="6759262" y="0"/>
            <a:ext cx="1698938" cy="169893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normAutofit/>
          </a:bodyPr>
          <a:lstStyle/>
          <a:p>
            <a:r>
              <a:rPr sz="1800" dirty="0" smtClean="0">
                <a:hlinkClick r:id="rId2"/>
              </a:rPr>
              <a:t>http://www.consumerelectronicsnet.com/articles/viewarticle.jsp?id=1175081</a:t>
            </a:r>
            <a:r>
              <a:rPr sz="1800" dirty="0" smtClean="0"/>
              <a:t/>
            </a:r>
            <a:br>
              <a:rPr sz="1800" dirty="0" smtClean="0"/>
            </a:br>
            <a:r>
              <a:rPr sz="1800" dirty="0" smtClean="0"/>
              <a:t/>
            </a:r>
            <a:br>
              <a:rPr sz="1800" dirty="0" smtClean="0"/>
            </a:br>
            <a:r>
              <a:rPr sz="1800" dirty="0" smtClean="0">
                <a:hlinkClick r:id="rId3"/>
              </a:rPr>
              <a:t>http://www.mcclatchydc.com/2010/03/24/90996/tight-job-market-is-squeezing.html</a:t>
            </a:r>
            <a:r>
              <a:rPr sz="1800" dirty="0" smtClean="0"/>
              <a:t/>
            </a:r>
            <a:br>
              <a:rPr sz="1800" dirty="0" smtClean="0"/>
            </a:br>
            <a:r>
              <a:rPr sz="1800" dirty="0" smtClean="0"/>
              <a:t/>
            </a:r>
            <a:br>
              <a:rPr sz="1800" dirty="0" smtClean="0"/>
            </a:br>
            <a:r>
              <a:rPr sz="1800" dirty="0" smtClean="0">
                <a:hlinkClick r:id="rId4"/>
              </a:rPr>
              <a:t>http://www.highbeam.com/doc/1G1-241522762.html?key=01-42160D517E1A106816080018006C4B2E224E324D3417295C30420B61651B617F137019731B7B1D6B39</a:t>
            </a:r>
            <a:r>
              <a:rPr sz="1800" dirty="0" smtClean="0"/>
              <a:t/>
            </a:r>
            <a:br>
              <a:rPr sz="1800" dirty="0" smtClean="0"/>
            </a:br>
            <a:r>
              <a:rPr sz="1800" dirty="0" smtClean="0"/>
              <a:t/>
            </a:r>
            <a:br>
              <a:rPr sz="1800" dirty="0" smtClean="0"/>
            </a:br>
            <a:r>
              <a:rPr sz="1800" dirty="0" smtClean="0">
                <a:hlinkClick r:id="rId5"/>
              </a:rPr>
              <a:t>http://nces.ed.gov/programs/coe/2010/section2/indicator17.asp</a:t>
            </a:r>
            <a:endParaRPr lang="en-US" sz="1800" dirty="0" smtClean="0"/>
          </a:p>
          <a:p>
            <a:endParaRPr lang="en-US" sz="1800" dirty="0" smtClean="0"/>
          </a:p>
          <a:p>
            <a:r>
              <a:rPr sz="1800" dirty="0" smtClean="0">
                <a:hlinkClick r:id="rId6"/>
              </a:rPr>
              <a:t>http://www.spherion.com/downloads/Workplace_Snapshot/Workplace_Snapshot_IPod_at_Work.pdf</a:t>
            </a:r>
            <a:endParaRPr lang="en-US" sz="1800" dirty="0"/>
          </a:p>
        </p:txBody>
      </p:sp>
      <p:sp>
        <p:nvSpPr>
          <p:cNvPr id="4" name="Rectangle 3"/>
          <p:cNvSpPr/>
          <p:nvPr/>
        </p:nvSpPr>
        <p:spPr>
          <a:xfrm>
            <a:off x="7415653" y="6400800"/>
            <a:ext cx="731540" cy="369332"/>
          </a:xfrm>
          <a:prstGeom prst="rect">
            <a:avLst/>
          </a:prstGeom>
        </p:spPr>
        <p:txBody>
          <a:bodyPr wrap="none">
            <a:spAutoFit/>
          </a:bodyPr>
          <a:lstStyle/>
          <a:p>
            <a:r>
              <a:rPr lang="en-US" dirty="0" smtClean="0"/>
              <a:t>(N.G</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they’ve grown</a:t>
            </a:r>
            <a:endParaRPr lang="en-US" dirty="0"/>
          </a:p>
        </p:txBody>
      </p:sp>
      <p:sp>
        <p:nvSpPr>
          <p:cNvPr id="3" name="Content Placeholder 2"/>
          <p:cNvSpPr>
            <a:spLocks noGrp="1"/>
          </p:cNvSpPr>
          <p:nvPr>
            <p:ph idx="1"/>
          </p:nvPr>
        </p:nvSpPr>
        <p:spPr/>
        <p:txBody>
          <a:bodyPr>
            <a:normAutofit/>
          </a:bodyPr>
          <a:lstStyle/>
          <a:p>
            <a:r>
              <a:rPr lang="en-US" dirty="0" smtClean="0"/>
              <a:t>After being bankrupt for four years, they have made a comeback </a:t>
            </a:r>
          </a:p>
          <a:p>
            <a:r>
              <a:rPr lang="en-US" dirty="0" smtClean="0"/>
              <a:t>As of 2010 they have 7.6 million subscribers </a:t>
            </a:r>
          </a:p>
          <a:p>
            <a:r>
              <a:rPr lang="en-US" dirty="0" smtClean="0"/>
              <a:t>Is the fifth largest wireless broadband PCS provider in the US as measured by growth in subscribers and revenues</a:t>
            </a:r>
          </a:p>
          <a:p>
            <a:r>
              <a:rPr lang="en-US" dirty="0" smtClean="0"/>
              <a:t>There 4G coverage is limited to Las Vegas and Dallas but is expanding to; Detroit , California, Florida, Atlanta and New York City by the end of 2010</a:t>
            </a:r>
          </a:p>
          <a:p>
            <a:r>
              <a:rPr lang="en-US" dirty="0" smtClean="0"/>
              <a:t>In Dallas they gained 684,000 new subscribers because of the 4G coverage</a:t>
            </a:r>
          </a:p>
          <a:p>
            <a:endParaRPr lang="en-US" dirty="0"/>
          </a:p>
        </p:txBody>
      </p:sp>
      <p:sp>
        <p:nvSpPr>
          <p:cNvPr id="6" name="TextBox 5"/>
          <p:cNvSpPr txBox="1"/>
          <p:nvPr/>
        </p:nvSpPr>
        <p:spPr>
          <a:xfrm>
            <a:off x="7673662" y="6257287"/>
            <a:ext cx="807076" cy="369332"/>
          </a:xfrm>
          <a:prstGeom prst="rect">
            <a:avLst/>
          </a:prstGeom>
          <a:noFill/>
        </p:spPr>
        <p:txBody>
          <a:bodyPr wrap="square" rtlCol="0">
            <a:spAutoFit/>
          </a:bodyPr>
          <a:lstStyle/>
          <a:p>
            <a:pPr lvl="0"/>
            <a:r>
              <a:rPr lang="en-US" dirty="0" smtClean="0"/>
              <a:t>(K.M.)</a:t>
            </a:r>
            <a:endParaRPr lang="en-US" dirty="0"/>
          </a:p>
        </p:txBody>
      </p:sp>
      <p:pic>
        <p:nvPicPr>
          <p:cNvPr id="5" name="Picture 4" descr="businessgrowth.jpg"/>
          <p:cNvPicPr>
            <a:picLocks noChangeAspect="1"/>
          </p:cNvPicPr>
          <p:nvPr/>
        </p:nvPicPr>
        <p:blipFill>
          <a:blip r:embed="rId2"/>
          <a:stretch>
            <a:fillRect/>
          </a:stretch>
        </p:blipFill>
        <p:spPr>
          <a:xfrm>
            <a:off x="1371600" y="5257800"/>
            <a:ext cx="5181600" cy="160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16977</TotalTime>
  <Words>7182</Words>
  <Application>Microsoft Office PowerPoint</Application>
  <PresentationFormat>On-screen Show (4:3)</PresentationFormat>
  <Paragraphs>1250</Paragraphs>
  <Slides>80</Slides>
  <Notes>2</Notes>
  <HiddenSlides>0</HiddenSlides>
  <MMClips>0</MMClips>
  <ScaleCrop>false</ScaleCrop>
  <HeadingPairs>
    <vt:vector size="4" baseType="variant">
      <vt:variant>
        <vt:lpstr>Design Template</vt:lpstr>
      </vt:variant>
      <vt:variant>
        <vt:i4>1</vt:i4>
      </vt:variant>
      <vt:variant>
        <vt:lpstr>Slide Titles</vt:lpstr>
      </vt:variant>
      <vt:variant>
        <vt:i4>80</vt:i4>
      </vt:variant>
    </vt:vector>
  </HeadingPairs>
  <TitlesOfParts>
    <vt:vector size="81" baseType="lpstr">
      <vt:lpstr>Adjacency</vt:lpstr>
      <vt:lpstr>Slide 1</vt:lpstr>
      <vt:lpstr>Slide 2</vt:lpstr>
      <vt:lpstr>Slide 3</vt:lpstr>
      <vt:lpstr>Challenges</vt:lpstr>
      <vt:lpstr>What is Metro PCS?</vt:lpstr>
      <vt:lpstr>Slide 6</vt:lpstr>
      <vt:lpstr>Metro PCS (Cont)</vt:lpstr>
      <vt:lpstr>Strategy for Metro PCS</vt:lpstr>
      <vt:lpstr>How they’ve grown</vt:lpstr>
      <vt:lpstr>Why they aren’t working </vt:lpstr>
      <vt:lpstr>Why aren’t they working (Cont.) </vt:lpstr>
      <vt:lpstr>Service Map</vt:lpstr>
      <vt:lpstr>   How they market</vt:lpstr>
      <vt:lpstr>Slide 14</vt:lpstr>
      <vt:lpstr>What they promote</vt:lpstr>
      <vt:lpstr>$5 Bundles</vt:lpstr>
      <vt:lpstr>Add ons –  Per month. Taxes and regulatory fees included.</vt:lpstr>
      <vt:lpstr>Slide 18</vt:lpstr>
      <vt:lpstr>Who they target</vt:lpstr>
      <vt:lpstr>Slide 20</vt:lpstr>
      <vt:lpstr>Strengths…</vt:lpstr>
      <vt:lpstr>Strengths Cont…</vt:lpstr>
      <vt:lpstr>Weaknesses</vt:lpstr>
      <vt:lpstr>Weaknesses Cont…</vt:lpstr>
      <vt:lpstr>Weaknesses Cont…</vt:lpstr>
      <vt:lpstr>Weaknesses Cont…</vt:lpstr>
      <vt:lpstr>Opportunities  </vt:lpstr>
      <vt:lpstr>Opportunities Cont…</vt:lpstr>
      <vt:lpstr>Opportunities Cont…</vt:lpstr>
      <vt:lpstr>Opportunities Cont…</vt:lpstr>
      <vt:lpstr>Threats</vt:lpstr>
      <vt:lpstr>Executive Summary</vt:lpstr>
      <vt:lpstr>Competitors for Metro PCS</vt:lpstr>
      <vt:lpstr>AT&amp;T </vt:lpstr>
      <vt:lpstr>Strategy for AT&amp;T</vt:lpstr>
      <vt:lpstr>Verizon</vt:lpstr>
      <vt:lpstr>Strategy for Verizon</vt:lpstr>
      <vt:lpstr>T-Mobile </vt:lpstr>
      <vt:lpstr>Strategy for T-Mobile</vt:lpstr>
      <vt:lpstr> Wireless Market Share 2009</vt:lpstr>
      <vt:lpstr>Income Statement of Competitors </vt:lpstr>
      <vt:lpstr>Why are AT&amp;T and Verizon so successful?</vt:lpstr>
      <vt:lpstr>The Marketing Mix of the Iphone</vt:lpstr>
      <vt:lpstr>IPhone (Cont)</vt:lpstr>
      <vt:lpstr>IPhone (Cont)</vt:lpstr>
      <vt:lpstr>IPhone (Cont)</vt:lpstr>
      <vt:lpstr>Who are the current targets? </vt:lpstr>
      <vt:lpstr>General interests of our target market</vt:lpstr>
      <vt:lpstr>General interests of our target market (cont.)</vt:lpstr>
      <vt:lpstr>Employment/Education status  (vertical percentage) </vt:lpstr>
      <vt:lpstr>Employment/Education status  (vertical percentage) cont. </vt:lpstr>
      <vt:lpstr>Attitudes Toward Media Horizontal % </vt:lpstr>
      <vt:lpstr>Attitudes Toward Media Horizontal %  </vt:lpstr>
      <vt:lpstr>Interpretation based on age </vt:lpstr>
      <vt:lpstr>Interpretation based on brands  </vt:lpstr>
      <vt:lpstr>Interpretation by index</vt:lpstr>
      <vt:lpstr>Interpretation by index </vt:lpstr>
      <vt:lpstr>Interpretation by index  </vt:lpstr>
      <vt:lpstr>What are the target cities of Metro PCS and why?? </vt:lpstr>
      <vt:lpstr>How has the number of customers changed over time? </vt:lpstr>
      <vt:lpstr>What are the needs and wants do to the needs of customers? </vt:lpstr>
      <vt:lpstr>How does the services provided by Metro PCS satisfy customers needs and wants? </vt:lpstr>
      <vt:lpstr>How and when do the customers pay their bills? </vt:lpstr>
      <vt:lpstr>Slide 64</vt:lpstr>
      <vt:lpstr>How has the net income of Metro PCS changed over time? </vt:lpstr>
      <vt:lpstr>Who can become the potential target market? </vt:lpstr>
      <vt:lpstr>How can they create new needs and wants for the target market</vt:lpstr>
      <vt:lpstr>Demographics/lifestyles/geographies based on age (Simmons)</vt:lpstr>
      <vt:lpstr>Demographics/lifestyles/geographies based on gender and race (Simmons)  </vt:lpstr>
      <vt:lpstr>Demographics/lifestyles/geographies BASED ON INCOME (Simmons) </vt:lpstr>
      <vt:lpstr>Fall 2009 Media: Demographics – Household </vt:lpstr>
      <vt:lpstr>Fall 2009 Media: Demographics – Household </vt:lpstr>
      <vt:lpstr>Slide 73</vt:lpstr>
      <vt:lpstr>Slide 74</vt:lpstr>
      <vt:lpstr>Slide 75</vt:lpstr>
      <vt:lpstr>Slide 76</vt:lpstr>
      <vt:lpstr>Slide 77</vt:lpstr>
      <vt:lpstr>Slide 78</vt:lpstr>
      <vt:lpstr>Slide 79</vt:lpstr>
      <vt:lpstr>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users</dc:title>
  <dc:creator>Laura Genjoyan</dc:creator>
  <cp:lastModifiedBy>Laura Genjoyan</cp:lastModifiedBy>
  <cp:revision>267</cp:revision>
  <dcterms:created xsi:type="dcterms:W3CDTF">2010-12-07T19:42:42Z</dcterms:created>
  <dcterms:modified xsi:type="dcterms:W3CDTF">2010-12-07T19:50:21Z</dcterms:modified>
</cp:coreProperties>
</file>