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256" r:id="rId3"/>
    <p:sldId id="284" r:id="rId4"/>
    <p:sldId id="277" r:id="rId5"/>
    <p:sldId id="285" r:id="rId6"/>
    <p:sldId id="286" r:id="rId7"/>
    <p:sldId id="288" r:id="rId8"/>
    <p:sldId id="262" r:id="rId9"/>
    <p:sldId id="264" r:id="rId10"/>
    <p:sldId id="275" r:id="rId11"/>
    <p:sldId id="267" r:id="rId12"/>
    <p:sldId id="270" r:id="rId13"/>
    <p:sldId id="271" r:id="rId14"/>
    <p:sldId id="266" r:id="rId15"/>
    <p:sldId id="282" r:id="rId16"/>
    <p:sldId id="272" r:id="rId17"/>
    <p:sldId id="280" r:id="rId18"/>
    <p:sldId id="268" r:id="rId19"/>
    <p:sldId id="278" r:id="rId20"/>
    <p:sldId id="273"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0FF"/>
    <a:srgbClr val="F08427"/>
    <a:srgbClr val="415A7C"/>
    <a:srgbClr val="000000"/>
    <a:srgbClr val="6E9BD1"/>
    <a:srgbClr val="800C08"/>
    <a:srgbClr val="BAFEFE"/>
    <a:srgbClr val="FBF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27" autoAdjust="0"/>
  </p:normalViewPr>
  <p:slideViewPr>
    <p:cSldViewPr>
      <p:cViewPr>
        <p:scale>
          <a:sx n="106" d="100"/>
          <a:sy n="106" d="100"/>
        </p:scale>
        <p:origin x="-1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08800-AA40-6B4C-B97D-61EDEA7F0398}" type="datetimeFigureOut">
              <a:rPr lang="en-US" smtClean="0"/>
              <a:pPr/>
              <a:t>12/8/2010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9DBC7-4B10-0540-A496-8E2F1803F69E}" type="slidenum">
              <a:rPr lang="en-US" smtClean="0"/>
              <a:pPr/>
              <a:t>‹#›</a:t>
            </a:fld>
            <a:endParaRPr lang="en-US"/>
          </a:p>
        </p:txBody>
      </p:sp>
    </p:spTree>
    <p:extLst>
      <p:ext uri="{BB962C8B-B14F-4D97-AF65-F5344CB8AC3E}">
        <p14:creationId xmlns:p14="http://schemas.microsoft.com/office/powerpoint/2010/main" val="3269953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9DBC7-4B10-0540-A496-8E2F1803F69E}" type="slidenum">
              <a:rPr lang="en-US" smtClean="0"/>
              <a:pPr/>
              <a:t>1</a:t>
            </a:fld>
            <a:endParaRPr lang="en-US"/>
          </a:p>
        </p:txBody>
      </p:sp>
    </p:spTree>
    <p:extLst>
      <p:ext uri="{BB962C8B-B14F-4D97-AF65-F5344CB8AC3E}">
        <p14:creationId xmlns:p14="http://schemas.microsoft.com/office/powerpoint/2010/main" val="206022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people within our Target Market</a:t>
            </a:r>
            <a:r>
              <a:rPr lang="en-US" baseline="0" dirty="0" smtClean="0"/>
              <a:t> (pleasure seekers from 18-34 with a sweet spot from 18-24)</a:t>
            </a:r>
            <a:r>
              <a:rPr lang="en-US" dirty="0" smtClean="0"/>
              <a:t> were given a survey along with</a:t>
            </a:r>
            <a:r>
              <a:rPr lang="en-US" baseline="0" dirty="0" smtClean="0"/>
              <a:t> a</a:t>
            </a:r>
            <a:r>
              <a:rPr lang="en-US" dirty="0" smtClean="0"/>
              <a:t> Trojan Fire &amp; I</a:t>
            </a:r>
            <a:r>
              <a:rPr lang="en-US" baseline="0" dirty="0" smtClean="0"/>
              <a:t>ce condom.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10</a:t>
            </a:fld>
            <a:endParaRPr lang="en-US"/>
          </a:p>
        </p:txBody>
      </p:sp>
    </p:spTree>
    <p:extLst>
      <p:ext uri="{BB962C8B-B14F-4D97-AF65-F5344CB8AC3E}">
        <p14:creationId xmlns:p14="http://schemas.microsoft.com/office/powerpoint/2010/main" val="61007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having</a:t>
            </a:r>
            <a:r>
              <a:rPr lang="en-US" baseline="0" dirty="0" smtClean="0"/>
              <a:t> easy access to our resources (</a:t>
            </a:r>
            <a:r>
              <a:rPr lang="en-US" baseline="0" dirty="0" err="1" smtClean="0"/>
              <a:t>facebook</a:t>
            </a:r>
            <a:r>
              <a:rPr lang="en-US" baseline="0" dirty="0" smtClean="0"/>
              <a:t> page, easily navigated website)</a:t>
            </a:r>
          </a:p>
          <a:p>
            <a:r>
              <a:rPr lang="en-US" baseline="0" dirty="0" smtClean="0"/>
              <a:t>Applications: New tools for smart phone users</a:t>
            </a:r>
          </a:p>
          <a:p>
            <a:r>
              <a:rPr lang="en-US" baseline="0" dirty="0" smtClean="0"/>
              <a:t>Promotions: free give </a:t>
            </a:r>
            <a:r>
              <a:rPr lang="en-US" baseline="0" dirty="0" err="1" smtClean="0"/>
              <a:t>aways</a:t>
            </a:r>
            <a:r>
              <a:rPr lang="en-US" baseline="0" dirty="0" smtClean="0"/>
              <a:t>, college tours and events with popular celebrities</a:t>
            </a:r>
          </a:p>
          <a:p>
            <a:r>
              <a:rPr lang="en-US" baseline="0" dirty="0" smtClean="0"/>
              <a:t>Commercials: aired during times that will reach the most of our target market, like during Desperate Housewives and the Jersey Shore</a:t>
            </a:r>
          </a:p>
          <a:p>
            <a:r>
              <a:rPr lang="en-US" baseline="0" dirty="0" smtClean="0"/>
              <a:t>Print ads: Sexy ads in magazines like Cosmo that will spark curiosity</a:t>
            </a:r>
          </a:p>
          <a:p>
            <a:endParaRPr lang="en-US" baseline="0" dirty="0" smtClean="0"/>
          </a:p>
          <a:p>
            <a:r>
              <a:rPr lang="en-US" baseline="0" dirty="0" smtClean="0"/>
              <a:t>Our campaign is based off of the idea “what can Fire and Ice do for you”</a:t>
            </a:r>
          </a:p>
          <a:p>
            <a:r>
              <a:rPr lang="en-US" baseline="0" dirty="0" smtClean="0"/>
              <a:t>	we focused on the ideas of “</a:t>
            </a:r>
            <a:r>
              <a:rPr lang="en-US" dirty="0" smtClean="0"/>
              <a:t>Freeze your hesitations</a:t>
            </a:r>
            <a:r>
              <a:rPr lang="en-US" baseline="0" dirty="0" smtClean="0"/>
              <a:t> and melt with our sensations: the new experience from Trojan.”</a:t>
            </a:r>
          </a:p>
          <a:p>
            <a:r>
              <a:rPr lang="en-US" baseline="0" dirty="0" smtClean="0"/>
              <a:t> 	and “The right amount of ice in the heat of the moment”</a:t>
            </a:r>
          </a:p>
          <a:p>
            <a:pPr marL="457200" lvl="1" indent="0">
              <a:buFont typeface="Arial" pitchFamily="34" charset="0"/>
              <a:buNone/>
            </a:pPr>
            <a:endParaRPr lang="en-US" b="1" baseline="0" dirty="0" smtClean="0">
              <a:solidFill>
                <a:srgbClr val="C9288F"/>
              </a:solidFill>
            </a:endParaRPr>
          </a:p>
        </p:txBody>
      </p:sp>
      <p:sp>
        <p:nvSpPr>
          <p:cNvPr id="4" name="Slide Number Placeholder 3"/>
          <p:cNvSpPr>
            <a:spLocks noGrp="1"/>
          </p:cNvSpPr>
          <p:nvPr>
            <p:ph type="sldNum" sz="quarter" idx="10"/>
          </p:nvPr>
        </p:nvSpPr>
        <p:spPr/>
        <p:txBody>
          <a:bodyPr/>
          <a:lstStyle/>
          <a:p>
            <a:fld id="{A149DBC7-4B10-0540-A496-8E2F1803F69E}" type="slidenum">
              <a:rPr lang="en-US" smtClean="0"/>
              <a:pPr/>
              <a:t>11</a:t>
            </a:fld>
            <a:endParaRPr lang="en-US"/>
          </a:p>
        </p:txBody>
      </p:sp>
    </p:spTree>
    <p:extLst>
      <p:ext uri="{BB962C8B-B14F-4D97-AF65-F5344CB8AC3E}">
        <p14:creationId xmlns:p14="http://schemas.microsoft.com/office/powerpoint/2010/main" val="336361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our creative</a:t>
            </a:r>
            <a:r>
              <a:rPr lang="en-US" baseline="0" dirty="0" smtClean="0"/>
              <a:t> online mediums that we will use to promote Trojan Fire &amp; Ice. We plan to create a Trojan Fire &amp; Ice Facebook page where members can share their personal testimonies on the brand.  Also allowing them to interact with others who share the same love for Fire and Ice as they do. On the Twitter account, we will be holding a contest.  Whoever tweets the most about fire and ice within a certain time period can get a free trip to a tropical or ski resort of their choice.  Lastly our </a:t>
            </a:r>
            <a:r>
              <a:rPr lang="en-US" baseline="0" dirty="0" err="1" smtClean="0"/>
              <a:t>Youtube</a:t>
            </a:r>
            <a:r>
              <a:rPr lang="en-US" baseline="0" dirty="0" smtClean="0"/>
              <a:t> account will be used for viewers to upload their own commercial to represent our brand.  It can either be a sequence of the original commercial we plan on launching, or their own ideas.  The videos that get the most hits will be added into our campaign.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12</a:t>
            </a:fld>
            <a:endParaRPr lang="en-US"/>
          </a:p>
        </p:txBody>
      </p:sp>
    </p:spTree>
    <p:extLst>
      <p:ext uri="{BB962C8B-B14F-4D97-AF65-F5344CB8AC3E}">
        <p14:creationId xmlns:p14="http://schemas.microsoft.com/office/powerpoint/2010/main" val="327705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creating</a:t>
            </a:r>
            <a:r>
              <a:rPr lang="en-US" baseline="0" dirty="0" smtClean="0"/>
              <a:t> mobile applications for the </a:t>
            </a:r>
            <a:r>
              <a:rPr lang="en-US" baseline="0" dirty="0" err="1" smtClean="0"/>
              <a:t>Andriod</a:t>
            </a:r>
            <a:r>
              <a:rPr lang="en-US" baseline="0" dirty="0" smtClean="0"/>
              <a:t>, Blackberry, and iPhone. The mobile applications will provide users with </a:t>
            </a:r>
            <a:r>
              <a:rPr lang="en-US" baseline="0" dirty="0" err="1" smtClean="0"/>
              <a:t>sextrology</a:t>
            </a:r>
            <a:r>
              <a:rPr lang="en-US" baseline="0" dirty="0" smtClean="0"/>
              <a:t>, a daily sex position, and tips on how to enhance your sex life, all of which will be sponsored by Trojan Fire and Ice.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13</a:t>
            </a:fld>
            <a:endParaRPr lang="en-US"/>
          </a:p>
        </p:txBody>
      </p:sp>
    </p:spTree>
    <p:extLst>
      <p:ext uri="{BB962C8B-B14F-4D97-AF65-F5344CB8AC3E}">
        <p14:creationId xmlns:p14="http://schemas.microsoft.com/office/powerpoint/2010/main" val="222512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some of the free giveaways and promotional items that will be passed out to our target market at their popular venues. Example: The items will be distributed at sporting events, gym, beach, bars/clubs, colleges during our college tour, and other sponsored events. With the wide variety of promotional products, we are hoping to expand our target market and psychographics by appealing to those who are not already in the market. With the confidence that our product provides, we will increase our sales even more.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14</a:t>
            </a:fld>
            <a:endParaRPr lang="en-US"/>
          </a:p>
        </p:txBody>
      </p:sp>
    </p:spTree>
    <p:extLst>
      <p:ext uri="{BB962C8B-B14F-4D97-AF65-F5344CB8AC3E}">
        <p14:creationId xmlns:p14="http://schemas.microsoft.com/office/powerpoint/2010/main" val="326507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Trojan Fire &amp; Ice street team will be touring around college campuses to promote sex education through workshops and seminars for the students. By going to college campuses, our target market is seeing our name and recognizing our brand and will be more likely to try and buy the product, therefore increasing our sales. There will be free condoms given away at the seminars along with all of our promotional materials. Traveling from west to east, we plan on stopping at all major university’s. This tour not only gets our brand out there more, but it also promotes sex education and safe sex.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15</a:t>
            </a:fld>
            <a:endParaRPr lang="en-US"/>
          </a:p>
        </p:txBody>
      </p:sp>
    </p:spTree>
    <p:extLst>
      <p:ext uri="{BB962C8B-B14F-4D97-AF65-F5344CB8AC3E}">
        <p14:creationId xmlns:p14="http://schemas.microsoft.com/office/powerpoint/2010/main" val="225484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Trojan Fire &amp; Ice wants to heat up your senses this Spring</a:t>
            </a:r>
            <a:r>
              <a:rPr lang="en-US" baseline="0" dirty="0" smtClean="0"/>
              <a:t> Break. Trojan </a:t>
            </a:r>
            <a:r>
              <a:rPr lang="en-US" dirty="0" smtClean="0"/>
              <a:t>Fire</a:t>
            </a:r>
            <a:r>
              <a:rPr lang="en-US" baseline="0" dirty="0" smtClean="0"/>
              <a:t> &amp; Ice is one of the sponsors for MTV’s 2011 Spring Break, and will be hosting a “Party with fire, Play with Ice” party. The party will be hosted by the cast of Jersey Shore. The theme of the party is party with fire (the jersey shore cast) and play with ice (the décor of the party). The party will be decorated with ice sculptures, ice luges, ice bar, and free Trojan Fire &amp; Ice condoms everywhere, along with all of the other promotional items to be given away. Music will be supplied by DJ </a:t>
            </a:r>
            <a:r>
              <a:rPr lang="en-US" baseline="0" dirty="0" err="1" smtClean="0"/>
              <a:t>Pauly</a:t>
            </a:r>
            <a:r>
              <a:rPr lang="en-US" baseline="0" dirty="0" smtClean="0"/>
              <a:t> D himself. The whole purpose of the party is to gain exposure for Trojan Fire &amp; Ice condoms and to appeal to the pleasure seeking crowd that is our target market. With the Jersey Shore cast present and hosting the party, our sweet spot within our target market, which is ages 18-24, will be more likely to come, to gain maximum attendance. It will increase brand awareness and ultimately a ploy to increase sales by 7% once the free samples are tested, and the consumers realize the uniqueness of the sensations and the brand.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Trojan</a:t>
            </a:r>
            <a:r>
              <a:rPr lang="en-US" baseline="0" dirty="0" smtClean="0"/>
              <a:t> Fire &amp; Ice: See what it can do for you! Commercial concepts on poster board.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17</a:t>
            </a:fld>
            <a:endParaRPr lang="en-US"/>
          </a:p>
        </p:txBody>
      </p:sp>
    </p:spTree>
    <p:extLst>
      <p:ext uri="{BB962C8B-B14F-4D97-AF65-F5344CB8AC3E}">
        <p14:creationId xmlns:p14="http://schemas.microsoft.com/office/powerpoint/2010/main" val="17108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print ad will be printed</a:t>
            </a:r>
            <a:r>
              <a:rPr lang="en-US" baseline="0" dirty="0" smtClean="0"/>
              <a:t> throughout magazines such as: Cosmopolitan, Redbook, Glamour, Maxim, and Essence. This ad features Miranda Priestly, the ice queen from The Devil Wears Prada who always has a smug attitude and never has a smile on her face. It shows her before using Trojan Fire &amp; Ice condoms as her usual insensitive self and then after using Trojan Fire &amp; Ice condoms loosened up lets go. She is stunned by the pleasure that she received. This print ad will cost approximately $190,000.</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print ad features </a:t>
            </a:r>
            <a:r>
              <a:rPr lang="en-US" baseline="0" dirty="0" err="1" smtClean="0"/>
              <a:t>McLovin</a:t>
            </a:r>
            <a:r>
              <a:rPr lang="en-US" baseline="0" dirty="0" smtClean="0"/>
              <a:t> from the movie “</a:t>
            </a:r>
            <a:r>
              <a:rPr lang="en-US" baseline="0" dirty="0" err="1" smtClean="0"/>
              <a:t>Superbad</a:t>
            </a:r>
            <a:r>
              <a:rPr lang="en-US" baseline="0" dirty="0" smtClean="0"/>
              <a:t>.” It will be run in magazines such as: GQ, Details, Playboy, and Sports Illustrated. The concept of the ad is that </a:t>
            </a:r>
            <a:r>
              <a:rPr lang="en-US" baseline="0" dirty="0" err="1" smtClean="0"/>
              <a:t>McLovin</a:t>
            </a:r>
            <a:r>
              <a:rPr lang="en-US" baseline="0" dirty="0" smtClean="0"/>
              <a:t> is “setting his dreams on fire.” With Trojan Fire &amp; Ice condoms, you can make your dreams a reality. </a:t>
            </a:r>
            <a:r>
              <a:rPr lang="en-US" baseline="0" dirty="0" err="1" smtClean="0"/>
              <a:t>McLovin</a:t>
            </a:r>
            <a:r>
              <a:rPr lang="en-US" baseline="0" dirty="0" smtClean="0"/>
              <a:t> is dreaming about a girl in school who is out of his league, and with the help of Trojan Fire &amp; Ice, and the confidence it gives him, he ends up sleeping with her. This print add will cost approximately $190,000.</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describes Trojan Fire and Ice?</a:t>
            </a:r>
            <a:r>
              <a:rPr lang="en-US" baseline="0" dirty="0" smtClean="0"/>
              <a:t> Edgy, experimental, bold, audacious, premium, sensual, sassy, cooling, thrill-seeking, protective, opposites attract, climax.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2</a:t>
            </a:fld>
            <a:endParaRPr lang="en-US"/>
          </a:p>
        </p:txBody>
      </p:sp>
    </p:spTree>
    <p:extLst>
      <p:ext uri="{BB962C8B-B14F-4D97-AF65-F5344CB8AC3E}">
        <p14:creationId xmlns:p14="http://schemas.microsoft.com/office/powerpoint/2010/main" val="2328613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9DBC7-4B10-0540-A496-8E2F1803F69E}" type="slidenum">
              <a:rPr lang="en-US" smtClean="0"/>
              <a:pPr/>
              <a:t>20</a:t>
            </a:fld>
            <a:endParaRPr lang="en-US"/>
          </a:p>
        </p:txBody>
      </p:sp>
    </p:spTree>
    <p:extLst>
      <p:ext uri="{BB962C8B-B14F-4D97-AF65-F5344CB8AC3E}">
        <p14:creationId xmlns:p14="http://schemas.microsoft.com/office/powerpoint/2010/main" val="1355402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Trojan</a:t>
            </a:r>
            <a:r>
              <a:rPr lang="en-US" baseline="0" dirty="0" smtClean="0"/>
              <a:t> Fire &amp; Ice condoms for trials. </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21</a:t>
            </a:fld>
            <a:endParaRPr lang="en-US"/>
          </a:p>
        </p:txBody>
      </p:sp>
    </p:spTree>
    <p:extLst>
      <p:ext uri="{BB962C8B-B14F-4D97-AF65-F5344CB8AC3E}">
        <p14:creationId xmlns:p14="http://schemas.microsoft.com/office/powerpoint/2010/main" val="178093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Trojan</a:t>
            </a:r>
            <a:r>
              <a:rPr lang="en-US" baseline="0" dirty="0" smtClean="0"/>
              <a:t> began selling condoms in 1927 through an ad placed in a trade magazine for pharmacists.  </a:t>
            </a:r>
            <a:r>
              <a:rPr lang="en-US" dirty="0" smtClean="0"/>
              <a:t>The Trojan brand</a:t>
            </a:r>
            <a:r>
              <a:rPr lang="en-US" baseline="0" dirty="0" smtClean="0"/>
              <a:t> name of condoms is manufactured by the Church &amp; Dwight Company.  It’s previous owners were “Young’s Drug Products” in 1920 and “Carter-Wallace Inc.” in 1985.  Trojan Fire &amp; Ice condoms just recently came out this 2010.  They make the regular Fire &amp; Ice condom and also the Magnum Fire &amp; Ice, which is larger than the standard condoms marketed.</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 company, Trojan uses $14 Million of their sales for their advertising budget. Out of the $14 Million, Trojan Fire &amp; Ice is given $2 Million for advertising. The reason they receive 15% of the budget  is because Trojan is kicking off the brand and they want it to be a success. Trojan Fire &amp; Ice was just released in March of 2010.</a:t>
            </a:r>
          </a:p>
          <a:p>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4</a:t>
            </a:fld>
            <a:endParaRPr lang="en-US"/>
          </a:p>
        </p:txBody>
      </p:sp>
    </p:spTree>
    <p:extLst>
      <p:ext uri="{BB962C8B-B14F-4D97-AF65-F5344CB8AC3E}">
        <p14:creationId xmlns:p14="http://schemas.microsoft.com/office/powerpoint/2010/main" val="136136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 Trojan Fire and Ice Condoms are uniquely designed as</a:t>
            </a:r>
            <a:r>
              <a:rPr lang="en-US" baseline="0" dirty="0" smtClean="0"/>
              <a:t> a dual action lubricant inside and out to deliver warming and tingling sensations to both partners. </a:t>
            </a:r>
            <a:r>
              <a:rPr lang="en-US" dirty="0" smtClean="0">
                <a:effectLst/>
              </a:rPr>
              <a:t>Experience thrilling sensations of pleasure with TROJAN</a:t>
            </a:r>
            <a:r>
              <a:rPr lang="en-US" baseline="30000" dirty="0" smtClean="0">
                <a:effectLst/>
              </a:rPr>
              <a:t> </a:t>
            </a:r>
            <a:r>
              <a:rPr lang="en-US" dirty="0" smtClean="0">
                <a:effectLst/>
              </a:rPr>
              <a:t>FIRE &amp; ICE Lubricated Condoms specially designed for more passion and excitement.</a:t>
            </a:r>
          </a:p>
          <a:p>
            <a:r>
              <a:rPr lang="en-US" dirty="0" smtClean="0">
                <a:effectLst/>
              </a:rPr>
              <a:t>Price: Our target market consists of pleasure seekers</a:t>
            </a:r>
            <a:r>
              <a:rPr lang="en-US" baseline="0" dirty="0" smtClean="0">
                <a:effectLst/>
              </a:rPr>
              <a:t> who will want to bay a premium for pleasure. Three packs will be $4.00 and a ten pack will be $11.00.</a:t>
            </a:r>
          </a:p>
          <a:p>
            <a:r>
              <a:rPr lang="en-US" baseline="0" dirty="0" smtClean="0">
                <a:effectLst/>
              </a:rPr>
              <a:t>Place: Trojan Fire &amp; Ice Condoms will be sold at all major drug stores, grocery stores, gas stations and all major sex stores.</a:t>
            </a:r>
          </a:p>
          <a:p>
            <a:r>
              <a:rPr lang="en-US" baseline="0" dirty="0" smtClean="0">
                <a:effectLst/>
              </a:rPr>
              <a:t>Promotion: </a:t>
            </a:r>
            <a:endParaRPr lang="en-US" dirty="0" smtClean="0"/>
          </a:p>
          <a:p>
            <a:pPr lvl="1"/>
            <a:r>
              <a:rPr lang="en-US" sz="1200" kern="1200" dirty="0" smtClean="0">
                <a:solidFill>
                  <a:schemeClr val="tx1"/>
                </a:solidFill>
                <a:latin typeface="+mn-lt"/>
                <a:ea typeface="+mn-ea"/>
                <a:cs typeface="+mn-cs"/>
              </a:rPr>
              <a:t>Mass Selling</a:t>
            </a:r>
            <a:r>
              <a:rPr lang="en-US" dirty="0" smtClean="0"/>
              <a:t> </a:t>
            </a:r>
          </a:p>
          <a:p>
            <a:pPr lvl="2"/>
            <a:r>
              <a:rPr lang="en-US" sz="1200" kern="1200" dirty="0" smtClean="0">
                <a:solidFill>
                  <a:schemeClr val="tx1"/>
                </a:solidFill>
                <a:latin typeface="+mn-lt"/>
                <a:ea typeface="+mn-ea"/>
                <a:cs typeface="+mn-cs"/>
              </a:rPr>
              <a:t>Advertising –The</a:t>
            </a:r>
            <a:r>
              <a:rPr lang="en-US" sz="1200" kern="1200" baseline="0" dirty="0" smtClean="0">
                <a:solidFill>
                  <a:schemeClr val="tx1"/>
                </a:solidFill>
                <a:latin typeface="+mn-lt"/>
                <a:ea typeface="+mn-ea"/>
                <a:cs typeface="+mn-cs"/>
              </a:rPr>
              <a:t> total advertising budget for Trojan Fire and Ice will be 2.5 million.</a:t>
            </a:r>
            <a:endParaRPr lang="en-US" dirty="0" smtClean="0"/>
          </a:p>
          <a:p>
            <a:pPr lvl="2"/>
            <a:r>
              <a:rPr lang="en-US" sz="1200" kern="1200" dirty="0" smtClean="0">
                <a:solidFill>
                  <a:schemeClr val="tx1"/>
                </a:solidFill>
                <a:latin typeface="+mn-lt"/>
                <a:ea typeface="+mn-ea"/>
                <a:cs typeface="+mn-cs"/>
              </a:rPr>
              <a:t>Publicity –</a:t>
            </a:r>
            <a:r>
              <a:rPr lang="en-US" sz="1200" kern="1200" baseline="0" dirty="0" smtClean="0">
                <a:solidFill>
                  <a:schemeClr val="tx1"/>
                </a:solidFill>
                <a:latin typeface="+mn-lt"/>
                <a:ea typeface="+mn-ea"/>
                <a:cs typeface="+mn-cs"/>
              </a:rPr>
              <a:t> Sponsored Events and street teams that will be giving out our promotional </a:t>
            </a:r>
            <a:r>
              <a:rPr lang="en-US" sz="1200" kern="1200" baseline="0" dirty="0" err="1" smtClean="0">
                <a:solidFill>
                  <a:schemeClr val="tx1"/>
                </a:solidFill>
                <a:latin typeface="+mn-lt"/>
                <a:ea typeface="+mn-ea"/>
                <a:cs typeface="+mn-cs"/>
              </a:rPr>
              <a:t>giveways</a:t>
            </a:r>
            <a:r>
              <a:rPr lang="en-US" sz="1200" kern="1200" baseline="0" dirty="0" smtClean="0">
                <a:solidFill>
                  <a:schemeClr val="tx1"/>
                </a:solidFill>
                <a:latin typeface="+mn-lt"/>
                <a:ea typeface="+mn-ea"/>
                <a:cs typeface="+mn-cs"/>
              </a:rPr>
              <a:t> and free condoms. Getting people from the Jersey Shore to take pictures with our condom in their hands. </a:t>
            </a:r>
            <a:endParaRPr lang="en-US" dirty="0" smtClean="0"/>
          </a:p>
          <a:p>
            <a:pPr lvl="1"/>
            <a:r>
              <a:rPr lang="en-US" sz="1200" kern="1200" dirty="0" smtClean="0">
                <a:solidFill>
                  <a:schemeClr val="tx1"/>
                </a:solidFill>
                <a:latin typeface="+mn-lt"/>
                <a:ea typeface="+mn-ea"/>
                <a:cs typeface="+mn-cs"/>
              </a:rPr>
              <a:t>Sales Promotion</a:t>
            </a:r>
            <a:r>
              <a:rPr lang="en-US" dirty="0" smtClean="0"/>
              <a:t> </a:t>
            </a:r>
          </a:p>
          <a:p>
            <a:pPr lvl="2"/>
            <a:r>
              <a:rPr lang="en-US" sz="1200" kern="1200" dirty="0" smtClean="0">
                <a:solidFill>
                  <a:schemeClr val="tx1"/>
                </a:solidFill>
                <a:latin typeface="+mn-lt"/>
                <a:ea typeface="+mn-ea"/>
                <a:cs typeface="+mn-cs"/>
              </a:rPr>
              <a:t>Make</a:t>
            </a:r>
            <a:r>
              <a:rPr lang="en-US" sz="1200" kern="1200" baseline="0" dirty="0" smtClean="0">
                <a:solidFill>
                  <a:schemeClr val="tx1"/>
                </a:solidFill>
                <a:latin typeface="+mn-lt"/>
                <a:ea typeface="+mn-ea"/>
                <a:cs typeface="+mn-cs"/>
              </a:rPr>
              <a:t> the condoms visible next to our other competitors on the shelves of the multiple locations that will be selling the condoms. We will also use </a:t>
            </a:r>
            <a:r>
              <a:rPr lang="en-US" sz="1200" kern="1200" dirty="0" smtClean="0">
                <a:solidFill>
                  <a:schemeClr val="tx1"/>
                </a:solidFill>
                <a:latin typeface="+mn-lt"/>
                <a:ea typeface="+mn-ea"/>
                <a:cs typeface="+mn-cs"/>
              </a:rPr>
              <a:t>contests, coupons, free samples.</a:t>
            </a:r>
            <a:endParaRPr lang="en-US" dirty="0" smtClean="0"/>
          </a:p>
          <a:p>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5</a:t>
            </a:fld>
            <a:endParaRPr lang="en-US"/>
          </a:p>
        </p:txBody>
      </p:sp>
    </p:spTree>
    <p:extLst>
      <p:ext uri="{BB962C8B-B14F-4D97-AF65-F5344CB8AC3E}">
        <p14:creationId xmlns:p14="http://schemas.microsoft.com/office/powerpoint/2010/main" val="186988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buy Trojan Fire and Ice condoms because they are the most trusted condoms in the condom market. As far as brand awareness is involved, we are already a step ahead in the game. </a:t>
            </a:r>
          </a:p>
          <a:p>
            <a:r>
              <a:rPr lang="en-US" baseline="0" dirty="0" smtClean="0"/>
              <a:t>By next year, we would like be at 74% brand awareness.</a:t>
            </a:r>
          </a:p>
          <a:p>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6</a:t>
            </a:fld>
            <a:endParaRPr lang="en-US"/>
          </a:p>
        </p:txBody>
      </p:sp>
    </p:spTree>
    <p:extLst>
      <p:ext uri="{BB962C8B-B14F-4D97-AF65-F5344CB8AC3E}">
        <p14:creationId xmlns:p14="http://schemas.microsoft.com/office/powerpoint/2010/main" val="394790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1000"/>
              </a:spcAft>
            </a:pPr>
            <a:r>
              <a:rPr lang="en-US" sz="1200" dirty="0" smtClean="0">
                <a:latin typeface="Times New Roman"/>
                <a:ea typeface="Calibri"/>
                <a:cs typeface="Times New Roman"/>
              </a:rPr>
              <a:t>Strengths:</a:t>
            </a:r>
          </a:p>
          <a:p>
            <a:pPr marL="342900" marR="0" lvl="0" indent="-342900">
              <a:lnSpc>
                <a:spcPct val="115000"/>
              </a:lnSpc>
              <a:spcBef>
                <a:spcPts val="0"/>
              </a:spcBef>
              <a:spcAft>
                <a:spcPts val="1000"/>
              </a:spcAft>
              <a:buFont typeface="Symbol"/>
              <a:buChar char=""/>
            </a:pPr>
            <a:r>
              <a:rPr lang="en-US" sz="1200" dirty="0" smtClean="0">
                <a:latin typeface="Times New Roman"/>
                <a:ea typeface="Calibri"/>
                <a:cs typeface="Times New Roman"/>
              </a:rPr>
              <a:t>We are the only condom in the market that offers lubrication for both partners </a:t>
            </a:r>
          </a:p>
          <a:p>
            <a:pPr marL="0" marR="0">
              <a:lnSpc>
                <a:spcPct val="115000"/>
              </a:lnSpc>
              <a:spcBef>
                <a:spcPts val="0"/>
              </a:spcBef>
              <a:spcAft>
                <a:spcPts val="1000"/>
              </a:spcAft>
            </a:pPr>
            <a:r>
              <a:rPr lang="en-US" sz="1200" dirty="0" smtClean="0">
                <a:latin typeface="Times New Roman"/>
                <a:ea typeface="Calibri"/>
                <a:cs typeface="Times New Roman"/>
              </a:rPr>
              <a:t>Weakness:</a:t>
            </a:r>
          </a:p>
          <a:p>
            <a:pPr marL="342900" marR="0" lvl="0" indent="-342900">
              <a:lnSpc>
                <a:spcPct val="115000"/>
              </a:lnSpc>
              <a:spcBef>
                <a:spcPts val="0"/>
              </a:spcBef>
              <a:spcAft>
                <a:spcPts val="1000"/>
              </a:spcAft>
              <a:buFont typeface="Symbol"/>
              <a:buChar char=""/>
            </a:pPr>
            <a:r>
              <a:rPr lang="en-US" sz="1200" dirty="0" smtClean="0">
                <a:latin typeface="Times New Roman"/>
                <a:ea typeface="Calibri"/>
                <a:cs typeface="Times New Roman"/>
              </a:rPr>
              <a:t>The condom carters to one specific consumer, those who are thriller seekers and are willing to take risks and try something new, </a:t>
            </a:r>
          </a:p>
          <a:p>
            <a:pPr marL="0" marR="0">
              <a:lnSpc>
                <a:spcPct val="115000"/>
              </a:lnSpc>
              <a:spcBef>
                <a:spcPts val="0"/>
              </a:spcBef>
              <a:spcAft>
                <a:spcPts val="1000"/>
              </a:spcAft>
            </a:pPr>
            <a:r>
              <a:rPr lang="en-US" sz="1200" dirty="0" smtClean="0">
                <a:latin typeface="Times New Roman"/>
                <a:ea typeface="Calibri"/>
                <a:cs typeface="Times New Roman"/>
              </a:rPr>
              <a:t>Opportunities:</a:t>
            </a:r>
          </a:p>
          <a:p>
            <a:pPr marL="342900" marR="0" lvl="0" indent="-342900">
              <a:lnSpc>
                <a:spcPct val="115000"/>
              </a:lnSpc>
              <a:spcBef>
                <a:spcPts val="0"/>
              </a:spcBef>
              <a:spcAft>
                <a:spcPts val="1000"/>
              </a:spcAft>
              <a:buFont typeface="Symbol"/>
              <a:buChar char=""/>
            </a:pPr>
            <a:r>
              <a:rPr lang="en-US" sz="1200" dirty="0" smtClean="0">
                <a:latin typeface="Times New Roman"/>
                <a:ea typeface="Calibri"/>
                <a:cs typeface="Times New Roman"/>
              </a:rPr>
              <a:t>The size of the condom market allows for a wide variety of consumers in which our condom </a:t>
            </a:r>
          </a:p>
          <a:p>
            <a:pPr marL="0" marR="0">
              <a:lnSpc>
                <a:spcPct val="115000"/>
              </a:lnSpc>
              <a:spcBef>
                <a:spcPts val="0"/>
              </a:spcBef>
              <a:spcAft>
                <a:spcPts val="1000"/>
              </a:spcAft>
            </a:pPr>
            <a:r>
              <a:rPr lang="en-US" sz="1200" dirty="0" smtClean="0">
                <a:latin typeface="Times New Roman"/>
                <a:ea typeface="Calibri"/>
                <a:cs typeface="Times New Roman"/>
              </a:rPr>
              <a:t>Threat:</a:t>
            </a:r>
          </a:p>
          <a:p>
            <a:pPr marL="342900" marR="0" lvl="0" indent="-342900">
              <a:lnSpc>
                <a:spcPct val="115000"/>
              </a:lnSpc>
              <a:spcBef>
                <a:spcPts val="0"/>
              </a:spcBef>
              <a:spcAft>
                <a:spcPts val="0"/>
              </a:spcAft>
              <a:buFont typeface="Symbol"/>
              <a:buChar char=""/>
            </a:pPr>
            <a:r>
              <a:rPr lang="en-US" sz="1200" dirty="0" smtClean="0">
                <a:latin typeface="Times New Roman"/>
                <a:ea typeface="Calibri"/>
                <a:cs typeface="Times New Roman"/>
              </a:rPr>
              <a:t>Our direct threat is condoms with similar sensations </a:t>
            </a:r>
          </a:p>
          <a:p>
            <a:pPr marL="342900" marR="0" lvl="0" indent="-342900">
              <a:lnSpc>
                <a:spcPct val="115000"/>
              </a:lnSpc>
              <a:spcBef>
                <a:spcPts val="0"/>
              </a:spcBef>
              <a:spcAft>
                <a:spcPts val="0"/>
              </a:spcAft>
              <a:buFont typeface="Symbol"/>
              <a:buChar char=""/>
            </a:pPr>
            <a:r>
              <a:rPr lang="en-US" sz="1200" dirty="0" smtClean="0">
                <a:latin typeface="Times New Roman"/>
                <a:ea typeface="Calibri"/>
                <a:cs typeface="Times New Roman"/>
              </a:rPr>
              <a:t>People who aren’t thrill seekers and therefore don’t want to engage in dual sensation condom</a:t>
            </a:r>
          </a:p>
          <a:p>
            <a:pPr marL="342900" marR="0" lvl="0" indent="-342900">
              <a:lnSpc>
                <a:spcPct val="115000"/>
              </a:lnSpc>
              <a:spcBef>
                <a:spcPts val="0"/>
              </a:spcBef>
              <a:spcAft>
                <a:spcPts val="1000"/>
              </a:spcAft>
              <a:buFont typeface="Symbol"/>
              <a:buChar char=""/>
            </a:pPr>
            <a:r>
              <a:rPr lang="en-US" sz="1200" dirty="0" smtClean="0">
                <a:latin typeface="Times New Roman"/>
                <a:ea typeface="Calibri"/>
                <a:cs typeface="Times New Roman"/>
              </a:rPr>
              <a:t>People who don’t wear condoms</a:t>
            </a:r>
          </a:p>
          <a:p>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Trojan</a:t>
            </a:r>
            <a:r>
              <a:rPr lang="en-US" baseline="0" dirty="0" smtClean="0"/>
              <a:t> Fire &amp; Ice competition is mostly within the mother company. With Trojan owning 60% of the condom market, we are competing most with our brother and sister brands. From the outside, there are a few brands that we are aware of. Both </a:t>
            </a:r>
            <a:r>
              <a:rPr lang="en-US" baseline="0" dirty="0" err="1" smtClean="0"/>
              <a:t>Durex</a:t>
            </a:r>
            <a:r>
              <a:rPr lang="en-US" baseline="0" dirty="0" smtClean="0"/>
              <a:t> and Lifestyle has pleasure providing condoms that could be competitors to Fire &amp; Ice.</a:t>
            </a:r>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Creative Strategy:</a:t>
            </a:r>
          </a:p>
          <a:p>
            <a:endParaRPr lang="en-US" dirty="0" smtClean="0"/>
          </a:p>
          <a:p>
            <a:r>
              <a:rPr lang="en-US" dirty="0" smtClean="0"/>
              <a:t>Desired Action: to make the consumer aware of the advantages over other condoms and to buy our condoms, then more of them. </a:t>
            </a:r>
          </a:p>
          <a:p>
            <a:endParaRPr lang="en-US" dirty="0" smtClean="0"/>
          </a:p>
          <a:p>
            <a:r>
              <a:rPr lang="en-US" dirty="0" smtClean="0"/>
              <a:t>Barriers: Limited knowledge of product on the consumers end, consumers uninterested in product, and consumers who are afraid of how the sensation may feel.</a:t>
            </a:r>
          </a:p>
          <a:p>
            <a:endParaRPr lang="en-US" dirty="0" smtClean="0"/>
          </a:p>
          <a:p>
            <a:r>
              <a:rPr lang="en-US" dirty="0" smtClean="0"/>
              <a:t>Personality: We said some words earlier, but the main personality of our brand is going to be Thrilling, Pleasure-Seeking, Edgy, Passionate, and Aggressive</a:t>
            </a:r>
          </a:p>
          <a:p>
            <a:endParaRPr lang="en-US" dirty="0" smtClean="0"/>
          </a:p>
          <a:p>
            <a:r>
              <a:rPr lang="en-US" dirty="0" smtClean="0"/>
              <a:t>Best Forms of Communication: Commercials during appropriate times as well as our street teams and promotional events</a:t>
            </a:r>
          </a:p>
          <a:p>
            <a:endParaRPr lang="en-US" dirty="0" smtClean="0"/>
          </a:p>
          <a:p>
            <a:r>
              <a:rPr lang="en-US" dirty="0" smtClean="0"/>
              <a:t>Key Insight: our customer is the pleasure seeker. they care about pleasure for themselves and their partner above anything else. they are always looking for new ways to spice up their sex life and make new pleasure. We're going to give that to them with our condom</a:t>
            </a:r>
          </a:p>
          <a:p>
            <a:endParaRPr lang="en-US" dirty="0" smtClean="0"/>
          </a:p>
          <a:p>
            <a:r>
              <a:rPr lang="en-US" dirty="0" smtClean="0"/>
              <a:t>Reward:  Because we have dual lubrication-meaning lubrication on both sides, each partner will experience erotic warming and tingling sensations. No other condom offers this...some offer warming, some offer tingling, but none of them have the lubrication on both sides so only one person benefits.</a:t>
            </a:r>
          </a:p>
          <a:p>
            <a:endParaRPr lang="en-US" dirty="0" smtClean="0"/>
          </a:p>
          <a:p>
            <a:r>
              <a:rPr lang="en-US" dirty="0" smtClean="0"/>
              <a:t>Executional Guidelines: Our legal disclaimer is the basic required message for all condoms. When used correctly, they are 99% effective in protecting against STI's and Pregnancy, etc. Our limits for the </a:t>
            </a:r>
            <a:r>
              <a:rPr lang="en-US" dirty="0" err="1" smtClean="0"/>
              <a:t>creatives</a:t>
            </a:r>
            <a:r>
              <a:rPr lang="en-US" dirty="0" smtClean="0"/>
              <a:t> are: nothing extremely sexual or over the top for example, </a:t>
            </a:r>
            <a:r>
              <a:rPr lang="en-US" dirty="0" err="1" smtClean="0"/>
              <a:t>Beyonce</a:t>
            </a:r>
            <a:r>
              <a:rPr lang="en-US" dirty="0" smtClean="0"/>
              <a:t> just did a new </a:t>
            </a:r>
            <a:r>
              <a:rPr lang="en-US" dirty="0" err="1" smtClean="0"/>
              <a:t>campain</a:t>
            </a:r>
            <a:r>
              <a:rPr lang="en-US" dirty="0" smtClean="0"/>
              <a:t> for her perfume "Heat" and the commercials aren't allowed to run on </a:t>
            </a:r>
            <a:r>
              <a:rPr lang="en-US" dirty="0" err="1" smtClean="0"/>
              <a:t>tv</a:t>
            </a:r>
            <a:r>
              <a:rPr lang="en-US" dirty="0" smtClean="0"/>
              <a:t> because they are too suggestive. Because our budget is so small, we can't afford to waste money on production costs and then not be able to use the finished product. We want our ads to be energetic, exciting and erotic.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49DBC7-4B10-0540-A496-8E2F1803F69E}" type="slidenum">
              <a:rPr lang="en-US" smtClean="0"/>
              <a:pPr/>
              <a:t>9</a:t>
            </a:fld>
            <a:endParaRPr lang="en-US"/>
          </a:p>
        </p:txBody>
      </p:sp>
    </p:spTree>
    <p:extLst>
      <p:ext uri="{BB962C8B-B14F-4D97-AF65-F5344CB8AC3E}">
        <p14:creationId xmlns:p14="http://schemas.microsoft.com/office/powerpoint/2010/main" val="175873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7984C4-5D49-4830-BC84-93C55EA4BE28}"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201901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984C4-5D49-4830-BC84-93C55EA4BE28}"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159780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984C4-5D49-4830-BC84-93C55EA4BE28}"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338647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984C4-5D49-4830-BC84-93C55EA4BE28}"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295586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984C4-5D49-4830-BC84-93C55EA4BE28}"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258916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7984C4-5D49-4830-BC84-93C55EA4BE28}"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26200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7984C4-5D49-4830-BC84-93C55EA4BE28}" type="datetimeFigureOut">
              <a:rPr lang="en-US" smtClean="0"/>
              <a:pPr/>
              <a:t>12/8/2010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405823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7984C4-5D49-4830-BC84-93C55EA4BE28}" type="datetimeFigureOut">
              <a:rPr lang="en-US" smtClean="0"/>
              <a:pPr/>
              <a:t>12/8/2010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316505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84C4-5D49-4830-BC84-93C55EA4BE28}" type="datetimeFigureOut">
              <a:rPr lang="en-US" smtClean="0"/>
              <a:pPr/>
              <a:t>12/8/2010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112414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984C4-5D49-4830-BC84-93C55EA4BE28}"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330865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984C4-5D49-4830-BC84-93C55EA4BE28}"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FDCF6-350A-46E1-86FF-9B2C2F9BCE03}" type="slidenum">
              <a:rPr lang="en-US" smtClean="0"/>
              <a:pPr/>
              <a:t>‹#›</a:t>
            </a:fld>
            <a:endParaRPr lang="en-US"/>
          </a:p>
        </p:txBody>
      </p:sp>
    </p:spTree>
    <p:extLst>
      <p:ext uri="{BB962C8B-B14F-4D97-AF65-F5344CB8AC3E}">
        <p14:creationId xmlns:p14="http://schemas.microsoft.com/office/powerpoint/2010/main" val="426773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984C4-5D49-4830-BC84-93C55EA4BE28}" type="datetimeFigureOut">
              <a:rPr lang="en-US" smtClean="0"/>
              <a:pPr/>
              <a:t>12/8/2010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FDCF6-350A-46E1-86FF-9B2C2F9BCE03}" type="slidenum">
              <a:rPr lang="en-US" smtClean="0"/>
              <a:pPr/>
              <a:t>‹#›</a:t>
            </a:fld>
            <a:endParaRPr lang="en-US"/>
          </a:p>
        </p:txBody>
      </p:sp>
    </p:spTree>
    <p:extLst>
      <p:ext uri="{BB962C8B-B14F-4D97-AF65-F5344CB8AC3E}">
        <p14:creationId xmlns:p14="http://schemas.microsoft.com/office/powerpoint/2010/main" val="2054305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tiff"/><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jpeg"/><Relationship Id="rId10" Type="http://schemas.openxmlformats.org/officeDocument/2006/relationships/image" Target="../media/image2.jpeg"/><Relationship Id="rId4" Type="http://schemas.openxmlformats.org/officeDocument/2006/relationships/image" Target="../media/image18.jpeg"/><Relationship Id="rId9" Type="http://schemas.openxmlformats.org/officeDocument/2006/relationships/image" Target="../media/image23.tiff"/></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4.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5.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36.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5.jpeg"/><Relationship Id="rId2" Type="http://schemas.openxmlformats.org/officeDocument/2006/relationships/notesSlide" Target="../notesSlides/notesSlide14.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5" Type="http://schemas.openxmlformats.org/officeDocument/2006/relationships/image" Target="../media/image4.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jpeg"/><Relationship Id="rId1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jpe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13.jpe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jpeg"/><Relationship Id="rId7"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tiff"/><Relationship Id="rId5" Type="http://schemas.openxmlformats.org/officeDocument/2006/relationships/image" Target="../media/image52.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124200"/>
            <a:ext cx="5334000" cy="2590800"/>
          </a:xfrm>
          <a:solidFill>
            <a:schemeClr val="tx1">
              <a:alpha val="82000"/>
            </a:schemeClr>
          </a:solidFill>
          <a:effectLst>
            <a:softEdge rad="63500"/>
          </a:effectLst>
        </p:spPr>
        <p:txBody>
          <a:bodyPr vert="horz">
            <a:normAutofit/>
          </a:bodyPr>
          <a:lstStyle/>
          <a:p>
            <a:pPr algn="ctr">
              <a:buNone/>
            </a:pPr>
            <a:r>
              <a:rPr lang="en-US" sz="2300" b="1" dirty="0" err="1" smtClean="0">
                <a:solidFill>
                  <a:srgbClr val="FFFFFF"/>
                </a:solidFill>
                <a:latin typeface="BlairMdITC TT-Medium"/>
                <a:cs typeface="BlairMdITC TT-Medium"/>
              </a:rPr>
              <a:t>Adelina</a:t>
            </a:r>
            <a:r>
              <a:rPr lang="en-US" sz="2300" b="1" dirty="0" smtClean="0">
                <a:solidFill>
                  <a:srgbClr val="FFFFFF"/>
                </a:solidFill>
                <a:latin typeface="BlairMdITC TT-Medium"/>
                <a:cs typeface="BlairMdITC TT-Medium"/>
              </a:rPr>
              <a:t> </a:t>
            </a:r>
            <a:r>
              <a:rPr lang="en-US" sz="2300" b="1" dirty="0" err="1" smtClean="0">
                <a:solidFill>
                  <a:srgbClr val="FFFFFF"/>
                </a:solidFill>
                <a:latin typeface="BlairMdITC TT-Medium"/>
                <a:cs typeface="BlairMdITC TT-Medium"/>
              </a:rPr>
              <a:t>Sisiti</a:t>
            </a:r>
            <a:endParaRPr lang="en-US" sz="2300" b="1" dirty="0" smtClean="0">
              <a:solidFill>
                <a:srgbClr val="FFFFFF"/>
              </a:solidFill>
              <a:latin typeface="BlairMdITC TT-Medium"/>
              <a:cs typeface="BlairMdITC TT-Medium"/>
            </a:endParaRPr>
          </a:p>
          <a:p>
            <a:pPr algn="ctr">
              <a:buNone/>
            </a:pPr>
            <a:r>
              <a:rPr lang="en-US" sz="2300" b="1" dirty="0" smtClean="0">
                <a:solidFill>
                  <a:srgbClr val="FFFFFF"/>
                </a:solidFill>
                <a:latin typeface="BlairMdITC TT-Medium"/>
                <a:cs typeface="BlairMdITC TT-Medium"/>
              </a:rPr>
              <a:t>Andrew Greenwald</a:t>
            </a:r>
          </a:p>
          <a:p>
            <a:pPr algn="ctr">
              <a:buNone/>
            </a:pPr>
            <a:r>
              <a:rPr lang="en-US" sz="2300" b="1" dirty="0" smtClean="0">
                <a:solidFill>
                  <a:srgbClr val="FFFFFF"/>
                </a:solidFill>
                <a:latin typeface="BlairMdITC TT-Medium"/>
                <a:cs typeface="BlairMdITC TT-Medium"/>
              </a:rPr>
              <a:t>Christine Leone</a:t>
            </a:r>
          </a:p>
          <a:p>
            <a:pPr algn="ctr">
              <a:buNone/>
            </a:pPr>
            <a:r>
              <a:rPr lang="en-US" sz="2300" b="1" dirty="0" smtClean="0">
                <a:solidFill>
                  <a:srgbClr val="FFFFFF"/>
                </a:solidFill>
                <a:latin typeface="BlairMdITC TT-Medium"/>
                <a:cs typeface="BlairMdITC TT-Medium"/>
              </a:rPr>
              <a:t>Erika Macalinao</a:t>
            </a:r>
          </a:p>
          <a:p>
            <a:pPr algn="ctr">
              <a:buNone/>
            </a:pPr>
            <a:r>
              <a:rPr lang="en-US" sz="2300" b="1" dirty="0" err="1" smtClean="0">
                <a:solidFill>
                  <a:srgbClr val="FFFFFF"/>
                </a:solidFill>
                <a:latin typeface="BlairMdITC TT-Medium"/>
                <a:cs typeface="BlairMdITC TT-Medium"/>
              </a:rPr>
              <a:t>Nikole</a:t>
            </a:r>
            <a:r>
              <a:rPr lang="en-US" sz="2300" b="1" dirty="0" smtClean="0">
                <a:solidFill>
                  <a:srgbClr val="FFFFFF"/>
                </a:solidFill>
                <a:latin typeface="BlairMdITC TT-Medium"/>
                <a:cs typeface="BlairMdITC TT-Medium"/>
              </a:rPr>
              <a:t> </a:t>
            </a:r>
            <a:r>
              <a:rPr lang="en-US" sz="2300" b="1" dirty="0" err="1" smtClean="0">
                <a:solidFill>
                  <a:srgbClr val="FFFFFF"/>
                </a:solidFill>
                <a:latin typeface="BlairMdITC TT-Medium"/>
                <a:cs typeface="BlairMdITC TT-Medium"/>
              </a:rPr>
              <a:t>Casimir</a:t>
            </a:r>
            <a:endParaRPr lang="en-US" sz="2300" b="1" dirty="0" smtClean="0">
              <a:solidFill>
                <a:srgbClr val="FFFFFF"/>
              </a:solidFill>
              <a:latin typeface="BlairMdITC TT-Medium"/>
              <a:cs typeface="BlairMdITC TT-Medium"/>
            </a:endParaRPr>
          </a:p>
          <a:p>
            <a:pPr algn="ctr">
              <a:buNone/>
            </a:pPr>
            <a:r>
              <a:rPr lang="en-US" sz="2300" b="1" dirty="0" smtClean="0">
                <a:solidFill>
                  <a:srgbClr val="FFFFFF"/>
                </a:solidFill>
                <a:latin typeface="BlairMdITC TT-Medium"/>
                <a:cs typeface="BlairMdITC TT-Medium"/>
              </a:rPr>
              <a:t>Rebecca Thornton</a:t>
            </a:r>
            <a:endParaRPr lang="en-US" sz="2300" dirty="0">
              <a:solidFill>
                <a:srgbClr val="FFFFFF"/>
              </a:solidFill>
              <a:latin typeface="BlairMdITC TT-Medium"/>
              <a:cs typeface="BlairMdITC TT-Medium"/>
            </a:endParaRPr>
          </a:p>
        </p:txBody>
      </p:sp>
      <p:sp>
        <p:nvSpPr>
          <p:cNvPr id="4" name="Cloud 3"/>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09600" y="76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C9288F"/>
                </a:solidFill>
                <a:effectLst/>
                <a:uLnTx/>
                <a:uFillTx/>
                <a:latin typeface="+mn-lt"/>
                <a:ea typeface="+mn-ea"/>
                <a:cs typeface="+mn-cs"/>
              </a:rPr>
              <a:t>TROJAN FIRE &amp; ICE</a:t>
            </a:r>
            <a:endParaRPr kumimoji="0" lang="en-US" sz="4500" b="1" i="0" u="none" strike="noStrike" kern="1200" cap="none" spc="0" normalizeH="0" baseline="0" noProof="0" dirty="0">
              <a:ln>
                <a:noFill/>
              </a:ln>
              <a:solidFill>
                <a:srgbClr val="C9288F"/>
              </a:solidFill>
              <a:effectLst/>
              <a:uLnTx/>
              <a:uFillTx/>
              <a:latin typeface="+mn-lt"/>
              <a:ea typeface="+mn-ea"/>
              <a:cs typeface="+mn-cs"/>
            </a:endParaRPr>
          </a:p>
        </p:txBody>
      </p:sp>
      <p:pic>
        <p:nvPicPr>
          <p:cNvPr id="6" name="Picture 5"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7" name="TextBox 6"/>
          <p:cNvSpPr txBox="1"/>
          <p:nvPr/>
        </p:nvSpPr>
        <p:spPr>
          <a:xfrm>
            <a:off x="865094" y="2286000"/>
            <a:ext cx="7417415" cy="984885"/>
          </a:xfrm>
          <a:prstGeom prst="rect">
            <a:avLst/>
          </a:prstGeom>
          <a:solidFill>
            <a:srgbClr val="000000">
              <a:alpha val="82000"/>
            </a:srgbClr>
          </a:solidFill>
          <a:effectLst>
            <a:softEdge rad="63500"/>
          </a:effectLst>
        </p:spPr>
        <p:txBody>
          <a:bodyPr wrap="square" rtlCol="0" anchor="t">
            <a:spAutoFit/>
          </a:bodyPr>
          <a:lstStyle/>
          <a:p>
            <a:pPr algn="ctr"/>
            <a:r>
              <a:rPr lang="en-US" sz="5600" b="1" kern="100" dirty="0" smtClean="0">
                <a:solidFill>
                  <a:srgbClr val="C9288F"/>
                </a:solidFill>
                <a:latin typeface="BlairMdITC TT-Medium"/>
                <a:cs typeface="BlairMdITC TT-Medium"/>
              </a:rPr>
              <a:t>Racey Agency</a:t>
            </a:r>
          </a:p>
          <a:p>
            <a:pPr algn="ctr"/>
            <a:r>
              <a:rPr lang="en-US" sz="200" b="1" kern="100" dirty="0" smtClean="0">
                <a:solidFill>
                  <a:srgbClr val="C9288F"/>
                </a:solidFill>
                <a:latin typeface="BlairMdITC TT-Medium"/>
              </a:rPr>
              <a:t>2</a:t>
            </a:r>
            <a:endParaRPr lang="en-US" sz="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   Does size really matter…?</a:t>
            </a:r>
            <a:endParaRPr lang="en-US" sz="4500" b="1" dirty="0">
              <a:solidFill>
                <a:srgbClr val="C9288F"/>
              </a:solidFill>
              <a:latin typeface="+mn-lt"/>
              <a:ea typeface="+mn-ea"/>
              <a:cs typeface="+mn-cs"/>
            </a:endParaRPr>
          </a:p>
        </p:txBody>
      </p:sp>
      <p:pic>
        <p:nvPicPr>
          <p:cNvPr id="7" name="Picture 6"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8" name="TextBox 7"/>
          <p:cNvSpPr txBox="1"/>
          <p:nvPr/>
        </p:nvSpPr>
        <p:spPr>
          <a:xfrm>
            <a:off x="914400" y="2326481"/>
            <a:ext cx="2971800" cy="3970318"/>
          </a:xfrm>
          <a:prstGeom prst="rect">
            <a:avLst/>
          </a:prstGeom>
          <a:solidFill>
            <a:srgbClr val="000000">
              <a:alpha val="90000"/>
            </a:srgbClr>
          </a:solidFill>
          <a:effectLst>
            <a:softEdge rad="114300"/>
          </a:effectLst>
        </p:spPr>
        <p:txBody>
          <a:bodyPr wrap="square" rtlCol="0">
            <a:spAutoFit/>
          </a:bodyPr>
          <a:lstStyle/>
          <a:p>
            <a:r>
              <a:rPr lang="en-US" dirty="0" smtClean="0">
                <a:solidFill>
                  <a:srgbClr val="6E9BD1"/>
                </a:solidFill>
              </a:rPr>
              <a:t>  </a:t>
            </a:r>
          </a:p>
          <a:p>
            <a:r>
              <a:rPr lang="en-US" b="1" dirty="0">
                <a:solidFill>
                  <a:srgbClr val="C9288F"/>
                </a:solidFill>
              </a:rPr>
              <a:t> </a:t>
            </a:r>
            <a:r>
              <a:rPr lang="en-US" b="1" dirty="0" smtClean="0">
                <a:solidFill>
                  <a:srgbClr val="C9288F"/>
                </a:solidFill>
              </a:rPr>
              <a:t> Survey Logistics</a:t>
            </a:r>
          </a:p>
          <a:p>
            <a:pPr marL="742950" lvl="1" indent="-285750">
              <a:buFont typeface="Wingdings" pitchFamily="2" charset="2"/>
              <a:buChar char="v"/>
            </a:pPr>
            <a:r>
              <a:rPr lang="en-US" b="1" dirty="0" smtClean="0">
                <a:solidFill>
                  <a:srgbClr val="C9288F"/>
                </a:solidFill>
              </a:rPr>
              <a:t>AGE		</a:t>
            </a:r>
          </a:p>
          <a:p>
            <a:pPr marL="742950" lvl="1" indent="-285750">
              <a:buFont typeface="Arial" pitchFamily="34" charset="0"/>
              <a:buChar char="•"/>
            </a:pPr>
            <a:r>
              <a:rPr lang="en-US" b="1" dirty="0" smtClean="0">
                <a:solidFill>
                  <a:srgbClr val="C9288F"/>
                </a:solidFill>
              </a:rPr>
              <a:t>60% 18-21</a:t>
            </a:r>
          </a:p>
          <a:p>
            <a:pPr marL="742950" lvl="1" indent="-285750">
              <a:buFont typeface="Arial" pitchFamily="34" charset="0"/>
              <a:buChar char="•"/>
            </a:pPr>
            <a:r>
              <a:rPr lang="en-US" b="1" dirty="0" smtClean="0">
                <a:solidFill>
                  <a:srgbClr val="C9288F"/>
                </a:solidFill>
              </a:rPr>
              <a:t>35% 22-25</a:t>
            </a:r>
          </a:p>
          <a:p>
            <a:pPr marL="742950" lvl="1" indent="-285750">
              <a:buFont typeface="Arial" pitchFamily="34" charset="0"/>
              <a:buChar char="•"/>
            </a:pPr>
            <a:r>
              <a:rPr lang="en-US" b="1" dirty="0" smtClean="0">
                <a:solidFill>
                  <a:srgbClr val="C9288F"/>
                </a:solidFill>
              </a:rPr>
              <a:t>5% 25+</a:t>
            </a:r>
          </a:p>
          <a:p>
            <a:pPr marL="742950" lvl="1" indent="-285750">
              <a:buFont typeface="Arial" pitchFamily="34" charset="0"/>
              <a:buChar char="•"/>
            </a:pPr>
            <a:endParaRPr lang="en-US" b="1" dirty="0">
              <a:solidFill>
                <a:srgbClr val="C9288F"/>
              </a:solidFill>
            </a:endParaRPr>
          </a:p>
          <a:p>
            <a:pPr marL="742950" lvl="1" indent="-285750">
              <a:buFont typeface="Wingdings" pitchFamily="2" charset="2"/>
              <a:buChar char="v"/>
            </a:pPr>
            <a:r>
              <a:rPr lang="en-US" b="1" dirty="0" smtClean="0">
                <a:solidFill>
                  <a:srgbClr val="C9288F"/>
                </a:solidFill>
              </a:rPr>
              <a:t>GENDER</a:t>
            </a:r>
          </a:p>
          <a:p>
            <a:pPr marL="742950" lvl="1" indent="-285750">
              <a:buFont typeface="Arial" pitchFamily="34" charset="0"/>
              <a:buChar char="•"/>
            </a:pPr>
            <a:r>
              <a:rPr lang="en-US" b="1" dirty="0" smtClean="0">
                <a:solidFill>
                  <a:srgbClr val="C9288F"/>
                </a:solidFill>
              </a:rPr>
              <a:t>51% male</a:t>
            </a:r>
          </a:p>
          <a:p>
            <a:pPr marL="742950" lvl="1" indent="-285750">
              <a:buFont typeface="Arial" pitchFamily="34" charset="0"/>
              <a:buChar char="•"/>
            </a:pPr>
            <a:r>
              <a:rPr lang="en-US" b="1" dirty="0" smtClean="0">
                <a:solidFill>
                  <a:srgbClr val="C9288F"/>
                </a:solidFill>
              </a:rPr>
              <a:t>49% female</a:t>
            </a:r>
          </a:p>
          <a:p>
            <a:pPr marL="742950" lvl="1" indent="-285750">
              <a:buFont typeface="Arial" pitchFamily="34" charset="0"/>
              <a:buChar char="•"/>
            </a:pPr>
            <a:endParaRPr lang="en-US" b="1" dirty="0">
              <a:solidFill>
                <a:srgbClr val="C9288F"/>
              </a:solidFill>
            </a:endParaRPr>
          </a:p>
          <a:p>
            <a:pPr marL="742950" lvl="1" indent="-285750">
              <a:buFont typeface="Wingdings" pitchFamily="2" charset="2"/>
              <a:buChar char="v"/>
            </a:pPr>
            <a:r>
              <a:rPr lang="en-US" b="1" dirty="0" smtClean="0">
                <a:solidFill>
                  <a:srgbClr val="C9288F"/>
                </a:solidFill>
              </a:rPr>
              <a:t>USAGE</a:t>
            </a:r>
          </a:p>
          <a:p>
            <a:pPr marL="742950" lvl="1" indent="-285750">
              <a:buFont typeface="Arial" pitchFamily="34" charset="0"/>
              <a:buChar char="•"/>
            </a:pPr>
            <a:r>
              <a:rPr lang="en-US" b="1" dirty="0" smtClean="0">
                <a:solidFill>
                  <a:srgbClr val="C9288F"/>
                </a:solidFill>
              </a:rPr>
              <a:t>85% first time users</a:t>
            </a:r>
            <a:endParaRPr lang="en-US" b="1" dirty="0">
              <a:solidFill>
                <a:srgbClr val="C9288F"/>
              </a:solidFill>
            </a:endParaRPr>
          </a:p>
          <a:p>
            <a:pPr lvl="1"/>
            <a:endParaRPr lang="en-US" b="1" dirty="0" smtClean="0">
              <a:solidFill>
                <a:srgbClr val="C9288F"/>
              </a:solidFill>
            </a:endParaRPr>
          </a:p>
        </p:txBody>
      </p:sp>
      <p:sp>
        <p:nvSpPr>
          <p:cNvPr id="10" name="TextBox 9"/>
          <p:cNvSpPr txBox="1"/>
          <p:nvPr/>
        </p:nvSpPr>
        <p:spPr>
          <a:xfrm>
            <a:off x="5257800" y="2362200"/>
            <a:ext cx="2971800" cy="3970318"/>
          </a:xfrm>
          <a:prstGeom prst="rect">
            <a:avLst/>
          </a:prstGeom>
          <a:solidFill>
            <a:srgbClr val="000000">
              <a:alpha val="90000"/>
            </a:srgbClr>
          </a:solidFill>
          <a:effectLst>
            <a:softEdge rad="114300"/>
          </a:effectLst>
        </p:spPr>
        <p:txBody>
          <a:bodyPr wrap="square" rtlCol="0">
            <a:spAutoFit/>
          </a:bodyPr>
          <a:lstStyle/>
          <a:p>
            <a:r>
              <a:rPr lang="en-US" dirty="0" smtClean="0">
                <a:solidFill>
                  <a:srgbClr val="6E9BD1"/>
                </a:solidFill>
              </a:rPr>
              <a:t>  </a:t>
            </a:r>
          </a:p>
          <a:p>
            <a:r>
              <a:rPr lang="en-US" b="1" dirty="0">
                <a:solidFill>
                  <a:srgbClr val="C9288F"/>
                </a:solidFill>
              </a:rPr>
              <a:t> </a:t>
            </a:r>
            <a:r>
              <a:rPr lang="en-US" b="1" dirty="0" smtClean="0">
                <a:solidFill>
                  <a:srgbClr val="C9288F"/>
                </a:solidFill>
              </a:rPr>
              <a:t> Survey Experiences</a:t>
            </a:r>
          </a:p>
          <a:p>
            <a:pPr marL="742950" lvl="1" indent="-285750">
              <a:buFont typeface="Wingdings" pitchFamily="2" charset="2"/>
              <a:buChar char="v"/>
            </a:pPr>
            <a:r>
              <a:rPr lang="en-US" b="1" dirty="0" smtClean="0">
                <a:solidFill>
                  <a:srgbClr val="C9288F"/>
                </a:solidFill>
              </a:rPr>
              <a:t>LOYALTY	</a:t>
            </a:r>
          </a:p>
          <a:p>
            <a:pPr marL="742950" lvl="1" indent="-285750">
              <a:buFont typeface="Arial" pitchFamily="34" charset="0"/>
              <a:buChar char="•"/>
            </a:pPr>
            <a:r>
              <a:rPr lang="en-US" b="1" dirty="0" smtClean="0">
                <a:solidFill>
                  <a:srgbClr val="C9288F"/>
                </a:solidFill>
              </a:rPr>
              <a:t>90% would use again</a:t>
            </a:r>
          </a:p>
          <a:p>
            <a:pPr marL="742950" lvl="1" indent="-285750">
              <a:buFont typeface="Arial" pitchFamily="34" charset="0"/>
              <a:buChar char="•"/>
            </a:pPr>
            <a:r>
              <a:rPr lang="en-US" b="1" dirty="0" smtClean="0">
                <a:solidFill>
                  <a:srgbClr val="C9288F"/>
                </a:solidFill>
              </a:rPr>
              <a:t>4% never again</a:t>
            </a:r>
          </a:p>
          <a:p>
            <a:pPr marL="742950" lvl="1" indent="-285750">
              <a:buFont typeface="Arial" pitchFamily="34" charset="0"/>
              <a:buChar char="•"/>
            </a:pPr>
            <a:endParaRPr lang="en-US" b="1" dirty="0">
              <a:solidFill>
                <a:srgbClr val="C9288F"/>
              </a:solidFill>
            </a:endParaRPr>
          </a:p>
          <a:p>
            <a:pPr marL="742950" lvl="1" indent="-285750">
              <a:buFont typeface="Wingdings" pitchFamily="2" charset="2"/>
              <a:buChar char="v"/>
            </a:pPr>
            <a:r>
              <a:rPr lang="en-US" b="1" dirty="0" smtClean="0">
                <a:solidFill>
                  <a:srgbClr val="C9288F"/>
                </a:solidFill>
              </a:rPr>
              <a:t>SENSATIONS</a:t>
            </a:r>
          </a:p>
          <a:p>
            <a:pPr marL="742950" lvl="1" indent="-285750">
              <a:buFont typeface="Arial" pitchFamily="34" charset="0"/>
              <a:buChar char="•"/>
            </a:pPr>
            <a:r>
              <a:rPr lang="en-US" b="1" dirty="0" smtClean="0">
                <a:solidFill>
                  <a:srgbClr val="C9288F"/>
                </a:solidFill>
              </a:rPr>
              <a:t>70% of men </a:t>
            </a:r>
          </a:p>
          <a:p>
            <a:pPr marL="742950" lvl="1" indent="-285750">
              <a:buFont typeface="Arial" pitchFamily="34" charset="0"/>
              <a:buChar char="•"/>
            </a:pPr>
            <a:r>
              <a:rPr lang="en-US" b="1" dirty="0" smtClean="0">
                <a:solidFill>
                  <a:srgbClr val="C9288F"/>
                </a:solidFill>
              </a:rPr>
              <a:t>90% of women</a:t>
            </a:r>
          </a:p>
          <a:p>
            <a:pPr marL="742950" lvl="1" indent="-285750">
              <a:buFont typeface="Arial" pitchFamily="34" charset="0"/>
              <a:buChar char="•"/>
            </a:pPr>
            <a:endParaRPr lang="en-US" b="1" dirty="0">
              <a:solidFill>
                <a:srgbClr val="C9288F"/>
              </a:solidFill>
            </a:endParaRPr>
          </a:p>
          <a:p>
            <a:pPr marL="742950" lvl="1" indent="-285750">
              <a:buFont typeface="Wingdings" pitchFamily="2" charset="2"/>
              <a:buChar char="v"/>
            </a:pPr>
            <a:r>
              <a:rPr lang="en-US" b="1" dirty="0" smtClean="0">
                <a:solidFill>
                  <a:srgbClr val="C9288F"/>
                </a:solidFill>
              </a:rPr>
              <a:t>RATINGS</a:t>
            </a:r>
          </a:p>
          <a:p>
            <a:pPr marL="742950" lvl="1" indent="-285750">
              <a:buFont typeface="Arial" pitchFamily="34" charset="0"/>
              <a:buChar char="•"/>
            </a:pPr>
            <a:r>
              <a:rPr lang="en-US" b="1" dirty="0">
                <a:solidFill>
                  <a:srgbClr val="C9288F"/>
                </a:solidFill>
              </a:rPr>
              <a:t>8</a:t>
            </a:r>
            <a:r>
              <a:rPr lang="en-US" b="1" dirty="0" smtClean="0">
                <a:solidFill>
                  <a:srgbClr val="C9288F"/>
                </a:solidFill>
              </a:rPr>
              <a:t>0% gave 9/10</a:t>
            </a:r>
          </a:p>
          <a:p>
            <a:pPr marL="742950" lvl="1" indent="-285750">
              <a:buFont typeface="Arial" pitchFamily="34" charset="0"/>
              <a:buChar char="•"/>
            </a:pPr>
            <a:r>
              <a:rPr lang="en-US" b="1" dirty="0" smtClean="0">
                <a:solidFill>
                  <a:srgbClr val="C9288F"/>
                </a:solidFill>
              </a:rPr>
              <a:t>20% gave 8 or below</a:t>
            </a:r>
          </a:p>
          <a:p>
            <a:pPr marL="742950" lvl="1" indent="-285750">
              <a:buFont typeface="Arial" pitchFamily="34" charset="0"/>
              <a:buChar char="•"/>
            </a:pPr>
            <a:endParaRPr lang="en-US" b="1" dirty="0">
              <a:solidFill>
                <a:srgbClr val="C9288F"/>
              </a:solidFill>
            </a:endParaRPr>
          </a:p>
        </p:txBody>
      </p:sp>
      <p:sp>
        <p:nvSpPr>
          <p:cNvPr id="11" name="TextBox 10"/>
          <p:cNvSpPr txBox="1"/>
          <p:nvPr/>
        </p:nvSpPr>
        <p:spPr>
          <a:xfrm>
            <a:off x="914400" y="1447800"/>
            <a:ext cx="7239000" cy="1046440"/>
          </a:xfrm>
          <a:prstGeom prst="rect">
            <a:avLst/>
          </a:prstGeom>
          <a:solidFill>
            <a:srgbClr val="000000">
              <a:alpha val="90000"/>
            </a:srgbClr>
          </a:solidFill>
          <a:effectLst>
            <a:softEdge rad="114300"/>
          </a:effectLst>
        </p:spPr>
        <p:txBody>
          <a:bodyPr wrap="square" rtlCol="0">
            <a:spAutoFit/>
          </a:bodyPr>
          <a:lstStyle/>
          <a:p>
            <a:pPr algn="ctr"/>
            <a:r>
              <a:rPr lang="en-US" sz="2800" b="1" i="1" dirty="0" smtClean="0">
                <a:solidFill>
                  <a:srgbClr val="C9288F"/>
                </a:solidFill>
              </a:rPr>
              <a:t>Surveyed target market: </a:t>
            </a:r>
          </a:p>
          <a:p>
            <a:pPr algn="ctr"/>
            <a:r>
              <a:rPr lang="en-US" sz="2800" b="1" i="1" dirty="0" smtClean="0">
                <a:solidFill>
                  <a:srgbClr val="C9288F"/>
                </a:solidFill>
              </a:rPr>
              <a:t>pleasure seekers 18-34</a:t>
            </a:r>
          </a:p>
          <a:p>
            <a:pPr algn="ctr"/>
            <a:endParaRPr lang="en-US" sz="200" b="1" i="1" dirty="0">
              <a:solidFill>
                <a:srgbClr val="C9288F"/>
              </a:solidFill>
            </a:endParaRPr>
          </a:p>
          <a:p>
            <a:pPr algn="ctr"/>
            <a:endParaRPr lang="en-US" sz="200" b="1" i="1" dirty="0" smtClean="0">
              <a:solidFill>
                <a:srgbClr val="C9288F"/>
              </a:solidFill>
            </a:endParaRPr>
          </a:p>
          <a:p>
            <a:pPr algn="ctr"/>
            <a:endParaRPr lang="en-US" sz="200" b="1" i="1" dirty="0" smtClean="0">
              <a:solidFill>
                <a:srgbClr val="C9288F"/>
              </a:solidFill>
            </a:endParaRPr>
          </a:p>
        </p:txBody>
      </p:sp>
    </p:spTree>
    <p:extLst>
      <p:ext uri="{BB962C8B-B14F-4D97-AF65-F5344CB8AC3E}">
        <p14:creationId xmlns:p14="http://schemas.microsoft.com/office/powerpoint/2010/main" val="268199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 Campaign Overview</a:t>
            </a:r>
            <a:endParaRPr lang="en-US" sz="4500" b="1" dirty="0">
              <a:solidFill>
                <a:srgbClr val="C9288F"/>
              </a:solidFill>
              <a:latin typeface="+mn-lt"/>
              <a:ea typeface="+mn-ea"/>
              <a:cs typeface="+mn-cs"/>
            </a:endParaRPr>
          </a:p>
        </p:txBody>
      </p:sp>
      <p:pic>
        <p:nvPicPr>
          <p:cNvPr id="7" name="Picture 6"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76200" y="76200"/>
            <a:ext cx="1517687" cy="1371600"/>
          </a:xfrm>
          <a:prstGeom prst="rect">
            <a:avLst/>
          </a:prstGeom>
        </p:spPr>
      </p:pic>
      <p:pic>
        <p:nvPicPr>
          <p:cNvPr id="9" name="Picture 8" descr="miranda_priestly_devil.jpg"/>
          <p:cNvPicPr>
            <a:picLocks noChangeAspect="1"/>
          </p:cNvPicPr>
          <p:nvPr/>
        </p:nvPicPr>
        <p:blipFill>
          <a:blip r:embed="rId4"/>
          <a:srcRect l="15252" r="13574"/>
          <a:stretch>
            <a:fillRect/>
          </a:stretch>
        </p:blipFill>
        <p:spPr>
          <a:xfrm>
            <a:off x="-76200" y="4793503"/>
            <a:ext cx="2317565" cy="2064497"/>
          </a:xfrm>
          <a:prstGeom prst="rect">
            <a:avLst/>
          </a:prstGeom>
          <a:ln>
            <a:noFill/>
          </a:ln>
          <a:effectLst>
            <a:softEdge rad="112500"/>
          </a:effectLst>
        </p:spPr>
      </p:pic>
      <p:pic>
        <p:nvPicPr>
          <p:cNvPr id="10" name="Picture 9" descr="jersey shore.jpg"/>
          <p:cNvPicPr>
            <a:picLocks noChangeAspect="1"/>
          </p:cNvPicPr>
          <p:nvPr/>
        </p:nvPicPr>
        <p:blipFill>
          <a:blip r:embed="rId5"/>
          <a:stretch>
            <a:fillRect/>
          </a:stretch>
        </p:blipFill>
        <p:spPr>
          <a:xfrm>
            <a:off x="6190129" y="4837952"/>
            <a:ext cx="3030071" cy="2020047"/>
          </a:xfrm>
          <a:prstGeom prst="rect">
            <a:avLst/>
          </a:prstGeom>
          <a:ln>
            <a:noFill/>
          </a:ln>
          <a:effectLst>
            <a:softEdge rad="112500"/>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4830119"/>
            <a:ext cx="2133600" cy="2027881"/>
          </a:xfrm>
          <a:prstGeom prst="rect">
            <a:avLst/>
          </a:prstGeom>
          <a:ln>
            <a:noFill/>
          </a:ln>
          <a:effectLst>
            <a:softEdge rad="112500"/>
          </a:effectLst>
        </p:spPr>
      </p:pic>
      <p:pic>
        <p:nvPicPr>
          <p:cNvPr id="15" name="Picture 14" descr="blackberry.jpg"/>
          <p:cNvPicPr>
            <a:picLocks noChangeAspect="1"/>
          </p:cNvPicPr>
          <p:nvPr/>
        </p:nvPicPr>
        <p:blipFill>
          <a:blip r:embed="rId7">
            <a:clrChange>
              <a:clrFrom>
                <a:srgbClr val="FFFFFF"/>
              </a:clrFrom>
              <a:clrTo>
                <a:srgbClr val="FFFFFF">
                  <a:alpha val="0"/>
                </a:srgbClr>
              </a:clrTo>
            </a:clrChange>
          </a:blip>
          <a:srcRect l="26182"/>
          <a:stretch>
            <a:fillRect/>
          </a:stretch>
        </p:blipFill>
        <p:spPr>
          <a:xfrm>
            <a:off x="4244715" y="4953000"/>
            <a:ext cx="1927485" cy="1828800"/>
          </a:xfrm>
          <a:prstGeom prst="rect">
            <a:avLst/>
          </a:prstGeom>
        </p:spPr>
      </p:pic>
      <p:sp>
        <p:nvSpPr>
          <p:cNvPr id="17" name="TextBox 16"/>
          <p:cNvSpPr txBox="1"/>
          <p:nvPr/>
        </p:nvSpPr>
        <p:spPr>
          <a:xfrm>
            <a:off x="76200" y="2080498"/>
            <a:ext cx="4222414" cy="2616101"/>
          </a:xfrm>
          <a:prstGeom prst="rect">
            <a:avLst/>
          </a:prstGeom>
          <a:solidFill>
            <a:schemeClr val="tx1">
              <a:alpha val="90000"/>
            </a:schemeClr>
          </a:solidFill>
          <a:effectLst>
            <a:softEdge rad="114300"/>
          </a:effectLst>
        </p:spPr>
        <p:txBody>
          <a:bodyPr wrap="square" rtlCol="0">
            <a:spAutoFit/>
          </a:bodyPr>
          <a:lstStyle/>
          <a:p>
            <a:pPr algn="ctr"/>
            <a:endParaRPr lang="en-US" sz="200" b="1" dirty="0" smtClean="0">
              <a:solidFill>
                <a:srgbClr val="C9288F"/>
              </a:solidFill>
            </a:endParaRPr>
          </a:p>
          <a:p>
            <a:pPr algn="ctr"/>
            <a:endParaRPr lang="en-US" sz="200" b="1" dirty="0">
              <a:solidFill>
                <a:srgbClr val="C9288F"/>
              </a:solidFill>
            </a:endParaRPr>
          </a:p>
          <a:p>
            <a:pPr algn="ctr"/>
            <a:endParaRPr lang="en-US" sz="200" b="1" dirty="0" smtClean="0">
              <a:solidFill>
                <a:srgbClr val="C9288F"/>
              </a:solidFill>
            </a:endParaRPr>
          </a:p>
          <a:p>
            <a:endParaRPr lang="en-US" sz="200" b="1" dirty="0" smtClean="0">
              <a:solidFill>
                <a:srgbClr val="C9288F"/>
              </a:solidFill>
            </a:endParaRPr>
          </a:p>
          <a:p>
            <a:endParaRPr lang="en-US" sz="200" b="1" dirty="0">
              <a:solidFill>
                <a:srgbClr val="C9288F"/>
              </a:solidFill>
            </a:endParaRPr>
          </a:p>
          <a:p>
            <a:r>
              <a:rPr lang="en-US" sz="200" b="1" dirty="0" smtClean="0">
                <a:solidFill>
                  <a:srgbClr val="C9288F"/>
                </a:solidFill>
              </a:rPr>
              <a:t>                            </a:t>
            </a:r>
            <a:r>
              <a:rPr lang="en-US" b="1" dirty="0" smtClean="0">
                <a:solidFill>
                  <a:srgbClr val="C9288F"/>
                </a:solidFill>
              </a:rPr>
              <a:t>Use effective, innovative advertising</a:t>
            </a:r>
            <a:endParaRPr lang="en-US" b="1" dirty="0">
              <a:solidFill>
                <a:srgbClr val="C9288F"/>
              </a:solidFill>
            </a:endParaRPr>
          </a:p>
          <a:p>
            <a:pPr marL="742950" lvl="1" indent="-285750">
              <a:buFont typeface="Arial" pitchFamily="34" charset="0"/>
              <a:buChar char="•"/>
            </a:pPr>
            <a:r>
              <a:rPr lang="en-US" b="1" dirty="0" smtClean="0">
                <a:solidFill>
                  <a:srgbClr val="C9288F"/>
                </a:solidFill>
              </a:rPr>
              <a:t>Online</a:t>
            </a:r>
            <a:endParaRPr lang="en-US" b="1" dirty="0">
              <a:solidFill>
                <a:srgbClr val="C9288F"/>
              </a:solidFill>
            </a:endParaRPr>
          </a:p>
          <a:p>
            <a:pPr marL="742950" lvl="1" indent="-285750">
              <a:buFont typeface="Arial" pitchFamily="34" charset="0"/>
              <a:buChar char="•"/>
            </a:pPr>
            <a:r>
              <a:rPr lang="en-US" b="1" dirty="0" smtClean="0">
                <a:solidFill>
                  <a:srgbClr val="C9288F"/>
                </a:solidFill>
              </a:rPr>
              <a:t>Applications</a:t>
            </a:r>
            <a:endParaRPr lang="en-US" b="1" dirty="0">
              <a:solidFill>
                <a:srgbClr val="C9288F"/>
              </a:solidFill>
            </a:endParaRPr>
          </a:p>
          <a:p>
            <a:pPr marL="742950" lvl="1" indent="-285750">
              <a:buFont typeface="Arial" pitchFamily="34" charset="0"/>
              <a:buChar char="•"/>
            </a:pPr>
            <a:r>
              <a:rPr lang="en-US" b="1" dirty="0" smtClean="0">
                <a:solidFill>
                  <a:srgbClr val="C9288F"/>
                </a:solidFill>
              </a:rPr>
              <a:t>Promotions</a:t>
            </a:r>
            <a:endParaRPr lang="en-US" b="1" dirty="0">
              <a:solidFill>
                <a:srgbClr val="C9288F"/>
              </a:solidFill>
            </a:endParaRPr>
          </a:p>
          <a:p>
            <a:pPr marL="742950" lvl="1" indent="-285750">
              <a:buFont typeface="Arial" pitchFamily="34" charset="0"/>
              <a:buChar char="•"/>
            </a:pPr>
            <a:r>
              <a:rPr lang="en-US" b="1" dirty="0">
                <a:solidFill>
                  <a:srgbClr val="C9288F"/>
                </a:solidFill>
              </a:rPr>
              <a:t>Street teams/Guerilla </a:t>
            </a:r>
            <a:r>
              <a:rPr lang="en-US" b="1" dirty="0" smtClean="0">
                <a:solidFill>
                  <a:srgbClr val="C9288F"/>
                </a:solidFill>
              </a:rPr>
              <a:t>Marketing</a:t>
            </a:r>
            <a:endParaRPr lang="en-US" b="1" dirty="0">
              <a:solidFill>
                <a:srgbClr val="C9288F"/>
              </a:solidFill>
            </a:endParaRPr>
          </a:p>
          <a:p>
            <a:pPr marL="742950" lvl="1" indent="-285750">
              <a:buFont typeface="Arial" pitchFamily="34" charset="0"/>
              <a:buChar char="•"/>
            </a:pPr>
            <a:r>
              <a:rPr lang="en-US" b="1" dirty="0" smtClean="0">
                <a:solidFill>
                  <a:srgbClr val="C9288F"/>
                </a:solidFill>
              </a:rPr>
              <a:t>Events</a:t>
            </a:r>
          </a:p>
          <a:p>
            <a:pPr marL="742950" lvl="1" indent="-285750">
              <a:buFont typeface="Arial" pitchFamily="34" charset="0"/>
              <a:buChar char="•"/>
            </a:pPr>
            <a:r>
              <a:rPr lang="en-US" b="1" dirty="0" smtClean="0">
                <a:solidFill>
                  <a:srgbClr val="C9288F"/>
                </a:solidFill>
              </a:rPr>
              <a:t>Commercials </a:t>
            </a:r>
          </a:p>
          <a:p>
            <a:pPr marL="742950" lvl="1" indent="-285750">
              <a:buFont typeface="Arial" pitchFamily="34" charset="0"/>
              <a:buChar char="•"/>
            </a:pPr>
            <a:r>
              <a:rPr lang="en-US" b="1" dirty="0" smtClean="0">
                <a:solidFill>
                  <a:srgbClr val="C9288F"/>
                </a:solidFill>
              </a:rPr>
              <a:t>Print Ads</a:t>
            </a:r>
          </a:p>
          <a:p>
            <a:pPr marL="742950" lvl="1" indent="-285750">
              <a:buFont typeface="Arial" pitchFamily="34" charset="0"/>
              <a:buChar char="•"/>
            </a:pPr>
            <a:endParaRPr lang="en-US" sz="200" b="1" dirty="0">
              <a:solidFill>
                <a:srgbClr val="C9288F"/>
              </a:solidFill>
            </a:endParaRPr>
          </a:p>
          <a:p>
            <a:pPr marL="742950" lvl="1" indent="-285750">
              <a:buFont typeface="Arial" pitchFamily="34" charset="0"/>
              <a:buChar char="•"/>
            </a:pPr>
            <a:endParaRPr lang="en-US" sz="200" b="1" dirty="0" smtClean="0">
              <a:solidFill>
                <a:srgbClr val="C9288F"/>
              </a:solidFill>
            </a:endParaRPr>
          </a:p>
          <a:p>
            <a:pPr marL="742950" lvl="1" indent="-285750">
              <a:buFont typeface="Arial" pitchFamily="34" charset="0"/>
              <a:buChar char="•"/>
            </a:pPr>
            <a:endParaRPr lang="en-US" sz="200" b="1" dirty="0">
              <a:solidFill>
                <a:srgbClr val="C9288F"/>
              </a:solidFill>
            </a:endParaRPr>
          </a:p>
          <a:p>
            <a:pPr marL="742950" lvl="1" indent="-285750">
              <a:buFont typeface="Arial" pitchFamily="34" charset="0"/>
              <a:buChar char="•"/>
            </a:pPr>
            <a:endParaRPr lang="en-US" sz="200" b="1" dirty="0">
              <a:solidFill>
                <a:srgbClr val="C9288F"/>
              </a:solidFill>
            </a:endParaRPr>
          </a:p>
          <a:p>
            <a:pPr algn="ctr"/>
            <a:endParaRPr lang="en-US" sz="2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7152" y="1295401"/>
            <a:ext cx="2490838"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477000" y="3581400"/>
            <a:ext cx="2514600" cy="1077218"/>
          </a:xfrm>
          <a:prstGeom prst="rect">
            <a:avLst/>
          </a:prstGeom>
          <a:solidFill>
            <a:schemeClr val="tx1">
              <a:alpha val="90000"/>
            </a:schemeClr>
          </a:solidFill>
          <a:effectLst>
            <a:softEdge rad="114300"/>
          </a:effectLst>
        </p:spPr>
        <p:txBody>
          <a:bodyPr wrap="square" rtlCol="0">
            <a:spAutoFit/>
          </a:bodyPr>
          <a:lstStyle/>
          <a:p>
            <a:pPr algn="ctr"/>
            <a:endParaRPr lang="en-US" sz="200" b="1" dirty="0" smtClean="0">
              <a:solidFill>
                <a:srgbClr val="C9288F"/>
              </a:solidFill>
            </a:endParaRPr>
          </a:p>
          <a:p>
            <a:pPr algn="ctr"/>
            <a:endParaRPr lang="en-US" sz="200" b="1" dirty="0">
              <a:solidFill>
                <a:srgbClr val="C9288F"/>
              </a:solidFill>
            </a:endParaRPr>
          </a:p>
          <a:p>
            <a:pPr algn="ctr"/>
            <a:endParaRPr lang="en-US" sz="200" b="1" dirty="0" smtClean="0">
              <a:solidFill>
                <a:srgbClr val="C9288F"/>
              </a:solidFill>
            </a:endParaRPr>
          </a:p>
          <a:p>
            <a:pPr algn="ctr"/>
            <a:r>
              <a:rPr lang="en-US" b="1" dirty="0" smtClean="0">
                <a:solidFill>
                  <a:srgbClr val="C9288F"/>
                </a:solidFill>
              </a:rPr>
              <a:t>The right amount of ice in the heat of the moment</a:t>
            </a:r>
          </a:p>
          <a:p>
            <a:pPr algn="ctr"/>
            <a:endParaRPr lang="en-US" sz="200" b="1" dirty="0">
              <a:solidFill>
                <a:srgbClr val="C9288F"/>
              </a:solidFill>
            </a:endParaRPr>
          </a:p>
          <a:p>
            <a:pPr algn="ctr"/>
            <a:endParaRPr lang="en-US" sz="200" dirty="0"/>
          </a:p>
        </p:txBody>
      </p:sp>
      <p:sp>
        <p:nvSpPr>
          <p:cNvPr id="16" name="TextBox 15"/>
          <p:cNvSpPr txBox="1"/>
          <p:nvPr/>
        </p:nvSpPr>
        <p:spPr>
          <a:xfrm>
            <a:off x="6508376" y="1299883"/>
            <a:ext cx="2514600" cy="523220"/>
          </a:xfrm>
          <a:prstGeom prst="rect">
            <a:avLst/>
          </a:prstGeom>
          <a:solidFill>
            <a:schemeClr val="tx1">
              <a:alpha val="90000"/>
            </a:schemeClr>
          </a:solidFill>
          <a:effectLst>
            <a:softEdge rad="114300"/>
          </a:effectLst>
        </p:spPr>
        <p:txBody>
          <a:bodyPr wrap="square" rtlCol="0">
            <a:spAutoFit/>
          </a:bodyPr>
          <a:lstStyle/>
          <a:p>
            <a:pPr algn="ctr"/>
            <a:endParaRPr lang="en-US" sz="200" b="1" dirty="0" smtClean="0">
              <a:solidFill>
                <a:srgbClr val="C9288F"/>
              </a:solidFill>
            </a:endParaRPr>
          </a:p>
          <a:p>
            <a:pPr algn="ctr"/>
            <a:endParaRPr lang="en-US" sz="200" b="1" dirty="0">
              <a:solidFill>
                <a:srgbClr val="C9288F"/>
              </a:solidFill>
            </a:endParaRPr>
          </a:p>
          <a:p>
            <a:pPr algn="ctr"/>
            <a:endParaRPr lang="en-US" sz="200" b="1" dirty="0" smtClean="0">
              <a:solidFill>
                <a:srgbClr val="C9288F"/>
              </a:solidFill>
            </a:endParaRPr>
          </a:p>
          <a:p>
            <a:pPr algn="ctr"/>
            <a:r>
              <a:rPr lang="en-US" b="1" dirty="0" smtClean="0">
                <a:solidFill>
                  <a:srgbClr val="C9288F"/>
                </a:solidFill>
              </a:rPr>
              <a:t>What can it do for you?</a:t>
            </a:r>
          </a:p>
          <a:p>
            <a:pPr algn="ctr"/>
            <a:endParaRPr lang="en-US" sz="200" b="1" dirty="0">
              <a:solidFill>
                <a:srgbClr val="C9288F"/>
              </a:solidFill>
            </a:endParaRPr>
          </a:p>
          <a:p>
            <a:pPr algn="ctr"/>
            <a:endParaRPr lang="en-US" sz="200" dirty="0"/>
          </a:p>
        </p:txBody>
      </p:sp>
    </p:spTree>
    <p:extLst>
      <p:ext uri="{BB962C8B-B14F-4D97-AF65-F5344CB8AC3E}">
        <p14:creationId xmlns:p14="http://schemas.microsoft.com/office/powerpoint/2010/main" val="2281192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itter.tiff"/>
          <p:cNvPicPr>
            <a:picLocks noChangeAspect="1"/>
          </p:cNvPicPr>
          <p:nvPr/>
        </p:nvPicPr>
        <p:blipFill>
          <a:blip r:embed="rId3"/>
          <a:stretch>
            <a:fillRect/>
          </a:stretch>
        </p:blipFill>
        <p:spPr>
          <a:xfrm>
            <a:off x="4267200" y="4114800"/>
            <a:ext cx="4343400" cy="2592615"/>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551" y="1220106"/>
            <a:ext cx="3305249" cy="3633677"/>
          </a:xfrm>
          <a:prstGeom prst="rect">
            <a:avLst/>
          </a:prstGeom>
        </p:spPr>
      </p:pic>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3400" y="4191000"/>
            <a:ext cx="990600" cy="990600"/>
          </a:xfrm>
          <a:prstGeom prst="rect">
            <a:avLst/>
          </a:prstGeom>
        </p:spPr>
      </p:pic>
      <p:pic>
        <p:nvPicPr>
          <p:cNvPr id="8" name="Picture 7" descr="facebook.tiff"/>
          <p:cNvPicPr>
            <a:picLocks noChangeAspect="1"/>
          </p:cNvPicPr>
          <p:nvPr/>
        </p:nvPicPr>
        <p:blipFill>
          <a:blip r:embed="rId6"/>
          <a:stretch>
            <a:fillRect/>
          </a:stretch>
        </p:blipFill>
        <p:spPr>
          <a:xfrm>
            <a:off x="4267200" y="1295400"/>
            <a:ext cx="4320637" cy="2619575"/>
          </a:xfrm>
          <a:prstGeom prst="rect">
            <a:avLst/>
          </a:prstGeom>
        </p:spPr>
      </p:pic>
      <p:pic>
        <p:nvPicPr>
          <p:cNvPr id="10" name="Picture 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4876800"/>
            <a:ext cx="228600" cy="228600"/>
          </a:xfrm>
          <a:prstGeom prst="rect">
            <a:avLst/>
          </a:prstGeom>
        </p:spPr>
      </p:pic>
      <p:pic>
        <p:nvPicPr>
          <p:cNvPr id="11" name="Picture 1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246" y="1219200"/>
            <a:ext cx="2058306" cy="2058306"/>
          </a:xfrm>
          <a:prstGeom prst="rect">
            <a:avLst/>
          </a:prstGeom>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5562600"/>
            <a:ext cx="990600" cy="990600"/>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4191000"/>
            <a:ext cx="990600" cy="990600"/>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3400" y="5562600"/>
            <a:ext cx="990600" cy="990600"/>
          </a:xfrm>
          <a:prstGeom prst="rect">
            <a:avLst/>
          </a:prstGeom>
        </p:spPr>
      </p:pic>
      <p:pic>
        <p:nvPicPr>
          <p:cNvPr id="15" name="Picture 14" descr="youtube.tiff"/>
          <p:cNvPicPr>
            <a:picLocks noChangeAspect="1"/>
          </p:cNvPicPr>
          <p:nvPr/>
        </p:nvPicPr>
        <p:blipFill>
          <a:blip r:embed="rId9"/>
          <a:stretch>
            <a:fillRect/>
          </a:stretch>
        </p:blipFill>
        <p:spPr>
          <a:xfrm>
            <a:off x="374235" y="4724400"/>
            <a:ext cx="3511965" cy="2133600"/>
          </a:xfrm>
          <a:prstGeom prst="rect">
            <a:avLst/>
          </a:prstGeom>
        </p:spPr>
      </p:pic>
      <p:sp>
        <p:nvSpPr>
          <p:cNvPr id="19" name="Cloud 18"/>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     Creative Online/Free Media</a:t>
            </a:r>
            <a:endParaRPr lang="en-US" sz="4500" b="1" dirty="0">
              <a:solidFill>
                <a:srgbClr val="C9288F"/>
              </a:solidFill>
              <a:latin typeface="+mn-lt"/>
              <a:ea typeface="+mn-ea"/>
              <a:cs typeface="+mn-cs"/>
            </a:endParaRPr>
          </a:p>
        </p:txBody>
      </p:sp>
      <p:pic>
        <p:nvPicPr>
          <p:cNvPr id="21" name="Picture 20" descr="fireice.jpg"/>
          <p:cNvPicPr>
            <a:picLocks noChangeAspect="1"/>
          </p:cNvPicPr>
          <p:nvPr/>
        </p:nvPicPr>
        <p:blipFill>
          <a:blip r:embed="rId10">
            <a:clrChange>
              <a:clrFrom>
                <a:srgbClr val="FFFFFF"/>
              </a:clrFrom>
              <a:clrTo>
                <a:srgbClr val="FFFFFF">
                  <a:alpha val="0"/>
                </a:srgbClr>
              </a:clrTo>
            </a:clrChange>
          </a:blip>
          <a:stretch>
            <a:fillRect/>
          </a:stretch>
        </p:blipFill>
        <p:spPr>
          <a:xfrm>
            <a:off x="228600" y="76200"/>
            <a:ext cx="1517687" cy="1371600"/>
          </a:xfrm>
          <a:prstGeom prst="rect">
            <a:avLst/>
          </a:prstGeom>
        </p:spPr>
      </p:pic>
    </p:spTree>
    <p:extLst>
      <p:ext uri="{BB962C8B-B14F-4D97-AF65-F5344CB8AC3E}">
        <p14:creationId xmlns:p14="http://schemas.microsoft.com/office/powerpoint/2010/main" val="4179541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izon-motorola-droid-phone-hands-on-3.jpg"/>
          <p:cNvPicPr>
            <a:picLocks noChangeAspect="1"/>
          </p:cNvPicPr>
          <p:nvPr/>
        </p:nvPicPr>
        <p:blipFill>
          <a:blip r:embed="rId3">
            <a:clrChange>
              <a:clrFrom>
                <a:srgbClr val="FFFFFF"/>
              </a:clrFrom>
              <a:clrTo>
                <a:srgbClr val="FFFFFF">
                  <a:alpha val="0"/>
                </a:srgbClr>
              </a:clrTo>
            </a:clrChange>
          </a:blip>
          <a:stretch>
            <a:fillRect/>
          </a:stretch>
        </p:blipFill>
        <p:spPr>
          <a:xfrm>
            <a:off x="0" y="1524000"/>
            <a:ext cx="2789508" cy="368935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34591">
            <a:off x="580787" y="2409587"/>
            <a:ext cx="1444319" cy="1444319"/>
          </a:xfrm>
          <a:prstGeom prst="rect">
            <a:avLst/>
          </a:prstGeom>
        </p:spPr>
      </p:pic>
      <p:pic>
        <p:nvPicPr>
          <p:cNvPr id="10" name="Picture 9" descr="blackberry.jpg"/>
          <p:cNvPicPr>
            <a:picLocks noChangeAspect="1"/>
          </p:cNvPicPr>
          <p:nvPr/>
        </p:nvPicPr>
        <p:blipFill>
          <a:blip r:embed="rId5">
            <a:clrChange>
              <a:clrFrom>
                <a:srgbClr val="FFFFFF"/>
              </a:clrFrom>
              <a:clrTo>
                <a:srgbClr val="FFFFFF">
                  <a:alpha val="0"/>
                </a:srgbClr>
              </a:clrTo>
            </a:clrChange>
          </a:blip>
          <a:srcRect l="26182"/>
          <a:stretch>
            <a:fillRect/>
          </a:stretch>
        </p:blipFill>
        <p:spPr>
          <a:xfrm>
            <a:off x="2895600" y="2057400"/>
            <a:ext cx="3381115" cy="3048000"/>
          </a:xfrm>
          <a:prstGeom prst="rect">
            <a:avLst/>
          </a:prstGeom>
        </p:spPr>
      </p:pic>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247180">
            <a:off x="3439373" y="2601173"/>
            <a:ext cx="1444319" cy="1444319"/>
          </a:xfrm>
          <a:prstGeom prst="rect">
            <a:avLst/>
          </a:prstGeom>
        </p:spPr>
      </p:pic>
      <p:pic>
        <p:nvPicPr>
          <p:cNvPr id="12" name="Picture 11" descr="iphone.jpg"/>
          <p:cNvPicPr>
            <a:picLocks noChangeAspect="1"/>
          </p:cNvPicPr>
          <p:nvPr/>
        </p:nvPicPr>
        <p:blipFill>
          <a:blip r:embed="rId6">
            <a:clrChange>
              <a:clrFrom>
                <a:srgbClr val="FFFFFF"/>
              </a:clrFrom>
              <a:clrTo>
                <a:srgbClr val="FFFFFF">
                  <a:alpha val="0"/>
                </a:srgbClr>
              </a:clrTo>
            </a:clrChange>
          </a:blip>
          <a:stretch>
            <a:fillRect/>
          </a:stretch>
        </p:blipFill>
        <p:spPr>
          <a:xfrm>
            <a:off x="6340064" y="3581400"/>
            <a:ext cx="2803936" cy="3276600"/>
          </a:xfrm>
          <a:prstGeom prst="rect">
            <a:avLst/>
          </a:prstGeom>
        </p:spPr>
      </p:pic>
      <p:pic>
        <p:nvPicPr>
          <p:cNvPr id="13" name="Picture 1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0663" y="5334000"/>
            <a:ext cx="228600" cy="228600"/>
          </a:xfrm>
          <a:prstGeom prst="rect">
            <a:avLst/>
          </a:prstGeom>
        </p:spPr>
      </p:pic>
      <p:sp>
        <p:nvSpPr>
          <p:cNvPr id="16" name="Cloud 15"/>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609600" y="76200"/>
            <a:ext cx="8229600" cy="1143000"/>
          </a:xfrm>
        </p:spPr>
        <p:txBody>
          <a:bodyPr>
            <a:noAutofit/>
          </a:bodyPr>
          <a:lstStyle/>
          <a:p>
            <a:r>
              <a:rPr lang="en-US" sz="4300" b="1" dirty="0" smtClean="0">
                <a:solidFill>
                  <a:srgbClr val="C9288F"/>
                </a:solidFill>
                <a:latin typeface="+mn-lt"/>
                <a:ea typeface="+mn-ea"/>
                <a:cs typeface="+mn-cs"/>
              </a:rPr>
              <a:t>   </a:t>
            </a:r>
            <a:r>
              <a:rPr lang="en-US" sz="4500" b="1" dirty="0" smtClean="0">
                <a:solidFill>
                  <a:srgbClr val="C9288F"/>
                </a:solidFill>
                <a:latin typeface="+mn-lt"/>
                <a:ea typeface="+mn-ea"/>
                <a:cs typeface="+mn-cs"/>
              </a:rPr>
              <a:t>We’ve got an app for that!</a:t>
            </a:r>
            <a:endParaRPr lang="en-US" sz="4500" b="1" dirty="0">
              <a:solidFill>
                <a:srgbClr val="C9288F"/>
              </a:solidFill>
              <a:latin typeface="+mn-lt"/>
              <a:ea typeface="+mn-ea"/>
              <a:cs typeface="+mn-cs"/>
            </a:endParaRPr>
          </a:p>
        </p:txBody>
      </p:sp>
      <p:pic>
        <p:nvPicPr>
          <p:cNvPr id="18" name="Picture 17" descr="fireice.jpg"/>
          <p:cNvPicPr>
            <a:picLocks noChangeAspect="1"/>
          </p:cNvPicPr>
          <p:nvPr/>
        </p:nvPicPr>
        <p:blipFill>
          <a:blip r:embed="rId8">
            <a:clrChange>
              <a:clrFrom>
                <a:srgbClr val="FFFFFF"/>
              </a:clrFrom>
              <a:clrTo>
                <a:srgbClr val="FFFFFF">
                  <a:alpha val="0"/>
                </a:srgbClr>
              </a:clrTo>
            </a:clrChange>
          </a:blip>
          <a:stretch>
            <a:fillRect/>
          </a:stretch>
        </p:blipFill>
        <p:spPr>
          <a:xfrm>
            <a:off x="228600" y="76200"/>
            <a:ext cx="1517687" cy="1371600"/>
          </a:xfrm>
          <a:prstGeom prst="rect">
            <a:avLst/>
          </a:prstGeom>
        </p:spPr>
      </p:pic>
    </p:spTree>
    <p:extLst>
      <p:ext uri="{BB962C8B-B14F-4D97-AF65-F5344CB8AC3E}">
        <p14:creationId xmlns:p14="http://schemas.microsoft.com/office/powerpoint/2010/main" val="43585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micolon_shirt_black.jpg"/>
          <p:cNvPicPr>
            <a:picLocks noChangeAspect="1"/>
          </p:cNvPicPr>
          <p:nvPr/>
        </p:nvPicPr>
        <p:blipFill>
          <a:blip r:embed="rId3">
            <a:clrChange>
              <a:clrFrom>
                <a:srgbClr val="FFFFFF"/>
              </a:clrFrom>
              <a:clrTo>
                <a:srgbClr val="FFFFFF">
                  <a:alpha val="0"/>
                </a:srgbClr>
              </a:clrTo>
            </a:clrChange>
          </a:blip>
          <a:stretch>
            <a:fillRect/>
          </a:stretch>
        </p:blipFill>
        <p:spPr>
          <a:xfrm>
            <a:off x="1447800" y="1447800"/>
            <a:ext cx="3139790" cy="3276600"/>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2199" y="1905000"/>
            <a:ext cx="1295400" cy="1295400"/>
          </a:xfrm>
          <a:prstGeom prst="rect">
            <a:avLst/>
          </a:prstGeom>
        </p:spPr>
      </p:pic>
      <p:grpSp>
        <p:nvGrpSpPr>
          <p:cNvPr id="13" name="Group 12"/>
          <p:cNvGrpSpPr/>
          <p:nvPr/>
        </p:nvGrpSpPr>
        <p:grpSpPr>
          <a:xfrm>
            <a:off x="5867400" y="1447800"/>
            <a:ext cx="3073400" cy="3073400"/>
            <a:chOff x="5410200" y="1752600"/>
            <a:chExt cx="3073400" cy="3073400"/>
          </a:xfrm>
        </p:grpSpPr>
        <p:pic>
          <p:nvPicPr>
            <p:cNvPr id="6" name="Picture 5" descr="ice scraper.jpg"/>
            <p:cNvPicPr>
              <a:picLocks noChangeAspect="1"/>
            </p:cNvPicPr>
            <p:nvPr/>
          </p:nvPicPr>
          <p:blipFill>
            <a:blip r:embed="rId5">
              <a:clrChange>
                <a:clrFrom>
                  <a:srgbClr val="FFFFFF"/>
                </a:clrFrom>
                <a:clrTo>
                  <a:srgbClr val="FFFFFF">
                    <a:alpha val="0"/>
                  </a:srgbClr>
                </a:clrTo>
              </a:clrChange>
            </a:blip>
            <a:stretch>
              <a:fillRect/>
            </a:stretch>
          </p:blipFill>
          <p:spPr>
            <a:xfrm>
              <a:off x="5410200" y="1752600"/>
              <a:ext cx="3073400" cy="3073400"/>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102459">
              <a:off x="6361760" y="2704160"/>
              <a:ext cx="550605" cy="550605"/>
            </a:xfrm>
            <a:prstGeom prst="rect">
              <a:avLst/>
            </a:prstGeom>
          </p:spPr>
        </p:pic>
      </p:grpSp>
      <p:grpSp>
        <p:nvGrpSpPr>
          <p:cNvPr id="14" name="Group 13"/>
          <p:cNvGrpSpPr/>
          <p:nvPr/>
        </p:nvGrpSpPr>
        <p:grpSpPr>
          <a:xfrm>
            <a:off x="4057650" y="2057400"/>
            <a:ext cx="2647950" cy="2647950"/>
            <a:chOff x="3124200" y="2971800"/>
            <a:chExt cx="2647950" cy="2647950"/>
          </a:xfrm>
        </p:grpSpPr>
        <p:pic>
          <p:nvPicPr>
            <p:cNvPr id="8" name="Picture 7" descr="lighter.jpg"/>
            <p:cNvPicPr>
              <a:picLocks noChangeAspect="1"/>
            </p:cNvPicPr>
            <p:nvPr/>
          </p:nvPicPr>
          <p:blipFill>
            <a:blip r:embed="rId7">
              <a:clrChange>
                <a:clrFrom>
                  <a:srgbClr val="FFFFFF"/>
                </a:clrFrom>
                <a:clrTo>
                  <a:srgbClr val="FFFFFF">
                    <a:alpha val="0"/>
                  </a:srgbClr>
                </a:clrTo>
              </a:clrChange>
            </a:blip>
            <a:stretch>
              <a:fillRect/>
            </a:stretch>
          </p:blipFill>
          <p:spPr>
            <a:xfrm>
              <a:off x="3124200" y="2971800"/>
              <a:ext cx="2647950" cy="2647950"/>
            </a:xfrm>
            <a:prstGeom prst="rect">
              <a:avLst/>
            </a:prstGeom>
          </p:spPr>
        </p:pic>
        <p:pic>
          <p:nvPicPr>
            <p:cNvPr id="9" name="Picture 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23309">
              <a:off x="4343400" y="4495800"/>
              <a:ext cx="990600" cy="990600"/>
            </a:xfrm>
            <a:prstGeom prst="rect">
              <a:avLst/>
            </a:prstGeom>
          </p:spPr>
        </p:pic>
      </p:grpSp>
      <p:grpSp>
        <p:nvGrpSpPr>
          <p:cNvPr id="12" name="Group 11"/>
          <p:cNvGrpSpPr/>
          <p:nvPr/>
        </p:nvGrpSpPr>
        <p:grpSpPr>
          <a:xfrm>
            <a:off x="5791200" y="3810000"/>
            <a:ext cx="3213100" cy="3213100"/>
            <a:chOff x="5105400" y="3644900"/>
            <a:chExt cx="3213100" cy="3213100"/>
          </a:xfrm>
        </p:grpSpPr>
        <p:pic>
          <p:nvPicPr>
            <p:cNvPr id="10" name="Picture 9" descr="hat.jpg"/>
            <p:cNvPicPr>
              <a:picLocks noChangeAspect="1"/>
            </p:cNvPicPr>
            <p:nvPr/>
          </p:nvPicPr>
          <p:blipFill>
            <a:blip r:embed="rId9">
              <a:clrChange>
                <a:clrFrom>
                  <a:srgbClr val="FFFFFF"/>
                </a:clrFrom>
                <a:clrTo>
                  <a:srgbClr val="FFFFFF">
                    <a:alpha val="0"/>
                  </a:srgbClr>
                </a:clrTo>
              </a:clrChange>
            </a:blip>
            <a:stretch>
              <a:fillRect/>
            </a:stretch>
          </p:blipFill>
          <p:spPr>
            <a:xfrm>
              <a:off x="5105400" y="3644900"/>
              <a:ext cx="3213100" cy="3213100"/>
            </a:xfrm>
            <a:prstGeom prst="rect">
              <a:avLst/>
            </a:prstGeom>
          </p:spPr>
        </p:pic>
        <p:pic>
          <p:nvPicPr>
            <p:cNvPr id="11" name="Picture 1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7791">
              <a:off x="6324600" y="4267200"/>
              <a:ext cx="1143000" cy="1143000"/>
            </a:xfrm>
            <a:prstGeom prst="rect">
              <a:avLst/>
            </a:prstGeom>
          </p:spPr>
        </p:pic>
      </p:grpSp>
      <p:grpSp>
        <p:nvGrpSpPr>
          <p:cNvPr id="18" name="Group 17"/>
          <p:cNvGrpSpPr/>
          <p:nvPr/>
        </p:nvGrpSpPr>
        <p:grpSpPr>
          <a:xfrm>
            <a:off x="2971800" y="4114800"/>
            <a:ext cx="3048000" cy="3048000"/>
            <a:chOff x="1676400" y="4114800"/>
            <a:chExt cx="3048000" cy="3048000"/>
          </a:xfrm>
        </p:grpSpPr>
        <p:pic>
          <p:nvPicPr>
            <p:cNvPr id="15" name="Picture 14" descr="ErgoBeads-Hand-Exerciser-and-Stress-Ball-216905-Hand-Exerciser-and-Stress-Ball-216905-PRODUCT-MEDIUM_IMAGE.jpg"/>
            <p:cNvPicPr>
              <a:picLocks noChangeAspect="1"/>
            </p:cNvPicPr>
            <p:nvPr/>
          </p:nvPicPr>
          <p:blipFill>
            <a:blip r:embed="rId11">
              <a:clrChange>
                <a:clrFrom>
                  <a:srgbClr val="FFFFFF"/>
                </a:clrFrom>
                <a:clrTo>
                  <a:srgbClr val="FFFFFF">
                    <a:alpha val="0"/>
                  </a:srgbClr>
                </a:clrTo>
              </a:clrChange>
            </a:blip>
            <a:stretch>
              <a:fillRect/>
            </a:stretch>
          </p:blipFill>
          <p:spPr>
            <a:xfrm>
              <a:off x="1676400" y="4114800"/>
              <a:ext cx="3048000" cy="3048000"/>
            </a:xfrm>
            <a:prstGeom prst="rect">
              <a:avLst/>
            </a:prstGeom>
          </p:spPr>
        </p:pic>
        <p:pic>
          <p:nvPicPr>
            <p:cNvPr id="16" name="Picture 1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3200" y="4953000"/>
              <a:ext cx="838200" cy="838200"/>
            </a:xfrm>
            <a:prstGeom prst="rect">
              <a:avLst/>
            </a:prstGeom>
          </p:spPr>
        </p:pic>
      </p:grpSp>
      <p:pic>
        <p:nvPicPr>
          <p:cNvPr id="17" name="Picture 16" descr="sigg-water-bottle1.jpg"/>
          <p:cNvPicPr>
            <a:picLocks noChangeAspect="1"/>
          </p:cNvPicPr>
          <p:nvPr/>
        </p:nvPicPr>
        <p:blipFill>
          <a:blip r:embed="rId13">
            <a:clrChange>
              <a:clrFrom>
                <a:srgbClr val="FFFFFF"/>
              </a:clrFrom>
              <a:clrTo>
                <a:srgbClr val="FFFFFF">
                  <a:alpha val="0"/>
                </a:srgbClr>
              </a:clrTo>
            </a:clrChange>
          </a:blip>
          <a:stretch>
            <a:fillRect/>
          </a:stretch>
        </p:blipFill>
        <p:spPr>
          <a:xfrm>
            <a:off x="-228600" y="2971800"/>
            <a:ext cx="3353189" cy="3943350"/>
          </a:xfrm>
          <a:prstGeom prst="rect">
            <a:avLst/>
          </a:prstGeom>
        </p:spPr>
      </p:pic>
      <p:pic>
        <p:nvPicPr>
          <p:cNvPr id="19" name="Picture 18"/>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4191000"/>
            <a:ext cx="914400" cy="914400"/>
          </a:xfrm>
          <a:prstGeom prst="rect">
            <a:avLst/>
          </a:prstGeom>
        </p:spPr>
      </p:pic>
      <p:pic>
        <p:nvPicPr>
          <p:cNvPr id="20" name="Picture 19"/>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504712">
            <a:off x="1533562" y="5495960"/>
            <a:ext cx="914400" cy="914400"/>
          </a:xfrm>
          <a:prstGeom prst="rect">
            <a:avLst/>
          </a:prstGeom>
        </p:spPr>
      </p:pic>
      <p:pic>
        <p:nvPicPr>
          <p:cNvPr id="21" name="Picture 20"/>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400" y="4191000"/>
            <a:ext cx="762000" cy="762000"/>
          </a:xfrm>
          <a:prstGeom prst="rect">
            <a:avLst/>
          </a:prstGeom>
        </p:spPr>
      </p:pic>
      <p:sp>
        <p:nvSpPr>
          <p:cNvPr id="23" name="Cloud 22"/>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609600" y="76200"/>
            <a:ext cx="8229600" cy="1143000"/>
          </a:xfrm>
        </p:spPr>
        <p:txBody>
          <a:bodyPr>
            <a:noAutofit/>
          </a:bodyPr>
          <a:lstStyle/>
          <a:p>
            <a:r>
              <a:rPr lang="en-US" sz="5400" b="1" dirty="0" smtClean="0">
                <a:solidFill>
                  <a:srgbClr val="C9288F"/>
                </a:solidFill>
                <a:latin typeface="+mn-lt"/>
                <a:ea typeface="+mn-ea"/>
                <a:cs typeface="+mn-cs"/>
              </a:rPr>
              <a:t>  </a:t>
            </a:r>
            <a:r>
              <a:rPr lang="en-US" sz="5400" b="1" dirty="0">
                <a:solidFill>
                  <a:srgbClr val="C9288F"/>
                </a:solidFill>
                <a:latin typeface="+mn-lt"/>
                <a:ea typeface="+mn-ea"/>
                <a:cs typeface="+mn-cs"/>
              </a:rPr>
              <a:t>	</a:t>
            </a:r>
            <a:r>
              <a:rPr lang="en-US" sz="4500" b="1" dirty="0" smtClean="0">
                <a:solidFill>
                  <a:srgbClr val="C9288F"/>
                </a:solidFill>
                <a:latin typeface="+mn-lt"/>
                <a:ea typeface="+mn-ea"/>
                <a:cs typeface="+mn-cs"/>
              </a:rPr>
              <a:t>let’s raise awareness…</a:t>
            </a:r>
            <a:endParaRPr lang="en-US" sz="4500" b="1" dirty="0">
              <a:solidFill>
                <a:srgbClr val="C9288F"/>
              </a:solidFill>
              <a:latin typeface="+mn-lt"/>
              <a:ea typeface="+mn-ea"/>
              <a:cs typeface="+mn-cs"/>
            </a:endParaRPr>
          </a:p>
        </p:txBody>
      </p:sp>
      <p:pic>
        <p:nvPicPr>
          <p:cNvPr id="25" name="Picture 24" descr="fireice.jpg"/>
          <p:cNvPicPr>
            <a:picLocks noChangeAspect="1"/>
          </p:cNvPicPr>
          <p:nvPr/>
        </p:nvPicPr>
        <p:blipFill>
          <a:blip r:embed="rId16">
            <a:clrChange>
              <a:clrFrom>
                <a:srgbClr val="FFFFFF"/>
              </a:clrFrom>
              <a:clrTo>
                <a:srgbClr val="FFFFFF">
                  <a:alpha val="0"/>
                </a:srgbClr>
              </a:clrTo>
            </a:clrChange>
          </a:blip>
          <a:stretch>
            <a:fillRect/>
          </a:stretch>
        </p:blipFill>
        <p:spPr>
          <a:xfrm>
            <a:off x="228600" y="76200"/>
            <a:ext cx="1517687" cy="1371600"/>
          </a:xfrm>
          <a:prstGeom prst="rect">
            <a:avLst/>
          </a:prstGeom>
        </p:spPr>
      </p:pic>
    </p:spTree>
    <p:extLst>
      <p:ext uri="{BB962C8B-B14F-4D97-AF65-F5344CB8AC3E}">
        <p14:creationId xmlns:p14="http://schemas.microsoft.com/office/powerpoint/2010/main" val="2560068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09600" y="76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9288F"/>
                </a:solidFill>
                <a:effectLst/>
                <a:uLnTx/>
                <a:uFillTx/>
                <a:latin typeface="+mn-lt"/>
                <a:ea typeface="+mn-ea"/>
                <a:cs typeface="+mn-cs"/>
              </a:rPr>
              <a:t>  </a:t>
            </a:r>
            <a:r>
              <a:rPr kumimoji="0" lang="en-US" sz="4500" b="1" i="0" u="none" strike="noStrike" kern="1200" cap="none" spc="0" normalizeH="0" baseline="0" noProof="0" dirty="0" smtClean="0">
                <a:ln>
                  <a:noFill/>
                </a:ln>
                <a:solidFill>
                  <a:srgbClr val="C9288F"/>
                </a:solidFill>
                <a:effectLst/>
                <a:uLnTx/>
                <a:uFillTx/>
                <a:latin typeface="+mn-lt"/>
                <a:ea typeface="+mn-ea"/>
                <a:cs typeface="+mn-cs"/>
              </a:rPr>
              <a:t>Let’s talk sex…</a:t>
            </a:r>
            <a:endParaRPr kumimoji="0" lang="en-US" sz="4500" b="1" i="0" u="none" strike="noStrike" kern="1200" cap="none" spc="0" normalizeH="0" baseline="0" noProof="0" dirty="0">
              <a:ln>
                <a:noFill/>
              </a:ln>
              <a:solidFill>
                <a:srgbClr val="C9288F"/>
              </a:solidFill>
              <a:effectLst/>
              <a:uLnTx/>
              <a:uFillTx/>
              <a:latin typeface="+mn-lt"/>
              <a:ea typeface="+mn-ea"/>
              <a:cs typeface="+mn-cs"/>
            </a:endParaRPr>
          </a:p>
        </p:txBody>
      </p:sp>
      <p:pic>
        <p:nvPicPr>
          <p:cNvPr id="6" name="Picture 5"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7" name="TextBox 6"/>
          <p:cNvSpPr txBox="1"/>
          <p:nvPr/>
        </p:nvSpPr>
        <p:spPr>
          <a:xfrm>
            <a:off x="2743200" y="2286000"/>
            <a:ext cx="3429000" cy="769441"/>
          </a:xfrm>
          <a:prstGeom prst="rect">
            <a:avLst/>
          </a:prstGeom>
          <a:solidFill>
            <a:srgbClr val="000000">
              <a:alpha val="90000"/>
            </a:srgbClr>
          </a:solidFill>
          <a:effectLst>
            <a:softEdge rad="114300"/>
          </a:effectLst>
        </p:spPr>
        <p:txBody>
          <a:bodyPr wrap="square" rtlCol="0">
            <a:spAutoFit/>
          </a:bodyPr>
          <a:lstStyle/>
          <a:p>
            <a:pPr algn="ctr"/>
            <a:endParaRPr lang="en-US" sz="200" b="1" i="1" dirty="0" smtClean="0">
              <a:solidFill>
                <a:srgbClr val="C9288F"/>
              </a:solidFill>
            </a:endParaRPr>
          </a:p>
          <a:p>
            <a:pPr algn="ctr"/>
            <a:endParaRPr lang="en-US" sz="200" b="1" i="1" dirty="0">
              <a:solidFill>
                <a:srgbClr val="C9288F"/>
              </a:solidFill>
            </a:endParaRPr>
          </a:p>
          <a:p>
            <a:pPr algn="ctr"/>
            <a:r>
              <a:rPr lang="en-US" sz="3600" b="1" i="1" dirty="0" smtClean="0">
                <a:solidFill>
                  <a:srgbClr val="C9288F"/>
                </a:solidFill>
              </a:rPr>
              <a:t>College tour!</a:t>
            </a:r>
            <a:endParaRPr lang="en-US" sz="200" b="1" i="1" dirty="0" smtClean="0">
              <a:solidFill>
                <a:srgbClr val="C9288F"/>
              </a:solidFill>
            </a:endParaRPr>
          </a:p>
          <a:p>
            <a:pPr algn="ctr"/>
            <a:endParaRPr lang="en-US" sz="200" b="1" i="1" dirty="0">
              <a:solidFill>
                <a:srgbClr val="C9288F"/>
              </a:solidFill>
            </a:endParaRPr>
          </a:p>
          <a:p>
            <a:pPr algn="ctr"/>
            <a:endParaRPr lang="en-US" sz="200"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809998"/>
            <a:ext cx="2034378" cy="1933575"/>
          </a:xfrm>
          <a:prstGeom prst="rect">
            <a:avLst/>
          </a:prstGeom>
          <a:ln>
            <a:noFill/>
          </a:ln>
          <a:effectLst>
            <a:softEdge rad="112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3375" y="3848099"/>
            <a:ext cx="1857375" cy="1857375"/>
          </a:xfrm>
          <a:prstGeom prst="rect">
            <a:avLst/>
          </a:prstGeom>
          <a:ln>
            <a:noFill/>
          </a:ln>
          <a:effectLst>
            <a:softEdge rad="112500"/>
          </a:effectLst>
        </p:spPr>
      </p:pic>
      <p:pic>
        <p:nvPicPr>
          <p:cNvPr id="1026" name="Picture 2" descr="http://www.pacesettersathletics.com/images/information/sports_info/Athletics_with_Do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935"/>
          <a:stretch/>
        </p:blipFill>
        <p:spPr bwMode="auto">
          <a:xfrm>
            <a:off x="6019800" y="4026693"/>
            <a:ext cx="2998088" cy="1500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2downfront.com/artist%20pics/ucla-bruins-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3668961"/>
            <a:ext cx="1894187" cy="2119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90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09600" y="76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9288F"/>
                </a:solidFill>
                <a:effectLst/>
                <a:uLnTx/>
                <a:uFillTx/>
                <a:latin typeface="+mn-lt"/>
                <a:ea typeface="+mn-ea"/>
                <a:cs typeface="+mn-cs"/>
              </a:rPr>
              <a:t>  </a:t>
            </a:r>
            <a:r>
              <a:rPr kumimoji="0" lang="en-US" sz="4500" b="1" i="0" u="none" strike="noStrike" kern="1200" cap="none" spc="0" normalizeH="0" baseline="0" noProof="0" dirty="0" smtClean="0">
                <a:ln>
                  <a:noFill/>
                </a:ln>
                <a:solidFill>
                  <a:srgbClr val="C9288F"/>
                </a:solidFill>
                <a:effectLst/>
                <a:uLnTx/>
                <a:uFillTx/>
                <a:latin typeface="+mn-lt"/>
                <a:ea typeface="+mn-ea"/>
                <a:cs typeface="+mn-cs"/>
              </a:rPr>
              <a:t>Heat up your </a:t>
            </a:r>
            <a:r>
              <a:rPr lang="en-US" sz="4500" b="1" dirty="0" smtClean="0">
                <a:solidFill>
                  <a:srgbClr val="C9288F"/>
                </a:solidFill>
              </a:rPr>
              <a:t>senses…</a:t>
            </a:r>
            <a:endParaRPr kumimoji="0" lang="en-US" sz="4500" b="1" i="0" u="none" strike="noStrike" kern="1200" cap="none" spc="0" normalizeH="0" baseline="0" noProof="0" dirty="0">
              <a:ln>
                <a:noFill/>
              </a:ln>
              <a:solidFill>
                <a:srgbClr val="C9288F"/>
              </a:solidFill>
              <a:effectLst/>
              <a:uLnTx/>
              <a:uFillTx/>
              <a:latin typeface="+mn-lt"/>
              <a:ea typeface="+mn-ea"/>
              <a:cs typeface="+mn-cs"/>
            </a:endParaRPr>
          </a:p>
        </p:txBody>
      </p:sp>
      <p:pic>
        <p:nvPicPr>
          <p:cNvPr id="7" name="Picture 6"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pic>
        <p:nvPicPr>
          <p:cNvPr id="9" name="Picture 8" descr="jersey shore.jpg"/>
          <p:cNvPicPr>
            <a:picLocks noChangeAspect="1"/>
          </p:cNvPicPr>
          <p:nvPr/>
        </p:nvPicPr>
        <p:blipFill>
          <a:blip r:embed="rId4">
            <a:clrChange>
              <a:clrFrom>
                <a:srgbClr val="EDEDED"/>
              </a:clrFrom>
              <a:clrTo>
                <a:srgbClr val="EDEDED">
                  <a:alpha val="0"/>
                </a:srgbClr>
              </a:clrTo>
            </a:clrChange>
          </a:blip>
          <a:stretch>
            <a:fillRect/>
          </a:stretch>
        </p:blipFill>
        <p:spPr>
          <a:xfrm>
            <a:off x="3657600" y="4647649"/>
            <a:ext cx="3124200" cy="2192421"/>
          </a:xfrm>
          <a:prstGeom prst="rect">
            <a:avLst/>
          </a:prstGeom>
          <a:effectLst>
            <a:softEdge rad="12700"/>
          </a:effectLst>
        </p:spPr>
      </p:pic>
      <p:sp>
        <p:nvSpPr>
          <p:cNvPr id="10" name="TextBox 9"/>
          <p:cNvSpPr txBox="1"/>
          <p:nvPr/>
        </p:nvSpPr>
        <p:spPr>
          <a:xfrm>
            <a:off x="0" y="1828800"/>
            <a:ext cx="8839200" cy="523220"/>
          </a:xfrm>
          <a:prstGeom prst="rect">
            <a:avLst/>
          </a:prstGeom>
          <a:solidFill>
            <a:srgbClr val="000000">
              <a:alpha val="90000"/>
            </a:srgbClr>
          </a:solidFill>
          <a:effectLst>
            <a:softEdge rad="114300"/>
          </a:effectLst>
        </p:spPr>
        <p:txBody>
          <a:bodyPr wrap="square" rtlCol="0" anchor="ctr">
            <a:spAutoFit/>
          </a:bodyPr>
          <a:lstStyle/>
          <a:p>
            <a:pPr algn="ctr"/>
            <a:r>
              <a:rPr lang="en-US" sz="2800" b="1" dirty="0" smtClean="0">
                <a:solidFill>
                  <a:srgbClr val="C9288F"/>
                </a:solidFill>
              </a:rPr>
              <a:t>Party With Fire, Play With Ice</a:t>
            </a:r>
            <a:endParaRPr lang="en-US" sz="2800" dirty="0">
              <a:solidFill>
                <a:srgbClr val="E800FF"/>
              </a:solidFill>
            </a:endParaRPr>
          </a:p>
        </p:txBody>
      </p:sp>
      <p:pic>
        <p:nvPicPr>
          <p:cNvPr id="11" name="Picture 10" descr="MTV_JerseyShore_Snooki_JWOWW.jpg"/>
          <p:cNvPicPr>
            <a:picLocks noChangeAspect="1"/>
          </p:cNvPicPr>
          <p:nvPr/>
        </p:nvPicPr>
        <p:blipFill rotWithShape="1">
          <a:blip r:embed="rId5"/>
          <a:srcRect l="6723" r="3362"/>
          <a:stretch/>
        </p:blipFill>
        <p:spPr>
          <a:xfrm>
            <a:off x="-13446" y="4572000"/>
            <a:ext cx="1486796" cy="2362200"/>
          </a:xfrm>
          <a:prstGeom prst="rect">
            <a:avLst/>
          </a:prstGeom>
          <a:ln>
            <a:noFill/>
          </a:ln>
          <a:effectLst>
            <a:softEdge rad="112500"/>
          </a:effectLst>
        </p:spPr>
      </p:pic>
      <p:pic>
        <p:nvPicPr>
          <p:cNvPr id="12" name="Picture 11" descr="0812-ronnie-sammie-splash-credit.jpg"/>
          <p:cNvPicPr>
            <a:picLocks noChangeAspect="1"/>
          </p:cNvPicPr>
          <p:nvPr/>
        </p:nvPicPr>
        <p:blipFill rotWithShape="1">
          <a:blip r:embed="rId6"/>
          <a:srcRect l="1727" r="3088" b="4535"/>
          <a:stretch/>
        </p:blipFill>
        <p:spPr>
          <a:xfrm>
            <a:off x="1438835" y="4648200"/>
            <a:ext cx="2218765" cy="2286000"/>
          </a:xfrm>
          <a:prstGeom prst="rect">
            <a:avLst/>
          </a:prstGeom>
          <a:ln>
            <a:noFill/>
          </a:ln>
          <a:effectLst>
            <a:softEdge rad="112500"/>
          </a:effectLst>
        </p:spPr>
      </p:pic>
      <p:pic>
        <p:nvPicPr>
          <p:cNvPr id="2" name="Picture 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0" y="4953000"/>
            <a:ext cx="2057400" cy="181587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400300"/>
            <a:ext cx="2895600" cy="2171700"/>
          </a:xfrm>
          <a:prstGeom prst="rect">
            <a:avLst/>
          </a:prstGeom>
          <a:ln>
            <a:noFill/>
          </a:ln>
          <a:effectLst>
            <a:softEdge rad="112500"/>
          </a:effec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4925" y="2514600"/>
            <a:ext cx="2759075" cy="2069307"/>
          </a:xfrm>
          <a:prstGeom prst="rect">
            <a:avLst/>
          </a:prstGeom>
          <a:ln>
            <a:noFill/>
          </a:ln>
          <a:effectLst>
            <a:softEdge rad="112500"/>
          </a:effec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6612" y="2575209"/>
            <a:ext cx="3025588" cy="1920591"/>
          </a:xfrm>
          <a:prstGeom prst="rect">
            <a:avLst/>
          </a:prstGeom>
          <a:ln>
            <a:noFill/>
          </a:ln>
          <a:effectLst>
            <a:softEdge rad="112500"/>
          </a:effectLst>
        </p:spPr>
      </p:pic>
    </p:spTree>
    <p:extLst>
      <p:ext uri="{BB962C8B-B14F-4D97-AF65-F5344CB8AC3E}">
        <p14:creationId xmlns:p14="http://schemas.microsoft.com/office/powerpoint/2010/main" val="134547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09600" y="76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9288F"/>
                </a:solidFill>
                <a:effectLst/>
                <a:uLnTx/>
                <a:uFillTx/>
                <a:latin typeface="+mn-lt"/>
                <a:ea typeface="+mn-ea"/>
                <a:cs typeface="+mn-cs"/>
              </a:rPr>
              <a:t>  </a:t>
            </a:r>
            <a:r>
              <a:rPr kumimoji="0" lang="en-US" sz="4500" b="1" i="0" u="none" strike="noStrike" kern="1200" cap="none" spc="0" normalizeH="0" baseline="0" noProof="0" dirty="0" smtClean="0">
                <a:ln>
                  <a:noFill/>
                </a:ln>
                <a:solidFill>
                  <a:srgbClr val="C9288F"/>
                </a:solidFill>
                <a:effectLst/>
                <a:uLnTx/>
                <a:uFillTx/>
                <a:latin typeface="+mn-lt"/>
                <a:ea typeface="+mn-ea"/>
                <a:cs typeface="+mn-cs"/>
              </a:rPr>
              <a:t>COMMERCIAL</a:t>
            </a:r>
            <a:endParaRPr kumimoji="0" lang="en-US" sz="4500" b="1" i="0" u="none" strike="noStrike" kern="1200" cap="none" spc="0" normalizeH="0" baseline="0" noProof="0" dirty="0">
              <a:ln>
                <a:noFill/>
              </a:ln>
              <a:solidFill>
                <a:srgbClr val="C9288F"/>
              </a:solidFill>
              <a:effectLst/>
              <a:uLnTx/>
              <a:uFillTx/>
              <a:latin typeface="+mn-lt"/>
              <a:ea typeface="+mn-ea"/>
              <a:cs typeface="+mn-cs"/>
            </a:endParaRPr>
          </a:p>
        </p:txBody>
      </p:sp>
      <p:pic>
        <p:nvPicPr>
          <p:cNvPr id="6" name="Picture 5"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pic>
        <p:nvPicPr>
          <p:cNvPr id="7" name="Picture 6" descr="fire and ice.jpg"/>
          <p:cNvPicPr>
            <a:picLocks noChangeAspect="1"/>
          </p:cNvPicPr>
          <p:nvPr/>
        </p:nvPicPr>
        <p:blipFill>
          <a:blip r:embed="rId4">
            <a:clrChange>
              <a:clrFrom>
                <a:srgbClr val="000000"/>
              </a:clrFrom>
              <a:clrTo>
                <a:srgbClr val="000000">
                  <a:alpha val="0"/>
                </a:srgbClr>
              </a:clrTo>
            </a:clrChange>
          </a:blip>
          <a:stretch>
            <a:fillRect/>
          </a:stretch>
        </p:blipFill>
        <p:spPr>
          <a:xfrm>
            <a:off x="2667000" y="4209649"/>
            <a:ext cx="3581400" cy="2648351"/>
          </a:xfrm>
          <a:prstGeom prst="rect">
            <a:avLst/>
          </a:prstGeom>
        </p:spPr>
      </p:pic>
      <p:sp>
        <p:nvSpPr>
          <p:cNvPr id="8" name="TextBox 7"/>
          <p:cNvSpPr txBox="1"/>
          <p:nvPr/>
        </p:nvSpPr>
        <p:spPr>
          <a:xfrm>
            <a:off x="1828800" y="2209800"/>
            <a:ext cx="4953000" cy="1200329"/>
          </a:xfrm>
          <a:prstGeom prst="rect">
            <a:avLst/>
          </a:prstGeom>
          <a:solidFill>
            <a:srgbClr val="000000">
              <a:alpha val="90000"/>
            </a:srgbClr>
          </a:solidFill>
          <a:effectLst>
            <a:softEdge rad="114300"/>
          </a:effectLst>
        </p:spPr>
        <p:txBody>
          <a:bodyPr wrap="square" rtlCol="0">
            <a:spAutoFit/>
          </a:bodyPr>
          <a:lstStyle/>
          <a:p>
            <a:endParaRPr lang="en-US" b="1" dirty="0" smtClean="0">
              <a:solidFill>
                <a:srgbClr val="C9288F"/>
              </a:solidFill>
            </a:endParaRPr>
          </a:p>
          <a:p>
            <a:pPr algn="ctr"/>
            <a:r>
              <a:rPr lang="en-US" b="1" dirty="0">
                <a:solidFill>
                  <a:srgbClr val="C9288F"/>
                </a:solidFill>
              </a:rPr>
              <a:t> </a:t>
            </a:r>
            <a:r>
              <a:rPr lang="en-US" b="1" dirty="0" smtClean="0">
                <a:solidFill>
                  <a:srgbClr val="C9288F"/>
                </a:solidFill>
              </a:rPr>
              <a:t> Trojan Fire &amp; Ice:</a:t>
            </a:r>
          </a:p>
          <a:p>
            <a:pPr algn="ctr"/>
            <a:r>
              <a:rPr lang="en-US" b="1" dirty="0" smtClean="0">
                <a:solidFill>
                  <a:srgbClr val="C9288F"/>
                </a:solidFill>
              </a:rPr>
              <a:t>See what it can do for you!</a:t>
            </a:r>
          </a:p>
          <a:p>
            <a:pPr lvl="1"/>
            <a:endParaRPr lang="en-US" b="1" dirty="0">
              <a:solidFill>
                <a:srgbClr val="C9288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600" y="76200"/>
            <a:ext cx="8229600" cy="1143000"/>
          </a:xfrm>
        </p:spPr>
        <p:txBody>
          <a:bodyPr>
            <a:noAutofit/>
          </a:bodyPr>
          <a:lstStyle/>
          <a:p>
            <a:r>
              <a:rPr lang="en-US" sz="4100" b="1" dirty="0" smtClean="0">
                <a:solidFill>
                  <a:srgbClr val="C9288F"/>
                </a:solidFill>
                <a:latin typeface="+mn-lt"/>
                <a:ea typeface="+mn-ea"/>
                <a:cs typeface="+mn-cs"/>
              </a:rPr>
              <a:t>     </a:t>
            </a:r>
            <a:r>
              <a:rPr lang="en-US" sz="4500" b="1" dirty="0" smtClean="0">
                <a:solidFill>
                  <a:srgbClr val="C9288F"/>
                </a:solidFill>
                <a:latin typeface="+mn-lt"/>
                <a:ea typeface="+mn-ea"/>
                <a:cs typeface="+mn-cs"/>
              </a:rPr>
              <a:t>Even the coldest will melt…</a:t>
            </a:r>
            <a:endParaRPr lang="en-US" sz="4500" b="1" dirty="0">
              <a:solidFill>
                <a:srgbClr val="C9288F"/>
              </a:solidFill>
              <a:latin typeface="+mn-lt"/>
              <a:ea typeface="+mn-ea"/>
              <a:cs typeface="+mn-cs"/>
            </a:endParaRPr>
          </a:p>
        </p:txBody>
      </p:sp>
      <p:pic>
        <p:nvPicPr>
          <p:cNvPr id="7" name="Picture 6"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pic>
        <p:nvPicPr>
          <p:cNvPr id="19" name="Content Placeholder 3" descr="newpaper.jpg"/>
          <p:cNvPicPr>
            <a:picLocks noGrp="1" noChangeAspect="1"/>
          </p:cNvPicPr>
          <p:nvPr/>
        </p:nvPicPr>
        <p:blipFill>
          <a:blip r:embed="rId4" cstate="print"/>
          <a:stretch>
            <a:fillRect/>
          </a:stretch>
        </p:blipFill>
        <p:spPr>
          <a:xfrm>
            <a:off x="1752600" y="1447800"/>
            <a:ext cx="5638800" cy="5370513"/>
          </a:xfrm>
          <a:prstGeom prst="rect">
            <a:avLst/>
          </a:prstGeom>
          <a:effectLst>
            <a:softEdge rad="63500"/>
          </a:effectLst>
        </p:spPr>
      </p:pic>
      <p:pic>
        <p:nvPicPr>
          <p:cNvPr id="20" name="Picture 19" descr="miranda.jpg"/>
          <p:cNvPicPr>
            <a:picLocks noChangeAspect="1"/>
          </p:cNvPicPr>
          <p:nvPr/>
        </p:nvPicPr>
        <p:blipFill rotWithShape="1">
          <a:blip r:embed="rId5" cstate="print"/>
          <a:srcRect b="14626"/>
          <a:stretch/>
        </p:blipFill>
        <p:spPr>
          <a:xfrm>
            <a:off x="2438400" y="2191545"/>
            <a:ext cx="2435987" cy="2079690"/>
          </a:xfrm>
          <a:prstGeom prst="rect">
            <a:avLst/>
          </a:prstGeom>
          <a:ln>
            <a:noFill/>
          </a:ln>
          <a:effectLst>
            <a:softEdge rad="112500"/>
          </a:effectLst>
        </p:spPr>
      </p:pic>
      <p:pic>
        <p:nvPicPr>
          <p:cNvPr id="21" name="Picture 20" descr="miranda_priestly_devil.jpg"/>
          <p:cNvPicPr>
            <a:picLocks noChangeAspect="1"/>
          </p:cNvPicPr>
          <p:nvPr/>
        </p:nvPicPr>
        <p:blipFill>
          <a:blip r:embed="rId6" cstate="print"/>
          <a:srcRect l="14126" r="10223"/>
          <a:stretch>
            <a:fillRect/>
          </a:stretch>
        </p:blipFill>
        <p:spPr>
          <a:xfrm>
            <a:off x="4800600" y="2191545"/>
            <a:ext cx="2234425" cy="2286000"/>
          </a:xfrm>
          <a:prstGeom prst="rect">
            <a:avLst/>
          </a:prstGeom>
          <a:ln>
            <a:noFill/>
          </a:ln>
          <a:effectLst>
            <a:softEdge rad="112500"/>
          </a:effectLst>
        </p:spPr>
      </p:pic>
      <p:pic>
        <p:nvPicPr>
          <p:cNvPr id="22" name="Picture 21" descr="its-complicated.jpg"/>
          <p:cNvPicPr>
            <a:picLocks noChangeAspect="1"/>
          </p:cNvPicPr>
          <p:nvPr/>
        </p:nvPicPr>
        <p:blipFill>
          <a:blip r:embed="rId7" cstate="print"/>
          <a:srcRect l="3147" r="7907"/>
          <a:stretch>
            <a:fillRect/>
          </a:stretch>
        </p:blipFill>
        <p:spPr>
          <a:xfrm>
            <a:off x="2286000" y="4325145"/>
            <a:ext cx="2897914" cy="2057400"/>
          </a:xfrm>
          <a:prstGeom prst="rect">
            <a:avLst/>
          </a:prstGeom>
          <a:ln>
            <a:noFill/>
          </a:ln>
          <a:effectLst>
            <a:softEdge rad="112500"/>
          </a:effectLst>
        </p:spPr>
      </p:pic>
      <p:pic>
        <p:nvPicPr>
          <p:cNvPr id="23" name="Picture 22" descr="Its-Complicated-Soundtrack-2009-300x300.jpg"/>
          <p:cNvPicPr>
            <a:picLocks noChangeAspect="1"/>
          </p:cNvPicPr>
          <p:nvPr/>
        </p:nvPicPr>
        <p:blipFill>
          <a:blip r:embed="rId8" cstate="print"/>
          <a:srcRect b="38000"/>
          <a:stretch>
            <a:fillRect/>
          </a:stretch>
        </p:blipFill>
        <p:spPr>
          <a:xfrm>
            <a:off x="4876800" y="4401345"/>
            <a:ext cx="2179485" cy="1905000"/>
          </a:xfrm>
          <a:prstGeom prst="rect">
            <a:avLst/>
          </a:prstGeom>
          <a:ln>
            <a:noFill/>
          </a:ln>
          <a:effectLst>
            <a:softEdge rad="112500"/>
          </a:effectLst>
        </p:spPr>
      </p:pic>
      <p:pic>
        <p:nvPicPr>
          <p:cNvPr id="24" name="Picture 23" descr="fireice.jpg"/>
          <p:cNvPicPr>
            <a:picLocks noChangeAspect="1"/>
          </p:cNvPicPr>
          <p:nvPr/>
        </p:nvPicPr>
        <p:blipFill>
          <a:blip r:embed="rId3" cstate="print">
            <a:clrChange>
              <a:clrFrom>
                <a:srgbClr val="FFFFFF"/>
              </a:clrFrom>
              <a:clrTo>
                <a:srgbClr val="FFFFFF">
                  <a:alpha val="0"/>
                </a:srgbClr>
              </a:clrTo>
            </a:clrChange>
          </a:blip>
          <a:stretch>
            <a:fillRect/>
          </a:stretch>
        </p:blipFill>
        <p:spPr>
          <a:xfrm rot="19080000">
            <a:off x="3997777" y="3208959"/>
            <a:ext cx="1517687" cy="1371600"/>
          </a:xfrm>
          <a:prstGeom prst="rect">
            <a:avLst/>
          </a:prstGeom>
        </p:spPr>
      </p:pic>
      <p:sp>
        <p:nvSpPr>
          <p:cNvPr id="25" name="TextBox 10"/>
          <p:cNvSpPr txBox="1"/>
          <p:nvPr/>
        </p:nvSpPr>
        <p:spPr>
          <a:xfrm>
            <a:off x="2438400" y="1962945"/>
            <a:ext cx="4267200"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smtClean="0"/>
          </a:p>
          <a:p>
            <a:pPr algn="ctr"/>
            <a:r>
              <a:rPr lang="en-US" sz="2800" b="1" dirty="0" smtClean="0"/>
              <a:t>Ice…</a:t>
            </a:r>
            <a:endParaRPr lang="en-US" sz="2800" dirty="0"/>
          </a:p>
        </p:txBody>
      </p:sp>
      <p:sp>
        <p:nvSpPr>
          <p:cNvPr id="26" name="TextBox 11"/>
          <p:cNvSpPr txBox="1"/>
          <p:nvPr/>
        </p:nvSpPr>
        <p:spPr>
          <a:xfrm>
            <a:off x="2331885" y="4034135"/>
            <a:ext cx="4724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t>Meet Fire…</a:t>
            </a:r>
            <a:endParaRPr lang="en-US" sz="2400" dirty="0"/>
          </a:p>
        </p:txBody>
      </p:sp>
      <p:sp>
        <p:nvSpPr>
          <p:cNvPr id="27" name="TextBox 12"/>
          <p:cNvSpPr txBox="1"/>
          <p:nvPr/>
        </p:nvSpPr>
        <p:spPr>
          <a:xfrm>
            <a:off x="2308412" y="6248400"/>
            <a:ext cx="4648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Trojan Fire&amp; Ice, Heat up your senses   </a:t>
            </a:r>
            <a:endParaRPr lang="en-US" dirty="0"/>
          </a:p>
        </p:txBody>
      </p:sp>
    </p:spTree>
    <p:extLst>
      <p:ext uri="{BB962C8B-B14F-4D97-AF65-F5344CB8AC3E}">
        <p14:creationId xmlns:p14="http://schemas.microsoft.com/office/powerpoint/2010/main" val="993569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600" y="76200"/>
            <a:ext cx="8229600" cy="1143000"/>
          </a:xfrm>
        </p:spPr>
        <p:txBody>
          <a:bodyPr>
            <a:noAutofit/>
          </a:bodyPr>
          <a:lstStyle/>
          <a:p>
            <a:r>
              <a:rPr lang="en-US" sz="4100" b="1" dirty="0" smtClean="0">
                <a:solidFill>
                  <a:srgbClr val="C9288F"/>
                </a:solidFill>
                <a:latin typeface="+mn-lt"/>
                <a:ea typeface="+mn-ea"/>
                <a:cs typeface="+mn-cs"/>
              </a:rPr>
              <a:t> </a:t>
            </a:r>
            <a:r>
              <a:rPr lang="en-US" sz="4500" b="1" dirty="0" smtClean="0">
                <a:solidFill>
                  <a:srgbClr val="C9288F"/>
                </a:solidFill>
                <a:latin typeface="+mn-lt"/>
                <a:ea typeface="+mn-ea"/>
                <a:cs typeface="+mn-cs"/>
              </a:rPr>
              <a:t>Set your dreams on fire…</a:t>
            </a:r>
            <a:endParaRPr lang="en-US" sz="4500" b="1" dirty="0">
              <a:solidFill>
                <a:srgbClr val="C9288F"/>
              </a:solidFill>
              <a:latin typeface="+mn-lt"/>
              <a:ea typeface="+mn-ea"/>
              <a:cs typeface="+mn-cs"/>
            </a:endParaRPr>
          </a:p>
        </p:txBody>
      </p:sp>
      <p:pic>
        <p:nvPicPr>
          <p:cNvPr id="6" name="Picture 5"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pic>
        <p:nvPicPr>
          <p:cNvPr id="16" name="Picture 15" descr="newpaper.jpg"/>
          <p:cNvPicPr>
            <a:picLocks noChangeAspect="1"/>
          </p:cNvPicPr>
          <p:nvPr/>
        </p:nvPicPr>
        <p:blipFill>
          <a:blip r:embed="rId4" cstate="print"/>
          <a:stretch>
            <a:fillRect/>
          </a:stretch>
        </p:blipFill>
        <p:spPr>
          <a:xfrm>
            <a:off x="2312945" y="1447800"/>
            <a:ext cx="4518110" cy="5410200"/>
          </a:xfrm>
          <a:prstGeom prst="rect">
            <a:avLst/>
          </a:prstGeom>
          <a:effectLst>
            <a:softEdge rad="63500"/>
          </a:effectLst>
        </p:spPr>
      </p:pic>
      <p:pic>
        <p:nvPicPr>
          <p:cNvPr id="17" name="Picture 16" descr="images.jpg"/>
          <p:cNvPicPr>
            <a:picLocks noChangeAspect="1"/>
          </p:cNvPicPr>
          <p:nvPr/>
        </p:nvPicPr>
        <p:blipFill>
          <a:blip r:embed="rId5" cstate="print"/>
          <a:stretch>
            <a:fillRect/>
          </a:stretch>
        </p:blipFill>
        <p:spPr>
          <a:xfrm>
            <a:off x="2846345" y="3429000"/>
            <a:ext cx="1752600" cy="2398590"/>
          </a:xfrm>
          <a:prstGeom prst="rect">
            <a:avLst/>
          </a:prstGeom>
          <a:ln>
            <a:noFill/>
          </a:ln>
          <a:effectLst>
            <a:softEdge rad="112500"/>
          </a:effectLst>
        </p:spPr>
      </p:pic>
      <p:sp>
        <p:nvSpPr>
          <p:cNvPr id="18" name="Cloud Callout 17"/>
          <p:cNvSpPr/>
          <p:nvPr/>
        </p:nvSpPr>
        <p:spPr>
          <a:xfrm>
            <a:off x="3455945" y="2209800"/>
            <a:ext cx="2362200" cy="1447800"/>
          </a:xfrm>
          <a:prstGeom prst="cloudCallout">
            <a:avLst/>
          </a:prstGeom>
          <a:blipFill rotWithShape="1">
            <a:blip r:embed="rId6" cstate="print"/>
            <a:stretch>
              <a:fillRect/>
            </a:stretch>
          </a:blipFill>
          <a:ln w="412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Plus 18"/>
          <p:cNvSpPr/>
          <p:nvPr/>
        </p:nvSpPr>
        <p:spPr>
          <a:xfrm>
            <a:off x="4217945" y="4038600"/>
            <a:ext cx="838200" cy="914400"/>
          </a:xfrm>
          <a:prstGeom prst="mathPlus">
            <a:avLst/>
          </a:prstGeom>
          <a:solidFill>
            <a:srgbClr val="E800FF"/>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endParaRPr>
          </a:p>
        </p:txBody>
      </p:sp>
      <p:pic>
        <p:nvPicPr>
          <p:cNvPr id="20" name="Picture 19" descr="fireice.jpg"/>
          <p:cNvPicPr>
            <a:picLocks noChangeAspect="1"/>
          </p:cNvPicPr>
          <p:nvPr/>
        </p:nvPicPr>
        <p:blipFill>
          <a:blip r:embed="rId3" cstate="print">
            <a:clrChange>
              <a:clrFrom>
                <a:srgbClr val="FFFFFF"/>
              </a:clrFrom>
              <a:clrTo>
                <a:srgbClr val="FFFFFF">
                  <a:alpha val="0"/>
                </a:srgbClr>
              </a:clrTo>
            </a:clrChange>
          </a:blip>
          <a:stretch>
            <a:fillRect/>
          </a:stretch>
        </p:blipFill>
        <p:spPr>
          <a:xfrm rot="20433677">
            <a:off x="5001210" y="3705595"/>
            <a:ext cx="1424863" cy="1287711"/>
          </a:xfrm>
          <a:prstGeom prst="rect">
            <a:avLst/>
          </a:prstGeom>
        </p:spPr>
      </p:pic>
      <p:sp>
        <p:nvSpPr>
          <p:cNvPr id="21" name="Equal 20"/>
          <p:cNvSpPr/>
          <p:nvPr/>
        </p:nvSpPr>
        <p:spPr>
          <a:xfrm>
            <a:off x="2998745" y="5715000"/>
            <a:ext cx="914400" cy="685800"/>
          </a:xfrm>
          <a:prstGeom prst="mathEqual">
            <a:avLst/>
          </a:prstGeom>
          <a:solidFill>
            <a:srgbClr val="E800FF"/>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22" name="Picture 21" descr="mclovinsex.jpg"/>
          <p:cNvPicPr>
            <a:picLocks noChangeAspect="1"/>
          </p:cNvPicPr>
          <p:nvPr/>
        </p:nvPicPr>
        <p:blipFill>
          <a:blip r:embed="rId7" cstate="print"/>
          <a:srcRect l="27500" t="6667" r="12500" b="3333"/>
          <a:stretch>
            <a:fillRect/>
          </a:stretch>
        </p:blipFill>
        <p:spPr>
          <a:xfrm>
            <a:off x="4522745" y="5105400"/>
            <a:ext cx="16256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3" descr="wordle.tiff"/>
          <p:cNvPicPr>
            <a:picLocks noChangeAspect="1"/>
          </p:cNvPicPr>
          <p:nvPr/>
        </p:nvPicPr>
        <p:blipFill>
          <a:blip r:embed="rId3">
            <a:alphaModFix amt="75000"/>
          </a:blip>
          <a:srcRect l="-4897" r="-4897"/>
          <a:stretch>
            <a:fillRect/>
          </a:stretch>
        </p:blipFill>
        <p:spPr>
          <a:xfrm>
            <a:off x="457200" y="1874837"/>
            <a:ext cx="8229600" cy="4525963"/>
          </a:xfrm>
          <a:prstGeom prst="rect">
            <a:avLst/>
          </a:prstGeom>
          <a:ln>
            <a:noFill/>
          </a:ln>
          <a:effectLst>
            <a:softEdge rad="112500"/>
          </a:effectLst>
        </p:spPr>
      </p:pic>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09600" y="76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C9288F"/>
                </a:solidFill>
                <a:effectLst/>
                <a:uLnTx/>
                <a:uFillTx/>
                <a:latin typeface="+mn-lt"/>
                <a:ea typeface="+mn-ea"/>
                <a:cs typeface="+mn-cs"/>
              </a:rPr>
              <a:t>TROJAN FIRE &amp; ICE</a:t>
            </a:r>
            <a:endParaRPr kumimoji="0" lang="en-US" sz="4500" b="1" i="0" u="none" strike="noStrike" kern="1200" cap="none" spc="0" normalizeH="0" baseline="0" noProof="0" dirty="0">
              <a:ln>
                <a:noFill/>
              </a:ln>
              <a:solidFill>
                <a:srgbClr val="C9288F"/>
              </a:solidFill>
              <a:effectLst/>
              <a:uLnTx/>
              <a:uFillTx/>
              <a:latin typeface="+mn-lt"/>
              <a:ea typeface="+mn-ea"/>
              <a:cs typeface="+mn-cs"/>
            </a:endParaRPr>
          </a:p>
        </p:txBody>
      </p:sp>
      <p:pic>
        <p:nvPicPr>
          <p:cNvPr id="7" name="Picture 6" descr="fireice.jpg"/>
          <p:cNvPicPr>
            <a:picLocks noChangeAspect="1"/>
          </p:cNvPicPr>
          <p:nvPr/>
        </p:nvPicPr>
        <p:blipFill>
          <a:blip r:embed="rId4">
            <a:clrChange>
              <a:clrFrom>
                <a:srgbClr val="FFFFFF"/>
              </a:clrFrom>
              <a:clrTo>
                <a:srgbClr val="FFFFFF">
                  <a:alpha val="0"/>
                </a:srgbClr>
              </a:clrTo>
            </a:clrChange>
          </a:blip>
          <a:stretch>
            <a:fillRect/>
          </a:stretch>
        </p:blipFill>
        <p:spPr>
          <a:xfrm>
            <a:off x="228600" y="76200"/>
            <a:ext cx="1517687" cy="1371600"/>
          </a:xfrm>
          <a:prstGeom prst="rect">
            <a:avLst/>
          </a:prstGeom>
        </p:spPr>
      </p:pic>
    </p:spTree>
    <p:extLst>
      <p:ext uri="{BB962C8B-B14F-4D97-AF65-F5344CB8AC3E}">
        <p14:creationId xmlns:p14="http://schemas.microsoft.com/office/powerpoint/2010/main" val="1232625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524000"/>
            <a:ext cx="7467600" cy="5232202"/>
          </a:xfrm>
          <a:prstGeom prst="rect">
            <a:avLst/>
          </a:prstGeom>
          <a:solidFill>
            <a:schemeClr val="tx1">
              <a:alpha val="90000"/>
            </a:schemeClr>
          </a:solidFill>
          <a:effectLst>
            <a:softEdge rad="114300"/>
          </a:effectLst>
        </p:spPr>
        <p:txBody>
          <a:bodyPr wrap="square" rtlCol="0">
            <a:spAutoFit/>
          </a:bodyPr>
          <a:lstStyle/>
          <a:p>
            <a:endParaRPr lang="en-US" b="1" dirty="0" smtClean="0">
              <a:solidFill>
                <a:srgbClr val="C9288F"/>
              </a:solidFill>
            </a:endParaRPr>
          </a:p>
          <a:p>
            <a:r>
              <a:rPr lang="en-US" b="1" dirty="0" smtClean="0">
                <a:solidFill>
                  <a:srgbClr val="C9288F"/>
                </a:solidFill>
              </a:rPr>
              <a:t>  FOR IMMEDIATE RELASE</a:t>
            </a:r>
          </a:p>
          <a:p>
            <a:r>
              <a:rPr lang="en-US" b="1" dirty="0" smtClean="0">
                <a:solidFill>
                  <a:srgbClr val="C9288F"/>
                </a:solidFill>
              </a:rPr>
              <a:t>  Re: </a:t>
            </a:r>
            <a:r>
              <a:rPr lang="en-US" b="1" dirty="0">
                <a:solidFill>
                  <a:srgbClr val="C9288F"/>
                </a:solidFill>
              </a:rPr>
              <a:t>Freeze your hesitations and melt with our sensations: the </a:t>
            </a:r>
            <a:r>
              <a:rPr lang="en-US" b="1" dirty="0" smtClean="0">
                <a:solidFill>
                  <a:srgbClr val="C9288F"/>
                </a:solidFill>
              </a:rPr>
              <a:t>new	    </a:t>
            </a:r>
          </a:p>
          <a:p>
            <a:r>
              <a:rPr lang="en-US" b="1" dirty="0" smtClean="0">
                <a:solidFill>
                  <a:srgbClr val="C9288F"/>
                </a:solidFill>
              </a:rPr>
              <a:t>  experience </a:t>
            </a:r>
            <a:r>
              <a:rPr lang="en-US" b="1" dirty="0">
                <a:solidFill>
                  <a:srgbClr val="C9288F"/>
                </a:solidFill>
              </a:rPr>
              <a:t>from </a:t>
            </a:r>
            <a:r>
              <a:rPr lang="en-US" b="1" dirty="0" smtClean="0">
                <a:solidFill>
                  <a:srgbClr val="C9288F"/>
                </a:solidFill>
              </a:rPr>
              <a:t>Trojan</a:t>
            </a:r>
          </a:p>
          <a:p>
            <a:endParaRPr lang="en-US" b="1" dirty="0">
              <a:solidFill>
                <a:srgbClr val="C9288F"/>
              </a:solidFill>
            </a:endParaRPr>
          </a:p>
          <a:p>
            <a:r>
              <a:rPr lang="en-US" b="1" dirty="0" smtClean="0">
                <a:solidFill>
                  <a:srgbClr val="C9288F"/>
                </a:solidFill>
              </a:rPr>
              <a:t>  Trojan Fire &amp; Ice, being a relatively new product, is going to be targeted       </a:t>
            </a:r>
          </a:p>
          <a:p>
            <a:r>
              <a:rPr lang="en-US" b="1" dirty="0">
                <a:solidFill>
                  <a:srgbClr val="C9288F"/>
                </a:solidFill>
              </a:rPr>
              <a:t> </a:t>
            </a:r>
            <a:r>
              <a:rPr lang="en-US" b="1" dirty="0" smtClean="0">
                <a:solidFill>
                  <a:srgbClr val="C9288F"/>
                </a:solidFill>
              </a:rPr>
              <a:t> towards the younger generation. No other condom offers what we offer. No </a:t>
            </a:r>
          </a:p>
          <a:p>
            <a:r>
              <a:rPr lang="en-US" b="1" dirty="0">
                <a:solidFill>
                  <a:srgbClr val="C9288F"/>
                </a:solidFill>
              </a:rPr>
              <a:t> </a:t>
            </a:r>
            <a:r>
              <a:rPr lang="en-US" b="1" dirty="0" smtClean="0">
                <a:solidFill>
                  <a:srgbClr val="C9288F"/>
                </a:solidFill>
              </a:rPr>
              <a:t> only is there dual lubrication, there is also a dual sensation that releases </a:t>
            </a:r>
          </a:p>
          <a:p>
            <a:r>
              <a:rPr lang="en-US" b="1" dirty="0">
                <a:solidFill>
                  <a:srgbClr val="C9288F"/>
                </a:solidFill>
              </a:rPr>
              <a:t> </a:t>
            </a:r>
            <a:r>
              <a:rPr lang="en-US" b="1" dirty="0" smtClean="0">
                <a:solidFill>
                  <a:srgbClr val="C9288F"/>
                </a:solidFill>
              </a:rPr>
              <a:t> warming and tingling feelings to both partners. </a:t>
            </a:r>
          </a:p>
          <a:p>
            <a:endParaRPr lang="en-US" b="1" dirty="0">
              <a:solidFill>
                <a:srgbClr val="C9288F"/>
              </a:solidFill>
            </a:endParaRPr>
          </a:p>
          <a:p>
            <a:r>
              <a:rPr lang="en-US" b="1" dirty="0">
                <a:solidFill>
                  <a:srgbClr val="C9288F"/>
                </a:solidFill>
              </a:rPr>
              <a:t> </a:t>
            </a:r>
            <a:r>
              <a:rPr lang="en-US" b="1" dirty="0" smtClean="0">
                <a:solidFill>
                  <a:srgbClr val="C9288F"/>
                </a:solidFill>
              </a:rPr>
              <a:t> As we progress in our campaign and advertisements, a formal press release   </a:t>
            </a:r>
          </a:p>
          <a:p>
            <a:r>
              <a:rPr lang="en-US" b="1" dirty="0">
                <a:solidFill>
                  <a:srgbClr val="C9288F"/>
                </a:solidFill>
              </a:rPr>
              <a:t> </a:t>
            </a:r>
            <a:r>
              <a:rPr lang="en-US" b="1" dirty="0" smtClean="0">
                <a:solidFill>
                  <a:srgbClr val="C9288F"/>
                </a:solidFill>
              </a:rPr>
              <a:t> will be announced  to the public. Upcoming events, promotions, print ads, </a:t>
            </a:r>
          </a:p>
          <a:p>
            <a:r>
              <a:rPr lang="en-US" b="1" dirty="0">
                <a:solidFill>
                  <a:srgbClr val="C9288F"/>
                </a:solidFill>
              </a:rPr>
              <a:t> </a:t>
            </a:r>
            <a:r>
              <a:rPr lang="en-US" b="1" dirty="0" smtClean="0">
                <a:solidFill>
                  <a:srgbClr val="C9288F"/>
                </a:solidFill>
              </a:rPr>
              <a:t> and commercials will be used to officially launch our product and its brand </a:t>
            </a:r>
          </a:p>
          <a:p>
            <a:r>
              <a:rPr lang="en-US" b="1" dirty="0">
                <a:solidFill>
                  <a:srgbClr val="C9288F"/>
                </a:solidFill>
              </a:rPr>
              <a:t> </a:t>
            </a:r>
            <a:r>
              <a:rPr lang="en-US" b="1" dirty="0" smtClean="0">
                <a:solidFill>
                  <a:srgbClr val="C9288F"/>
                </a:solidFill>
              </a:rPr>
              <a:t> new campaign.</a:t>
            </a:r>
          </a:p>
          <a:p>
            <a:endParaRPr lang="en-US" b="1" dirty="0">
              <a:solidFill>
                <a:srgbClr val="C9288F"/>
              </a:solidFill>
            </a:endParaRPr>
          </a:p>
          <a:p>
            <a:r>
              <a:rPr lang="en-US" b="1" dirty="0" smtClean="0">
                <a:solidFill>
                  <a:srgbClr val="C9288F"/>
                </a:solidFill>
              </a:rPr>
              <a:t>  Sincerely,</a:t>
            </a:r>
          </a:p>
          <a:p>
            <a:endParaRPr lang="en-US" b="1" dirty="0">
              <a:solidFill>
                <a:srgbClr val="C9288F"/>
              </a:solidFill>
            </a:endParaRPr>
          </a:p>
          <a:p>
            <a:r>
              <a:rPr lang="en-US" b="1" dirty="0" smtClean="0">
                <a:solidFill>
                  <a:srgbClr val="C9288F"/>
                </a:solidFill>
              </a:rPr>
              <a:t>  Racey Agency</a:t>
            </a:r>
            <a:endParaRPr lang="en-US" sz="200" b="1" dirty="0">
              <a:solidFill>
                <a:srgbClr val="C9288F"/>
              </a:solidFill>
            </a:endParaRPr>
          </a:p>
          <a:p>
            <a:endParaRPr lang="en-US" sz="200" b="1" dirty="0">
              <a:solidFill>
                <a:srgbClr val="C9288F"/>
              </a:solidFill>
            </a:endParaRPr>
          </a:p>
          <a:p>
            <a:endParaRPr lang="en-US" sz="200" b="1" dirty="0" smtClean="0">
              <a:solidFill>
                <a:srgbClr val="C9288F"/>
              </a:solidFill>
            </a:endParaRPr>
          </a:p>
          <a:p>
            <a:endParaRPr lang="en-US" sz="200" b="1" dirty="0">
              <a:solidFill>
                <a:srgbClr val="C9288F"/>
              </a:solidFill>
            </a:endParaRPr>
          </a:p>
          <a:p>
            <a:endParaRPr lang="en-US" sz="200" b="1" dirty="0" smtClean="0">
              <a:solidFill>
                <a:srgbClr val="C9288F"/>
              </a:solidFill>
            </a:endParaRPr>
          </a:p>
          <a:p>
            <a:endParaRPr lang="en-US" sz="200" dirty="0">
              <a:solidFill>
                <a:srgbClr val="E800FF"/>
              </a:solidFill>
            </a:endParaRPr>
          </a:p>
        </p:txBody>
      </p:sp>
      <p:sp>
        <p:nvSpPr>
          <p:cNvPr id="7" name="Cloud 6"/>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Press Release</a:t>
            </a:r>
            <a:endParaRPr lang="en-US" sz="4500" b="1" dirty="0">
              <a:solidFill>
                <a:srgbClr val="C9288F"/>
              </a:solidFill>
              <a:latin typeface="+mn-lt"/>
              <a:ea typeface="+mn-ea"/>
              <a:cs typeface="+mn-cs"/>
            </a:endParaRPr>
          </a:p>
        </p:txBody>
      </p:sp>
      <p:pic>
        <p:nvPicPr>
          <p:cNvPr id="9" name="Picture 8"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Tree>
    <p:extLst>
      <p:ext uri="{BB962C8B-B14F-4D97-AF65-F5344CB8AC3E}">
        <p14:creationId xmlns:p14="http://schemas.microsoft.com/office/powerpoint/2010/main" val="3569706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Lets wrap it up…</a:t>
            </a:r>
            <a:endParaRPr lang="en-US" sz="4500" b="1" dirty="0">
              <a:solidFill>
                <a:srgbClr val="C9288F"/>
              </a:solidFill>
              <a:latin typeface="+mn-lt"/>
              <a:ea typeface="+mn-ea"/>
              <a:cs typeface="+mn-cs"/>
            </a:endParaRPr>
          </a:p>
        </p:txBody>
      </p:sp>
      <p:pic>
        <p:nvPicPr>
          <p:cNvPr id="7" name="Picture 6"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8" name="TextBox 7"/>
          <p:cNvSpPr txBox="1"/>
          <p:nvPr/>
        </p:nvSpPr>
        <p:spPr>
          <a:xfrm>
            <a:off x="838200" y="2514600"/>
            <a:ext cx="7467600" cy="2585323"/>
          </a:xfrm>
          <a:prstGeom prst="rect">
            <a:avLst/>
          </a:prstGeom>
          <a:solidFill>
            <a:srgbClr val="000000">
              <a:alpha val="90000"/>
            </a:srgbClr>
          </a:solidFill>
          <a:effectLst>
            <a:softEdge rad="114300"/>
          </a:effectLst>
        </p:spPr>
        <p:txBody>
          <a:bodyPr wrap="square" rtlCol="0">
            <a:spAutoFit/>
          </a:bodyPr>
          <a:lstStyle/>
          <a:p>
            <a:endParaRPr lang="en-US" b="1" dirty="0" smtClean="0">
              <a:solidFill>
                <a:srgbClr val="C9288F"/>
              </a:solidFill>
            </a:endParaRPr>
          </a:p>
          <a:p>
            <a:r>
              <a:rPr lang="en-US" b="1" dirty="0">
                <a:solidFill>
                  <a:srgbClr val="C9288F"/>
                </a:solidFill>
              </a:rPr>
              <a:t> </a:t>
            </a:r>
            <a:r>
              <a:rPr lang="en-US" b="1" dirty="0" smtClean="0">
                <a:solidFill>
                  <a:srgbClr val="C9288F"/>
                </a:solidFill>
              </a:rPr>
              <a:t> Our </a:t>
            </a:r>
            <a:r>
              <a:rPr lang="en-US" b="1" dirty="0">
                <a:solidFill>
                  <a:srgbClr val="C9288F"/>
                </a:solidFill>
              </a:rPr>
              <a:t>Agency would be the best fit for this brand because:</a:t>
            </a:r>
          </a:p>
          <a:p>
            <a:pPr marL="742950" lvl="1" indent="-285750">
              <a:buFont typeface="Arial" pitchFamily="34" charset="0"/>
              <a:buChar char="•"/>
            </a:pPr>
            <a:r>
              <a:rPr lang="en-US" b="1" dirty="0">
                <a:solidFill>
                  <a:srgbClr val="C9288F"/>
                </a:solidFill>
              </a:rPr>
              <a:t>We will make sure to utilize all forms of media possible, thus enhancing brand recognition</a:t>
            </a:r>
          </a:p>
          <a:p>
            <a:pPr marL="742950" lvl="1" indent="-285750">
              <a:buFont typeface="Arial" pitchFamily="34" charset="0"/>
              <a:buChar char="•"/>
            </a:pPr>
            <a:r>
              <a:rPr lang="en-US" b="1" dirty="0">
                <a:solidFill>
                  <a:srgbClr val="C9288F"/>
                </a:solidFill>
              </a:rPr>
              <a:t>We will give Trojan Fire and Ice personality, making it attractive to our target audience</a:t>
            </a:r>
          </a:p>
          <a:p>
            <a:pPr marL="742950" lvl="1" indent="-285750">
              <a:buFont typeface="Arial" pitchFamily="34" charset="0"/>
              <a:buChar char="•"/>
            </a:pPr>
            <a:r>
              <a:rPr lang="en-US" b="1" dirty="0">
                <a:solidFill>
                  <a:srgbClr val="C9288F"/>
                </a:solidFill>
              </a:rPr>
              <a:t>Experience the sensations for yourselves, because once you’ve had the best of both worlds, anything else seems mediocre.  </a:t>
            </a:r>
            <a:endParaRPr lang="en-US" b="1" dirty="0" smtClean="0">
              <a:solidFill>
                <a:srgbClr val="C9288F"/>
              </a:solidFill>
            </a:endParaRPr>
          </a:p>
          <a:p>
            <a:pPr lvl="1"/>
            <a:endParaRPr lang="en-US" b="1" dirty="0">
              <a:solidFill>
                <a:srgbClr val="C9288F"/>
              </a:solidFill>
            </a:endParaRPr>
          </a:p>
        </p:txBody>
      </p:sp>
      <p:sp>
        <p:nvSpPr>
          <p:cNvPr id="9" name="TextBox 8"/>
          <p:cNvSpPr txBox="1"/>
          <p:nvPr/>
        </p:nvSpPr>
        <p:spPr>
          <a:xfrm>
            <a:off x="3048000" y="1923963"/>
            <a:ext cx="2286000" cy="584775"/>
          </a:xfrm>
          <a:prstGeom prst="rect">
            <a:avLst/>
          </a:prstGeom>
          <a:solidFill>
            <a:srgbClr val="000000">
              <a:alpha val="90000"/>
            </a:srgbClr>
          </a:solidFill>
          <a:effectLst>
            <a:softEdge rad="114300"/>
          </a:effectLst>
        </p:spPr>
        <p:txBody>
          <a:bodyPr wrap="square" rtlCol="0">
            <a:spAutoFit/>
          </a:bodyPr>
          <a:lstStyle/>
          <a:p>
            <a:pPr algn="ctr"/>
            <a:endParaRPr lang="en-US" sz="200" b="1" dirty="0" smtClean="0">
              <a:solidFill>
                <a:srgbClr val="C9288F"/>
              </a:solidFill>
            </a:endParaRPr>
          </a:p>
          <a:p>
            <a:pPr algn="ctr"/>
            <a:endParaRPr lang="en-US" sz="200" b="1" dirty="0">
              <a:solidFill>
                <a:srgbClr val="C9288F"/>
              </a:solidFill>
            </a:endParaRPr>
          </a:p>
          <a:p>
            <a:pPr algn="ctr"/>
            <a:endParaRPr lang="en-US" sz="200" b="1" dirty="0" smtClean="0">
              <a:solidFill>
                <a:srgbClr val="C9288F"/>
              </a:solidFill>
            </a:endParaRPr>
          </a:p>
          <a:p>
            <a:pPr algn="ctr"/>
            <a:r>
              <a:rPr lang="en-US" b="1" dirty="0" smtClean="0">
                <a:solidFill>
                  <a:srgbClr val="C9288F"/>
                </a:solidFill>
              </a:rPr>
              <a:t>Conclusion</a:t>
            </a:r>
            <a:endParaRPr lang="en-US" sz="200" b="1" dirty="0" smtClean="0">
              <a:solidFill>
                <a:srgbClr val="C9288F"/>
              </a:solidFill>
            </a:endParaRPr>
          </a:p>
          <a:p>
            <a:pPr algn="ctr"/>
            <a:endParaRPr lang="en-US" sz="200" b="1" dirty="0">
              <a:solidFill>
                <a:srgbClr val="C9288F"/>
              </a:solidFill>
            </a:endParaRPr>
          </a:p>
          <a:p>
            <a:pPr algn="ctr"/>
            <a:endParaRPr lang="en-US" sz="200" b="1" dirty="0" smtClean="0">
              <a:solidFill>
                <a:srgbClr val="C9288F"/>
              </a:solidFill>
            </a:endParaRPr>
          </a:p>
          <a:p>
            <a:pPr algn="ctr"/>
            <a:endParaRPr lang="en-US" sz="200" b="1" dirty="0">
              <a:solidFill>
                <a:srgbClr val="C9288F"/>
              </a:solidFill>
            </a:endParaRPr>
          </a:p>
          <a:p>
            <a:pPr algn="ctr"/>
            <a:endParaRPr lang="en-US" sz="200" b="1" dirty="0">
              <a:solidFill>
                <a:srgbClr val="C9288F"/>
              </a:solidFill>
            </a:endParaRPr>
          </a:p>
        </p:txBody>
      </p:sp>
    </p:spTree>
    <p:extLst>
      <p:ext uri="{BB962C8B-B14F-4D97-AF65-F5344CB8AC3E}">
        <p14:creationId xmlns:p14="http://schemas.microsoft.com/office/powerpoint/2010/main" val="62156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09600" y="762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C9288F"/>
                </a:solidFill>
                <a:effectLst/>
                <a:uLnTx/>
                <a:uFillTx/>
                <a:latin typeface="+mn-lt"/>
                <a:ea typeface="+mn-ea"/>
                <a:cs typeface="+mn-cs"/>
              </a:rPr>
              <a:t>It all began in 1927…</a:t>
            </a:r>
            <a:endParaRPr kumimoji="0" lang="en-US" sz="4500" b="1" i="0" u="none" strike="noStrike" kern="1200" cap="none" spc="0" normalizeH="0" baseline="0" noProof="0" dirty="0">
              <a:ln>
                <a:noFill/>
              </a:ln>
              <a:solidFill>
                <a:srgbClr val="C9288F"/>
              </a:solidFill>
              <a:effectLst/>
              <a:uLnTx/>
              <a:uFillTx/>
              <a:latin typeface="+mn-lt"/>
              <a:ea typeface="+mn-ea"/>
              <a:cs typeface="+mn-cs"/>
            </a:endParaRPr>
          </a:p>
        </p:txBody>
      </p:sp>
      <p:pic>
        <p:nvPicPr>
          <p:cNvPr id="6" name="Picture 5"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7" name="TextBox 6"/>
          <p:cNvSpPr txBox="1"/>
          <p:nvPr/>
        </p:nvSpPr>
        <p:spPr>
          <a:xfrm>
            <a:off x="851647" y="2743200"/>
            <a:ext cx="7467600" cy="2585323"/>
          </a:xfrm>
          <a:prstGeom prst="rect">
            <a:avLst/>
          </a:prstGeom>
          <a:solidFill>
            <a:srgbClr val="000000">
              <a:alpha val="90000"/>
            </a:srgbClr>
          </a:solidFill>
          <a:effectLst>
            <a:softEdge rad="114300"/>
          </a:effectLst>
        </p:spPr>
        <p:txBody>
          <a:bodyPr wrap="square" rtlCol="0">
            <a:spAutoFit/>
          </a:bodyPr>
          <a:lstStyle/>
          <a:p>
            <a:r>
              <a:rPr lang="en-US" dirty="0" smtClean="0">
                <a:solidFill>
                  <a:srgbClr val="6E9BD1"/>
                </a:solidFill>
              </a:rPr>
              <a:t>  </a:t>
            </a:r>
          </a:p>
          <a:p>
            <a:pPr lvl="1">
              <a:buFont typeface="Arial"/>
              <a:buChar char="•"/>
            </a:pPr>
            <a:r>
              <a:rPr lang="en-US" b="1" dirty="0" smtClean="0">
                <a:solidFill>
                  <a:srgbClr val="C9288F"/>
                </a:solidFill>
              </a:rPr>
              <a:t>Manufactured by the Church &amp; Dwight Company</a:t>
            </a:r>
          </a:p>
          <a:p>
            <a:pPr lvl="1">
              <a:buFont typeface="Arial"/>
              <a:buChar char="•"/>
            </a:pPr>
            <a:r>
              <a:rPr lang="en-US" b="1" dirty="0" smtClean="0">
                <a:solidFill>
                  <a:srgbClr val="C9288F"/>
                </a:solidFill>
              </a:rPr>
              <a:t>Trojan was previously owned by two other companies</a:t>
            </a:r>
          </a:p>
          <a:p>
            <a:pPr lvl="2">
              <a:buFont typeface="Arial"/>
              <a:buChar char="•"/>
            </a:pPr>
            <a:r>
              <a:rPr lang="en-US" b="1" dirty="0" smtClean="0">
                <a:solidFill>
                  <a:srgbClr val="C9288F"/>
                </a:solidFill>
              </a:rPr>
              <a:t>Young’s Drug Products</a:t>
            </a:r>
          </a:p>
          <a:p>
            <a:pPr lvl="2">
              <a:buFont typeface="Arial"/>
              <a:buChar char="•"/>
            </a:pPr>
            <a:r>
              <a:rPr lang="en-US" b="1" dirty="0" smtClean="0">
                <a:solidFill>
                  <a:srgbClr val="C9288F"/>
                </a:solidFill>
              </a:rPr>
              <a:t>Carter-Wallace Inc.</a:t>
            </a:r>
          </a:p>
          <a:p>
            <a:pPr lvl="1">
              <a:buFont typeface="Arial"/>
              <a:buChar char="•"/>
            </a:pPr>
            <a:r>
              <a:rPr lang="en-US" b="1" dirty="0" smtClean="0">
                <a:solidFill>
                  <a:srgbClr val="C9288F"/>
                </a:solidFill>
              </a:rPr>
              <a:t>Trojan Fire &amp; Ice is Trojan’s newest brand of condom’s</a:t>
            </a:r>
          </a:p>
          <a:p>
            <a:pPr lvl="2">
              <a:buFont typeface="Arial"/>
              <a:buChar char="•"/>
            </a:pPr>
            <a:r>
              <a:rPr lang="en-US" b="1" dirty="0" smtClean="0">
                <a:solidFill>
                  <a:srgbClr val="C9288F"/>
                </a:solidFill>
              </a:rPr>
              <a:t>Regular Trojan Fire &amp; Ice</a:t>
            </a:r>
          </a:p>
          <a:p>
            <a:pPr lvl="2">
              <a:buFont typeface="Arial"/>
              <a:buChar char="•"/>
            </a:pPr>
            <a:r>
              <a:rPr lang="en-US" b="1" dirty="0" smtClean="0">
                <a:solidFill>
                  <a:srgbClr val="C9288F"/>
                </a:solidFill>
              </a:rPr>
              <a:t>Trojan MAGNUM Fire &amp; Ice</a:t>
            </a:r>
          </a:p>
          <a:p>
            <a:pPr>
              <a:buFont typeface="Arial"/>
              <a:buChar char="•"/>
            </a:pPr>
            <a:endParaRPr lang="en-US" b="1" dirty="0" smtClean="0">
              <a:solidFill>
                <a:srgbClr val="C9288F"/>
              </a:solidFill>
            </a:endParaRPr>
          </a:p>
        </p:txBody>
      </p:sp>
      <p:sp>
        <p:nvSpPr>
          <p:cNvPr id="8" name="TextBox 7"/>
          <p:cNvSpPr txBox="1"/>
          <p:nvPr/>
        </p:nvSpPr>
        <p:spPr>
          <a:xfrm>
            <a:off x="3048000" y="1879140"/>
            <a:ext cx="2286000" cy="584775"/>
          </a:xfrm>
          <a:prstGeom prst="rect">
            <a:avLst/>
          </a:prstGeom>
          <a:solidFill>
            <a:srgbClr val="000000">
              <a:alpha val="90000"/>
            </a:srgbClr>
          </a:solidFill>
          <a:effectLst>
            <a:softEdge rad="114300"/>
          </a:effectLst>
        </p:spPr>
        <p:txBody>
          <a:bodyPr wrap="square" rtlCol="0">
            <a:spAutoFit/>
          </a:bodyPr>
          <a:lstStyle/>
          <a:p>
            <a:pPr algn="ctr"/>
            <a:endParaRPr lang="en-US" sz="200" b="1" dirty="0" smtClean="0">
              <a:solidFill>
                <a:srgbClr val="C9288F"/>
              </a:solidFill>
            </a:endParaRPr>
          </a:p>
          <a:p>
            <a:pPr algn="ctr"/>
            <a:endParaRPr lang="en-US" sz="200" b="1" dirty="0">
              <a:solidFill>
                <a:srgbClr val="C9288F"/>
              </a:solidFill>
            </a:endParaRPr>
          </a:p>
          <a:p>
            <a:pPr algn="ctr"/>
            <a:endParaRPr lang="en-US" sz="200" b="1" dirty="0" smtClean="0">
              <a:solidFill>
                <a:srgbClr val="C9288F"/>
              </a:solidFill>
            </a:endParaRPr>
          </a:p>
          <a:p>
            <a:pPr algn="ctr"/>
            <a:r>
              <a:rPr lang="en-US" b="1" dirty="0" smtClean="0">
                <a:solidFill>
                  <a:srgbClr val="C9288F"/>
                </a:solidFill>
              </a:rPr>
              <a:t>Background</a:t>
            </a:r>
            <a:endParaRPr lang="en-US" sz="200" b="1" dirty="0" smtClean="0">
              <a:solidFill>
                <a:srgbClr val="C9288F"/>
              </a:solidFill>
            </a:endParaRPr>
          </a:p>
          <a:p>
            <a:pPr algn="ctr"/>
            <a:endParaRPr lang="en-US" sz="200" b="1" dirty="0">
              <a:solidFill>
                <a:srgbClr val="C9288F"/>
              </a:solidFill>
            </a:endParaRPr>
          </a:p>
          <a:p>
            <a:pPr algn="ctr"/>
            <a:endParaRPr lang="en-US" sz="200" b="1" dirty="0" smtClean="0">
              <a:solidFill>
                <a:srgbClr val="C9288F"/>
              </a:solidFill>
            </a:endParaRPr>
          </a:p>
          <a:p>
            <a:pPr algn="ctr"/>
            <a:endParaRPr lang="en-US" sz="200" b="1" dirty="0">
              <a:solidFill>
                <a:srgbClr val="C9288F"/>
              </a:solidFill>
            </a:endParaRPr>
          </a:p>
          <a:p>
            <a:pPr algn="ctr"/>
            <a:endParaRPr lang="en-US" sz="200" b="1" dirty="0">
              <a:solidFill>
                <a:srgbClr val="C9288F"/>
              </a:solidFill>
            </a:endParaRPr>
          </a:p>
        </p:txBody>
      </p:sp>
    </p:spTree>
    <p:extLst>
      <p:ext uri="{BB962C8B-B14F-4D97-AF65-F5344CB8AC3E}">
        <p14:creationId xmlns:p14="http://schemas.microsoft.com/office/powerpoint/2010/main" val="3210195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Marketing Strategy</a:t>
            </a:r>
            <a:endParaRPr lang="en-US" sz="4500" b="1" dirty="0">
              <a:solidFill>
                <a:srgbClr val="C9288F"/>
              </a:solidFill>
              <a:latin typeface="+mn-lt"/>
              <a:ea typeface="+mn-ea"/>
              <a:cs typeface="+mn-cs"/>
            </a:endParaRPr>
          </a:p>
        </p:txBody>
      </p:sp>
      <p:pic>
        <p:nvPicPr>
          <p:cNvPr id="6" name="Picture 5"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7" name="TextBox 6"/>
          <p:cNvSpPr txBox="1"/>
          <p:nvPr/>
        </p:nvSpPr>
        <p:spPr>
          <a:xfrm>
            <a:off x="969514" y="2438400"/>
            <a:ext cx="7467600" cy="1200329"/>
          </a:xfrm>
          <a:prstGeom prst="rect">
            <a:avLst/>
          </a:prstGeom>
          <a:solidFill>
            <a:srgbClr val="000000">
              <a:alpha val="90000"/>
            </a:srgbClr>
          </a:solidFill>
          <a:effectLst>
            <a:softEdge rad="114300"/>
          </a:effectLst>
        </p:spPr>
        <p:txBody>
          <a:bodyPr wrap="square" rtlCol="0">
            <a:spAutoFit/>
          </a:bodyPr>
          <a:lstStyle/>
          <a:p>
            <a:r>
              <a:rPr lang="en-US" dirty="0" smtClean="0">
                <a:solidFill>
                  <a:srgbClr val="6E9BD1"/>
                </a:solidFill>
              </a:rPr>
              <a:t>  </a:t>
            </a:r>
          </a:p>
          <a:p>
            <a:pPr lvl="1" algn="ctr"/>
            <a:r>
              <a:rPr lang="en-US" b="1" dirty="0">
                <a:solidFill>
                  <a:srgbClr val="C9288F"/>
                </a:solidFill>
              </a:rPr>
              <a:t>The following Marketing Strategy will ensure the success of Trojan Fire &amp; Ice condoms through a comprehensive promotional effort.</a:t>
            </a:r>
          </a:p>
          <a:p>
            <a:endParaRPr lang="en-US" b="1" dirty="0" smtClean="0">
              <a:solidFill>
                <a:srgbClr val="C9288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Marketing Mix: 4 P’s</a:t>
            </a:r>
            <a:endParaRPr lang="en-US" sz="4500" b="1" dirty="0">
              <a:solidFill>
                <a:srgbClr val="C9288F"/>
              </a:solidFill>
              <a:latin typeface="+mn-lt"/>
              <a:ea typeface="+mn-ea"/>
              <a:cs typeface="+mn-cs"/>
            </a:endParaRPr>
          </a:p>
        </p:txBody>
      </p:sp>
      <p:pic>
        <p:nvPicPr>
          <p:cNvPr id="6" name="Picture 5"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7" name="TextBox 6"/>
          <p:cNvSpPr txBox="1"/>
          <p:nvPr/>
        </p:nvSpPr>
        <p:spPr>
          <a:xfrm>
            <a:off x="685800" y="1828800"/>
            <a:ext cx="8001000" cy="4247317"/>
          </a:xfrm>
          <a:prstGeom prst="rect">
            <a:avLst/>
          </a:prstGeom>
          <a:solidFill>
            <a:srgbClr val="000000">
              <a:alpha val="90000"/>
            </a:srgbClr>
          </a:solidFill>
          <a:effectLst>
            <a:softEdge rad="114300"/>
          </a:effectLst>
        </p:spPr>
        <p:txBody>
          <a:bodyPr wrap="square" rtlCol="0">
            <a:spAutoFit/>
          </a:bodyPr>
          <a:lstStyle/>
          <a:p>
            <a:r>
              <a:rPr lang="en-US" dirty="0" smtClean="0">
                <a:solidFill>
                  <a:srgbClr val="6E9BD1"/>
                </a:solidFill>
              </a:rPr>
              <a:t>  </a:t>
            </a:r>
          </a:p>
          <a:p>
            <a:r>
              <a:rPr lang="en-US" b="1" dirty="0" smtClean="0">
                <a:solidFill>
                  <a:srgbClr val="C9288F"/>
                </a:solidFill>
              </a:rPr>
              <a:t>   Product</a:t>
            </a:r>
          </a:p>
          <a:p>
            <a:endParaRPr lang="en-US" b="1" dirty="0">
              <a:solidFill>
                <a:srgbClr val="C9288F"/>
              </a:solidFill>
            </a:endParaRPr>
          </a:p>
          <a:p>
            <a:endParaRPr lang="en-US" b="1" dirty="0">
              <a:solidFill>
                <a:srgbClr val="C9288F"/>
              </a:solidFill>
            </a:endParaRPr>
          </a:p>
          <a:p>
            <a:endParaRPr lang="en-US" b="1" dirty="0">
              <a:solidFill>
                <a:srgbClr val="C9288F"/>
              </a:solidFill>
            </a:endParaRPr>
          </a:p>
          <a:p>
            <a:r>
              <a:rPr lang="en-US" b="1" dirty="0" smtClean="0">
                <a:solidFill>
                  <a:srgbClr val="C9288F"/>
                </a:solidFill>
              </a:rPr>
              <a:t>   Price</a:t>
            </a:r>
            <a:r>
              <a:rPr lang="en-US" b="1" dirty="0">
                <a:solidFill>
                  <a:srgbClr val="C9288F"/>
                </a:solidFill>
              </a:rPr>
              <a:t>: 3 pack = $4.00</a:t>
            </a:r>
          </a:p>
          <a:p>
            <a:r>
              <a:rPr lang="en-US" b="1" dirty="0">
                <a:solidFill>
                  <a:srgbClr val="C9288F"/>
                </a:solidFill>
              </a:rPr>
              <a:t>         </a:t>
            </a:r>
            <a:r>
              <a:rPr lang="en-US" b="1" dirty="0" smtClean="0">
                <a:solidFill>
                  <a:srgbClr val="C9288F"/>
                </a:solidFill>
              </a:rPr>
              <a:t>    </a:t>
            </a:r>
            <a:r>
              <a:rPr lang="en-US" b="1" dirty="0">
                <a:solidFill>
                  <a:srgbClr val="C9288F"/>
                </a:solidFill>
              </a:rPr>
              <a:t>10 pack= $</a:t>
            </a:r>
            <a:r>
              <a:rPr lang="en-US" b="1" dirty="0" smtClean="0">
                <a:solidFill>
                  <a:srgbClr val="C9288F"/>
                </a:solidFill>
              </a:rPr>
              <a:t>11.00</a:t>
            </a:r>
          </a:p>
          <a:p>
            <a:endParaRPr lang="en-US" b="1" dirty="0">
              <a:solidFill>
                <a:srgbClr val="C9288F"/>
              </a:solidFill>
            </a:endParaRPr>
          </a:p>
          <a:p>
            <a:r>
              <a:rPr lang="en-US" b="1" dirty="0" smtClean="0">
                <a:solidFill>
                  <a:srgbClr val="C9288F"/>
                </a:solidFill>
              </a:rPr>
              <a:t>   Place</a:t>
            </a:r>
          </a:p>
          <a:p>
            <a:endParaRPr lang="en-US" b="1" dirty="0">
              <a:solidFill>
                <a:srgbClr val="C9288F"/>
              </a:solidFill>
            </a:endParaRPr>
          </a:p>
          <a:p>
            <a:endParaRPr lang="en-US" b="1" dirty="0" smtClean="0">
              <a:solidFill>
                <a:srgbClr val="C9288F"/>
              </a:solidFill>
            </a:endParaRPr>
          </a:p>
          <a:p>
            <a:endParaRPr lang="en-US" b="1" dirty="0">
              <a:solidFill>
                <a:srgbClr val="C9288F"/>
              </a:solidFill>
            </a:endParaRPr>
          </a:p>
          <a:p>
            <a:endParaRPr lang="en-US" b="1" dirty="0">
              <a:solidFill>
                <a:srgbClr val="C9288F"/>
              </a:solidFill>
            </a:endParaRPr>
          </a:p>
          <a:p>
            <a:r>
              <a:rPr lang="en-US" b="1" dirty="0" smtClean="0">
                <a:solidFill>
                  <a:srgbClr val="C9288F"/>
                </a:solidFill>
              </a:rPr>
              <a:t>   Promotion </a:t>
            </a:r>
            <a:endParaRPr lang="en-US" b="1" dirty="0">
              <a:solidFill>
                <a:srgbClr val="C9288F"/>
              </a:solidFill>
            </a:endParaRPr>
          </a:p>
          <a:p>
            <a:endParaRPr lang="en-US" b="1" dirty="0" smtClean="0">
              <a:solidFill>
                <a:srgbClr val="C9288F"/>
              </a:solidFill>
            </a:endParaRP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5341" y="1981200"/>
            <a:ext cx="1143000" cy="1143000"/>
          </a:xfrm>
          <a:prstGeom prst="rect">
            <a:avLst/>
          </a:prstGeom>
        </p:spPr>
      </p:pic>
      <p:pic>
        <p:nvPicPr>
          <p:cNvPr id="9" name="Picture 2" descr="http://www.miami-real-estate-agent.com/images/listing_photos/104_gas%20stations.doc%20-ron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5252" y="4153740"/>
            <a:ext cx="1597959" cy="1198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http://hoboken411.com/wp-content/uploads/2006/04/romantic%20depo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0799" y="4153740"/>
            <a:ext cx="1512734" cy="1198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6" descr="http://hoboken411.com/wp-content/uploads/2006/04/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0242" y="4153321"/>
            <a:ext cx="1686758" cy="1180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131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Marketing Objective</a:t>
            </a:r>
            <a:endParaRPr lang="en-US" sz="4500" b="1" dirty="0">
              <a:solidFill>
                <a:srgbClr val="C9288F"/>
              </a:solidFill>
              <a:latin typeface="+mn-lt"/>
              <a:ea typeface="+mn-ea"/>
              <a:cs typeface="+mn-cs"/>
            </a:endParaRPr>
          </a:p>
        </p:txBody>
      </p:sp>
      <p:pic>
        <p:nvPicPr>
          <p:cNvPr id="6" name="Picture 5"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7" name="TextBox 6"/>
          <p:cNvSpPr txBox="1"/>
          <p:nvPr/>
        </p:nvSpPr>
        <p:spPr>
          <a:xfrm>
            <a:off x="851647" y="2286000"/>
            <a:ext cx="7467600" cy="3416320"/>
          </a:xfrm>
          <a:prstGeom prst="rect">
            <a:avLst/>
          </a:prstGeom>
          <a:solidFill>
            <a:srgbClr val="000000">
              <a:alpha val="90000"/>
            </a:srgbClr>
          </a:solidFill>
          <a:effectLst>
            <a:softEdge rad="114300"/>
          </a:effectLst>
        </p:spPr>
        <p:txBody>
          <a:bodyPr wrap="square" rtlCol="0">
            <a:spAutoFit/>
          </a:bodyPr>
          <a:lstStyle/>
          <a:p>
            <a:pPr lvl="1"/>
            <a:endParaRPr lang="en-US" b="1" dirty="0" smtClean="0">
              <a:solidFill>
                <a:srgbClr val="C9288F"/>
              </a:solidFill>
            </a:endParaRPr>
          </a:p>
          <a:p>
            <a:pPr marL="742950" lvl="1" indent="-285750">
              <a:buFont typeface="Arial" pitchFamily="34" charset="0"/>
              <a:buChar char="•"/>
            </a:pPr>
            <a:r>
              <a:rPr lang="en-US" b="1" dirty="0" smtClean="0">
                <a:solidFill>
                  <a:srgbClr val="C9288F"/>
                </a:solidFill>
              </a:rPr>
              <a:t>Trojan </a:t>
            </a:r>
            <a:r>
              <a:rPr lang="en-US" b="1" dirty="0">
                <a:solidFill>
                  <a:srgbClr val="C9288F"/>
                </a:solidFill>
              </a:rPr>
              <a:t>as a company is worth $277 </a:t>
            </a:r>
            <a:r>
              <a:rPr lang="en-US" b="1" dirty="0" smtClean="0">
                <a:solidFill>
                  <a:srgbClr val="C9288F"/>
                </a:solidFill>
              </a:rPr>
              <a:t>Million</a:t>
            </a:r>
          </a:p>
          <a:p>
            <a:pPr lvl="1"/>
            <a:endParaRPr lang="en-US" b="1" dirty="0">
              <a:solidFill>
                <a:srgbClr val="C9288F"/>
              </a:solidFill>
            </a:endParaRPr>
          </a:p>
          <a:p>
            <a:pPr marL="742950" lvl="1" indent="-285750">
              <a:buFont typeface="Arial" pitchFamily="34" charset="0"/>
              <a:buChar char="•"/>
            </a:pPr>
            <a:r>
              <a:rPr lang="en-US" b="1" dirty="0">
                <a:solidFill>
                  <a:srgbClr val="C9288F"/>
                </a:solidFill>
              </a:rPr>
              <a:t>$41.45 Million is Fire &amp; Ice</a:t>
            </a:r>
            <a:r>
              <a:rPr lang="en-US" b="1" dirty="0" smtClean="0">
                <a:solidFill>
                  <a:srgbClr val="C9288F"/>
                </a:solidFill>
              </a:rPr>
              <a:t>.</a:t>
            </a:r>
          </a:p>
          <a:p>
            <a:pPr lvl="1"/>
            <a:endParaRPr lang="en-US" b="1" dirty="0">
              <a:solidFill>
                <a:srgbClr val="C9288F"/>
              </a:solidFill>
            </a:endParaRPr>
          </a:p>
          <a:p>
            <a:pPr marL="742950" lvl="1" indent="-285750">
              <a:buFont typeface="Arial" pitchFamily="34" charset="0"/>
              <a:buChar char="•"/>
            </a:pPr>
            <a:r>
              <a:rPr lang="en-US" b="1" dirty="0">
                <a:solidFill>
                  <a:srgbClr val="C9288F"/>
                </a:solidFill>
              </a:rPr>
              <a:t>$2.5 Million is the Advertising Budget for Fire and Ice</a:t>
            </a:r>
            <a:r>
              <a:rPr lang="en-US" b="1" dirty="0" smtClean="0">
                <a:solidFill>
                  <a:srgbClr val="C9288F"/>
                </a:solidFill>
              </a:rPr>
              <a:t>.</a:t>
            </a:r>
          </a:p>
          <a:p>
            <a:pPr lvl="1"/>
            <a:endParaRPr lang="en-US" b="1" dirty="0">
              <a:solidFill>
                <a:srgbClr val="C9288F"/>
              </a:solidFill>
            </a:endParaRPr>
          </a:p>
          <a:p>
            <a:pPr marL="742950" lvl="1" indent="-285750">
              <a:buFont typeface="Arial" pitchFamily="34" charset="0"/>
              <a:buChar char="•"/>
            </a:pPr>
            <a:r>
              <a:rPr lang="en-US" b="1" dirty="0">
                <a:solidFill>
                  <a:srgbClr val="C9288F"/>
                </a:solidFill>
              </a:rPr>
              <a:t>The Marketing Plan for next year is to increase sales by 18% so that the dollar sales for next year are $49.05 Million. </a:t>
            </a:r>
            <a:endParaRPr lang="en-US" b="1" dirty="0" smtClean="0">
              <a:solidFill>
                <a:srgbClr val="C9288F"/>
              </a:solidFill>
            </a:endParaRPr>
          </a:p>
          <a:p>
            <a:pPr lvl="1"/>
            <a:endParaRPr lang="en-US" b="1" dirty="0">
              <a:solidFill>
                <a:srgbClr val="C9288F"/>
              </a:solidFill>
            </a:endParaRPr>
          </a:p>
          <a:p>
            <a:pPr marL="742950" lvl="1" indent="-285750">
              <a:buFont typeface="Arial" pitchFamily="34" charset="0"/>
              <a:buChar char="•"/>
            </a:pPr>
            <a:r>
              <a:rPr lang="en-US" b="1" dirty="0">
                <a:solidFill>
                  <a:srgbClr val="C9288F"/>
                </a:solidFill>
              </a:rPr>
              <a:t>Increase Brand Awareness</a:t>
            </a:r>
          </a:p>
          <a:p>
            <a:pPr>
              <a:buFont typeface="Arial"/>
              <a:buChar char="•"/>
            </a:pPr>
            <a:endParaRPr lang="en-US" b="1" dirty="0" smtClean="0">
              <a:solidFill>
                <a:srgbClr val="C9288F"/>
              </a:solidFill>
            </a:endParaRPr>
          </a:p>
        </p:txBody>
      </p:sp>
    </p:spTree>
    <p:extLst>
      <p:ext uri="{BB962C8B-B14F-4D97-AF65-F5344CB8AC3E}">
        <p14:creationId xmlns:p14="http://schemas.microsoft.com/office/powerpoint/2010/main" val="1465498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133600"/>
            <a:ext cx="3352800" cy="3200877"/>
          </a:xfrm>
          <a:prstGeom prst="rect">
            <a:avLst/>
          </a:prstGeom>
          <a:solidFill>
            <a:schemeClr val="tx1">
              <a:alpha val="90000"/>
            </a:schemeClr>
          </a:solidFill>
          <a:effectLst>
            <a:softEdge rad="114300"/>
          </a:effectLst>
        </p:spPr>
        <p:txBody>
          <a:bodyPr wrap="square" rtlCol="0">
            <a:spAutoFit/>
          </a:bodyPr>
          <a:lstStyle/>
          <a:p>
            <a:pPr algn="ctr"/>
            <a:endParaRPr lang="en-US" b="1" dirty="0" smtClean="0">
              <a:solidFill>
                <a:srgbClr val="C9288F"/>
              </a:solidFill>
            </a:endParaRPr>
          </a:p>
          <a:p>
            <a:pPr algn="ctr"/>
            <a:r>
              <a:rPr lang="en-US" b="1" dirty="0" smtClean="0">
                <a:solidFill>
                  <a:srgbClr val="C9288F"/>
                </a:solidFill>
              </a:rPr>
              <a:t>  </a:t>
            </a:r>
            <a:endParaRPr lang="en-US" sz="200" b="1" dirty="0">
              <a:solidFill>
                <a:srgbClr val="C9288F"/>
              </a:solidFill>
            </a:endParaRPr>
          </a:p>
          <a:p>
            <a:pPr algn="ctr"/>
            <a:endParaRPr lang="en-US" sz="200" b="1" dirty="0" smtClean="0">
              <a:solidFill>
                <a:srgbClr val="C9288F"/>
              </a:solidFill>
            </a:endParaRPr>
          </a:p>
          <a:p>
            <a:pPr algn="ctr"/>
            <a:endParaRPr lang="en-US" sz="200" b="1" dirty="0" smtClean="0">
              <a:solidFill>
                <a:srgbClr val="C9288F"/>
              </a:solidFill>
            </a:endParaRPr>
          </a:p>
          <a:p>
            <a:pPr algn="ctr"/>
            <a:r>
              <a:rPr lang="en-US" b="1" dirty="0" smtClean="0">
                <a:solidFill>
                  <a:srgbClr val="C9288F"/>
                </a:solidFill>
              </a:rPr>
              <a:t>Strengths</a:t>
            </a:r>
          </a:p>
          <a:p>
            <a:pPr algn="ctr"/>
            <a:endParaRPr lang="en-US" b="1" dirty="0" smtClean="0">
              <a:solidFill>
                <a:srgbClr val="C9288F"/>
              </a:solidFill>
            </a:endParaRPr>
          </a:p>
          <a:p>
            <a:pPr algn="ctr"/>
            <a:endParaRPr lang="en-US" b="1" dirty="0" smtClean="0">
              <a:solidFill>
                <a:srgbClr val="C9288F"/>
              </a:solidFill>
            </a:endParaRPr>
          </a:p>
          <a:p>
            <a:pPr algn="ctr"/>
            <a:endParaRPr lang="en-US" b="1" dirty="0" smtClean="0">
              <a:solidFill>
                <a:srgbClr val="C9288F"/>
              </a:solidFill>
            </a:endParaRPr>
          </a:p>
          <a:p>
            <a:pPr algn="ctr"/>
            <a:endParaRPr lang="en-US" b="1" dirty="0" smtClean="0">
              <a:solidFill>
                <a:srgbClr val="C9288F"/>
              </a:solidFill>
            </a:endParaRPr>
          </a:p>
          <a:p>
            <a:pPr algn="ctr"/>
            <a:endParaRPr lang="en-US" b="1" dirty="0" smtClean="0">
              <a:solidFill>
                <a:srgbClr val="C9288F"/>
              </a:solidFill>
            </a:endParaRPr>
          </a:p>
          <a:p>
            <a:pPr algn="ctr"/>
            <a:r>
              <a:rPr lang="en-US" b="1" dirty="0" smtClean="0">
                <a:solidFill>
                  <a:srgbClr val="C9288F"/>
                </a:solidFill>
              </a:rPr>
              <a:t>   Weaknesses</a:t>
            </a:r>
          </a:p>
          <a:p>
            <a:endParaRPr lang="en-US" b="1" dirty="0" smtClean="0">
              <a:solidFill>
                <a:srgbClr val="C9288F"/>
              </a:solidFill>
            </a:endParaRPr>
          </a:p>
          <a:p>
            <a:endParaRPr lang="en-US" b="1" dirty="0">
              <a:solidFill>
                <a:srgbClr val="C9288F"/>
              </a:solidFill>
            </a:endParaRPr>
          </a:p>
        </p:txBody>
      </p:sp>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SWOT Analysis</a:t>
            </a:r>
            <a:endParaRPr lang="en-US" sz="4500" b="1" dirty="0">
              <a:solidFill>
                <a:srgbClr val="C9288F"/>
              </a:solidFill>
              <a:latin typeface="+mn-lt"/>
              <a:ea typeface="+mn-ea"/>
              <a:cs typeface="+mn-cs"/>
            </a:endParaRPr>
          </a:p>
        </p:txBody>
      </p:sp>
      <p:pic>
        <p:nvPicPr>
          <p:cNvPr id="7" name="Picture 6"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8" name="TextBox 7"/>
          <p:cNvSpPr txBox="1"/>
          <p:nvPr/>
        </p:nvSpPr>
        <p:spPr>
          <a:xfrm>
            <a:off x="4114800" y="2133600"/>
            <a:ext cx="3352800" cy="3139321"/>
          </a:xfrm>
          <a:prstGeom prst="rect">
            <a:avLst/>
          </a:prstGeom>
          <a:solidFill>
            <a:schemeClr val="tx1">
              <a:alpha val="90000"/>
            </a:schemeClr>
          </a:solidFill>
          <a:effectLst>
            <a:softEdge rad="114300"/>
          </a:effectLst>
        </p:spPr>
        <p:txBody>
          <a:bodyPr wrap="square" rtlCol="0">
            <a:spAutoFit/>
          </a:bodyPr>
          <a:lstStyle/>
          <a:p>
            <a:endParaRPr lang="en-US" b="1" dirty="0" smtClean="0">
              <a:solidFill>
                <a:srgbClr val="C9288F"/>
              </a:solidFill>
            </a:endParaRPr>
          </a:p>
          <a:p>
            <a:r>
              <a:rPr lang="en-US" b="1" dirty="0" smtClean="0">
                <a:solidFill>
                  <a:srgbClr val="C9288F"/>
                </a:solidFill>
              </a:rPr>
              <a:t> </a:t>
            </a:r>
          </a:p>
          <a:p>
            <a:pPr algn="ctr"/>
            <a:r>
              <a:rPr lang="en-US" b="1" dirty="0" smtClean="0">
                <a:solidFill>
                  <a:srgbClr val="C9288F"/>
                </a:solidFill>
              </a:rPr>
              <a:t>Opportunities</a:t>
            </a:r>
          </a:p>
          <a:p>
            <a:pPr algn="ctr"/>
            <a:endParaRPr lang="en-US" b="1" dirty="0" smtClean="0">
              <a:solidFill>
                <a:srgbClr val="C9288F"/>
              </a:solidFill>
            </a:endParaRPr>
          </a:p>
          <a:p>
            <a:pPr algn="ctr"/>
            <a:endParaRPr lang="en-US" b="1" dirty="0" smtClean="0">
              <a:solidFill>
                <a:srgbClr val="C9288F"/>
              </a:solidFill>
            </a:endParaRPr>
          </a:p>
          <a:p>
            <a:pPr algn="ctr"/>
            <a:endParaRPr lang="en-US" b="1" dirty="0" smtClean="0">
              <a:solidFill>
                <a:srgbClr val="C9288F"/>
              </a:solidFill>
            </a:endParaRPr>
          </a:p>
          <a:p>
            <a:pPr algn="ctr"/>
            <a:endParaRPr lang="en-US" b="1" dirty="0" smtClean="0">
              <a:solidFill>
                <a:srgbClr val="C9288F"/>
              </a:solidFill>
            </a:endParaRPr>
          </a:p>
          <a:p>
            <a:pPr algn="ctr"/>
            <a:endParaRPr lang="en-US" b="1" dirty="0" smtClean="0">
              <a:solidFill>
                <a:srgbClr val="C9288F"/>
              </a:solidFill>
            </a:endParaRPr>
          </a:p>
          <a:p>
            <a:pPr algn="ctr"/>
            <a:r>
              <a:rPr lang="en-US" b="1" dirty="0" smtClean="0">
                <a:solidFill>
                  <a:srgbClr val="C9288F"/>
                </a:solidFill>
              </a:rPr>
              <a:t>Threats</a:t>
            </a:r>
          </a:p>
          <a:p>
            <a:endParaRPr lang="en-US" b="1" dirty="0" smtClean="0">
              <a:solidFill>
                <a:srgbClr val="C9288F"/>
              </a:solidFill>
            </a:endParaRPr>
          </a:p>
          <a:p>
            <a:endParaRPr lang="en-US" b="1" dirty="0">
              <a:solidFill>
                <a:srgbClr val="C9288F"/>
              </a:solidFill>
            </a:endParaRPr>
          </a:p>
        </p:txBody>
      </p:sp>
    </p:spTree>
    <p:extLst>
      <p:ext uri="{BB962C8B-B14F-4D97-AF65-F5344CB8AC3E}">
        <p14:creationId xmlns:p14="http://schemas.microsoft.com/office/powerpoint/2010/main" val="1669718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0" y="1676400"/>
            <a:ext cx="1828800" cy="533400"/>
          </a:xfrm>
          <a:solidFill>
            <a:srgbClr val="000000">
              <a:alpha val="90000"/>
            </a:srgbClr>
          </a:solidFill>
          <a:effectLst>
            <a:softEdge rad="114300"/>
          </a:effectLst>
        </p:spPr>
        <p:txBody>
          <a:bodyPr anchor="ctr">
            <a:noAutofit/>
          </a:bodyPr>
          <a:lstStyle/>
          <a:p>
            <a:pPr algn="ctr">
              <a:buNone/>
            </a:pPr>
            <a:r>
              <a:rPr lang="en-US" sz="3100" b="1" dirty="0" smtClean="0">
                <a:solidFill>
                  <a:srgbClr val="C9288F"/>
                </a:solidFill>
              </a:rPr>
              <a:t>Outside</a:t>
            </a:r>
          </a:p>
        </p:txBody>
      </p:sp>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Competition</a:t>
            </a:r>
            <a:endParaRPr lang="en-US" sz="4500" b="1" dirty="0">
              <a:solidFill>
                <a:srgbClr val="C9288F"/>
              </a:solidFill>
              <a:latin typeface="+mn-lt"/>
              <a:ea typeface="+mn-ea"/>
              <a:cs typeface="+mn-cs"/>
            </a:endParaRPr>
          </a:p>
        </p:txBody>
      </p:sp>
      <p:pic>
        <p:nvPicPr>
          <p:cNvPr id="7" name="Picture 6"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pic>
        <p:nvPicPr>
          <p:cNvPr id="9" name="Picture 8" descr="Trojan Twisted Pleasure Condoms.jpg"/>
          <p:cNvPicPr>
            <a:picLocks noChangeAspect="1"/>
          </p:cNvPicPr>
          <p:nvPr/>
        </p:nvPicPr>
        <p:blipFill>
          <a:blip r:embed="rId4">
            <a:clrChange>
              <a:clrFrom>
                <a:srgbClr val="FFFFFF"/>
              </a:clrFrom>
              <a:clrTo>
                <a:srgbClr val="FFFFFF">
                  <a:alpha val="0"/>
                </a:srgbClr>
              </a:clrTo>
            </a:clrChange>
          </a:blip>
          <a:stretch>
            <a:fillRect/>
          </a:stretch>
        </p:blipFill>
        <p:spPr>
          <a:xfrm>
            <a:off x="76200" y="2286000"/>
            <a:ext cx="1752600" cy="1752600"/>
          </a:xfrm>
          <a:prstGeom prst="rect">
            <a:avLst/>
          </a:prstGeom>
        </p:spPr>
      </p:pic>
      <p:pic>
        <p:nvPicPr>
          <p:cNvPr id="10" name="Picture 9" descr="trojan_ecstasy_ultra_ribbed.jpg"/>
          <p:cNvPicPr>
            <a:picLocks noChangeAspect="1"/>
          </p:cNvPicPr>
          <p:nvPr/>
        </p:nvPicPr>
        <p:blipFill>
          <a:blip r:embed="rId5">
            <a:clrChange>
              <a:clrFrom>
                <a:srgbClr val="FCFFFC"/>
              </a:clrFrom>
              <a:clrTo>
                <a:srgbClr val="FCFFFC">
                  <a:alpha val="0"/>
                </a:srgbClr>
              </a:clrTo>
            </a:clrChange>
          </a:blip>
          <a:stretch>
            <a:fillRect/>
          </a:stretch>
        </p:blipFill>
        <p:spPr>
          <a:xfrm>
            <a:off x="57354" y="4149090"/>
            <a:ext cx="1847646" cy="1718310"/>
          </a:xfrm>
          <a:prstGeom prst="rect">
            <a:avLst/>
          </a:prstGeom>
        </p:spPr>
      </p:pic>
      <p:pic>
        <p:nvPicPr>
          <p:cNvPr id="14" name="Picture 13" descr="durex-pleasure-curve.jpg"/>
          <p:cNvPicPr>
            <a:picLocks noChangeAspect="1"/>
          </p:cNvPicPr>
          <p:nvPr/>
        </p:nvPicPr>
        <p:blipFill>
          <a:blip r:embed="rId6">
            <a:clrChange>
              <a:clrFrom>
                <a:srgbClr val="FFFFFF"/>
              </a:clrFrom>
              <a:clrTo>
                <a:srgbClr val="FFFFFF">
                  <a:alpha val="0"/>
                </a:srgbClr>
              </a:clrTo>
            </a:clrChange>
          </a:blip>
          <a:stretch>
            <a:fillRect/>
          </a:stretch>
        </p:blipFill>
        <p:spPr>
          <a:xfrm>
            <a:off x="5105400" y="2108200"/>
            <a:ext cx="1934029" cy="2082800"/>
          </a:xfrm>
          <a:prstGeom prst="rect">
            <a:avLst/>
          </a:prstGeom>
        </p:spPr>
      </p:pic>
      <p:pic>
        <p:nvPicPr>
          <p:cNvPr id="17" name="Picture 16" descr="lifestyles-ribbed-condoms.jpg"/>
          <p:cNvPicPr>
            <a:picLocks noChangeAspect="1"/>
          </p:cNvPicPr>
          <p:nvPr/>
        </p:nvPicPr>
        <p:blipFill>
          <a:blip r:embed="rId7">
            <a:clrChange>
              <a:clrFrom>
                <a:srgbClr val="FFFFFF"/>
              </a:clrFrom>
              <a:clrTo>
                <a:srgbClr val="FFFFFF">
                  <a:alpha val="0"/>
                </a:srgbClr>
              </a:clrTo>
            </a:clrChange>
          </a:blip>
          <a:stretch>
            <a:fillRect/>
          </a:stretch>
        </p:blipFill>
        <p:spPr>
          <a:xfrm>
            <a:off x="5160648" y="4108450"/>
            <a:ext cx="1621152" cy="1758950"/>
          </a:xfrm>
          <a:prstGeom prst="rect">
            <a:avLst/>
          </a:prstGeom>
        </p:spPr>
      </p:pic>
      <p:sp>
        <p:nvSpPr>
          <p:cNvPr id="16" name="Content Placeholder 2"/>
          <p:cNvSpPr txBox="1">
            <a:spLocks/>
          </p:cNvSpPr>
          <p:nvPr/>
        </p:nvSpPr>
        <p:spPr>
          <a:xfrm>
            <a:off x="914400" y="1676400"/>
            <a:ext cx="1828800" cy="533400"/>
          </a:xfrm>
          <a:prstGeom prst="rect">
            <a:avLst/>
          </a:prstGeom>
          <a:solidFill>
            <a:srgbClr val="000000">
              <a:alpha val="90000"/>
            </a:srgbClr>
          </a:solidFill>
          <a:effectLst>
            <a:softEdge rad="114300"/>
          </a:effectLst>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C9288F"/>
                </a:solidFill>
                <a:effectLst/>
                <a:uLnTx/>
                <a:uFillTx/>
                <a:latin typeface="+mn-lt"/>
                <a:ea typeface="+mn-ea"/>
                <a:cs typeface="+mn-cs"/>
              </a:rPr>
              <a:t>Inside</a:t>
            </a:r>
            <a:endParaRPr lang="en-US" sz="2800" b="1" noProof="0" dirty="0" smtClean="0">
              <a:solidFill>
                <a:srgbClr val="C9288F"/>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 b="1" dirty="0" smtClean="0">
              <a:solidFill>
                <a:srgbClr val="C9288F"/>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 b="1" dirty="0" smtClean="0">
              <a:solidFill>
                <a:srgbClr val="C9288F"/>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 b="1" dirty="0" smtClean="0">
              <a:solidFill>
                <a:srgbClr val="C9288F"/>
              </a:solidFill>
            </a:endParaRPr>
          </a:p>
        </p:txBody>
      </p:sp>
      <p:sp>
        <p:nvSpPr>
          <p:cNvPr id="18" name="TextBox 17"/>
          <p:cNvSpPr txBox="1"/>
          <p:nvPr/>
        </p:nvSpPr>
        <p:spPr>
          <a:xfrm>
            <a:off x="1905000" y="2776478"/>
            <a:ext cx="3200400" cy="2862322"/>
          </a:xfrm>
          <a:prstGeom prst="rect">
            <a:avLst/>
          </a:prstGeom>
          <a:solidFill>
            <a:srgbClr val="000000">
              <a:alpha val="90000"/>
            </a:srgbClr>
          </a:solidFill>
          <a:effectLst>
            <a:softEdge rad="114300"/>
          </a:effectLst>
        </p:spPr>
        <p:txBody>
          <a:bodyPr wrap="square" rtlCol="0">
            <a:spAutoFit/>
          </a:bodyPr>
          <a:lstStyle/>
          <a:p>
            <a:endParaRPr lang="en-US" b="1" dirty="0" smtClean="0">
              <a:solidFill>
                <a:srgbClr val="C9288F"/>
              </a:solidFill>
            </a:endParaRPr>
          </a:p>
          <a:p>
            <a:pPr marL="285750" indent="-285750">
              <a:buFont typeface="Arial" pitchFamily="34" charset="0"/>
              <a:buChar char="•"/>
            </a:pPr>
            <a:r>
              <a:rPr lang="en-US" b="1" dirty="0" smtClean="0">
                <a:solidFill>
                  <a:srgbClr val="C9288F"/>
                </a:solidFill>
              </a:rPr>
              <a:t>Trojan </a:t>
            </a:r>
            <a:r>
              <a:rPr lang="en-US" b="1" dirty="0">
                <a:solidFill>
                  <a:srgbClr val="C9288F"/>
                </a:solidFill>
              </a:rPr>
              <a:t>Shared Pleasure has a similar dual pleasure as Fire &amp; Ice has, except we have warming &amp; tingling effects</a:t>
            </a:r>
            <a:r>
              <a:rPr lang="en-US" b="1" dirty="0" smtClean="0">
                <a:solidFill>
                  <a:srgbClr val="C9288F"/>
                </a:solidFill>
              </a:rPr>
              <a:t>.</a:t>
            </a:r>
          </a:p>
          <a:p>
            <a:pPr marL="285750" indent="-285750">
              <a:buFont typeface="Arial" pitchFamily="34" charset="0"/>
              <a:buChar char="•"/>
            </a:pPr>
            <a:r>
              <a:rPr lang="en-US" b="1" dirty="0">
                <a:solidFill>
                  <a:srgbClr val="C9288F"/>
                </a:solidFill>
              </a:rPr>
              <a:t>Trojan Ecstasy is another condom that delivers dual sensation. Not as exciting as Fire &amp; Ice.</a:t>
            </a:r>
          </a:p>
          <a:p>
            <a:pPr marL="285750" indent="-285750">
              <a:buFont typeface="Arial" pitchFamily="34" charset="0"/>
              <a:buChar char="•"/>
            </a:pPr>
            <a:endParaRPr lang="en-US" b="1" dirty="0">
              <a:solidFill>
                <a:srgbClr val="C9288F"/>
              </a:solidFill>
            </a:endParaRPr>
          </a:p>
        </p:txBody>
      </p:sp>
      <p:sp>
        <p:nvSpPr>
          <p:cNvPr id="19" name="TextBox 18"/>
          <p:cNvSpPr txBox="1"/>
          <p:nvPr/>
        </p:nvSpPr>
        <p:spPr>
          <a:xfrm>
            <a:off x="7030464" y="2895600"/>
            <a:ext cx="2133600" cy="3139321"/>
          </a:xfrm>
          <a:prstGeom prst="rect">
            <a:avLst/>
          </a:prstGeom>
          <a:solidFill>
            <a:srgbClr val="000000">
              <a:alpha val="90000"/>
            </a:srgbClr>
          </a:solidFill>
          <a:effectLst>
            <a:softEdge rad="114300"/>
          </a:effectLst>
        </p:spPr>
        <p:txBody>
          <a:bodyPr wrap="square" rtlCol="0">
            <a:spAutoFit/>
          </a:bodyPr>
          <a:lstStyle/>
          <a:p>
            <a:pPr marL="285750" indent="-285750">
              <a:buFont typeface="Arial" pitchFamily="34" charset="0"/>
              <a:buChar char="•"/>
            </a:pPr>
            <a:r>
              <a:rPr lang="en-US" b="1" dirty="0">
                <a:solidFill>
                  <a:srgbClr val="C9288F"/>
                </a:solidFill>
              </a:rPr>
              <a:t>Durex Pleasure Max is shaped and textured to intensify sensation</a:t>
            </a:r>
            <a:r>
              <a:rPr lang="en-US" b="1" dirty="0" smtClean="0">
                <a:solidFill>
                  <a:srgbClr val="C9288F"/>
                </a:solidFill>
              </a:rPr>
              <a:t>.</a:t>
            </a:r>
          </a:p>
          <a:p>
            <a:pPr marL="285750" indent="-285750">
              <a:buFont typeface="Arial" pitchFamily="34" charset="0"/>
              <a:buChar char="•"/>
            </a:pPr>
            <a:r>
              <a:rPr lang="en-US" b="1" dirty="0">
                <a:solidFill>
                  <a:srgbClr val="C9288F"/>
                </a:solidFill>
              </a:rPr>
              <a:t>Lifestyles Ribbed Pleasure delivers a textured sensation to both parties</a:t>
            </a:r>
            <a:r>
              <a:rPr lang="en-US" b="1" dirty="0" smtClean="0">
                <a:solidFill>
                  <a:srgbClr val="C9288F"/>
                </a:solidFill>
              </a:rPr>
              <a:t>.</a:t>
            </a:r>
            <a:endParaRPr lang="en-US" b="1" dirty="0">
              <a:solidFill>
                <a:srgbClr val="C9288F"/>
              </a:solidFill>
            </a:endParaRPr>
          </a:p>
          <a:p>
            <a:endParaRPr lang="en-US" b="1" dirty="0" smtClean="0">
              <a:solidFill>
                <a:srgbClr val="C9288F"/>
              </a:solidFill>
            </a:endParaRPr>
          </a:p>
        </p:txBody>
      </p:sp>
    </p:spTree>
    <p:extLst>
      <p:ext uri="{BB962C8B-B14F-4D97-AF65-F5344CB8AC3E}">
        <p14:creationId xmlns:p14="http://schemas.microsoft.com/office/powerpoint/2010/main" val="108338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143000" y="152400"/>
            <a:ext cx="7543800" cy="1143000"/>
          </a:xfrm>
          <a:prstGeom prst="cloud">
            <a:avLst/>
          </a:prstGeom>
          <a:solidFill>
            <a:srgbClr val="415A7C">
              <a:alpha val="85000"/>
            </a:srgbClr>
          </a:solidFill>
          <a:ln w="53975" cap="flat" cmpd="sng" algn="ctr">
            <a:solidFill>
              <a:srgbClr val="415A7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600" y="76200"/>
            <a:ext cx="8229600" cy="1143000"/>
          </a:xfrm>
        </p:spPr>
        <p:txBody>
          <a:bodyPr>
            <a:noAutofit/>
          </a:bodyPr>
          <a:lstStyle/>
          <a:p>
            <a:r>
              <a:rPr lang="en-US" sz="4500" b="1" dirty="0" smtClean="0">
                <a:solidFill>
                  <a:srgbClr val="C9288F"/>
                </a:solidFill>
                <a:latin typeface="+mn-lt"/>
                <a:ea typeface="+mn-ea"/>
                <a:cs typeface="+mn-cs"/>
              </a:rPr>
              <a:t>Creative Strategy</a:t>
            </a:r>
            <a:endParaRPr lang="en-US" sz="4500" b="1" dirty="0">
              <a:solidFill>
                <a:srgbClr val="C9288F"/>
              </a:solidFill>
              <a:latin typeface="+mn-lt"/>
              <a:ea typeface="+mn-ea"/>
              <a:cs typeface="+mn-cs"/>
            </a:endParaRPr>
          </a:p>
        </p:txBody>
      </p:sp>
      <p:pic>
        <p:nvPicPr>
          <p:cNvPr id="7" name="Picture 6" descr="fireice.jpg"/>
          <p:cNvPicPr>
            <a:picLocks noChangeAspect="1"/>
          </p:cNvPicPr>
          <p:nvPr/>
        </p:nvPicPr>
        <p:blipFill>
          <a:blip r:embed="rId3">
            <a:clrChange>
              <a:clrFrom>
                <a:srgbClr val="FFFFFF"/>
              </a:clrFrom>
              <a:clrTo>
                <a:srgbClr val="FFFFFF">
                  <a:alpha val="0"/>
                </a:srgbClr>
              </a:clrTo>
            </a:clrChange>
          </a:blip>
          <a:stretch>
            <a:fillRect/>
          </a:stretch>
        </p:blipFill>
        <p:spPr>
          <a:xfrm>
            <a:off x="228600" y="76200"/>
            <a:ext cx="1517687" cy="1371600"/>
          </a:xfrm>
          <a:prstGeom prst="rect">
            <a:avLst/>
          </a:prstGeom>
        </p:spPr>
      </p:pic>
      <p:sp>
        <p:nvSpPr>
          <p:cNvPr id="8" name="TextBox 7"/>
          <p:cNvSpPr txBox="1"/>
          <p:nvPr/>
        </p:nvSpPr>
        <p:spPr>
          <a:xfrm>
            <a:off x="2286000" y="1962086"/>
            <a:ext cx="4419600" cy="2585323"/>
          </a:xfrm>
          <a:prstGeom prst="rect">
            <a:avLst/>
          </a:prstGeom>
          <a:solidFill>
            <a:srgbClr val="000000">
              <a:alpha val="90000"/>
            </a:srgbClr>
          </a:solidFill>
          <a:effectLst>
            <a:softEdge rad="114300"/>
          </a:effectLst>
        </p:spPr>
        <p:txBody>
          <a:bodyPr wrap="square" rtlCol="0">
            <a:spAutoFit/>
          </a:bodyPr>
          <a:lstStyle/>
          <a:p>
            <a:pPr marL="742950" lvl="1" indent="-285750">
              <a:buFont typeface="Arial" pitchFamily="34" charset="0"/>
              <a:buChar char="•"/>
            </a:pPr>
            <a:endParaRPr lang="en-US" b="1" dirty="0" smtClean="0">
              <a:solidFill>
                <a:srgbClr val="C9288F"/>
              </a:solidFill>
            </a:endParaRPr>
          </a:p>
          <a:p>
            <a:pPr marL="742950" lvl="1" indent="-285750">
              <a:buFont typeface="Arial" pitchFamily="34" charset="0"/>
              <a:buChar char="•"/>
            </a:pPr>
            <a:r>
              <a:rPr lang="en-US" b="1" dirty="0" smtClean="0">
                <a:solidFill>
                  <a:srgbClr val="C9288F"/>
                </a:solidFill>
              </a:rPr>
              <a:t>Desired Action</a:t>
            </a:r>
          </a:p>
          <a:p>
            <a:pPr marL="742950" lvl="1" indent="-285750">
              <a:buFont typeface="Arial" pitchFamily="34" charset="0"/>
              <a:buChar char="•"/>
            </a:pPr>
            <a:r>
              <a:rPr lang="en-US" b="1" dirty="0" smtClean="0">
                <a:solidFill>
                  <a:srgbClr val="C9288F"/>
                </a:solidFill>
              </a:rPr>
              <a:t>Barriers</a:t>
            </a:r>
          </a:p>
          <a:p>
            <a:pPr marL="742950" lvl="1" indent="-285750">
              <a:buFont typeface="Arial" pitchFamily="34" charset="0"/>
              <a:buChar char="•"/>
            </a:pPr>
            <a:r>
              <a:rPr lang="en-US" b="1" dirty="0" smtClean="0">
                <a:solidFill>
                  <a:srgbClr val="C9288F"/>
                </a:solidFill>
              </a:rPr>
              <a:t>Personality</a:t>
            </a:r>
          </a:p>
          <a:p>
            <a:pPr marL="742950" lvl="1" indent="-285750">
              <a:buFont typeface="Arial" pitchFamily="34" charset="0"/>
              <a:buChar char="•"/>
            </a:pPr>
            <a:r>
              <a:rPr lang="en-US" b="1" dirty="0" smtClean="0">
                <a:solidFill>
                  <a:srgbClr val="C9288F"/>
                </a:solidFill>
              </a:rPr>
              <a:t>Best Forms of Communication</a:t>
            </a:r>
          </a:p>
          <a:p>
            <a:pPr marL="742950" lvl="1" indent="-285750">
              <a:buFont typeface="Arial" pitchFamily="34" charset="0"/>
              <a:buChar char="•"/>
            </a:pPr>
            <a:r>
              <a:rPr lang="en-US" b="1" dirty="0" smtClean="0">
                <a:solidFill>
                  <a:srgbClr val="C9288F"/>
                </a:solidFill>
              </a:rPr>
              <a:t>Key Insight</a:t>
            </a:r>
          </a:p>
          <a:p>
            <a:pPr marL="742950" lvl="1" indent="-285750">
              <a:buFont typeface="Arial" pitchFamily="34" charset="0"/>
              <a:buChar char="•"/>
            </a:pPr>
            <a:r>
              <a:rPr lang="en-US" b="1" dirty="0" smtClean="0">
                <a:solidFill>
                  <a:srgbClr val="C9288F"/>
                </a:solidFill>
              </a:rPr>
              <a:t>Reward</a:t>
            </a:r>
          </a:p>
          <a:p>
            <a:pPr marL="742950" lvl="1" indent="-285750">
              <a:buFont typeface="Arial" pitchFamily="34" charset="0"/>
              <a:buChar char="•"/>
            </a:pPr>
            <a:r>
              <a:rPr lang="en-US" b="1" dirty="0" smtClean="0">
                <a:solidFill>
                  <a:srgbClr val="C9288F"/>
                </a:solidFill>
              </a:rPr>
              <a:t>Executional Guidelines</a:t>
            </a:r>
          </a:p>
          <a:p>
            <a:pPr marL="742950" lvl="1" indent="-285750">
              <a:buFont typeface="Arial" pitchFamily="34" charset="0"/>
              <a:buChar char="•"/>
            </a:pPr>
            <a:endParaRPr lang="en-US" b="1" dirty="0">
              <a:solidFill>
                <a:srgbClr val="C9288F"/>
              </a:solidFill>
            </a:endParaRPr>
          </a:p>
        </p:txBody>
      </p:sp>
    </p:spTree>
    <p:extLst>
      <p:ext uri="{BB962C8B-B14F-4D97-AF65-F5344CB8AC3E}">
        <p14:creationId xmlns:p14="http://schemas.microsoft.com/office/powerpoint/2010/main" val="3220809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1000</TotalTime>
  <Words>2448</Words>
  <Application>Microsoft Office PowerPoint</Application>
  <PresentationFormat>On-screen Show (4:3)</PresentationFormat>
  <Paragraphs>281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Marketing Strategy</vt:lpstr>
      <vt:lpstr>Marketing Mix: 4 P’s</vt:lpstr>
      <vt:lpstr>Marketing Objective</vt:lpstr>
      <vt:lpstr>SWOT Analysis</vt:lpstr>
      <vt:lpstr>Competition</vt:lpstr>
      <vt:lpstr>Creative Strategy</vt:lpstr>
      <vt:lpstr>   Does size really matter…?</vt:lpstr>
      <vt:lpstr> Campaign Overview</vt:lpstr>
      <vt:lpstr>     Creative Online/Free Media</vt:lpstr>
      <vt:lpstr>   We’ve got an app for that!</vt:lpstr>
      <vt:lpstr>   let’s raise awareness…</vt:lpstr>
      <vt:lpstr>PowerPoint Presentation</vt:lpstr>
      <vt:lpstr>PowerPoint Presentation</vt:lpstr>
      <vt:lpstr>PowerPoint Presentation</vt:lpstr>
      <vt:lpstr>     Even the coldest will melt…</vt:lpstr>
      <vt:lpstr> Set your dreams on fire…</vt:lpstr>
      <vt:lpstr>Press Release</vt:lpstr>
      <vt:lpstr>Lets wrap it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libdesktop</dc:creator>
  <cp:lastModifiedBy>DoIT</cp:lastModifiedBy>
  <cp:revision>47</cp:revision>
  <dcterms:created xsi:type="dcterms:W3CDTF">2010-12-08T18:55:38Z</dcterms:created>
  <dcterms:modified xsi:type="dcterms:W3CDTF">2010-12-08T19:26:02Z</dcterms:modified>
</cp:coreProperties>
</file>