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74" d="100"/>
          <a:sy n="74" d="100"/>
        </p:scale>
        <p:origin x="10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0562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5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922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7293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39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17556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6165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7519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57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46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08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4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016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798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42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70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12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5/8/2013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8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Inventory Management in Movie Theaters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9800" y="5562600"/>
            <a:ext cx="2971800" cy="6858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William W. Woodard, III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MBA 648: WP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Dr. </a:t>
            </a:r>
            <a:r>
              <a:rPr lang="en-US" dirty="0" err="1" smtClean="0">
                <a:solidFill>
                  <a:schemeClr val="tx1"/>
                </a:solidFill>
              </a:rPr>
              <a:t>Kaushik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525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Examine Showtime Cinemas and AMC in Orange County, NY</a:t>
            </a:r>
          </a:p>
          <a:p>
            <a:r>
              <a:rPr lang="en-US" dirty="0" smtClean="0"/>
              <a:t>What does Inventory management have to do with a movie theater?</a:t>
            </a:r>
          </a:p>
          <a:p>
            <a:r>
              <a:rPr lang="en-US" dirty="0" smtClean="0"/>
              <a:t>Inventory Management Theory</a:t>
            </a:r>
          </a:p>
          <a:p>
            <a:r>
              <a:rPr lang="en-US" dirty="0" smtClean="0"/>
              <a:t>Failures and Successes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3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345" y="381000"/>
            <a:ext cx="7772400" cy="1609344"/>
          </a:xfrm>
        </p:spPr>
        <p:txBody>
          <a:bodyPr>
            <a:normAutofit/>
          </a:bodyPr>
          <a:lstStyle/>
          <a:p>
            <a:r>
              <a:rPr lang="en-US" dirty="0" smtClean="0"/>
              <a:t>Showtime Cinemas vs. AMC Theaters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4038600" cy="4754563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 smtClean="0"/>
              <a:t>Started in 2001 by David </a:t>
            </a:r>
            <a:r>
              <a:rPr lang="en-US" dirty="0" err="1" smtClean="0"/>
              <a:t>Fideli</a:t>
            </a:r>
            <a:r>
              <a:rPr lang="en-US" dirty="0" smtClean="0"/>
              <a:t> and 2 associates</a:t>
            </a:r>
          </a:p>
          <a:p>
            <a:r>
              <a:rPr lang="en-US" dirty="0" smtClean="0"/>
              <a:t>One of four privately owned theaters</a:t>
            </a:r>
          </a:p>
          <a:p>
            <a:r>
              <a:rPr lang="en-US" dirty="0" smtClean="0"/>
              <a:t>10 screens with comfortable stadium seating</a:t>
            </a:r>
          </a:p>
          <a:p>
            <a:r>
              <a:rPr lang="en-US" dirty="0" smtClean="0"/>
              <a:t>Recently renovated to be fully digital</a:t>
            </a:r>
          </a:p>
          <a:p>
            <a:r>
              <a:rPr lang="en-US" dirty="0" smtClean="0"/>
              <a:t>Known as a family oriented theater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47490" y="1447800"/>
            <a:ext cx="3939309" cy="47244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Started in 1920 by the </a:t>
            </a:r>
            <a:r>
              <a:rPr lang="en-US" dirty="0" err="1" smtClean="0"/>
              <a:t>Durwood</a:t>
            </a:r>
            <a:r>
              <a:rPr lang="en-US" dirty="0" smtClean="0"/>
              <a:t> family</a:t>
            </a:r>
          </a:p>
          <a:p>
            <a:r>
              <a:rPr lang="en-US" dirty="0" smtClean="0"/>
              <a:t>Currently serves over 200 million guests annually in more than 300 locations</a:t>
            </a:r>
          </a:p>
          <a:p>
            <a:r>
              <a:rPr lang="en-US" dirty="0" smtClean="0"/>
              <a:t>A history of innovation</a:t>
            </a:r>
          </a:p>
          <a:p>
            <a:pPr lvl="1"/>
            <a:r>
              <a:rPr lang="en-US" dirty="0" smtClean="0"/>
              <a:t>1962: World’s 1</a:t>
            </a:r>
            <a:r>
              <a:rPr lang="en-US" baseline="30000" dirty="0" smtClean="0"/>
              <a:t>st</a:t>
            </a:r>
            <a:r>
              <a:rPr lang="en-US" dirty="0" smtClean="0"/>
              <a:t> multiplex (more than 3)</a:t>
            </a:r>
          </a:p>
          <a:p>
            <a:pPr lvl="1"/>
            <a:r>
              <a:rPr lang="en-US" dirty="0" smtClean="0"/>
              <a:t>1981: 1</a:t>
            </a:r>
            <a:r>
              <a:rPr lang="en-US" baseline="30000" dirty="0" smtClean="0"/>
              <a:t>st</a:t>
            </a:r>
            <a:r>
              <a:rPr lang="en-US" dirty="0" smtClean="0"/>
              <a:t> theater chain to add cup holder armaments</a:t>
            </a:r>
          </a:p>
          <a:p>
            <a:pPr lvl="1"/>
            <a:r>
              <a:rPr lang="en-US" dirty="0" smtClean="0"/>
              <a:t>1995: 1</a:t>
            </a:r>
            <a:r>
              <a:rPr lang="en-US" baseline="30000" dirty="0" smtClean="0"/>
              <a:t>st</a:t>
            </a:r>
            <a:r>
              <a:rPr lang="en-US" dirty="0" smtClean="0"/>
              <a:t> </a:t>
            </a:r>
            <a:r>
              <a:rPr lang="en-US" dirty="0" err="1" smtClean="0"/>
              <a:t>megaplex</a:t>
            </a:r>
            <a:r>
              <a:rPr lang="en-US" dirty="0"/>
              <a:t> </a:t>
            </a:r>
            <a:r>
              <a:rPr lang="en-US" dirty="0" smtClean="0"/>
              <a:t>(16+)</a:t>
            </a:r>
          </a:p>
          <a:p>
            <a:pPr lvl="1"/>
            <a:r>
              <a:rPr lang="en-US" dirty="0" smtClean="0"/>
              <a:t>2002: 1</a:t>
            </a:r>
            <a:r>
              <a:rPr lang="en-US" baseline="30000" dirty="0" smtClean="0"/>
              <a:t>st</a:t>
            </a:r>
            <a:r>
              <a:rPr lang="en-US" dirty="0" smtClean="0"/>
              <a:t> circuit wide gift card</a:t>
            </a:r>
          </a:p>
          <a:p>
            <a:pPr lvl="1"/>
            <a:r>
              <a:rPr lang="en-US" dirty="0" smtClean="0"/>
              <a:t>2008: Launched dine-in theaters</a:t>
            </a:r>
          </a:p>
          <a:p>
            <a:r>
              <a:rPr lang="en-US" dirty="0" smtClean="0"/>
              <a:t>As of Fall 2012, acquired by the Beijing based Wanda Group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0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Average Movie Theater 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Movies &amp; Movie Peripherals</a:t>
            </a:r>
          </a:p>
          <a:p>
            <a:pPr lvl="1"/>
            <a:r>
              <a:rPr lang="en-US" dirty="0" smtClean="0"/>
              <a:t>Iron Man 3, ticket stubs, posters</a:t>
            </a:r>
          </a:p>
          <a:p>
            <a:r>
              <a:rPr lang="en-US" dirty="0" smtClean="0"/>
              <a:t>Various Candy </a:t>
            </a:r>
            <a:r>
              <a:rPr lang="en-US" dirty="0" smtClean="0"/>
              <a:t>Products</a:t>
            </a:r>
            <a:endParaRPr lang="en-US" dirty="0" smtClean="0"/>
          </a:p>
          <a:p>
            <a:r>
              <a:rPr lang="en-US" dirty="0" smtClean="0"/>
              <a:t>Several types of </a:t>
            </a:r>
            <a:r>
              <a:rPr lang="en-US" dirty="0" smtClean="0"/>
              <a:t>snacks</a:t>
            </a:r>
            <a:endParaRPr lang="en-US" dirty="0" smtClean="0"/>
          </a:p>
          <a:p>
            <a:r>
              <a:rPr lang="en-US" dirty="0" smtClean="0"/>
              <a:t>Concession supplies</a:t>
            </a:r>
          </a:p>
          <a:p>
            <a:r>
              <a:rPr lang="en-US" dirty="0" smtClean="0"/>
              <a:t>Office supplies</a:t>
            </a:r>
          </a:p>
          <a:p>
            <a:r>
              <a:rPr lang="en-US" dirty="0" smtClean="0"/>
              <a:t>Cleaning products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6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 Theory at Showtime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“If its low, order some more. If its out, order a lot more. If we’re </a:t>
            </a:r>
            <a:r>
              <a:rPr lang="en-US" dirty="0" err="1" smtClean="0"/>
              <a:t>gonna</a:t>
            </a:r>
            <a:r>
              <a:rPr lang="en-US" dirty="0" smtClean="0"/>
              <a:t> need a bunch of it this weekend pack out the stock room.”</a:t>
            </a:r>
          </a:p>
          <a:p>
            <a:pPr lvl="1"/>
            <a:r>
              <a:rPr lang="en-US" dirty="0" smtClean="0"/>
              <a:t>Red Line Method</a:t>
            </a:r>
          </a:p>
          <a:p>
            <a:pPr lvl="1"/>
            <a:r>
              <a:rPr lang="en-US" dirty="0" smtClean="0"/>
              <a:t>Two Bin Method</a:t>
            </a:r>
          </a:p>
          <a:p>
            <a:pPr lvl="1"/>
            <a:r>
              <a:rPr lang="en-US" dirty="0" smtClean="0"/>
              <a:t>Almost in Time System*</a:t>
            </a:r>
          </a:p>
          <a:p>
            <a:pPr lvl="1"/>
            <a:r>
              <a:rPr lang="en-US" dirty="0" smtClean="0"/>
              <a:t>Specific Identification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3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 Theory at AMC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above the “norm”</a:t>
            </a:r>
          </a:p>
          <a:p>
            <a:pPr lvl="1"/>
            <a:r>
              <a:rPr lang="en-US" dirty="0" smtClean="0"/>
              <a:t>Computerized Inventory Control Systems</a:t>
            </a:r>
          </a:p>
          <a:p>
            <a:pPr lvl="1"/>
            <a:r>
              <a:rPr lang="en-US" dirty="0" smtClean="0"/>
              <a:t>Just in Time (JIT) Systems</a:t>
            </a:r>
          </a:p>
          <a:p>
            <a:pPr lvl="1"/>
            <a:r>
              <a:rPr lang="en-US" dirty="0" smtClean="0"/>
              <a:t>TQM</a:t>
            </a:r>
          </a:p>
          <a:p>
            <a:pPr lvl="1"/>
            <a:r>
              <a:rPr lang="en-US" dirty="0" smtClean="0"/>
              <a:t>Weighted Average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652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Difference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en-US" dirty="0" smtClean="0"/>
              <a:t>Showtime Cinemas</a:t>
            </a:r>
            <a:endParaRPr lang="en-US" dirty="0"/>
          </a:p>
          <a:p>
            <a:pPr lvl="1"/>
            <a:r>
              <a:rPr lang="en-US" dirty="0" smtClean="0"/>
              <a:t>Needs to work on Inventory management</a:t>
            </a:r>
          </a:p>
          <a:p>
            <a:pPr lvl="1"/>
            <a:r>
              <a:rPr lang="en-US" dirty="0" smtClean="0"/>
              <a:t>Constantly out of something</a:t>
            </a:r>
          </a:p>
          <a:p>
            <a:pPr lvl="1"/>
            <a:r>
              <a:rPr lang="en-US" dirty="0" smtClean="0"/>
              <a:t>Some items become expired before use</a:t>
            </a:r>
          </a:p>
          <a:p>
            <a:pPr lvl="1"/>
            <a:r>
              <a:rPr lang="en-US" dirty="0" smtClean="0"/>
              <a:t>Lack of order in </a:t>
            </a:r>
            <a:r>
              <a:rPr lang="en-US" dirty="0" smtClean="0"/>
              <a:t>establishment</a:t>
            </a:r>
            <a:endParaRPr lang="en-US" dirty="0"/>
          </a:p>
          <a:p>
            <a:r>
              <a:rPr lang="en-US" dirty="0" smtClean="0"/>
              <a:t>AMC </a:t>
            </a:r>
            <a:r>
              <a:rPr lang="en-US" dirty="0" smtClean="0"/>
              <a:t>Theaters:</a:t>
            </a:r>
          </a:p>
          <a:p>
            <a:pPr lvl="1"/>
            <a:r>
              <a:rPr lang="en-US" dirty="0" smtClean="0"/>
              <a:t>Masters of Inventory</a:t>
            </a:r>
          </a:p>
          <a:p>
            <a:pPr lvl="1"/>
            <a:r>
              <a:rPr lang="en-US" dirty="0" smtClean="0"/>
              <a:t>Increased the amount of products sold and used, but have managed them in a way to keep the perfect amount of stock.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653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Quick Look at </a:t>
            </a:r>
            <a:r>
              <a:rPr lang="en-US" dirty="0" err="1" smtClean="0"/>
              <a:t>ShowtimeCinemas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584467"/>
              </p:ext>
            </p:extLst>
          </p:nvPr>
        </p:nvGraphicFramePr>
        <p:xfrm>
          <a:off x="457200" y="2514602"/>
          <a:ext cx="8229600" cy="37298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32796"/>
                <a:gridCol w="948404"/>
                <a:gridCol w="1033628"/>
                <a:gridCol w="975975"/>
                <a:gridCol w="762062"/>
                <a:gridCol w="752036"/>
                <a:gridCol w="762062"/>
                <a:gridCol w="895758"/>
                <a:gridCol w="1066879"/>
              </a:tblGrid>
              <a:tr h="165770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number of days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 average amount of ppl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avg. ticket price per person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Ticket Sales per day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Avg. concession per person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Concession Sales per day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Total sales per day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Total Sales: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Mon-Thurs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350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$7.50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$2,625.00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$6.25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$2,187.50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$4,812.50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$19,250.00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Friday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2500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$18,750.00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$15.00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$37,500.00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$56,250.00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$56,250.00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Saturday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1700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$12,750.00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$12.00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$20,400.00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$33,150.00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$33,150.00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Sunday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$7.50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$6,187.50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$8,250.00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$14,437.50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$14,437.50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425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sng" strike="noStrike">
                          <a:effectLst/>
                        </a:rPr>
                        <a:t>Weekly sales</a:t>
                      </a:r>
                      <a:endParaRPr lang="en-US" sz="1100" b="1" i="0" u="sng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$123,087.50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833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5000" dirty="0" smtClean="0">
                <a:latin typeface="Times New Roman" pitchFamily="18" charset="0"/>
                <a:cs typeface="Times New Roman" pitchFamily="18" charset="0"/>
              </a:rPr>
              <a:t>???</a:t>
            </a:r>
            <a:endParaRPr lang="en-US" sz="25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8022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170</TotalTime>
  <Words>424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Garamond</vt:lpstr>
      <vt:lpstr>Times New Roman</vt:lpstr>
      <vt:lpstr>Organic</vt:lpstr>
      <vt:lpstr>Inventory Management in Movie Theaters</vt:lpstr>
      <vt:lpstr>Overview</vt:lpstr>
      <vt:lpstr>Showtime Cinemas vs. AMC Theaters</vt:lpstr>
      <vt:lpstr>Average Movie Theater Inventory</vt:lpstr>
      <vt:lpstr>Inventory Theory at Showtime</vt:lpstr>
      <vt:lpstr>Inventory Theory at AMC</vt:lpstr>
      <vt:lpstr>The Difference</vt:lpstr>
      <vt:lpstr>Quick Look at ShowtimeCinemas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Inventory Management in Movie Theaters</dc:title>
  <dc:creator>Woodard, William W., III</dc:creator>
  <cp:lastModifiedBy>Windows User</cp:lastModifiedBy>
  <cp:revision>20</cp:revision>
  <dcterms:created xsi:type="dcterms:W3CDTF">2006-08-16T00:00:00Z</dcterms:created>
  <dcterms:modified xsi:type="dcterms:W3CDTF">2013-05-08T21:40:45Z</dcterms:modified>
</cp:coreProperties>
</file>