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sldIdLst>
    <p:sldId id="256" r:id="rId2"/>
    <p:sldId id="265" r:id="rId3"/>
    <p:sldId id="267" r:id="rId4"/>
    <p:sldId id="262" r:id="rId5"/>
    <p:sldId id="263" r:id="rId6"/>
    <p:sldId id="264" r:id="rId7"/>
    <p:sldId id="271" r:id="rId8"/>
    <p:sldId id="269" r:id="rId9"/>
    <p:sldId id="270" r:id="rId10"/>
    <p:sldId id="268" r:id="rId11"/>
    <p:sldId id="266" r:id="rId12"/>
    <p:sldId id="275" r:id="rId13"/>
    <p:sldId id="276" r:id="rId14"/>
    <p:sldId id="259" r:id="rId15"/>
    <p:sldId id="272" r:id="rId16"/>
    <p:sldId id="274" r:id="rId17"/>
    <p:sldId id="258" r:id="rId18"/>
    <p:sldId id="257" r:id="rId19"/>
    <p:sldId id="277" r:id="rId20"/>
    <p:sldId id="278" r:id="rId21"/>
    <p:sldId id="281" r:id="rId22"/>
    <p:sldId id="279" r:id="rId23"/>
    <p:sldId id="280"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20"/>
    <a:srgbClr val="00A4DE"/>
    <a:srgbClr val="F7E9E5"/>
    <a:srgbClr val="27F1BC"/>
    <a:srgbClr val="C610F8"/>
    <a:srgbClr val="F79BF7"/>
    <a:srgbClr val="EDA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Documents\PACECourses\RESEARCH\6-20-14_CellTiter-Glo_6-20-2014_8-17-33%20AM%20Revi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Cell Titer-Glo</a:t>
            </a:r>
            <a:r>
              <a:rPr lang="en-US" baseline="0"/>
              <a:t> Assay: Measuring Rate of Apoptosis in Hs578Ts</a:t>
            </a:r>
            <a:endParaRPr lang="en-US"/>
          </a:p>
        </c:rich>
      </c:tx>
      <c:layout>
        <c:manualLayout>
          <c:xMode val="edge"/>
          <c:yMode val="edge"/>
          <c:x val="0.10231829194427619"/>
          <c:y val="2.3255813953488372E-2"/>
        </c:manualLayout>
      </c:layout>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errBars>
            <c:errBarType val="both"/>
            <c:errValType val="cust"/>
            <c:noEndCap val="0"/>
            <c:plus>
              <c:numRef>
                <c:f>'6-20-14_CellTiter-Glo_6-20-2014'!$S$18:$X$18</c:f>
                <c:numCache>
                  <c:formatCode>General</c:formatCode>
                  <c:ptCount val="6"/>
                  <c:pt idx="0">
                    <c:v>62200</c:v>
                  </c:pt>
                  <c:pt idx="1">
                    <c:v>161000</c:v>
                  </c:pt>
                  <c:pt idx="2">
                    <c:v>1010000</c:v>
                  </c:pt>
                  <c:pt idx="3">
                    <c:v>47500</c:v>
                  </c:pt>
                  <c:pt idx="4">
                    <c:v>45700</c:v>
                  </c:pt>
                  <c:pt idx="5">
                    <c:v>64500</c:v>
                  </c:pt>
                </c:numCache>
              </c:numRef>
            </c:plus>
            <c:minus>
              <c:numRef>
                <c:f>'6-20-14_CellTiter-Glo_6-20-2014'!$S$18:$X$18</c:f>
                <c:numCache>
                  <c:formatCode>General</c:formatCode>
                  <c:ptCount val="6"/>
                  <c:pt idx="0">
                    <c:v>62200</c:v>
                  </c:pt>
                  <c:pt idx="1">
                    <c:v>161000</c:v>
                  </c:pt>
                  <c:pt idx="2">
                    <c:v>1010000</c:v>
                  </c:pt>
                  <c:pt idx="3">
                    <c:v>47500</c:v>
                  </c:pt>
                  <c:pt idx="4">
                    <c:v>45700</c:v>
                  </c:pt>
                  <c:pt idx="5">
                    <c:v>64500</c:v>
                  </c:pt>
                </c:numCache>
              </c:numRef>
            </c:minus>
          </c:errBars>
          <c:cat>
            <c:strRef>
              <c:f>'6-20-14_CellTiter-Glo_6-20-2014'!$S$8:$X$8</c:f>
              <c:strCache>
                <c:ptCount val="6"/>
                <c:pt idx="0">
                  <c:v>CT</c:v>
                </c:pt>
                <c:pt idx="1">
                  <c:v>NT</c:v>
                </c:pt>
                <c:pt idx="2">
                  <c:v>Seq5</c:v>
                </c:pt>
                <c:pt idx="3">
                  <c:v>Seq5(High)</c:v>
                </c:pt>
                <c:pt idx="4">
                  <c:v>48hrSt</c:v>
                </c:pt>
                <c:pt idx="5">
                  <c:v>24hrSt</c:v>
                </c:pt>
              </c:strCache>
            </c:strRef>
          </c:cat>
          <c:val>
            <c:numRef>
              <c:f>'6-20-14_CellTiter-Glo_6-20-2014'!$S$17:$X$17</c:f>
              <c:numCache>
                <c:formatCode>0.00E+00</c:formatCode>
                <c:ptCount val="6"/>
                <c:pt idx="0">
                  <c:v>4750000</c:v>
                </c:pt>
                <c:pt idx="1">
                  <c:v>2140000</c:v>
                </c:pt>
                <c:pt idx="2">
                  <c:v>2900000</c:v>
                </c:pt>
                <c:pt idx="3">
                  <c:v>1250000</c:v>
                </c:pt>
                <c:pt idx="4">
                  <c:v>367000</c:v>
                </c:pt>
                <c:pt idx="5">
                  <c:v>697000</c:v>
                </c:pt>
              </c:numCache>
            </c:numRef>
          </c:val>
        </c:ser>
        <c:dLbls>
          <c:showLegendKey val="0"/>
          <c:showVal val="0"/>
          <c:showCatName val="0"/>
          <c:showSerName val="0"/>
          <c:showPercent val="0"/>
          <c:showBubbleSize val="0"/>
        </c:dLbls>
        <c:gapWidth val="150"/>
        <c:axId val="88085632"/>
        <c:axId val="88087552"/>
      </c:barChart>
      <c:catAx>
        <c:axId val="88085632"/>
        <c:scaling>
          <c:orientation val="minMax"/>
        </c:scaling>
        <c:delete val="0"/>
        <c:axPos val="b"/>
        <c:title>
          <c:tx>
            <c:rich>
              <a:bodyPr/>
              <a:lstStyle/>
              <a:p>
                <a:pPr>
                  <a:defRPr/>
                </a:pPr>
                <a:r>
                  <a:rPr lang="en-US"/>
                  <a:t>Additive to Plate/Wells</a:t>
                </a:r>
              </a:p>
            </c:rich>
          </c:tx>
          <c:layout/>
          <c:overlay val="0"/>
        </c:title>
        <c:majorTickMark val="out"/>
        <c:minorTickMark val="none"/>
        <c:tickLblPos val="nextTo"/>
        <c:crossAx val="88087552"/>
        <c:crosses val="autoZero"/>
        <c:auto val="1"/>
        <c:lblAlgn val="ctr"/>
        <c:lblOffset val="100"/>
        <c:noMultiLvlLbl val="0"/>
      </c:catAx>
      <c:valAx>
        <c:axId val="88087552"/>
        <c:scaling>
          <c:orientation val="minMax"/>
        </c:scaling>
        <c:delete val="0"/>
        <c:axPos val="l"/>
        <c:majorGridlines/>
        <c:title>
          <c:tx>
            <c:rich>
              <a:bodyPr rot="-5400000" vert="horz"/>
              <a:lstStyle/>
              <a:p>
                <a:pPr>
                  <a:defRPr/>
                </a:pPr>
                <a:r>
                  <a:rPr lang="en-US"/>
                  <a:t>Rate</a:t>
                </a:r>
                <a:r>
                  <a:rPr lang="en-US" baseline="0"/>
                  <a:t> of Cell Death</a:t>
                </a:r>
                <a:endParaRPr lang="en-US"/>
              </a:p>
            </c:rich>
          </c:tx>
          <c:layout/>
          <c:overlay val="0"/>
        </c:title>
        <c:numFmt formatCode="0.00E+00" sourceLinked="1"/>
        <c:majorTickMark val="out"/>
        <c:minorTickMark val="none"/>
        <c:tickLblPos val="nextTo"/>
        <c:crossAx val="88085632"/>
        <c:crosses val="autoZero"/>
        <c:crossBetween val="between"/>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B3F1E-E362-4A1D-8C4B-445DE3CA4355}" type="datetimeFigureOut">
              <a:rPr lang="en-US" smtClean="0"/>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D38FD-63D4-49A3-A0A4-A3049CD6A6DE}" type="slidenum">
              <a:rPr lang="en-US" smtClean="0"/>
              <a:t>‹#›</a:t>
            </a:fld>
            <a:endParaRPr lang="en-US"/>
          </a:p>
        </p:txBody>
      </p:sp>
    </p:spTree>
    <p:extLst>
      <p:ext uri="{BB962C8B-B14F-4D97-AF65-F5344CB8AC3E}">
        <p14:creationId xmlns:p14="http://schemas.microsoft.com/office/powerpoint/2010/main" val="51185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100% of cancers, </a:t>
            </a:r>
            <a:r>
              <a:rPr lang="en-US" dirty="0" err="1" smtClean="0"/>
              <a:t>Rb</a:t>
            </a:r>
            <a:r>
              <a:rPr lang="en-US" dirty="0" smtClean="0"/>
              <a:t> pathway is</a:t>
            </a:r>
            <a:r>
              <a:rPr lang="en-US" baseline="0" dirty="0" smtClean="0"/>
              <a:t> found to be dysfunctional. </a:t>
            </a:r>
            <a:r>
              <a:rPr lang="en-US" baseline="0" dirty="0" err="1" smtClean="0"/>
              <a:t>Rb</a:t>
            </a:r>
            <a:r>
              <a:rPr lang="en-US" baseline="0" dirty="0" smtClean="0"/>
              <a:t> is considered “a switch” for cell division-active versus inactive-controlled by </a:t>
            </a:r>
            <a:r>
              <a:rPr lang="en-US" baseline="0" dirty="0" err="1" smtClean="0"/>
              <a:t>kinases:enzymes</a:t>
            </a:r>
            <a:r>
              <a:rPr lang="en-US" baseline="0" dirty="0" smtClean="0"/>
              <a:t> that help regulate cellular movement through the cell cycle. Impossible to know exactly the activity of all 16 phosphorylation sites but it is known that some of them play a role in cell division cycle. Also has a 928 amino acid sequence.</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3</a:t>
            </a:fld>
            <a:endParaRPr lang="en-US"/>
          </a:p>
        </p:txBody>
      </p:sp>
    </p:spTree>
    <p:extLst>
      <p:ext uri="{BB962C8B-B14F-4D97-AF65-F5344CB8AC3E}">
        <p14:creationId xmlns:p14="http://schemas.microsoft.com/office/powerpoint/2010/main" val="341864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previous research with PNUTS KD, PNUTS KD only affects cell # in cells that contain </a:t>
            </a:r>
            <a:r>
              <a:rPr lang="en-US" baseline="0" dirty="0" err="1" smtClean="0"/>
              <a:t>Rb</a:t>
            </a:r>
            <a:r>
              <a:rPr lang="en-US" baseline="0" dirty="0" smtClean="0"/>
              <a:t> deeming this process important and significant. Following this would be </a:t>
            </a:r>
            <a:r>
              <a:rPr lang="en-US" baseline="0" dirty="0" err="1" smtClean="0"/>
              <a:t>dephosphorylation</a:t>
            </a:r>
            <a:r>
              <a:rPr lang="en-US" baseline="0" dirty="0" smtClean="0"/>
              <a:t> of </a:t>
            </a:r>
            <a:r>
              <a:rPr lang="en-US" baseline="0" dirty="0" err="1" smtClean="0"/>
              <a:t>Rb</a:t>
            </a:r>
            <a:r>
              <a:rPr lang="en-US" baseline="0" dirty="0" smtClean="0"/>
              <a:t> by PP1, loss of E2F1, inhibition of </a:t>
            </a:r>
            <a:r>
              <a:rPr lang="en-US" baseline="0" dirty="0" err="1" smtClean="0"/>
              <a:t>cyclin</a:t>
            </a:r>
            <a:r>
              <a:rPr lang="en-US" baseline="0" dirty="0" smtClean="0"/>
              <a:t>-kinases complexes, morphological changes by </a:t>
            </a:r>
            <a:r>
              <a:rPr lang="en-US" baseline="0" dirty="0" err="1" smtClean="0"/>
              <a:t>caspases</a:t>
            </a:r>
            <a:r>
              <a:rPr lang="en-US" baseline="0" dirty="0" smtClean="0"/>
              <a:t> thus resulting in mediated apoptosis</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16</a:t>
            </a:fld>
            <a:endParaRPr lang="en-US"/>
          </a:p>
        </p:txBody>
      </p:sp>
    </p:spTree>
    <p:extLst>
      <p:ext uri="{BB962C8B-B14F-4D97-AF65-F5344CB8AC3E}">
        <p14:creationId xmlns:p14="http://schemas.microsoft.com/office/powerpoint/2010/main" val="373364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Tumors</a:t>
            </a:r>
            <a:r>
              <a:rPr lang="en-US" baseline="0" dirty="0" smtClean="0"/>
              <a:t> grown in the human body are globular,3-D structures (we aren’t 2-dimensional creatures either). </a:t>
            </a:r>
            <a:r>
              <a:rPr lang="en-US" baseline="0" dirty="0" err="1" smtClean="0"/>
              <a:t>Matrigel</a:t>
            </a:r>
            <a:r>
              <a:rPr lang="en-US" baseline="0" dirty="0" smtClean="0"/>
              <a:t>- extracellular matrix material with specific fibers that allow cells to form in more normal </a:t>
            </a:r>
            <a:r>
              <a:rPr lang="en-US" baseline="0" dirty="0" err="1" smtClean="0"/>
              <a:t>acinar</a:t>
            </a:r>
            <a:r>
              <a:rPr lang="en-US" baseline="0" dirty="0" smtClean="0"/>
              <a:t>-like structures. Also keep cells in their place. Cells must be fed every four days to stay alive/growing in clumps.</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20</a:t>
            </a:fld>
            <a:endParaRPr lang="en-US"/>
          </a:p>
        </p:txBody>
      </p:sp>
    </p:spTree>
    <p:extLst>
      <p:ext uri="{BB962C8B-B14F-4D97-AF65-F5344CB8AC3E}">
        <p14:creationId xmlns:p14="http://schemas.microsoft.com/office/powerpoint/2010/main" val="349196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 extraction/cell lysis: dissolves</a:t>
            </a:r>
            <a:r>
              <a:rPr lang="en-US" baseline="0" dirty="0" smtClean="0"/>
              <a:t> </a:t>
            </a:r>
            <a:r>
              <a:rPr lang="en-US" baseline="0" dirty="0" err="1" smtClean="0"/>
              <a:t>Matrigel</a:t>
            </a:r>
            <a:r>
              <a:rPr lang="en-US" baseline="0" dirty="0" smtClean="0"/>
              <a:t>, removes cells from slides, and extracts protein from cells—forms lysate to be used for Cell Lysis. Protein </a:t>
            </a:r>
            <a:r>
              <a:rPr lang="en-US" baseline="0" dirty="0" err="1" smtClean="0"/>
              <a:t>conc</a:t>
            </a:r>
            <a:r>
              <a:rPr lang="en-US" baseline="0" dirty="0" smtClean="0"/>
              <a:t>=standard curve comparison to elaborate on how much protein we actually have in our samples. This helps us determine how much protein will be loaded into a well of a gel.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22</a:t>
            </a:fld>
            <a:endParaRPr lang="en-US"/>
          </a:p>
        </p:txBody>
      </p:sp>
    </p:spTree>
    <p:extLst>
      <p:ext uri="{BB962C8B-B14F-4D97-AF65-F5344CB8AC3E}">
        <p14:creationId xmlns:p14="http://schemas.microsoft.com/office/powerpoint/2010/main" val="328576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Electrophoresis separates proteins by size with the largest</a:t>
            </a:r>
            <a:r>
              <a:rPr lang="en-US" baseline="0" dirty="0" smtClean="0"/>
              <a:t> sequences at the top and the smallest towards the bottom of the gel. Western </a:t>
            </a:r>
            <a:r>
              <a:rPr lang="en-US" baseline="0" dirty="0" err="1" smtClean="0"/>
              <a:t>Blot:will</a:t>
            </a:r>
            <a:r>
              <a:rPr lang="en-US" baseline="0" dirty="0" smtClean="0"/>
              <a:t> help us be able to detect how much phosphorylated </a:t>
            </a:r>
            <a:r>
              <a:rPr lang="en-US" baseline="0" dirty="0" err="1" smtClean="0"/>
              <a:t>Rb</a:t>
            </a:r>
            <a:r>
              <a:rPr lang="en-US" baseline="0" dirty="0" smtClean="0"/>
              <a:t> was left (protein concentrations) (darker bands=more protein picked by </a:t>
            </a:r>
            <a:r>
              <a:rPr lang="en-US" baseline="0" dirty="0" err="1" smtClean="0"/>
              <a:t>by</a:t>
            </a:r>
            <a:r>
              <a:rPr lang="en-US" baseline="0" dirty="0" smtClean="0"/>
              <a:t> blot at that specific molecular weight)</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23</a:t>
            </a:fld>
            <a:endParaRPr lang="en-US"/>
          </a:p>
        </p:txBody>
      </p:sp>
    </p:spTree>
    <p:extLst>
      <p:ext uri="{BB962C8B-B14F-4D97-AF65-F5344CB8AC3E}">
        <p14:creationId xmlns:p14="http://schemas.microsoft.com/office/powerpoint/2010/main" val="273295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CT-control (just media and cells) NT-sequence</a:t>
            </a:r>
            <a:r>
              <a:rPr lang="en-US" baseline="0" dirty="0" smtClean="0"/>
              <a:t> of PNUTS siRNA that will not induce apoptosis-does not want to be targeted Seq5 (</a:t>
            </a:r>
            <a:r>
              <a:rPr lang="en-US" baseline="0" dirty="0" err="1" smtClean="0"/>
              <a:t>reg</a:t>
            </a:r>
            <a:r>
              <a:rPr lang="en-US" baseline="0" dirty="0" smtClean="0"/>
              <a:t> and high)-PNUTS siRNA sequence that was engineering to induce apoptosis in the MCF7 cancer cells </a:t>
            </a:r>
            <a:r>
              <a:rPr lang="en-US" baseline="0" dirty="0" err="1" smtClean="0"/>
              <a:t>Staursporine</a:t>
            </a:r>
            <a:r>
              <a:rPr lang="en-US" baseline="0" dirty="0" smtClean="0"/>
              <a:t>-positive control-drug introduced that is known to kill off cells.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24</a:t>
            </a:fld>
            <a:endParaRPr lang="en-US"/>
          </a:p>
        </p:txBody>
      </p:sp>
    </p:spTree>
    <p:extLst>
      <p:ext uri="{BB962C8B-B14F-4D97-AF65-F5344CB8AC3E}">
        <p14:creationId xmlns:p14="http://schemas.microsoft.com/office/powerpoint/2010/main" val="26046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MCF7 breast cancer cells were cultured in a </a:t>
            </a:r>
            <a:r>
              <a:rPr lang="en-US" sz="1200" kern="1200" dirty="0" err="1" smtClean="0">
                <a:solidFill>
                  <a:schemeClr val="tx1"/>
                </a:solidFill>
                <a:effectLst/>
                <a:latin typeface="+mn-lt"/>
                <a:ea typeface="+mn-ea"/>
                <a:cs typeface="+mn-cs"/>
              </a:rPr>
              <a:t>Matrigel</a:t>
            </a:r>
            <a:r>
              <a:rPr lang="en-US" sz="1200" kern="1200" dirty="0" smtClean="0">
                <a:solidFill>
                  <a:schemeClr val="tx1"/>
                </a:solidFill>
                <a:effectLst/>
                <a:latin typeface="+mn-lt"/>
                <a:ea typeface="+mn-ea"/>
                <a:cs typeface="+mn-cs"/>
              </a:rPr>
              <a:t> (3-D) environment and given time to clump thus resembling real life </a:t>
            </a:r>
            <a:r>
              <a:rPr lang="en-US" sz="1200" kern="1200" dirty="0" err="1" smtClean="0">
                <a:solidFill>
                  <a:schemeClr val="tx1"/>
                </a:solidFill>
                <a:effectLst/>
                <a:latin typeface="+mn-lt"/>
                <a:ea typeface="+mn-ea"/>
                <a:cs typeface="+mn-cs"/>
              </a:rPr>
              <a:t>acinar</a:t>
            </a:r>
            <a:r>
              <a:rPr lang="en-US" sz="1200" kern="1200" dirty="0" smtClean="0">
                <a:solidFill>
                  <a:schemeClr val="tx1"/>
                </a:solidFill>
                <a:effectLst/>
                <a:latin typeface="+mn-lt"/>
                <a:ea typeface="+mn-ea"/>
                <a:cs typeface="+mn-cs"/>
              </a:rPr>
              <a:t>-like structures. MCF7 cells were dyed with a green immunofluorescence [</a:t>
            </a:r>
            <a:r>
              <a:rPr lang="en-US" sz="1200" kern="1200" dirty="0" err="1" smtClean="0">
                <a:solidFill>
                  <a:schemeClr val="tx1"/>
                </a:solidFill>
                <a:effectLst/>
                <a:latin typeface="+mn-lt"/>
                <a:ea typeface="+mn-ea"/>
                <a:cs typeface="+mn-cs"/>
              </a:rPr>
              <a:t>Phospho-Rb</a:t>
            </a:r>
            <a:r>
              <a:rPr lang="en-US" sz="1200" kern="1200" dirty="0" smtClean="0">
                <a:solidFill>
                  <a:schemeClr val="tx1"/>
                </a:solidFill>
                <a:effectLst/>
                <a:latin typeface="+mn-lt"/>
                <a:ea typeface="+mn-ea"/>
                <a:cs typeface="+mn-cs"/>
              </a:rPr>
              <a:t> antibodies] in order to monitor the amount of phosphorylated </a:t>
            </a:r>
            <a:r>
              <a:rPr lang="en-US" sz="1200" kern="1200" dirty="0" err="1" smtClean="0">
                <a:solidFill>
                  <a:schemeClr val="tx1"/>
                </a:solidFill>
                <a:effectLst/>
                <a:latin typeface="+mn-lt"/>
                <a:ea typeface="+mn-ea"/>
                <a:cs typeface="+mn-cs"/>
              </a:rPr>
              <a:t>Rb</a:t>
            </a:r>
            <a:r>
              <a:rPr lang="en-US" sz="1200" kern="1200" dirty="0" smtClean="0">
                <a:solidFill>
                  <a:schemeClr val="tx1"/>
                </a:solidFill>
                <a:effectLst/>
                <a:latin typeface="+mn-lt"/>
                <a:ea typeface="+mn-ea"/>
                <a:cs typeface="+mn-cs"/>
              </a:rPr>
              <a:t> in a Non-targeting sample compared to a sample that had PNUTS KD initiated in order to induce apoptosis.  The presence of less fluorescence proves that </a:t>
            </a:r>
            <a:r>
              <a:rPr lang="en-US" sz="1200" kern="1200" dirty="0" err="1" smtClean="0">
                <a:solidFill>
                  <a:schemeClr val="tx1"/>
                </a:solidFill>
                <a:effectLst/>
                <a:latin typeface="+mn-lt"/>
                <a:ea typeface="+mn-ea"/>
                <a:cs typeface="+mn-cs"/>
              </a:rPr>
              <a:t>Rb</a:t>
            </a:r>
            <a:r>
              <a:rPr lang="en-US" sz="1200" kern="1200" dirty="0" smtClean="0">
                <a:solidFill>
                  <a:schemeClr val="tx1"/>
                </a:solidFill>
                <a:effectLst/>
                <a:latin typeface="+mn-lt"/>
                <a:ea typeface="+mn-ea"/>
                <a:cs typeface="+mn-cs"/>
              </a:rPr>
              <a:t> was indeed dephosphorylated in order to knock out PNUTS from the protein thus permitting apoptosis in the 3-D culture. About 70-80% of the MCF7 breast cancer cells undergone apoptosis as</a:t>
            </a:r>
            <a:r>
              <a:rPr lang="en-US" sz="1200" kern="1200" baseline="0" dirty="0" smtClean="0">
                <a:solidFill>
                  <a:schemeClr val="tx1"/>
                </a:solidFill>
                <a:effectLst/>
                <a:latin typeface="+mn-lt"/>
                <a:ea typeface="+mn-ea"/>
                <a:cs typeface="+mn-cs"/>
              </a:rPr>
              <a:t> shown through this figure. As shown above, breast cancer cells grown in 3-D have highly phosphorylated </a:t>
            </a:r>
            <a:r>
              <a:rPr lang="en-US" sz="1200" kern="1200" baseline="0" dirty="0" err="1" smtClean="0">
                <a:solidFill>
                  <a:schemeClr val="tx1"/>
                </a:solidFill>
                <a:effectLst/>
                <a:latin typeface="+mn-lt"/>
                <a:ea typeface="+mn-ea"/>
                <a:cs typeface="+mn-cs"/>
              </a:rPr>
              <a:t>Rb</a:t>
            </a:r>
            <a:r>
              <a:rPr lang="en-US" sz="1200" kern="1200" baseline="0" dirty="0" smtClean="0">
                <a:solidFill>
                  <a:schemeClr val="tx1"/>
                </a:solidFill>
                <a:effectLst/>
                <a:latin typeface="+mn-lt"/>
                <a:ea typeface="+mn-ea"/>
                <a:cs typeface="+mn-cs"/>
              </a:rPr>
              <a:t> compared to normal cells(not shown but proven). Also proves that PNUTS KD only affects cell # in cells that contain </a:t>
            </a:r>
            <a:r>
              <a:rPr lang="en-US" sz="1200" kern="1200" baseline="0" dirty="0" err="1" smtClean="0">
                <a:solidFill>
                  <a:schemeClr val="tx1"/>
                </a:solidFill>
                <a:effectLst/>
                <a:latin typeface="+mn-lt"/>
                <a:ea typeface="+mn-ea"/>
                <a:cs typeface="+mn-cs"/>
              </a:rPr>
              <a:t>Rb</a:t>
            </a:r>
            <a:r>
              <a:rPr lang="en-US" sz="1200" kern="1200" baseline="0" dirty="0" smtClean="0">
                <a:solidFill>
                  <a:schemeClr val="tx1"/>
                </a:solidFill>
                <a:effectLst/>
                <a:latin typeface="+mn-lt"/>
                <a:ea typeface="+mn-ea"/>
                <a:cs typeface="+mn-cs"/>
              </a:rPr>
              <a:t> (not shown).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26</a:t>
            </a:fld>
            <a:endParaRPr lang="en-US"/>
          </a:p>
        </p:txBody>
      </p:sp>
    </p:spTree>
    <p:extLst>
      <p:ext uri="{BB962C8B-B14F-4D97-AF65-F5344CB8AC3E}">
        <p14:creationId xmlns:p14="http://schemas.microsoft.com/office/powerpoint/2010/main" val="237480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prove that</a:t>
            </a:r>
            <a:r>
              <a:rPr lang="en-US" baseline="0" dirty="0" smtClean="0"/>
              <a:t> PNUTS KD only affects cell # in cells that contain </a:t>
            </a:r>
            <a:r>
              <a:rPr lang="en-US" baseline="0" dirty="0" err="1" smtClean="0"/>
              <a:t>Rb</a:t>
            </a:r>
            <a:r>
              <a:rPr lang="en-US" baseline="0" dirty="0" smtClean="0"/>
              <a:t>, here is a western blot of HCT116 colon cancer cells performed by another scientist. Right hand side shows the antibodies to specific </a:t>
            </a:r>
            <a:r>
              <a:rPr lang="en-US" baseline="0" dirty="0" err="1" smtClean="0"/>
              <a:t>Rb</a:t>
            </a:r>
            <a:r>
              <a:rPr lang="en-US" baseline="0" dirty="0" smtClean="0"/>
              <a:t> amino acids that were used to  recognize phosphorylated sites of </a:t>
            </a:r>
            <a:r>
              <a:rPr lang="en-US" baseline="0" dirty="0" err="1" smtClean="0"/>
              <a:t>Rb</a:t>
            </a:r>
            <a:r>
              <a:rPr lang="en-US" baseline="0" dirty="0" smtClean="0"/>
              <a:t>. Again cleaved </a:t>
            </a:r>
            <a:r>
              <a:rPr lang="en-US" baseline="0" dirty="0" err="1" smtClean="0"/>
              <a:t>parp</a:t>
            </a:r>
            <a:r>
              <a:rPr lang="en-US" baseline="0" dirty="0" smtClean="0"/>
              <a:t> is a marker of apoptosis. PNUTS band not expressed under PNUTS </a:t>
            </a:r>
            <a:r>
              <a:rPr lang="en-US" baseline="0" dirty="0" err="1" smtClean="0"/>
              <a:t>RNAi</a:t>
            </a:r>
            <a:r>
              <a:rPr lang="en-US" baseline="0" dirty="0" smtClean="0"/>
              <a:t> lane because presence of </a:t>
            </a:r>
            <a:r>
              <a:rPr lang="en-US" baseline="0" dirty="0" err="1" smtClean="0"/>
              <a:t>Rb</a:t>
            </a:r>
            <a:r>
              <a:rPr lang="en-US" baseline="0" dirty="0" smtClean="0"/>
              <a:t> allowed disconnection of PNUTS from PP1 to occur thus </a:t>
            </a:r>
            <a:r>
              <a:rPr lang="en-US" baseline="0" dirty="0" err="1" smtClean="0"/>
              <a:t>Rb</a:t>
            </a:r>
            <a:r>
              <a:rPr lang="en-US" baseline="0" dirty="0" smtClean="0"/>
              <a:t> was invaded by PP1 to KD PNUTS and cause apoptosis. </a:t>
            </a:r>
          </a:p>
          <a:p>
            <a:r>
              <a:rPr lang="en-US" baseline="0" dirty="0" smtClean="0"/>
              <a:t>DMSO was what control cells were treated with as well as </a:t>
            </a:r>
            <a:r>
              <a:rPr lang="en-US" baseline="0" dirty="0" err="1" smtClean="0"/>
              <a:t>Roscovitine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27</a:t>
            </a:fld>
            <a:endParaRPr lang="en-US"/>
          </a:p>
        </p:txBody>
      </p:sp>
    </p:spTree>
    <p:extLst>
      <p:ext uri="{BB962C8B-B14F-4D97-AF65-F5344CB8AC3E}">
        <p14:creationId xmlns:p14="http://schemas.microsoft.com/office/powerpoint/2010/main" val="1627720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Precision</a:t>
            </a:r>
            <a:r>
              <a:rPr lang="en-US" baseline="0" dirty="0" smtClean="0"/>
              <a:t> Plus Protein Standard. Ladder exhibits a column of bands all consisting of different weights measured in </a:t>
            </a:r>
            <a:r>
              <a:rPr lang="en-US" baseline="0" dirty="0" err="1" smtClean="0"/>
              <a:t>kilodaltons</a:t>
            </a:r>
            <a:r>
              <a:rPr lang="en-US" baseline="0" dirty="0" smtClean="0"/>
              <a:t> (</a:t>
            </a:r>
            <a:r>
              <a:rPr lang="en-US" baseline="0" dirty="0" err="1" smtClean="0"/>
              <a:t>kD</a:t>
            </a:r>
            <a:r>
              <a:rPr lang="en-US" baseline="0" dirty="0" smtClean="0"/>
              <a:t>). Used as a comparable reference for the weight of </a:t>
            </a:r>
            <a:r>
              <a:rPr lang="en-US" baseline="0" dirty="0" err="1" smtClean="0"/>
              <a:t>Rb</a:t>
            </a:r>
            <a:r>
              <a:rPr lang="en-US" baseline="0" dirty="0" smtClean="0"/>
              <a:t> which bands should be expressed around 110 </a:t>
            </a:r>
            <a:r>
              <a:rPr lang="en-US" baseline="0" dirty="0" err="1" smtClean="0"/>
              <a:t>kD</a:t>
            </a:r>
            <a:r>
              <a:rPr lang="en-US" baseline="0" dirty="0" smtClean="0"/>
              <a:t>. Standard runs from 10-250 </a:t>
            </a:r>
            <a:r>
              <a:rPr lang="en-US" baseline="0" dirty="0" err="1" smtClean="0"/>
              <a:t>kD</a:t>
            </a:r>
            <a:r>
              <a:rPr lang="en-US" baseline="0" dirty="0" smtClean="0"/>
              <a:t> (pink-reference stains). Monoclonal </a:t>
            </a:r>
            <a:r>
              <a:rPr lang="en-US" baseline="0" dirty="0" err="1" smtClean="0"/>
              <a:t>pirmary</a:t>
            </a:r>
            <a:r>
              <a:rPr lang="en-US" baseline="0" dirty="0" smtClean="0"/>
              <a:t> and secondary antibodies are placed on the blot (primary 45 </a:t>
            </a:r>
            <a:r>
              <a:rPr lang="en-US" baseline="0" dirty="0" err="1" smtClean="0"/>
              <a:t>miuntes</a:t>
            </a:r>
            <a:r>
              <a:rPr lang="en-US" baseline="0" dirty="0" smtClean="0"/>
              <a:t>, secondary overnight). Block (primary) placed to reduce non-specific antibody interactions on the band sequences. The secondary antibody is used in order to bind to the portions of the specific protein we are looking for in order to guide its expression on the blot and limit any background interference. After washed with TBST buffer to remove any leftover antibodies, a labeled probe or dye is introduced on the nitrocellulose to introduce </a:t>
            </a:r>
            <a:r>
              <a:rPr lang="en-US" baseline="0" dirty="0" err="1" smtClean="0"/>
              <a:t>chemiluminesence</a:t>
            </a:r>
            <a:r>
              <a:rPr lang="en-US" baseline="0" dirty="0" smtClean="0"/>
              <a:t> in order to detect the phosphorylation activity of </a:t>
            </a:r>
            <a:r>
              <a:rPr lang="en-US" baseline="0" dirty="0" err="1" smtClean="0"/>
              <a:t>Rb</a:t>
            </a:r>
            <a:r>
              <a:rPr lang="en-US" baseline="0" dirty="0" smtClean="0"/>
              <a:t> in a specific sample.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28</a:t>
            </a:fld>
            <a:endParaRPr lang="en-US"/>
          </a:p>
        </p:txBody>
      </p:sp>
    </p:spTree>
    <p:extLst>
      <p:ext uri="{BB962C8B-B14F-4D97-AF65-F5344CB8AC3E}">
        <p14:creationId xmlns:p14="http://schemas.microsoft.com/office/powerpoint/2010/main" val="414285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Results of Western Blot as performed in Materials and Methods. MCF7 cells undergone UV stress and treated with </a:t>
            </a:r>
            <a:r>
              <a:rPr lang="en-US" sz="1200" kern="1200" dirty="0" err="1" smtClean="0">
                <a:solidFill>
                  <a:schemeClr val="tx1"/>
                </a:solidFill>
                <a:effectLst/>
                <a:latin typeface="+mn-lt"/>
                <a:ea typeface="+mn-ea"/>
                <a:cs typeface="+mn-cs"/>
              </a:rPr>
              <a:t>Roscovitine</a:t>
            </a:r>
            <a:r>
              <a:rPr lang="en-US" sz="1200" kern="1200" dirty="0" smtClean="0">
                <a:solidFill>
                  <a:schemeClr val="tx1"/>
                </a:solidFill>
                <a:effectLst/>
                <a:latin typeface="+mn-lt"/>
                <a:ea typeface="+mn-ea"/>
                <a:cs typeface="+mn-cs"/>
              </a:rPr>
              <a:t> or DMSO for 24 hours before immunoblotting. Dephosphorylation of </a:t>
            </a:r>
            <a:r>
              <a:rPr lang="en-US" sz="1200" kern="1200" dirty="0" err="1" smtClean="0">
                <a:solidFill>
                  <a:schemeClr val="tx1"/>
                </a:solidFill>
                <a:effectLst/>
                <a:latin typeface="+mn-lt"/>
                <a:ea typeface="+mn-ea"/>
                <a:cs typeface="+mn-cs"/>
              </a:rPr>
              <a:t>Rb</a:t>
            </a:r>
            <a:r>
              <a:rPr lang="en-US" sz="1200" kern="1200" dirty="0" smtClean="0">
                <a:solidFill>
                  <a:schemeClr val="tx1"/>
                </a:solidFill>
                <a:effectLst/>
                <a:latin typeface="+mn-lt"/>
                <a:ea typeface="+mn-ea"/>
                <a:cs typeface="+mn-cs"/>
              </a:rPr>
              <a:t> is displayed by the migrating, smaller or loss of bands in the second lane of the </a:t>
            </a:r>
            <a:r>
              <a:rPr lang="en-US" sz="1200" kern="1200" dirty="0" err="1" smtClean="0">
                <a:solidFill>
                  <a:schemeClr val="tx1"/>
                </a:solidFill>
                <a:effectLst/>
                <a:latin typeface="+mn-lt"/>
                <a:ea typeface="+mn-ea"/>
                <a:cs typeface="+mn-cs"/>
              </a:rPr>
              <a:t>Rb</a:t>
            </a:r>
            <a:r>
              <a:rPr lang="en-US" sz="1200" kern="1200" dirty="0" smtClean="0">
                <a:solidFill>
                  <a:schemeClr val="tx1"/>
                </a:solidFill>
                <a:effectLst/>
                <a:latin typeface="+mn-lt"/>
                <a:ea typeface="+mn-ea"/>
                <a:cs typeface="+mn-cs"/>
              </a:rPr>
              <a:t> row.  Cleaved </a:t>
            </a:r>
            <a:r>
              <a:rPr lang="en-US" sz="1200" kern="1200" dirty="0" err="1" smtClean="0">
                <a:solidFill>
                  <a:schemeClr val="tx1"/>
                </a:solidFill>
                <a:effectLst/>
                <a:latin typeface="+mn-lt"/>
                <a:ea typeface="+mn-ea"/>
                <a:cs typeface="+mn-cs"/>
              </a:rPr>
              <a:t>Parp</a:t>
            </a:r>
            <a:r>
              <a:rPr lang="en-US" sz="1200" kern="1200" dirty="0" smtClean="0">
                <a:solidFill>
                  <a:schemeClr val="tx1"/>
                </a:solidFill>
                <a:effectLst/>
                <a:latin typeface="+mn-lt"/>
                <a:ea typeface="+mn-ea"/>
                <a:cs typeface="+mn-cs"/>
              </a:rPr>
              <a:t> and β-actin expression was essential to confirm induction of apoptosis and equal loading of protein in the cultures. </a:t>
            </a:r>
          </a:p>
          <a:p>
            <a:r>
              <a:rPr lang="en-US" sz="1200" kern="1200" dirty="0" smtClean="0">
                <a:solidFill>
                  <a:schemeClr val="tx1"/>
                </a:solidFill>
                <a:effectLst/>
                <a:latin typeface="+mn-lt"/>
                <a:ea typeface="+mn-ea"/>
                <a:cs typeface="+mn-cs"/>
              </a:rPr>
              <a:t>The darker</a:t>
            </a:r>
            <a:r>
              <a:rPr lang="en-US" sz="1200" kern="1200" baseline="0" dirty="0" smtClean="0">
                <a:solidFill>
                  <a:schemeClr val="tx1"/>
                </a:solidFill>
                <a:effectLst/>
                <a:latin typeface="+mn-lt"/>
                <a:ea typeface="+mn-ea"/>
                <a:cs typeface="+mn-cs"/>
              </a:rPr>
              <a:t> the bands, the more protein that was picked up by the blot at that weight. Bands should not be as present in second columns for </a:t>
            </a:r>
            <a:r>
              <a:rPr lang="en-US" sz="1200" kern="1200" baseline="0" dirty="0" err="1" smtClean="0">
                <a:solidFill>
                  <a:schemeClr val="tx1"/>
                </a:solidFill>
                <a:effectLst/>
                <a:latin typeface="+mn-lt"/>
                <a:ea typeface="+mn-ea"/>
                <a:cs typeface="+mn-cs"/>
              </a:rPr>
              <a:t>Rb</a:t>
            </a:r>
            <a:r>
              <a:rPr lang="en-US" sz="1200" kern="1200" baseline="0" dirty="0" smtClean="0">
                <a:solidFill>
                  <a:schemeClr val="tx1"/>
                </a:solidFill>
                <a:effectLst/>
                <a:latin typeface="+mn-lt"/>
                <a:ea typeface="+mn-ea"/>
                <a:cs typeface="+mn-cs"/>
              </a:rPr>
              <a:t>-less bands=dephosphorylated </a:t>
            </a:r>
            <a:r>
              <a:rPr lang="en-US" sz="1200" kern="1200" baseline="0" dirty="0" err="1" smtClean="0">
                <a:solidFill>
                  <a:schemeClr val="tx1"/>
                </a:solidFill>
                <a:effectLst/>
                <a:latin typeface="+mn-lt"/>
                <a:ea typeface="+mn-ea"/>
                <a:cs typeface="+mn-cs"/>
              </a:rPr>
              <a:t>Rb</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Figure 3 shows that about 60% of the </a:t>
            </a:r>
            <a:r>
              <a:rPr lang="en-US" sz="1200" kern="1200" baseline="0" dirty="0" err="1" smtClean="0">
                <a:solidFill>
                  <a:schemeClr val="tx1"/>
                </a:solidFill>
                <a:effectLst/>
                <a:latin typeface="+mn-lt"/>
                <a:ea typeface="+mn-ea"/>
                <a:cs typeface="+mn-cs"/>
              </a:rPr>
              <a:t>Rb</a:t>
            </a:r>
            <a:r>
              <a:rPr lang="en-US" sz="1200" kern="1200" baseline="0" dirty="0" smtClean="0">
                <a:solidFill>
                  <a:schemeClr val="tx1"/>
                </a:solidFill>
                <a:effectLst/>
                <a:latin typeface="+mn-lt"/>
                <a:ea typeface="+mn-ea"/>
                <a:cs typeface="+mn-cs"/>
              </a:rPr>
              <a:t> protein was lost due to </a:t>
            </a:r>
            <a:r>
              <a:rPr lang="en-US" sz="1200" kern="1200" baseline="0" dirty="0" err="1" smtClean="0">
                <a:solidFill>
                  <a:schemeClr val="tx1"/>
                </a:solidFill>
                <a:effectLst/>
                <a:latin typeface="+mn-lt"/>
                <a:ea typeface="+mn-ea"/>
                <a:cs typeface="+mn-cs"/>
              </a:rPr>
              <a:t>Uv</a:t>
            </a:r>
            <a:r>
              <a:rPr lang="en-US" sz="1200" kern="1200" baseline="0" dirty="0" smtClean="0">
                <a:solidFill>
                  <a:schemeClr val="tx1"/>
                </a:solidFill>
                <a:effectLst/>
                <a:latin typeface="+mn-lt"/>
                <a:ea typeface="+mn-ea"/>
                <a:cs typeface="+mn-cs"/>
              </a:rPr>
              <a:t> stress and about 45% was lost due to treatment with </a:t>
            </a:r>
            <a:r>
              <a:rPr lang="en-US" sz="1200" kern="1200" baseline="0" dirty="0" err="1" smtClean="0">
                <a:solidFill>
                  <a:schemeClr val="tx1"/>
                </a:solidFill>
                <a:effectLst/>
                <a:latin typeface="+mn-lt"/>
                <a:ea typeface="+mn-ea"/>
                <a:cs typeface="+mn-cs"/>
              </a:rPr>
              <a:t>Roscovitine</a:t>
            </a:r>
            <a:r>
              <a:rPr lang="en-US" sz="1200" kern="1200" baseline="0" dirty="0" smtClean="0">
                <a:solidFill>
                  <a:schemeClr val="tx1"/>
                </a:solidFill>
                <a:effectLst/>
                <a:latin typeface="+mn-lt"/>
                <a:ea typeface="+mn-ea"/>
                <a:cs typeface="+mn-cs"/>
              </a:rPr>
              <a:t> (selective inhibitor of </a:t>
            </a:r>
            <a:r>
              <a:rPr lang="en-US" sz="1200" kern="1200" baseline="0" dirty="0" err="1" smtClean="0">
                <a:solidFill>
                  <a:schemeClr val="tx1"/>
                </a:solidFill>
                <a:effectLst/>
                <a:latin typeface="+mn-lt"/>
                <a:ea typeface="+mn-ea"/>
                <a:cs typeface="+mn-cs"/>
              </a:rPr>
              <a:t>cyclin</a:t>
            </a:r>
            <a:r>
              <a:rPr lang="en-US" sz="1200" kern="1200" baseline="0" dirty="0" smtClean="0">
                <a:solidFill>
                  <a:schemeClr val="tx1"/>
                </a:solidFill>
                <a:effectLst/>
                <a:latin typeface="+mn-lt"/>
                <a:ea typeface="+mn-ea"/>
                <a:cs typeface="+mn-cs"/>
              </a:rPr>
              <a:t> dependent kinases)</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29</a:t>
            </a:fld>
            <a:endParaRPr lang="en-US"/>
          </a:p>
        </p:txBody>
      </p:sp>
    </p:spTree>
    <p:extLst>
      <p:ext uri="{BB962C8B-B14F-4D97-AF65-F5344CB8AC3E}">
        <p14:creationId xmlns:p14="http://schemas.microsoft.com/office/powerpoint/2010/main" val="52593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Rb</a:t>
            </a:r>
            <a:r>
              <a:rPr lang="en-US" dirty="0" smtClean="0"/>
              <a:t> found to be highly phosphorylated in most</a:t>
            </a:r>
            <a:r>
              <a:rPr lang="en-US" baseline="0" dirty="0" smtClean="0"/>
              <a:t> cancers. Other research concluded that PNUTS KD induced apoptosis was found to be </a:t>
            </a:r>
            <a:r>
              <a:rPr lang="en-US" baseline="0" dirty="0" err="1" smtClean="0"/>
              <a:t>Rb</a:t>
            </a:r>
            <a:r>
              <a:rPr lang="en-US" baseline="0" dirty="0" smtClean="0"/>
              <a:t> dependent in that PP1 activation is only towards </a:t>
            </a:r>
            <a:r>
              <a:rPr lang="en-US" baseline="0" dirty="0" err="1" smtClean="0"/>
              <a:t>Rb</a:t>
            </a:r>
            <a:r>
              <a:rPr lang="en-US" baseline="0" dirty="0" smtClean="0"/>
              <a:t> and no other substrate thus making </a:t>
            </a:r>
            <a:r>
              <a:rPr lang="en-US" baseline="0" dirty="0" err="1" smtClean="0"/>
              <a:t>Rb</a:t>
            </a:r>
            <a:r>
              <a:rPr lang="en-US" baseline="0" dirty="0" smtClean="0"/>
              <a:t> an important factor in apoptosis.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30</a:t>
            </a:fld>
            <a:endParaRPr lang="en-US"/>
          </a:p>
        </p:txBody>
      </p:sp>
    </p:spTree>
    <p:extLst>
      <p:ext uri="{BB962C8B-B14F-4D97-AF65-F5344CB8AC3E}">
        <p14:creationId xmlns:p14="http://schemas.microsoft.com/office/powerpoint/2010/main" val="39867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cells avoid apoptosis and do not need outside signals</a:t>
            </a:r>
            <a:r>
              <a:rPr lang="en-US" baseline="0" dirty="0" smtClean="0"/>
              <a:t> to allow the cells to even begin the cell cycle. Can grow and divide without growth factors present. Then will invade neighboring cells and negatively affect </a:t>
            </a:r>
            <a:r>
              <a:rPr lang="en-US" baseline="0" dirty="0" err="1" smtClean="0"/>
              <a:t>them</a:t>
            </a:r>
            <a:r>
              <a:rPr lang="en-US" baseline="0" dirty="0" err="1" smtClean="0">
                <a:sym typeface="Wingdings" panose="05000000000000000000" pitchFamily="2" charset="2"/>
              </a:rPr>
              <a:t>metastisis</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6</a:t>
            </a:fld>
            <a:endParaRPr lang="en-US"/>
          </a:p>
        </p:txBody>
      </p:sp>
    </p:spTree>
    <p:extLst>
      <p:ext uri="{BB962C8B-B14F-4D97-AF65-F5344CB8AC3E}">
        <p14:creationId xmlns:p14="http://schemas.microsoft.com/office/powerpoint/2010/main" val="217636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Restriction</a:t>
            </a:r>
            <a:r>
              <a:rPr lang="en-US" baseline="0" dirty="0" smtClean="0"/>
              <a:t> point: where cancer cells make decision to proliferate when they really should not—leads to excess proliferation of cancerous cells!</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8</a:t>
            </a:fld>
            <a:endParaRPr lang="en-US"/>
          </a:p>
        </p:txBody>
      </p:sp>
    </p:spTree>
    <p:extLst>
      <p:ext uri="{BB962C8B-B14F-4D97-AF65-F5344CB8AC3E}">
        <p14:creationId xmlns:p14="http://schemas.microsoft.com/office/powerpoint/2010/main" val="95820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9</a:t>
            </a:fld>
            <a:endParaRPr lang="en-US"/>
          </a:p>
        </p:txBody>
      </p:sp>
    </p:spTree>
    <p:extLst>
      <p:ext uri="{BB962C8B-B14F-4D97-AF65-F5344CB8AC3E}">
        <p14:creationId xmlns:p14="http://schemas.microsoft.com/office/powerpoint/2010/main" val="282058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err="1" smtClean="0"/>
              <a:t>Rb</a:t>
            </a:r>
            <a:r>
              <a:rPr lang="en-US" dirty="0" smtClean="0"/>
              <a:t> moves through the cell cycle,</a:t>
            </a:r>
            <a:r>
              <a:rPr lang="en-US" baseline="0" dirty="0" smtClean="0"/>
              <a:t> it becomes highly phosphorylated. </a:t>
            </a:r>
            <a:r>
              <a:rPr lang="en-US" baseline="0" dirty="0" err="1" smtClean="0"/>
              <a:t>Rb</a:t>
            </a:r>
            <a:r>
              <a:rPr lang="en-US" baseline="0" dirty="0" smtClean="0"/>
              <a:t>/cell must pass the restriction point first in G1 which is what happens in cancerous cells as they continue to divide and coagulate. THIS IS NOT WHAT WE WANT!</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10</a:t>
            </a:fld>
            <a:endParaRPr lang="en-US"/>
          </a:p>
        </p:txBody>
      </p:sp>
    </p:spTree>
    <p:extLst>
      <p:ext uri="{BB962C8B-B14F-4D97-AF65-F5344CB8AC3E}">
        <p14:creationId xmlns:p14="http://schemas.microsoft.com/office/powerpoint/2010/main" val="319794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DNA damage occurs, p53 will be activated to bind to p21 which then binds to </a:t>
            </a:r>
            <a:r>
              <a:rPr lang="en-US" baseline="0" dirty="0" err="1" smtClean="0"/>
              <a:t>cyclins</a:t>
            </a:r>
            <a:r>
              <a:rPr lang="en-US" baseline="0" dirty="0" smtClean="0"/>
              <a:t> and kinases to inhibit their activity in order to allow the cell to go into cell cycle arrest. However cancer cells will continue through cell cycle process instead.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11</a:t>
            </a:fld>
            <a:endParaRPr lang="en-US"/>
          </a:p>
        </p:txBody>
      </p:sp>
    </p:spTree>
    <p:extLst>
      <p:ext uri="{BB962C8B-B14F-4D97-AF65-F5344CB8AC3E}">
        <p14:creationId xmlns:p14="http://schemas.microsoft.com/office/powerpoint/2010/main" val="57108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structure:</a:t>
            </a:r>
            <a:r>
              <a:rPr lang="en-US" baseline="0" dirty="0" smtClean="0"/>
              <a:t> At the ends of breasts are ducts containing a hollow lumen called mammary </a:t>
            </a:r>
            <a:r>
              <a:rPr lang="en-US" baseline="0" dirty="0" err="1" smtClean="0"/>
              <a:t>acini</a:t>
            </a:r>
            <a:r>
              <a:rPr lang="en-US" baseline="0" dirty="0" smtClean="0"/>
              <a:t>. Stages: 1. healthy ducts 2. DCS-Ductal carcinoma in-situ 3. Invasive carcinoma (cancer starts to break through duct lining/epithelium 4. Metastatic carcinoma (cancer is now spread and will move to other parts of the body)</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12</a:t>
            </a:fld>
            <a:endParaRPr lang="en-US"/>
          </a:p>
        </p:txBody>
      </p:sp>
    </p:spTree>
    <p:extLst>
      <p:ext uri="{BB962C8B-B14F-4D97-AF65-F5344CB8AC3E}">
        <p14:creationId xmlns:p14="http://schemas.microsoft.com/office/powerpoint/2010/main" val="194754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Cells</a:t>
            </a:r>
            <a:r>
              <a:rPr lang="en-US" baseline="0" dirty="0" smtClean="0"/>
              <a:t> shown under a confocal microscope, we can dye the cells in order to track the growth of the cells in the wanted </a:t>
            </a:r>
            <a:r>
              <a:rPr lang="en-US" baseline="0" dirty="0" err="1" smtClean="0"/>
              <a:t>acinar</a:t>
            </a:r>
            <a:r>
              <a:rPr lang="en-US" baseline="0" dirty="0" smtClean="0"/>
              <a:t> structures as well as track metastasis of the tumors. These photos prove that the cells are growing as in-vitro 3-D cultures while exemplifying properties similar to the cells in-vivo. </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13</a:t>
            </a:fld>
            <a:endParaRPr lang="en-US"/>
          </a:p>
        </p:txBody>
      </p:sp>
    </p:spTree>
    <p:extLst>
      <p:ext uri="{BB962C8B-B14F-4D97-AF65-F5344CB8AC3E}">
        <p14:creationId xmlns:p14="http://schemas.microsoft.com/office/powerpoint/2010/main" val="388493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 Phosphatase 1: phosphatase found all over in the body that helps in mediating signaling pathways.</a:t>
            </a:r>
            <a:r>
              <a:rPr lang="en-US" baseline="0" dirty="0" smtClean="0"/>
              <a:t> It’s targeting subunit, PNUTS, attaches to it to inactive PP1. We want to active PP1 by knocking down PNUTS in order to allow PP1 to target </a:t>
            </a:r>
            <a:r>
              <a:rPr lang="en-US" baseline="0" dirty="0" err="1" smtClean="0"/>
              <a:t>Rb</a:t>
            </a:r>
            <a:r>
              <a:rPr lang="en-US" baseline="0" dirty="0" smtClean="0"/>
              <a:t> in order to dephosphorylate it.</a:t>
            </a:r>
            <a:endParaRPr lang="en-US" dirty="0"/>
          </a:p>
        </p:txBody>
      </p:sp>
      <p:sp>
        <p:nvSpPr>
          <p:cNvPr id="4" name="Slide Number Placeholder 3"/>
          <p:cNvSpPr>
            <a:spLocks noGrp="1"/>
          </p:cNvSpPr>
          <p:nvPr>
            <p:ph type="sldNum" sz="quarter" idx="10"/>
          </p:nvPr>
        </p:nvSpPr>
        <p:spPr/>
        <p:txBody>
          <a:bodyPr/>
          <a:lstStyle/>
          <a:p>
            <a:fld id="{0C3D38FD-63D4-49A3-A0A4-A3049CD6A6DE}" type="slidenum">
              <a:rPr lang="en-US" smtClean="0"/>
              <a:t>14</a:t>
            </a:fld>
            <a:endParaRPr lang="en-US"/>
          </a:p>
        </p:txBody>
      </p:sp>
    </p:spTree>
    <p:extLst>
      <p:ext uri="{BB962C8B-B14F-4D97-AF65-F5344CB8AC3E}">
        <p14:creationId xmlns:p14="http://schemas.microsoft.com/office/powerpoint/2010/main" val="218093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1AEB0AD-07A7-44B3-A2F7-0C40A7A7E400}" type="datetimeFigureOut">
              <a:rPr lang="en-US" smtClean="0"/>
              <a:t>12/5/2014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E9D22D3-594F-485E-B517-26DF58F04A7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EB0AD-07A7-44B3-A2F7-0C40A7A7E400}"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D22D3-594F-485E-B517-26DF58F04A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EB0AD-07A7-44B3-A2F7-0C40A7A7E400}"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E9D22D3-594F-485E-B517-26DF58F04A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EB0AD-07A7-44B3-A2F7-0C40A7A7E400}"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D22D3-594F-485E-B517-26DF58F04A7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1AEB0AD-07A7-44B3-A2F7-0C40A7A7E400}" type="datetimeFigureOut">
              <a:rPr lang="en-US" smtClean="0"/>
              <a:t>12/5/2014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E9D22D3-594F-485E-B517-26DF58F04A7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AEB0AD-07A7-44B3-A2F7-0C40A7A7E400}"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D22D3-594F-485E-B517-26DF58F04A7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EB0AD-07A7-44B3-A2F7-0C40A7A7E400}"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D22D3-594F-485E-B517-26DF58F04A7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AEB0AD-07A7-44B3-A2F7-0C40A7A7E400}"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D22D3-594F-485E-B517-26DF58F04A7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1AEB0AD-07A7-44B3-A2F7-0C40A7A7E400}"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D22D3-594F-485E-B517-26DF58F04A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EB0AD-07A7-44B3-A2F7-0C40A7A7E400}"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E9D22D3-594F-485E-B517-26DF58F04A7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EB0AD-07A7-44B3-A2F7-0C40A7A7E400}"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D22D3-594F-485E-B517-26DF58F04A7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1AEB0AD-07A7-44B3-A2F7-0C40A7A7E400}" type="datetimeFigureOut">
              <a:rPr lang="en-US" smtClean="0"/>
              <a:t>12/5/2014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E9D22D3-594F-485E-B517-26DF58F04A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latin typeface="Cambria" panose="02040503050406030204" pitchFamily="18" charset="0"/>
              </a:rPr>
              <a:t>Maria Lane</a:t>
            </a:r>
          </a:p>
          <a:p>
            <a:pPr algn="r"/>
            <a:r>
              <a:rPr lang="en-US" dirty="0" smtClean="0">
                <a:latin typeface="Cambria" panose="02040503050406030204" pitchFamily="18" charset="0"/>
              </a:rPr>
              <a:t>Bio 490</a:t>
            </a:r>
          </a:p>
          <a:p>
            <a:pPr algn="r"/>
            <a:r>
              <a:rPr lang="en-US" dirty="0" smtClean="0">
                <a:latin typeface="Cambria" panose="02040503050406030204" pitchFamily="18" charset="0"/>
              </a:rPr>
              <a:t>Fall 2014</a:t>
            </a:r>
          </a:p>
        </p:txBody>
      </p:sp>
      <p:sp>
        <p:nvSpPr>
          <p:cNvPr id="2" name="Title 1"/>
          <p:cNvSpPr>
            <a:spLocks noGrp="1"/>
          </p:cNvSpPr>
          <p:nvPr>
            <p:ph type="title"/>
          </p:nvPr>
        </p:nvSpPr>
        <p:spPr>
          <a:xfrm>
            <a:off x="304800" y="2438400"/>
            <a:ext cx="7903029" cy="1858736"/>
          </a:xfrm>
        </p:spPr>
        <p:txBody>
          <a:bodyPr>
            <a:noAutofit/>
          </a:bodyPr>
          <a:lstStyle/>
          <a:p>
            <a:pPr algn="l"/>
            <a:r>
              <a:rPr lang="en-US" sz="3600" dirty="0" smtClean="0">
                <a:latin typeface="Cambria" panose="02040503050406030204" pitchFamily="18" charset="0"/>
              </a:rPr>
              <a:t>Reduced expression of </a:t>
            </a:r>
            <a:br>
              <a:rPr lang="en-US" sz="3600" dirty="0" smtClean="0">
                <a:latin typeface="Cambria" panose="02040503050406030204" pitchFamily="18" charset="0"/>
              </a:rPr>
            </a:br>
            <a:r>
              <a:rPr lang="en-US" sz="3600" dirty="0" err="1" smtClean="0">
                <a:latin typeface="Cambria" panose="02040503050406030204" pitchFamily="18" charset="0"/>
              </a:rPr>
              <a:t>pnuts</a:t>
            </a:r>
            <a:r>
              <a:rPr lang="en-US" sz="3600" dirty="0" smtClean="0">
                <a:latin typeface="Cambria" panose="02040503050406030204" pitchFamily="18" charset="0"/>
              </a:rPr>
              <a:t> leads to </a:t>
            </a:r>
            <a:r>
              <a:rPr lang="en-US" sz="3600" dirty="0" err="1" smtClean="0">
                <a:latin typeface="Cambria" panose="02040503050406030204" pitchFamily="18" charset="0"/>
              </a:rPr>
              <a:t>dephosphorylation</a:t>
            </a:r>
            <a:r>
              <a:rPr lang="en-US" sz="3600" dirty="0" smtClean="0">
                <a:latin typeface="Cambria" panose="02040503050406030204" pitchFamily="18" charset="0"/>
              </a:rPr>
              <a:t> of </a:t>
            </a:r>
            <a:br>
              <a:rPr lang="en-US" sz="3600" dirty="0" smtClean="0">
                <a:latin typeface="Cambria" panose="02040503050406030204" pitchFamily="18" charset="0"/>
              </a:rPr>
            </a:br>
            <a:r>
              <a:rPr lang="en-US" sz="3600" dirty="0" smtClean="0">
                <a:latin typeface="Cambria" panose="02040503050406030204" pitchFamily="18" charset="0"/>
              </a:rPr>
              <a:t>the tumor suppressor </a:t>
            </a:r>
            <a:br>
              <a:rPr lang="en-US" sz="3600" dirty="0" smtClean="0">
                <a:latin typeface="Cambria" panose="02040503050406030204" pitchFamily="18" charset="0"/>
              </a:rPr>
            </a:br>
            <a:r>
              <a:rPr lang="en-US" sz="3600" dirty="0" smtClean="0">
                <a:latin typeface="Cambria" panose="02040503050406030204" pitchFamily="18" charset="0"/>
              </a:rPr>
              <a:t>protein retinoblastoma</a:t>
            </a:r>
            <a:br>
              <a:rPr lang="en-US" sz="3600" dirty="0" smtClean="0">
                <a:latin typeface="Cambria" panose="02040503050406030204" pitchFamily="18" charset="0"/>
              </a:rPr>
            </a:br>
            <a:r>
              <a:rPr lang="en-US" sz="3600" dirty="0" smtClean="0">
                <a:latin typeface="Cambria" panose="02040503050406030204" pitchFamily="18" charset="0"/>
              </a:rPr>
              <a:t>(</a:t>
            </a:r>
            <a:r>
              <a:rPr lang="en-US" sz="3600" dirty="0" err="1" smtClean="0">
                <a:latin typeface="Cambria" panose="02040503050406030204" pitchFamily="18" charset="0"/>
              </a:rPr>
              <a:t>rb</a:t>
            </a:r>
            <a:r>
              <a:rPr lang="en-US" sz="3600" dirty="0" smtClean="0">
                <a:latin typeface="Cambria" panose="02040503050406030204" pitchFamily="18" charset="0"/>
              </a:rPr>
              <a:t>) through </a:t>
            </a:r>
            <a:br>
              <a:rPr lang="en-US" sz="3600" dirty="0" smtClean="0">
                <a:latin typeface="Cambria" panose="02040503050406030204" pitchFamily="18" charset="0"/>
              </a:rPr>
            </a:br>
            <a:r>
              <a:rPr lang="en-US" sz="3600" dirty="0" smtClean="0">
                <a:latin typeface="Cambria" panose="02040503050406030204" pitchFamily="18" charset="0"/>
              </a:rPr>
              <a:t>phosphatase activation </a:t>
            </a:r>
            <a:br>
              <a:rPr lang="en-US" sz="3600" dirty="0" smtClean="0">
                <a:latin typeface="Cambria" panose="02040503050406030204" pitchFamily="18" charset="0"/>
              </a:rPr>
            </a:br>
            <a:r>
              <a:rPr lang="en-US" sz="3600" dirty="0" smtClean="0">
                <a:latin typeface="Cambria" panose="02040503050406030204" pitchFamily="18" charset="0"/>
              </a:rPr>
              <a:t>and </a:t>
            </a:r>
            <a:r>
              <a:rPr lang="en-US" sz="3600" dirty="0" err="1" smtClean="0">
                <a:latin typeface="Cambria" panose="02040503050406030204" pitchFamily="18" charset="0"/>
              </a:rPr>
              <a:t>caspase</a:t>
            </a:r>
            <a:r>
              <a:rPr lang="en-US" sz="3600" dirty="0" smtClean="0">
                <a:latin typeface="Cambria" panose="02040503050406030204" pitchFamily="18" charset="0"/>
              </a:rPr>
              <a:t>-mediated apoptosis in Mcf7 breast cancer cells in a three-dimensional culture</a:t>
            </a:r>
            <a:endParaRPr lang="en-US" sz="3600" dirty="0">
              <a:latin typeface="Cambria" panose="02040503050406030204" pitchFamily="18" charset="0"/>
            </a:endParaRPr>
          </a:p>
        </p:txBody>
      </p:sp>
    </p:spTree>
    <p:extLst>
      <p:ext uri="{BB962C8B-B14F-4D97-AF65-F5344CB8AC3E}">
        <p14:creationId xmlns:p14="http://schemas.microsoft.com/office/powerpoint/2010/main" val="64713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reaming.cineca.it/sestri/courses/cancgen/img/Bernards/image005_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2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miami.edu/dana/pix/inhibitorycontr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671462"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143" y="4319455"/>
            <a:ext cx="6096000" cy="1200329"/>
          </a:xfrm>
          <a:prstGeom prst="rect">
            <a:avLst/>
          </a:prstGeom>
          <a:solidFill>
            <a:srgbClr val="F8F820"/>
          </a:solidFill>
          <a:ln>
            <a:solidFill>
              <a:schemeClr val="accent1"/>
            </a:solidFill>
          </a:ln>
        </p:spPr>
        <p:txBody>
          <a:bodyPr wrap="square" rtlCol="0">
            <a:spAutoFit/>
          </a:bodyPr>
          <a:lstStyle/>
          <a:p>
            <a:r>
              <a:rPr lang="en-US" dirty="0">
                <a:solidFill>
                  <a:srgbClr val="FF0000"/>
                </a:solidFill>
                <a:latin typeface="Cambria" panose="02040503050406030204" pitchFamily="18" charset="0"/>
              </a:rPr>
              <a:t>p</a:t>
            </a:r>
            <a:r>
              <a:rPr lang="en-US" dirty="0" smtClean="0">
                <a:solidFill>
                  <a:srgbClr val="FF0000"/>
                </a:solidFill>
                <a:latin typeface="Cambria" panose="02040503050406030204" pitchFamily="18" charset="0"/>
              </a:rPr>
              <a:t>53: </a:t>
            </a:r>
            <a:r>
              <a:rPr lang="en-US" dirty="0">
                <a:latin typeface="Cambria" panose="02040503050406030204" pitchFamily="18" charset="0"/>
              </a:rPr>
              <a:t>tumor protein that helps regulate cell division acting as a tumor suppressor and attempts to repair damaged DNA; almost always mutated in all cancers</a:t>
            </a:r>
          </a:p>
          <a:p>
            <a:endParaRPr lang="en-US" dirty="0">
              <a:latin typeface="Cambria" panose="02040503050406030204" pitchFamily="18" charset="0"/>
            </a:endParaRPr>
          </a:p>
        </p:txBody>
      </p:sp>
      <p:sp>
        <p:nvSpPr>
          <p:cNvPr id="5" name="TextBox 4"/>
          <p:cNvSpPr txBox="1"/>
          <p:nvPr/>
        </p:nvSpPr>
        <p:spPr>
          <a:xfrm>
            <a:off x="2118360" y="5867400"/>
            <a:ext cx="6781800" cy="369332"/>
          </a:xfrm>
          <a:prstGeom prst="rect">
            <a:avLst/>
          </a:prstGeom>
          <a:solidFill>
            <a:srgbClr val="F8F820"/>
          </a:solidFill>
          <a:ln>
            <a:solidFill>
              <a:schemeClr val="accent1"/>
            </a:solidFill>
          </a:ln>
        </p:spPr>
        <p:txBody>
          <a:bodyPr wrap="square" rtlCol="0">
            <a:spAutoFit/>
          </a:bodyPr>
          <a:lstStyle/>
          <a:p>
            <a:r>
              <a:rPr lang="en-US" dirty="0">
                <a:solidFill>
                  <a:srgbClr val="FF0000"/>
                </a:solidFill>
                <a:latin typeface="Cambria" panose="02040503050406030204" pitchFamily="18" charset="0"/>
              </a:rPr>
              <a:t>p</a:t>
            </a:r>
            <a:r>
              <a:rPr lang="en-US" dirty="0" smtClean="0">
                <a:solidFill>
                  <a:srgbClr val="FF0000"/>
                </a:solidFill>
                <a:latin typeface="Cambria" panose="02040503050406030204" pitchFamily="18" charset="0"/>
              </a:rPr>
              <a:t>21</a:t>
            </a:r>
            <a:r>
              <a:rPr lang="en-US" dirty="0" smtClean="0">
                <a:latin typeface="Cambria" panose="02040503050406030204" pitchFamily="18" charset="0"/>
              </a:rPr>
              <a:t>: </a:t>
            </a:r>
            <a:r>
              <a:rPr lang="en-US" dirty="0" err="1">
                <a:latin typeface="Cambria" panose="02040503050406030204" pitchFamily="18" charset="0"/>
              </a:rPr>
              <a:t>cyclin</a:t>
            </a:r>
            <a:r>
              <a:rPr lang="en-US" dirty="0">
                <a:latin typeface="Cambria" panose="02040503050406030204" pitchFamily="18" charset="0"/>
              </a:rPr>
              <a:t>-dependent kinase inhibitor that suppresses cell </a:t>
            </a:r>
            <a:r>
              <a:rPr lang="en-US" dirty="0" smtClean="0">
                <a:latin typeface="Cambria" panose="02040503050406030204" pitchFamily="18" charset="0"/>
              </a:rPr>
              <a:t>cycle</a:t>
            </a:r>
            <a:endParaRPr lang="en-US" dirty="0">
              <a:latin typeface="Cambria" panose="02040503050406030204" pitchFamily="18" charset="0"/>
            </a:endParaRPr>
          </a:p>
        </p:txBody>
      </p:sp>
    </p:spTree>
    <p:extLst>
      <p:ext uri="{BB962C8B-B14F-4D97-AF65-F5344CB8AC3E}">
        <p14:creationId xmlns:p14="http://schemas.microsoft.com/office/powerpoint/2010/main" val="33004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Stages of breast cancer in ducts</a:t>
            </a:r>
            <a:endParaRPr lang="en-US" dirty="0">
              <a:latin typeface="Cambria" panose="02040503050406030204" pitchFamily="18" charset="0"/>
            </a:endParaRPr>
          </a:p>
        </p:txBody>
      </p:sp>
      <p:pic>
        <p:nvPicPr>
          <p:cNvPr id="1026" name="Picture 2" descr="http://www.nature.com/nrc/journal/v13/n6/images/nrc3518-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26771"/>
            <a:ext cx="786514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49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rexelmed.edu/images/department-biochemistry-molecular-biology/reginato-research-3D-breast-cancer-mode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152400"/>
            <a:ext cx="571500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s.focus.hms.harvard.edu/2002/Oct11_2002/rb_e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720" y="3653791"/>
            <a:ext cx="38100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What are we aiming for?</a:t>
            </a:r>
            <a:endParaRPr lang="en-US" dirty="0">
              <a:latin typeface="Cambria" panose="02040503050406030204" pitchFamily="18" charset="0"/>
            </a:endParaRPr>
          </a:p>
        </p:txBody>
      </p:sp>
      <p:sp>
        <p:nvSpPr>
          <p:cNvPr id="4" name="AutoShape 2" descr="https://www.bioscience.org/1998/v3/d/rubin/fig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bioscience.org/1998/v3/d/rubin/fig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50" y="2209800"/>
            <a:ext cx="5930900" cy="3543300"/>
          </a:xfrm>
          <a:prstGeom prst="rect">
            <a:avLst/>
          </a:prstGeom>
        </p:spPr>
      </p:pic>
      <p:sp>
        <p:nvSpPr>
          <p:cNvPr id="7" name="Multiply 6"/>
          <p:cNvSpPr/>
          <p:nvPr/>
        </p:nvSpPr>
        <p:spPr>
          <a:xfrm>
            <a:off x="1639207" y="4030436"/>
            <a:ext cx="9906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39207" y="4520684"/>
            <a:ext cx="1447800" cy="369332"/>
          </a:xfrm>
          <a:prstGeom prst="rect">
            <a:avLst/>
          </a:prstGeom>
          <a:noFill/>
        </p:spPr>
        <p:txBody>
          <a:bodyPr wrap="square" rtlCol="0">
            <a:spAutoFit/>
          </a:bodyPr>
          <a:lstStyle/>
          <a:p>
            <a:r>
              <a:rPr lang="en-US" dirty="0" smtClean="0">
                <a:solidFill>
                  <a:srgbClr val="00B050"/>
                </a:solidFill>
                <a:latin typeface="Cambria" panose="02040503050406030204" pitchFamily="18" charset="0"/>
              </a:rPr>
              <a:t>Apoptosis!</a:t>
            </a:r>
            <a:endParaRPr lang="en-US" dirty="0">
              <a:solidFill>
                <a:srgbClr val="00B050"/>
              </a:solidFill>
              <a:latin typeface="Cambria" panose="02040503050406030204" pitchFamily="18" charset="0"/>
            </a:endParaRPr>
          </a:p>
        </p:txBody>
      </p:sp>
    </p:spTree>
    <p:extLst>
      <p:ext uri="{BB962C8B-B14F-4D97-AF65-F5344CB8AC3E}">
        <p14:creationId xmlns:p14="http://schemas.microsoft.com/office/powerpoint/2010/main" val="5828326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0" y="2057400"/>
            <a:ext cx="2743200" cy="1676400"/>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Pie 6"/>
          <p:cNvSpPr/>
          <p:nvPr/>
        </p:nvSpPr>
        <p:spPr>
          <a:xfrm rot="16200000">
            <a:off x="3778411" y="2438400"/>
            <a:ext cx="2501579" cy="2590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971800" y="2462305"/>
            <a:ext cx="1792505" cy="830997"/>
          </a:xfrm>
          <a:prstGeom prst="rect">
            <a:avLst/>
          </a:prstGeom>
          <a:noFill/>
        </p:spPr>
        <p:txBody>
          <a:bodyPr wrap="square" rtlCol="0">
            <a:spAutoFit/>
          </a:bodyPr>
          <a:lstStyle/>
          <a:p>
            <a:r>
              <a:rPr lang="en-US" sz="4800" dirty="0" smtClean="0">
                <a:solidFill>
                  <a:schemeClr val="bg1"/>
                </a:solidFill>
                <a:latin typeface="Cambria" panose="02040503050406030204" pitchFamily="18" charset="0"/>
              </a:rPr>
              <a:t>PP1</a:t>
            </a:r>
            <a:endParaRPr lang="en-US" sz="4800" dirty="0">
              <a:solidFill>
                <a:schemeClr val="bg1"/>
              </a:solidFill>
              <a:latin typeface="Cambria" panose="02040503050406030204" pitchFamily="18" charset="0"/>
            </a:endParaRPr>
          </a:p>
        </p:txBody>
      </p:sp>
      <p:sp>
        <p:nvSpPr>
          <p:cNvPr id="9" name="TextBox 8"/>
          <p:cNvSpPr txBox="1"/>
          <p:nvPr/>
        </p:nvSpPr>
        <p:spPr>
          <a:xfrm>
            <a:off x="4114800" y="3657600"/>
            <a:ext cx="2362200" cy="830997"/>
          </a:xfrm>
          <a:prstGeom prst="rect">
            <a:avLst/>
          </a:prstGeom>
          <a:noFill/>
        </p:spPr>
        <p:txBody>
          <a:bodyPr wrap="square" rtlCol="0">
            <a:spAutoFit/>
          </a:bodyPr>
          <a:lstStyle/>
          <a:p>
            <a:r>
              <a:rPr lang="en-US" sz="4800" dirty="0" smtClean="0">
                <a:solidFill>
                  <a:schemeClr val="bg1"/>
                </a:solidFill>
                <a:latin typeface="Cambria" panose="02040503050406030204" pitchFamily="18" charset="0"/>
              </a:rPr>
              <a:t>PNUTS</a:t>
            </a:r>
            <a:endParaRPr lang="en-US" sz="4800" dirty="0">
              <a:solidFill>
                <a:schemeClr val="bg1"/>
              </a:solidFill>
              <a:latin typeface="Cambria" panose="02040503050406030204" pitchFamily="18" charset="0"/>
            </a:endParaRPr>
          </a:p>
        </p:txBody>
      </p:sp>
      <p:sp>
        <p:nvSpPr>
          <p:cNvPr id="10" name="Title 2"/>
          <p:cNvSpPr>
            <a:spLocks noGrp="1"/>
          </p:cNvSpPr>
          <p:nvPr>
            <p:ph type="title"/>
          </p:nvPr>
        </p:nvSpPr>
        <p:spPr>
          <a:xfrm>
            <a:off x="381000" y="355847"/>
            <a:ext cx="8381260" cy="1054394"/>
          </a:xfrm>
        </p:spPr>
        <p:txBody>
          <a:bodyPr/>
          <a:lstStyle/>
          <a:p>
            <a:r>
              <a:rPr lang="en-US" dirty="0" smtClean="0">
                <a:latin typeface="Cambria" panose="02040503050406030204" pitchFamily="18" charset="0"/>
              </a:rPr>
              <a:t>Usually in cancer cells:</a:t>
            </a:r>
            <a:endParaRPr lang="en-US" dirty="0">
              <a:latin typeface="Cambria" panose="02040503050406030204" pitchFamily="18" charset="0"/>
            </a:endParaRPr>
          </a:p>
        </p:txBody>
      </p:sp>
      <p:sp>
        <p:nvSpPr>
          <p:cNvPr id="11" name="TextBox 10"/>
          <p:cNvSpPr txBox="1"/>
          <p:nvPr/>
        </p:nvSpPr>
        <p:spPr>
          <a:xfrm>
            <a:off x="914400" y="5410200"/>
            <a:ext cx="7162800" cy="369332"/>
          </a:xfrm>
          <a:prstGeom prst="rect">
            <a:avLst/>
          </a:prstGeom>
          <a:solidFill>
            <a:srgbClr val="F8F8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tx1"/>
                </a:solidFill>
                <a:latin typeface="Cambria" panose="02040503050406030204" pitchFamily="18" charset="0"/>
              </a:rPr>
              <a:t>When PNUTS </a:t>
            </a:r>
            <a:r>
              <a:rPr lang="en-US" u="sng" dirty="0" smtClean="0">
                <a:solidFill>
                  <a:schemeClr val="tx1"/>
                </a:solidFill>
                <a:latin typeface="Cambria" panose="02040503050406030204" pitchFamily="18" charset="0"/>
              </a:rPr>
              <a:t>bound</a:t>
            </a:r>
            <a:r>
              <a:rPr lang="en-US" dirty="0" smtClean="0">
                <a:solidFill>
                  <a:schemeClr val="tx1"/>
                </a:solidFill>
                <a:latin typeface="Cambria" panose="02040503050406030204" pitchFamily="18" charset="0"/>
              </a:rPr>
              <a:t> to PP1, PP1=inactive</a:t>
            </a:r>
            <a:r>
              <a:rPr lang="en-US" dirty="0" smtClean="0">
                <a:solidFill>
                  <a:schemeClr val="tx1"/>
                </a:solidFill>
                <a:latin typeface="Cambria" panose="02040503050406030204" pitchFamily="18" charset="0"/>
                <a:sym typeface="Wingdings" panose="05000000000000000000" pitchFamily="2" charset="2"/>
              </a:rPr>
              <a:t> </a:t>
            </a:r>
            <a:r>
              <a:rPr lang="en-US" dirty="0" smtClean="0">
                <a:solidFill>
                  <a:srgbClr val="FF0000"/>
                </a:solidFill>
                <a:latin typeface="Cambria" panose="02040503050406030204" pitchFamily="18" charset="0"/>
                <a:sym typeface="Wingdings" panose="05000000000000000000" pitchFamily="2" charset="2"/>
              </a:rPr>
              <a:t>cell division continues</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29517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828800"/>
            <a:ext cx="2743200" cy="1676400"/>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Pie 6"/>
          <p:cNvSpPr/>
          <p:nvPr/>
        </p:nvSpPr>
        <p:spPr>
          <a:xfrm rot="16959760">
            <a:off x="5327375" y="2362201"/>
            <a:ext cx="2501579" cy="2590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322295" y="2251501"/>
            <a:ext cx="1792505" cy="830997"/>
          </a:xfrm>
          <a:prstGeom prst="rect">
            <a:avLst/>
          </a:prstGeom>
          <a:noFill/>
        </p:spPr>
        <p:txBody>
          <a:bodyPr wrap="square" rtlCol="0">
            <a:spAutoFit/>
          </a:bodyPr>
          <a:lstStyle/>
          <a:p>
            <a:r>
              <a:rPr lang="en-US" sz="4800" dirty="0" smtClean="0">
                <a:solidFill>
                  <a:schemeClr val="bg1"/>
                </a:solidFill>
                <a:latin typeface="Cambria" panose="02040503050406030204" pitchFamily="18" charset="0"/>
              </a:rPr>
              <a:t>PP1</a:t>
            </a:r>
            <a:endParaRPr lang="en-US" sz="4800" dirty="0">
              <a:solidFill>
                <a:schemeClr val="bg1"/>
              </a:solidFill>
              <a:latin typeface="Cambria" panose="02040503050406030204" pitchFamily="18" charset="0"/>
            </a:endParaRPr>
          </a:p>
        </p:txBody>
      </p:sp>
      <p:sp>
        <p:nvSpPr>
          <p:cNvPr id="9" name="TextBox 8"/>
          <p:cNvSpPr txBox="1"/>
          <p:nvPr/>
        </p:nvSpPr>
        <p:spPr>
          <a:xfrm>
            <a:off x="5682343" y="3657601"/>
            <a:ext cx="2362200" cy="830997"/>
          </a:xfrm>
          <a:prstGeom prst="rect">
            <a:avLst/>
          </a:prstGeom>
          <a:noFill/>
        </p:spPr>
        <p:txBody>
          <a:bodyPr wrap="square" rtlCol="0">
            <a:spAutoFit/>
          </a:bodyPr>
          <a:lstStyle/>
          <a:p>
            <a:r>
              <a:rPr lang="en-US" sz="4800" dirty="0" smtClean="0">
                <a:solidFill>
                  <a:schemeClr val="bg1"/>
                </a:solidFill>
                <a:latin typeface="Cambria" panose="02040503050406030204" pitchFamily="18" charset="0"/>
              </a:rPr>
              <a:t>PNUTS</a:t>
            </a:r>
            <a:endParaRPr lang="en-US" sz="4800" dirty="0">
              <a:solidFill>
                <a:schemeClr val="bg1"/>
              </a:solidFill>
              <a:latin typeface="Cambria" panose="02040503050406030204" pitchFamily="18" charset="0"/>
            </a:endParaRPr>
          </a:p>
        </p:txBody>
      </p:sp>
      <p:sp>
        <p:nvSpPr>
          <p:cNvPr id="10" name="Title 2"/>
          <p:cNvSpPr>
            <a:spLocks noGrp="1"/>
          </p:cNvSpPr>
          <p:nvPr>
            <p:ph type="title"/>
          </p:nvPr>
        </p:nvSpPr>
        <p:spPr>
          <a:xfrm>
            <a:off x="381000" y="355847"/>
            <a:ext cx="8381260" cy="1054394"/>
          </a:xfrm>
        </p:spPr>
        <p:txBody>
          <a:bodyPr/>
          <a:lstStyle/>
          <a:p>
            <a:r>
              <a:rPr lang="en-US" dirty="0" smtClean="0">
                <a:latin typeface="Cambria" panose="02040503050406030204" pitchFamily="18" charset="0"/>
              </a:rPr>
              <a:t>What we want for cancer cells:</a:t>
            </a:r>
            <a:endParaRPr lang="en-US" dirty="0">
              <a:latin typeface="Cambria" panose="02040503050406030204" pitchFamily="18" charset="0"/>
            </a:endParaRPr>
          </a:p>
        </p:txBody>
      </p:sp>
      <p:sp>
        <p:nvSpPr>
          <p:cNvPr id="11" name="TextBox 10"/>
          <p:cNvSpPr txBox="1"/>
          <p:nvPr/>
        </p:nvSpPr>
        <p:spPr>
          <a:xfrm>
            <a:off x="914400" y="5410200"/>
            <a:ext cx="7162800" cy="369332"/>
          </a:xfrm>
          <a:prstGeom prst="rect">
            <a:avLst/>
          </a:prstGeom>
          <a:solidFill>
            <a:srgbClr val="F8F8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tx1"/>
                </a:solidFill>
                <a:latin typeface="Cambria" panose="02040503050406030204" pitchFamily="18" charset="0"/>
              </a:rPr>
              <a:t>When PNUTS </a:t>
            </a:r>
            <a:r>
              <a:rPr lang="en-US" u="sng" dirty="0" smtClean="0">
                <a:solidFill>
                  <a:schemeClr val="tx1"/>
                </a:solidFill>
                <a:latin typeface="Cambria" panose="02040503050406030204" pitchFamily="18" charset="0"/>
              </a:rPr>
              <a:t>not bound </a:t>
            </a:r>
            <a:r>
              <a:rPr lang="en-US" dirty="0" smtClean="0">
                <a:solidFill>
                  <a:schemeClr val="tx1"/>
                </a:solidFill>
                <a:latin typeface="Cambria" panose="02040503050406030204" pitchFamily="18" charset="0"/>
              </a:rPr>
              <a:t>to PP1, PP1=active</a:t>
            </a:r>
            <a:r>
              <a:rPr lang="en-US" dirty="0" smtClean="0">
                <a:solidFill>
                  <a:schemeClr val="tx1"/>
                </a:solidFill>
                <a:latin typeface="Cambria" panose="02040503050406030204" pitchFamily="18" charset="0"/>
                <a:sym typeface="Wingdings" panose="05000000000000000000" pitchFamily="2" charset="2"/>
              </a:rPr>
              <a:t> </a:t>
            </a:r>
            <a:r>
              <a:rPr lang="en-US" i="1" dirty="0" smtClean="0">
                <a:solidFill>
                  <a:srgbClr val="FF0000"/>
                </a:solidFill>
                <a:latin typeface="Cambria" panose="02040503050406030204" pitchFamily="18" charset="0"/>
                <a:sym typeface="Wingdings" panose="05000000000000000000" pitchFamily="2" charset="2"/>
              </a:rPr>
              <a:t>cell division stops</a:t>
            </a:r>
            <a:endParaRPr lang="en-US" i="1" dirty="0">
              <a:solidFill>
                <a:srgbClr val="FF0000"/>
              </a:solidFill>
              <a:latin typeface="Cambria" panose="02040503050406030204" pitchFamily="18" charset="0"/>
            </a:endParaRPr>
          </a:p>
        </p:txBody>
      </p:sp>
      <p:sp>
        <p:nvSpPr>
          <p:cNvPr id="2" name="Minus 1"/>
          <p:cNvSpPr/>
          <p:nvPr/>
        </p:nvSpPr>
        <p:spPr>
          <a:xfrm rot="19182467">
            <a:off x="1711611" y="2912175"/>
            <a:ext cx="5997521" cy="895174"/>
          </a:xfrm>
          <a:prstGeom prst="mathMinu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70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0600" y="1567543"/>
            <a:ext cx="990600" cy="9906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647536" y="435426"/>
            <a:ext cx="1676726" cy="400110"/>
          </a:xfrm>
          <a:prstGeom prst="rect">
            <a:avLst/>
          </a:prstGeom>
          <a:noFill/>
        </p:spPr>
        <p:txBody>
          <a:bodyPr wrap="square" rtlCol="0">
            <a:spAutoFit/>
          </a:bodyPr>
          <a:lstStyle/>
          <a:p>
            <a:r>
              <a:rPr lang="en-US" sz="2000" b="1" dirty="0" smtClean="0">
                <a:solidFill>
                  <a:schemeClr val="bg1"/>
                </a:solidFill>
              </a:rPr>
              <a:t>Begin with:</a:t>
            </a:r>
            <a:endParaRPr lang="en-US" sz="2000" b="1" dirty="0">
              <a:solidFill>
                <a:schemeClr val="bg1"/>
              </a:solidFill>
            </a:endParaRPr>
          </a:p>
        </p:txBody>
      </p:sp>
      <p:cxnSp>
        <p:nvCxnSpPr>
          <p:cNvPr id="5" name="Straight Connector 4"/>
          <p:cNvCxnSpPr>
            <a:stCxn id="2" idx="7"/>
          </p:cNvCxnSpPr>
          <p:nvPr/>
        </p:nvCxnSpPr>
        <p:spPr>
          <a:xfrm flipV="1">
            <a:off x="1836130" y="1542106"/>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046624" y="1219200"/>
            <a:ext cx="848976" cy="369332"/>
          </a:xfrm>
          <a:prstGeom prst="rect">
            <a:avLst/>
          </a:prstGeom>
          <a:noFill/>
        </p:spPr>
        <p:txBody>
          <a:bodyPr wrap="square" rtlCol="0">
            <a:spAutoFit/>
          </a:bodyPr>
          <a:lstStyle/>
          <a:p>
            <a:r>
              <a:rPr lang="en-US" dirty="0" smtClean="0">
                <a:solidFill>
                  <a:schemeClr val="bg1"/>
                </a:solidFill>
              </a:rPr>
              <a:t>P x16</a:t>
            </a:r>
            <a:endParaRPr lang="en-US" dirty="0">
              <a:solidFill>
                <a:schemeClr val="bg1"/>
              </a:solidFill>
            </a:endParaRPr>
          </a:p>
        </p:txBody>
      </p:sp>
      <p:sp>
        <p:nvSpPr>
          <p:cNvPr id="13" name="TextBox 12"/>
          <p:cNvSpPr txBox="1"/>
          <p:nvPr/>
        </p:nvSpPr>
        <p:spPr>
          <a:xfrm>
            <a:off x="1255495" y="1839686"/>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14" name="TextBox 13"/>
          <p:cNvSpPr txBox="1"/>
          <p:nvPr/>
        </p:nvSpPr>
        <p:spPr>
          <a:xfrm>
            <a:off x="889114" y="2250366"/>
            <a:ext cx="1581998" cy="307777"/>
          </a:xfrm>
          <a:prstGeom prst="rect">
            <a:avLst/>
          </a:prstGeom>
          <a:noFill/>
        </p:spPr>
        <p:txBody>
          <a:bodyPr wrap="square" rtlCol="0">
            <a:spAutoFit/>
          </a:bodyPr>
          <a:lstStyle/>
          <a:p>
            <a:r>
              <a:rPr lang="en-US" sz="1400" dirty="0" smtClean="0"/>
              <a:t>(phosphorylated)</a:t>
            </a:r>
            <a:endParaRPr lang="en-US" sz="1400" dirty="0"/>
          </a:p>
        </p:txBody>
      </p:sp>
      <p:sp>
        <p:nvSpPr>
          <p:cNvPr id="15" name="Rounded Rectangle 14"/>
          <p:cNvSpPr/>
          <p:nvPr/>
        </p:nvSpPr>
        <p:spPr>
          <a:xfrm>
            <a:off x="3429000" y="1627359"/>
            <a:ext cx="762000" cy="435484"/>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p:cNvSpPr txBox="1"/>
          <p:nvPr/>
        </p:nvSpPr>
        <p:spPr>
          <a:xfrm>
            <a:off x="3505200" y="1674513"/>
            <a:ext cx="725705" cy="369332"/>
          </a:xfrm>
          <a:prstGeom prst="rect">
            <a:avLst/>
          </a:prstGeom>
          <a:noFill/>
        </p:spPr>
        <p:txBody>
          <a:bodyPr wrap="square" rtlCol="0">
            <a:spAutoFit/>
          </a:bodyPr>
          <a:lstStyle/>
          <a:p>
            <a:r>
              <a:rPr lang="en-US" dirty="0" smtClean="0">
                <a:solidFill>
                  <a:schemeClr val="bg1"/>
                </a:solidFill>
              </a:rPr>
              <a:t>PP1</a:t>
            </a:r>
            <a:endParaRPr lang="en-US" dirty="0">
              <a:solidFill>
                <a:schemeClr val="bg1"/>
              </a:solidFill>
            </a:endParaRPr>
          </a:p>
        </p:txBody>
      </p:sp>
      <p:sp>
        <p:nvSpPr>
          <p:cNvPr id="17" name="TextBox 16"/>
          <p:cNvSpPr txBox="1"/>
          <p:nvPr/>
        </p:nvSpPr>
        <p:spPr>
          <a:xfrm flipH="1">
            <a:off x="3124200" y="576938"/>
            <a:ext cx="1676726" cy="400110"/>
          </a:xfrm>
          <a:prstGeom prst="rect">
            <a:avLst/>
          </a:prstGeom>
          <a:noFill/>
        </p:spPr>
        <p:txBody>
          <a:bodyPr wrap="square" rtlCol="0">
            <a:spAutoFit/>
          </a:bodyPr>
          <a:lstStyle/>
          <a:p>
            <a:r>
              <a:rPr lang="en-US" sz="2000" b="1" dirty="0" smtClean="0">
                <a:solidFill>
                  <a:schemeClr val="bg1"/>
                </a:solidFill>
              </a:rPr>
              <a:t>Introduce:</a:t>
            </a:r>
            <a:endParaRPr lang="en-US" sz="2000" b="1" dirty="0">
              <a:solidFill>
                <a:schemeClr val="bg1"/>
              </a:solidFill>
            </a:endParaRPr>
          </a:p>
        </p:txBody>
      </p:sp>
      <p:sp>
        <p:nvSpPr>
          <p:cNvPr id="18" name="Down Arrow 17"/>
          <p:cNvSpPr/>
          <p:nvPr/>
        </p:nvSpPr>
        <p:spPr>
          <a:xfrm>
            <a:off x="1314449" y="977048"/>
            <a:ext cx="342900" cy="34834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619663" y="1052856"/>
            <a:ext cx="342900" cy="34834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flipH="1">
            <a:off x="5867400" y="652746"/>
            <a:ext cx="2514600" cy="400110"/>
          </a:xfrm>
          <a:prstGeom prst="rect">
            <a:avLst/>
          </a:prstGeom>
          <a:noFill/>
        </p:spPr>
        <p:txBody>
          <a:bodyPr wrap="square" rtlCol="0">
            <a:spAutoFit/>
          </a:bodyPr>
          <a:lstStyle/>
          <a:p>
            <a:r>
              <a:rPr lang="en-US" sz="2000" b="1" dirty="0" smtClean="0">
                <a:solidFill>
                  <a:schemeClr val="bg1"/>
                </a:solidFill>
              </a:rPr>
              <a:t>Initiate activity:</a:t>
            </a:r>
            <a:endParaRPr lang="en-US" sz="2000" b="1" dirty="0">
              <a:solidFill>
                <a:schemeClr val="bg1"/>
              </a:solidFill>
            </a:endParaRPr>
          </a:p>
        </p:txBody>
      </p:sp>
      <p:sp>
        <p:nvSpPr>
          <p:cNvPr id="21" name="Oval 20"/>
          <p:cNvSpPr/>
          <p:nvPr/>
        </p:nvSpPr>
        <p:spPr>
          <a:xfrm>
            <a:off x="5943600" y="1534886"/>
            <a:ext cx="990600" cy="9906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6821732" y="1507616"/>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945086" y="1172774"/>
            <a:ext cx="848976" cy="369332"/>
          </a:xfrm>
          <a:prstGeom prst="rect">
            <a:avLst/>
          </a:prstGeom>
          <a:noFill/>
        </p:spPr>
        <p:txBody>
          <a:bodyPr wrap="square" rtlCol="0">
            <a:spAutoFit/>
          </a:bodyPr>
          <a:lstStyle/>
          <a:p>
            <a:r>
              <a:rPr lang="en-US" dirty="0" smtClean="0">
                <a:solidFill>
                  <a:schemeClr val="bg1"/>
                </a:solidFill>
              </a:rPr>
              <a:t>P x16</a:t>
            </a:r>
            <a:endParaRPr lang="en-US" dirty="0">
              <a:solidFill>
                <a:schemeClr val="bg1"/>
              </a:solidFill>
            </a:endParaRPr>
          </a:p>
        </p:txBody>
      </p:sp>
      <p:sp>
        <p:nvSpPr>
          <p:cNvPr id="24" name="TextBox 23"/>
          <p:cNvSpPr txBox="1"/>
          <p:nvPr/>
        </p:nvSpPr>
        <p:spPr>
          <a:xfrm>
            <a:off x="6208495" y="1801586"/>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25" name="TextBox 24"/>
          <p:cNvSpPr txBox="1"/>
          <p:nvPr/>
        </p:nvSpPr>
        <p:spPr>
          <a:xfrm>
            <a:off x="5695054" y="2371597"/>
            <a:ext cx="1581998" cy="307777"/>
          </a:xfrm>
          <a:prstGeom prst="rect">
            <a:avLst/>
          </a:prstGeom>
          <a:noFill/>
        </p:spPr>
        <p:txBody>
          <a:bodyPr wrap="square" rtlCol="0">
            <a:spAutoFit/>
          </a:bodyPr>
          <a:lstStyle/>
          <a:p>
            <a:r>
              <a:rPr lang="en-US" sz="1400" dirty="0" smtClean="0"/>
              <a:t>(phosphorylated)</a:t>
            </a:r>
            <a:endParaRPr lang="en-US" sz="1400" dirty="0"/>
          </a:p>
        </p:txBody>
      </p:sp>
      <p:sp>
        <p:nvSpPr>
          <p:cNvPr id="26" name="Rounded Rectangle 25"/>
          <p:cNvSpPr/>
          <p:nvPr/>
        </p:nvSpPr>
        <p:spPr>
          <a:xfrm>
            <a:off x="7333279" y="1832355"/>
            <a:ext cx="762000" cy="435484"/>
          </a:xfrm>
          <a:prstGeom prst="round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7380460" y="1851354"/>
            <a:ext cx="725705" cy="369332"/>
          </a:xfrm>
          <a:prstGeom prst="rect">
            <a:avLst/>
          </a:prstGeom>
          <a:noFill/>
        </p:spPr>
        <p:txBody>
          <a:bodyPr wrap="square" rtlCol="0">
            <a:spAutoFit/>
          </a:bodyPr>
          <a:lstStyle/>
          <a:p>
            <a:r>
              <a:rPr lang="en-US" dirty="0" smtClean="0">
                <a:solidFill>
                  <a:schemeClr val="bg1"/>
                </a:solidFill>
              </a:rPr>
              <a:t>PP1</a:t>
            </a:r>
            <a:endParaRPr lang="en-US" dirty="0">
              <a:solidFill>
                <a:schemeClr val="bg1"/>
              </a:solidFill>
            </a:endParaRPr>
          </a:p>
        </p:txBody>
      </p:sp>
      <p:sp>
        <p:nvSpPr>
          <p:cNvPr id="29" name="Down Arrow 28"/>
          <p:cNvSpPr/>
          <p:nvPr/>
        </p:nvSpPr>
        <p:spPr>
          <a:xfrm rot="10800000">
            <a:off x="7364083" y="1476682"/>
            <a:ext cx="146514" cy="34651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0">
            <a:off x="5001376" y="1212479"/>
            <a:ext cx="342900" cy="89685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2619375" y="1660904"/>
            <a:ext cx="285750" cy="292027"/>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e 32"/>
          <p:cNvSpPr/>
          <p:nvPr/>
        </p:nvSpPr>
        <p:spPr>
          <a:xfrm rot="16200000">
            <a:off x="3818244" y="1713766"/>
            <a:ext cx="748979" cy="765467"/>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3791113" y="2043845"/>
            <a:ext cx="1066637" cy="369332"/>
          </a:xfrm>
          <a:prstGeom prst="rect">
            <a:avLst/>
          </a:prstGeom>
          <a:noFill/>
        </p:spPr>
        <p:txBody>
          <a:bodyPr wrap="square" rtlCol="0">
            <a:spAutoFit/>
          </a:bodyPr>
          <a:lstStyle/>
          <a:p>
            <a:r>
              <a:rPr lang="en-US" dirty="0" smtClean="0">
                <a:solidFill>
                  <a:schemeClr val="bg1"/>
                </a:solidFill>
              </a:rPr>
              <a:t>PNUTS</a:t>
            </a:r>
            <a:endParaRPr lang="en-US" dirty="0">
              <a:solidFill>
                <a:schemeClr val="bg1"/>
              </a:solidFill>
            </a:endParaRPr>
          </a:p>
        </p:txBody>
      </p:sp>
      <p:sp>
        <p:nvSpPr>
          <p:cNvPr id="35" name="Pie 34"/>
          <p:cNvSpPr/>
          <p:nvPr/>
        </p:nvSpPr>
        <p:spPr>
          <a:xfrm rot="17037423">
            <a:off x="7722523" y="2549899"/>
            <a:ext cx="748979" cy="765467"/>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7673337" y="2896523"/>
            <a:ext cx="1066637" cy="369332"/>
          </a:xfrm>
          <a:prstGeom prst="rect">
            <a:avLst/>
          </a:prstGeom>
          <a:noFill/>
        </p:spPr>
        <p:txBody>
          <a:bodyPr wrap="square" rtlCol="0">
            <a:spAutoFit/>
          </a:bodyPr>
          <a:lstStyle/>
          <a:p>
            <a:r>
              <a:rPr lang="en-US" dirty="0" smtClean="0">
                <a:solidFill>
                  <a:schemeClr val="bg1"/>
                </a:solidFill>
              </a:rPr>
              <a:t>PNUTS</a:t>
            </a:r>
            <a:endParaRPr lang="en-US" dirty="0">
              <a:solidFill>
                <a:schemeClr val="bg1"/>
              </a:solidFill>
            </a:endParaRPr>
          </a:p>
        </p:txBody>
      </p:sp>
      <p:sp>
        <p:nvSpPr>
          <p:cNvPr id="37" name="TextBox 36"/>
          <p:cNvSpPr txBox="1"/>
          <p:nvPr/>
        </p:nvSpPr>
        <p:spPr>
          <a:xfrm>
            <a:off x="7719674" y="2483363"/>
            <a:ext cx="1581998" cy="307777"/>
          </a:xfrm>
          <a:prstGeom prst="rect">
            <a:avLst/>
          </a:prstGeom>
          <a:noFill/>
        </p:spPr>
        <p:txBody>
          <a:bodyPr wrap="square" rtlCol="0">
            <a:spAutoFit/>
          </a:bodyPr>
          <a:lstStyle/>
          <a:p>
            <a:r>
              <a:rPr lang="en-US" sz="1400" dirty="0" smtClean="0"/>
              <a:t>(knockdown)</a:t>
            </a:r>
            <a:endParaRPr lang="en-US" sz="1400" dirty="0"/>
          </a:p>
        </p:txBody>
      </p:sp>
      <p:sp>
        <p:nvSpPr>
          <p:cNvPr id="38" name="Down Arrow 37"/>
          <p:cNvSpPr/>
          <p:nvPr/>
        </p:nvSpPr>
        <p:spPr>
          <a:xfrm>
            <a:off x="6602186" y="2791140"/>
            <a:ext cx="342900" cy="71406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72843" y="3657600"/>
            <a:ext cx="990600" cy="9906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7350975" y="3657600"/>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336808" y="3377077"/>
            <a:ext cx="848976" cy="369332"/>
          </a:xfrm>
          <a:prstGeom prst="rect">
            <a:avLst/>
          </a:prstGeom>
          <a:noFill/>
        </p:spPr>
        <p:txBody>
          <a:bodyPr wrap="square" rtlCol="0">
            <a:spAutoFit/>
          </a:bodyPr>
          <a:lstStyle/>
          <a:p>
            <a:r>
              <a:rPr lang="en-US" dirty="0" smtClean="0"/>
              <a:t>P x15</a:t>
            </a:r>
            <a:endParaRPr lang="en-US" dirty="0"/>
          </a:p>
        </p:txBody>
      </p:sp>
      <p:sp>
        <p:nvSpPr>
          <p:cNvPr id="42" name="TextBox 41"/>
          <p:cNvSpPr txBox="1"/>
          <p:nvPr/>
        </p:nvSpPr>
        <p:spPr>
          <a:xfrm>
            <a:off x="6737738" y="39624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43" name="TextBox 42"/>
          <p:cNvSpPr txBox="1"/>
          <p:nvPr/>
        </p:nvSpPr>
        <p:spPr>
          <a:xfrm>
            <a:off x="6156814" y="4334002"/>
            <a:ext cx="1779705" cy="307777"/>
          </a:xfrm>
          <a:prstGeom prst="rect">
            <a:avLst/>
          </a:prstGeom>
          <a:noFill/>
        </p:spPr>
        <p:txBody>
          <a:bodyPr wrap="square" rtlCol="0">
            <a:spAutoFit/>
          </a:bodyPr>
          <a:lstStyle/>
          <a:p>
            <a:r>
              <a:rPr lang="en-US" sz="1400" dirty="0" smtClean="0"/>
              <a:t>(dephosphorylated)</a:t>
            </a:r>
            <a:endParaRPr lang="en-US" sz="1400" dirty="0"/>
          </a:p>
        </p:txBody>
      </p:sp>
      <p:sp>
        <p:nvSpPr>
          <p:cNvPr id="44" name="Down Arrow 43"/>
          <p:cNvSpPr/>
          <p:nvPr/>
        </p:nvSpPr>
        <p:spPr>
          <a:xfrm rot="19721901">
            <a:off x="7244507" y="4699793"/>
            <a:ext cx="342900" cy="426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24374" y="5486400"/>
            <a:ext cx="990600" cy="9906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510597" y="57912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48" name="TextBox 47"/>
          <p:cNvSpPr txBox="1"/>
          <p:nvPr/>
        </p:nvSpPr>
        <p:spPr>
          <a:xfrm>
            <a:off x="8134284" y="5184608"/>
            <a:ext cx="848976" cy="369332"/>
          </a:xfrm>
          <a:prstGeom prst="rect">
            <a:avLst/>
          </a:prstGeom>
          <a:noFill/>
        </p:spPr>
        <p:txBody>
          <a:bodyPr wrap="square" rtlCol="0">
            <a:spAutoFit/>
          </a:bodyPr>
          <a:lstStyle/>
          <a:p>
            <a:r>
              <a:rPr lang="en-US" dirty="0" smtClean="0"/>
              <a:t>P x15</a:t>
            </a:r>
            <a:endParaRPr lang="en-US" dirty="0"/>
          </a:p>
        </p:txBody>
      </p:sp>
      <p:cxnSp>
        <p:nvCxnSpPr>
          <p:cNvPr id="49" name="Straight Connector 48"/>
          <p:cNvCxnSpPr/>
          <p:nvPr/>
        </p:nvCxnSpPr>
        <p:spPr>
          <a:xfrm flipV="1">
            <a:off x="8073316" y="5486400"/>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50" name="Isosceles Triangle 49"/>
          <p:cNvSpPr/>
          <p:nvPr/>
        </p:nvSpPr>
        <p:spPr>
          <a:xfrm>
            <a:off x="6737738" y="5876453"/>
            <a:ext cx="772859" cy="600547"/>
          </a:xfrm>
          <a:prstGeom prst="triangle">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838951" y="6096000"/>
            <a:ext cx="621372" cy="369332"/>
          </a:xfrm>
          <a:prstGeom prst="rect">
            <a:avLst/>
          </a:prstGeom>
          <a:noFill/>
        </p:spPr>
        <p:txBody>
          <a:bodyPr wrap="square" rtlCol="0">
            <a:spAutoFit/>
          </a:bodyPr>
          <a:lstStyle/>
          <a:p>
            <a:r>
              <a:rPr lang="en-US" dirty="0" smtClean="0">
                <a:solidFill>
                  <a:schemeClr val="bg1"/>
                </a:solidFill>
              </a:rPr>
              <a:t>E2F</a:t>
            </a:r>
            <a:endParaRPr lang="en-US" dirty="0">
              <a:solidFill>
                <a:schemeClr val="bg1"/>
              </a:solidFill>
            </a:endParaRPr>
          </a:p>
        </p:txBody>
      </p:sp>
      <p:cxnSp>
        <p:nvCxnSpPr>
          <p:cNvPr id="53" name="Straight Connector 52"/>
          <p:cNvCxnSpPr/>
          <p:nvPr/>
        </p:nvCxnSpPr>
        <p:spPr>
          <a:xfrm>
            <a:off x="6821732" y="5553940"/>
            <a:ext cx="968376" cy="114300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Down Arrow 53"/>
          <p:cNvSpPr/>
          <p:nvPr/>
        </p:nvSpPr>
        <p:spPr>
          <a:xfrm rot="6708524">
            <a:off x="6236032" y="5524975"/>
            <a:ext cx="342900" cy="426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857750" y="4794240"/>
            <a:ext cx="990600" cy="9906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5694780" y="4794240"/>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5619684" y="4498808"/>
            <a:ext cx="848976" cy="369332"/>
          </a:xfrm>
          <a:prstGeom prst="rect">
            <a:avLst/>
          </a:prstGeom>
          <a:noFill/>
        </p:spPr>
        <p:txBody>
          <a:bodyPr wrap="square" rtlCol="0">
            <a:spAutoFit/>
          </a:bodyPr>
          <a:lstStyle/>
          <a:p>
            <a:r>
              <a:rPr lang="en-US" dirty="0" smtClean="0"/>
              <a:t>P x15</a:t>
            </a:r>
            <a:endParaRPr lang="en-US" dirty="0"/>
          </a:p>
        </p:txBody>
      </p:sp>
      <p:sp>
        <p:nvSpPr>
          <p:cNvPr id="58" name="TextBox 57"/>
          <p:cNvSpPr txBox="1"/>
          <p:nvPr/>
        </p:nvSpPr>
        <p:spPr>
          <a:xfrm>
            <a:off x="5122645" y="51054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59" name="Isosceles Triangle 58"/>
          <p:cNvSpPr/>
          <p:nvPr/>
        </p:nvSpPr>
        <p:spPr>
          <a:xfrm rot="1677873">
            <a:off x="4671153" y="5864785"/>
            <a:ext cx="772859" cy="600547"/>
          </a:xfrm>
          <a:prstGeom prst="triangle">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rot="1861028">
            <a:off x="4746894" y="6095999"/>
            <a:ext cx="621372" cy="369332"/>
          </a:xfrm>
          <a:prstGeom prst="rect">
            <a:avLst/>
          </a:prstGeom>
          <a:noFill/>
        </p:spPr>
        <p:txBody>
          <a:bodyPr wrap="square" rtlCol="0">
            <a:spAutoFit/>
          </a:bodyPr>
          <a:lstStyle/>
          <a:p>
            <a:r>
              <a:rPr lang="en-US" dirty="0" smtClean="0">
                <a:solidFill>
                  <a:schemeClr val="bg1"/>
                </a:solidFill>
              </a:rPr>
              <a:t>E2F</a:t>
            </a:r>
            <a:endParaRPr lang="en-US" dirty="0">
              <a:solidFill>
                <a:schemeClr val="bg1"/>
              </a:solidFill>
            </a:endParaRPr>
          </a:p>
        </p:txBody>
      </p:sp>
      <p:sp>
        <p:nvSpPr>
          <p:cNvPr id="61" name="Snip Same Side Corner Rectangle 60"/>
          <p:cNvSpPr/>
          <p:nvPr/>
        </p:nvSpPr>
        <p:spPr>
          <a:xfrm>
            <a:off x="3619663" y="3580457"/>
            <a:ext cx="955804" cy="495300"/>
          </a:xfrm>
          <a:prstGeom prst="snip2SameRect">
            <a:avLst/>
          </a:prstGeom>
          <a:solidFill>
            <a:srgbClr val="F79BF7"/>
          </a:solidFill>
          <a:ln>
            <a:solidFill>
              <a:srgbClr val="F79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3048000" y="3812631"/>
            <a:ext cx="914563" cy="840893"/>
          </a:xfrm>
          <a:prstGeom prst="diamond">
            <a:avLst/>
          </a:prstGeom>
          <a:solidFill>
            <a:srgbClr val="C610F8"/>
          </a:solidFill>
          <a:ln>
            <a:solidFill>
              <a:srgbClr val="C610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619663" y="3657600"/>
            <a:ext cx="1009813" cy="369332"/>
          </a:xfrm>
          <a:prstGeom prst="rect">
            <a:avLst/>
          </a:prstGeom>
          <a:noFill/>
        </p:spPr>
        <p:txBody>
          <a:bodyPr wrap="square" rtlCol="0">
            <a:spAutoFit/>
          </a:bodyPr>
          <a:lstStyle/>
          <a:p>
            <a:r>
              <a:rPr lang="en-US" dirty="0" err="1" smtClean="0">
                <a:solidFill>
                  <a:schemeClr val="bg1"/>
                </a:solidFill>
              </a:rPr>
              <a:t>Cyclin</a:t>
            </a:r>
            <a:r>
              <a:rPr lang="en-US" dirty="0" smtClean="0">
                <a:solidFill>
                  <a:schemeClr val="bg1"/>
                </a:solidFill>
              </a:rPr>
              <a:t>-D</a:t>
            </a:r>
            <a:endParaRPr lang="en-US" dirty="0">
              <a:solidFill>
                <a:schemeClr val="bg1"/>
              </a:solidFill>
            </a:endParaRPr>
          </a:p>
        </p:txBody>
      </p:sp>
      <p:sp>
        <p:nvSpPr>
          <p:cNvPr id="64" name="TextBox 63"/>
          <p:cNvSpPr txBox="1"/>
          <p:nvPr/>
        </p:nvSpPr>
        <p:spPr>
          <a:xfrm>
            <a:off x="3161020" y="4026932"/>
            <a:ext cx="801543" cy="369332"/>
          </a:xfrm>
          <a:prstGeom prst="rect">
            <a:avLst/>
          </a:prstGeom>
          <a:noFill/>
        </p:spPr>
        <p:txBody>
          <a:bodyPr wrap="square" rtlCol="0">
            <a:spAutoFit/>
          </a:bodyPr>
          <a:lstStyle/>
          <a:p>
            <a:r>
              <a:rPr lang="en-US" dirty="0" smtClean="0">
                <a:solidFill>
                  <a:schemeClr val="bg1"/>
                </a:solidFill>
              </a:rPr>
              <a:t>CDK4</a:t>
            </a:r>
            <a:endParaRPr lang="en-US" dirty="0">
              <a:solidFill>
                <a:schemeClr val="bg1"/>
              </a:solidFill>
            </a:endParaRPr>
          </a:p>
        </p:txBody>
      </p:sp>
      <p:cxnSp>
        <p:nvCxnSpPr>
          <p:cNvPr id="69" name="Straight Connector 68"/>
          <p:cNvCxnSpPr/>
          <p:nvPr/>
        </p:nvCxnSpPr>
        <p:spPr>
          <a:xfrm>
            <a:off x="4191000" y="4358296"/>
            <a:ext cx="484188" cy="60645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263377" y="4432618"/>
            <a:ext cx="366099" cy="382377"/>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189970" y="4498808"/>
            <a:ext cx="484188" cy="285009"/>
          </a:xfrm>
          <a:prstGeom prst="line">
            <a:avLst/>
          </a:prstGeom>
          <a:ln w="57150">
            <a:solidFill>
              <a:srgbClr val="00B050"/>
            </a:solidFill>
          </a:ln>
        </p:spPr>
        <p:style>
          <a:lnRef idx="2">
            <a:schemeClr val="accent1"/>
          </a:lnRef>
          <a:fillRef idx="0">
            <a:schemeClr val="accent1"/>
          </a:fillRef>
          <a:effectRef idx="1">
            <a:schemeClr val="accent1"/>
          </a:effectRef>
          <a:fontRef idx="minor">
            <a:schemeClr val="tx1"/>
          </a:fontRef>
        </p:style>
      </p:cxnSp>
      <p:sp>
        <p:nvSpPr>
          <p:cNvPr id="78" name="Flowchart: Decision 77"/>
          <p:cNvSpPr/>
          <p:nvPr/>
        </p:nvSpPr>
        <p:spPr>
          <a:xfrm>
            <a:off x="2408204" y="5669575"/>
            <a:ext cx="1331696" cy="722568"/>
          </a:xfrm>
          <a:prstGeom prst="flowChartDecision">
            <a:avLst/>
          </a:prstGeom>
          <a:solidFill>
            <a:srgbClr val="F8F820"/>
          </a:solidFill>
          <a:ln>
            <a:solidFill>
              <a:srgbClr val="F8F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501830" y="5855881"/>
            <a:ext cx="1289283" cy="369332"/>
          </a:xfrm>
          <a:prstGeom prst="rect">
            <a:avLst/>
          </a:prstGeom>
          <a:noFill/>
        </p:spPr>
        <p:txBody>
          <a:bodyPr wrap="square" rtlCol="0">
            <a:spAutoFit/>
          </a:bodyPr>
          <a:lstStyle/>
          <a:p>
            <a:r>
              <a:rPr lang="en-US" dirty="0" smtClean="0"/>
              <a:t>Caspase-8</a:t>
            </a:r>
            <a:endParaRPr lang="en-US" dirty="0"/>
          </a:p>
        </p:txBody>
      </p:sp>
      <p:sp>
        <p:nvSpPr>
          <p:cNvPr id="80" name="Down Arrow 79"/>
          <p:cNvSpPr/>
          <p:nvPr/>
        </p:nvSpPr>
        <p:spPr>
          <a:xfrm rot="3839002">
            <a:off x="4041154" y="5188875"/>
            <a:ext cx="342900" cy="77067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rot="7200092">
            <a:off x="2028491" y="5101063"/>
            <a:ext cx="342900" cy="77067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097481" y="5073134"/>
            <a:ext cx="158014" cy="184666"/>
          </a:xfrm>
          <a:custGeom>
            <a:avLst/>
            <a:gdLst>
              <a:gd name="connsiteX0" fmla="*/ 206829 w 632055"/>
              <a:gd name="connsiteY0" fmla="*/ 13441 h 535955"/>
              <a:gd name="connsiteX1" fmla="*/ 206829 w 632055"/>
              <a:gd name="connsiteY1" fmla="*/ 13441 h 535955"/>
              <a:gd name="connsiteX2" fmla="*/ 500743 w 632055"/>
              <a:gd name="connsiteY2" fmla="*/ 13441 h 535955"/>
              <a:gd name="connsiteX3" fmla="*/ 566057 w 632055"/>
              <a:gd name="connsiteY3" fmla="*/ 56984 h 535955"/>
              <a:gd name="connsiteX4" fmla="*/ 587829 w 632055"/>
              <a:gd name="connsiteY4" fmla="*/ 100527 h 535955"/>
              <a:gd name="connsiteX5" fmla="*/ 598714 w 632055"/>
              <a:gd name="connsiteY5" fmla="*/ 165841 h 535955"/>
              <a:gd name="connsiteX6" fmla="*/ 609600 w 632055"/>
              <a:gd name="connsiteY6" fmla="*/ 209384 h 535955"/>
              <a:gd name="connsiteX7" fmla="*/ 631372 w 632055"/>
              <a:gd name="connsiteY7" fmla="*/ 318241 h 535955"/>
              <a:gd name="connsiteX8" fmla="*/ 587829 w 632055"/>
              <a:gd name="connsiteY8" fmla="*/ 470641 h 535955"/>
              <a:gd name="connsiteX9" fmla="*/ 555172 w 632055"/>
              <a:gd name="connsiteY9" fmla="*/ 481527 h 535955"/>
              <a:gd name="connsiteX10" fmla="*/ 522514 w 632055"/>
              <a:gd name="connsiteY10" fmla="*/ 514184 h 535955"/>
              <a:gd name="connsiteX11" fmla="*/ 478972 w 632055"/>
              <a:gd name="connsiteY11" fmla="*/ 525070 h 535955"/>
              <a:gd name="connsiteX12" fmla="*/ 446314 w 632055"/>
              <a:gd name="connsiteY12" fmla="*/ 535955 h 535955"/>
              <a:gd name="connsiteX13" fmla="*/ 195943 w 632055"/>
              <a:gd name="connsiteY13" fmla="*/ 514184 h 535955"/>
              <a:gd name="connsiteX14" fmla="*/ 130629 w 632055"/>
              <a:gd name="connsiteY14" fmla="*/ 481527 h 535955"/>
              <a:gd name="connsiteX15" fmla="*/ 76200 w 632055"/>
              <a:gd name="connsiteY15" fmla="*/ 427098 h 535955"/>
              <a:gd name="connsiteX16" fmla="*/ 32657 w 632055"/>
              <a:gd name="connsiteY16" fmla="*/ 340013 h 535955"/>
              <a:gd name="connsiteX17" fmla="*/ 10886 w 632055"/>
              <a:gd name="connsiteY17" fmla="*/ 274698 h 535955"/>
              <a:gd name="connsiteX18" fmla="*/ 0 w 632055"/>
              <a:gd name="connsiteY18" fmla="*/ 242041 h 535955"/>
              <a:gd name="connsiteX19" fmla="*/ 21772 w 632055"/>
              <a:gd name="connsiteY19" fmla="*/ 133184 h 535955"/>
              <a:gd name="connsiteX20" fmla="*/ 43543 w 632055"/>
              <a:gd name="connsiteY20" fmla="*/ 100527 h 535955"/>
              <a:gd name="connsiteX21" fmla="*/ 65314 w 632055"/>
              <a:gd name="connsiteY21" fmla="*/ 78755 h 535955"/>
              <a:gd name="connsiteX22" fmla="*/ 97972 w 632055"/>
              <a:gd name="connsiteY22" fmla="*/ 67870 h 535955"/>
              <a:gd name="connsiteX23" fmla="*/ 185057 w 632055"/>
              <a:gd name="connsiteY23" fmla="*/ 35213 h 535955"/>
              <a:gd name="connsiteX24" fmla="*/ 206829 w 632055"/>
              <a:gd name="connsiteY24" fmla="*/ 13441 h 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2055" h="535955">
                <a:moveTo>
                  <a:pt x="206829" y="13441"/>
                </a:moveTo>
                <a:lnTo>
                  <a:pt x="206829" y="13441"/>
                </a:lnTo>
                <a:cubicBezTo>
                  <a:pt x="311878" y="2936"/>
                  <a:pt x="389922" y="-10651"/>
                  <a:pt x="500743" y="13441"/>
                </a:cubicBezTo>
                <a:cubicBezTo>
                  <a:pt x="526312" y="18999"/>
                  <a:pt x="566057" y="56984"/>
                  <a:pt x="566057" y="56984"/>
                </a:cubicBezTo>
                <a:cubicBezTo>
                  <a:pt x="573314" y="71498"/>
                  <a:pt x="583166" y="84984"/>
                  <a:pt x="587829" y="100527"/>
                </a:cubicBezTo>
                <a:cubicBezTo>
                  <a:pt x="594171" y="121668"/>
                  <a:pt x="594385" y="144198"/>
                  <a:pt x="598714" y="165841"/>
                </a:cubicBezTo>
                <a:cubicBezTo>
                  <a:pt x="601648" y="180512"/>
                  <a:pt x="606666" y="194713"/>
                  <a:pt x="609600" y="209384"/>
                </a:cubicBezTo>
                <a:cubicBezTo>
                  <a:pt x="636291" y="342837"/>
                  <a:pt x="606087" y="217101"/>
                  <a:pt x="631372" y="318241"/>
                </a:cubicBezTo>
                <a:cubicBezTo>
                  <a:pt x="622740" y="421825"/>
                  <a:pt x="655842" y="436635"/>
                  <a:pt x="587829" y="470641"/>
                </a:cubicBezTo>
                <a:cubicBezTo>
                  <a:pt x="577566" y="475773"/>
                  <a:pt x="566058" y="477898"/>
                  <a:pt x="555172" y="481527"/>
                </a:cubicBezTo>
                <a:cubicBezTo>
                  <a:pt x="544286" y="492413"/>
                  <a:pt x="535880" y="506546"/>
                  <a:pt x="522514" y="514184"/>
                </a:cubicBezTo>
                <a:cubicBezTo>
                  <a:pt x="509524" y="521607"/>
                  <a:pt x="493357" y="520960"/>
                  <a:pt x="478972" y="525070"/>
                </a:cubicBezTo>
                <a:cubicBezTo>
                  <a:pt x="467939" y="528222"/>
                  <a:pt x="457200" y="532327"/>
                  <a:pt x="446314" y="535955"/>
                </a:cubicBezTo>
                <a:cubicBezTo>
                  <a:pt x="339696" y="530032"/>
                  <a:pt x="284026" y="536205"/>
                  <a:pt x="195943" y="514184"/>
                </a:cubicBezTo>
                <a:cubicBezTo>
                  <a:pt x="169223" y="507504"/>
                  <a:pt x="151913" y="500150"/>
                  <a:pt x="130629" y="481527"/>
                </a:cubicBezTo>
                <a:cubicBezTo>
                  <a:pt x="111319" y="464631"/>
                  <a:pt x="76200" y="427098"/>
                  <a:pt x="76200" y="427098"/>
                </a:cubicBezTo>
                <a:cubicBezTo>
                  <a:pt x="51184" y="352047"/>
                  <a:pt x="70657" y="378011"/>
                  <a:pt x="32657" y="340013"/>
                </a:cubicBezTo>
                <a:lnTo>
                  <a:pt x="10886" y="274698"/>
                </a:lnTo>
                <a:lnTo>
                  <a:pt x="0" y="242041"/>
                </a:lnTo>
                <a:cubicBezTo>
                  <a:pt x="4012" y="213956"/>
                  <a:pt x="6572" y="163584"/>
                  <a:pt x="21772" y="133184"/>
                </a:cubicBezTo>
                <a:cubicBezTo>
                  <a:pt x="27623" y="121482"/>
                  <a:pt x="35370" y="110743"/>
                  <a:pt x="43543" y="100527"/>
                </a:cubicBezTo>
                <a:cubicBezTo>
                  <a:pt x="49954" y="92513"/>
                  <a:pt x="56513" y="84035"/>
                  <a:pt x="65314" y="78755"/>
                </a:cubicBezTo>
                <a:cubicBezTo>
                  <a:pt x="75154" y="72851"/>
                  <a:pt x="87086" y="71498"/>
                  <a:pt x="97972" y="67870"/>
                </a:cubicBezTo>
                <a:cubicBezTo>
                  <a:pt x="151731" y="32030"/>
                  <a:pt x="109728" y="54045"/>
                  <a:pt x="185057" y="35213"/>
                </a:cubicBezTo>
                <a:cubicBezTo>
                  <a:pt x="233192" y="23179"/>
                  <a:pt x="203200" y="17070"/>
                  <a:pt x="206829" y="13441"/>
                </a:cubicBezTo>
                <a:close/>
              </a:path>
            </a:pathLst>
          </a:custGeom>
          <a:solidFill>
            <a:srgbClr val="F7E9E5"/>
          </a:solidFill>
          <a:ln>
            <a:solidFill>
              <a:srgbClr val="F7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3412584">
            <a:off x="1270448" y="4566795"/>
            <a:ext cx="200497" cy="144292"/>
          </a:xfrm>
          <a:custGeom>
            <a:avLst/>
            <a:gdLst>
              <a:gd name="connsiteX0" fmla="*/ 206829 w 632055"/>
              <a:gd name="connsiteY0" fmla="*/ 13441 h 535955"/>
              <a:gd name="connsiteX1" fmla="*/ 206829 w 632055"/>
              <a:gd name="connsiteY1" fmla="*/ 13441 h 535955"/>
              <a:gd name="connsiteX2" fmla="*/ 500743 w 632055"/>
              <a:gd name="connsiteY2" fmla="*/ 13441 h 535955"/>
              <a:gd name="connsiteX3" fmla="*/ 566057 w 632055"/>
              <a:gd name="connsiteY3" fmla="*/ 56984 h 535955"/>
              <a:gd name="connsiteX4" fmla="*/ 587829 w 632055"/>
              <a:gd name="connsiteY4" fmla="*/ 100527 h 535955"/>
              <a:gd name="connsiteX5" fmla="*/ 598714 w 632055"/>
              <a:gd name="connsiteY5" fmla="*/ 165841 h 535955"/>
              <a:gd name="connsiteX6" fmla="*/ 609600 w 632055"/>
              <a:gd name="connsiteY6" fmla="*/ 209384 h 535955"/>
              <a:gd name="connsiteX7" fmla="*/ 631372 w 632055"/>
              <a:gd name="connsiteY7" fmla="*/ 318241 h 535955"/>
              <a:gd name="connsiteX8" fmla="*/ 587829 w 632055"/>
              <a:gd name="connsiteY8" fmla="*/ 470641 h 535955"/>
              <a:gd name="connsiteX9" fmla="*/ 555172 w 632055"/>
              <a:gd name="connsiteY9" fmla="*/ 481527 h 535955"/>
              <a:gd name="connsiteX10" fmla="*/ 522514 w 632055"/>
              <a:gd name="connsiteY10" fmla="*/ 514184 h 535955"/>
              <a:gd name="connsiteX11" fmla="*/ 478972 w 632055"/>
              <a:gd name="connsiteY11" fmla="*/ 525070 h 535955"/>
              <a:gd name="connsiteX12" fmla="*/ 446314 w 632055"/>
              <a:gd name="connsiteY12" fmla="*/ 535955 h 535955"/>
              <a:gd name="connsiteX13" fmla="*/ 195943 w 632055"/>
              <a:gd name="connsiteY13" fmla="*/ 514184 h 535955"/>
              <a:gd name="connsiteX14" fmla="*/ 130629 w 632055"/>
              <a:gd name="connsiteY14" fmla="*/ 481527 h 535955"/>
              <a:gd name="connsiteX15" fmla="*/ 76200 w 632055"/>
              <a:gd name="connsiteY15" fmla="*/ 427098 h 535955"/>
              <a:gd name="connsiteX16" fmla="*/ 32657 w 632055"/>
              <a:gd name="connsiteY16" fmla="*/ 340013 h 535955"/>
              <a:gd name="connsiteX17" fmla="*/ 10886 w 632055"/>
              <a:gd name="connsiteY17" fmla="*/ 274698 h 535955"/>
              <a:gd name="connsiteX18" fmla="*/ 0 w 632055"/>
              <a:gd name="connsiteY18" fmla="*/ 242041 h 535955"/>
              <a:gd name="connsiteX19" fmla="*/ 21772 w 632055"/>
              <a:gd name="connsiteY19" fmla="*/ 133184 h 535955"/>
              <a:gd name="connsiteX20" fmla="*/ 43543 w 632055"/>
              <a:gd name="connsiteY20" fmla="*/ 100527 h 535955"/>
              <a:gd name="connsiteX21" fmla="*/ 65314 w 632055"/>
              <a:gd name="connsiteY21" fmla="*/ 78755 h 535955"/>
              <a:gd name="connsiteX22" fmla="*/ 97972 w 632055"/>
              <a:gd name="connsiteY22" fmla="*/ 67870 h 535955"/>
              <a:gd name="connsiteX23" fmla="*/ 185057 w 632055"/>
              <a:gd name="connsiteY23" fmla="*/ 35213 h 535955"/>
              <a:gd name="connsiteX24" fmla="*/ 206829 w 632055"/>
              <a:gd name="connsiteY24" fmla="*/ 13441 h 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2055" h="535955">
                <a:moveTo>
                  <a:pt x="206829" y="13441"/>
                </a:moveTo>
                <a:lnTo>
                  <a:pt x="206829" y="13441"/>
                </a:lnTo>
                <a:cubicBezTo>
                  <a:pt x="311878" y="2936"/>
                  <a:pt x="389922" y="-10651"/>
                  <a:pt x="500743" y="13441"/>
                </a:cubicBezTo>
                <a:cubicBezTo>
                  <a:pt x="526312" y="18999"/>
                  <a:pt x="566057" y="56984"/>
                  <a:pt x="566057" y="56984"/>
                </a:cubicBezTo>
                <a:cubicBezTo>
                  <a:pt x="573314" y="71498"/>
                  <a:pt x="583166" y="84984"/>
                  <a:pt x="587829" y="100527"/>
                </a:cubicBezTo>
                <a:cubicBezTo>
                  <a:pt x="594171" y="121668"/>
                  <a:pt x="594385" y="144198"/>
                  <a:pt x="598714" y="165841"/>
                </a:cubicBezTo>
                <a:cubicBezTo>
                  <a:pt x="601648" y="180512"/>
                  <a:pt x="606666" y="194713"/>
                  <a:pt x="609600" y="209384"/>
                </a:cubicBezTo>
                <a:cubicBezTo>
                  <a:pt x="636291" y="342837"/>
                  <a:pt x="606087" y="217101"/>
                  <a:pt x="631372" y="318241"/>
                </a:cubicBezTo>
                <a:cubicBezTo>
                  <a:pt x="622740" y="421825"/>
                  <a:pt x="655842" y="436635"/>
                  <a:pt x="587829" y="470641"/>
                </a:cubicBezTo>
                <a:cubicBezTo>
                  <a:pt x="577566" y="475773"/>
                  <a:pt x="566058" y="477898"/>
                  <a:pt x="555172" y="481527"/>
                </a:cubicBezTo>
                <a:cubicBezTo>
                  <a:pt x="544286" y="492413"/>
                  <a:pt x="535880" y="506546"/>
                  <a:pt x="522514" y="514184"/>
                </a:cubicBezTo>
                <a:cubicBezTo>
                  <a:pt x="509524" y="521607"/>
                  <a:pt x="493357" y="520960"/>
                  <a:pt x="478972" y="525070"/>
                </a:cubicBezTo>
                <a:cubicBezTo>
                  <a:pt x="467939" y="528222"/>
                  <a:pt x="457200" y="532327"/>
                  <a:pt x="446314" y="535955"/>
                </a:cubicBezTo>
                <a:cubicBezTo>
                  <a:pt x="339696" y="530032"/>
                  <a:pt x="284026" y="536205"/>
                  <a:pt x="195943" y="514184"/>
                </a:cubicBezTo>
                <a:cubicBezTo>
                  <a:pt x="169223" y="507504"/>
                  <a:pt x="151913" y="500150"/>
                  <a:pt x="130629" y="481527"/>
                </a:cubicBezTo>
                <a:cubicBezTo>
                  <a:pt x="111319" y="464631"/>
                  <a:pt x="76200" y="427098"/>
                  <a:pt x="76200" y="427098"/>
                </a:cubicBezTo>
                <a:cubicBezTo>
                  <a:pt x="51184" y="352047"/>
                  <a:pt x="70657" y="378011"/>
                  <a:pt x="32657" y="340013"/>
                </a:cubicBezTo>
                <a:lnTo>
                  <a:pt x="10886" y="274698"/>
                </a:lnTo>
                <a:lnTo>
                  <a:pt x="0" y="242041"/>
                </a:lnTo>
                <a:cubicBezTo>
                  <a:pt x="4012" y="213956"/>
                  <a:pt x="6572" y="163584"/>
                  <a:pt x="21772" y="133184"/>
                </a:cubicBezTo>
                <a:cubicBezTo>
                  <a:pt x="27623" y="121482"/>
                  <a:pt x="35370" y="110743"/>
                  <a:pt x="43543" y="100527"/>
                </a:cubicBezTo>
                <a:cubicBezTo>
                  <a:pt x="49954" y="92513"/>
                  <a:pt x="56513" y="84035"/>
                  <a:pt x="65314" y="78755"/>
                </a:cubicBezTo>
                <a:cubicBezTo>
                  <a:pt x="75154" y="72851"/>
                  <a:pt x="87086" y="71498"/>
                  <a:pt x="97972" y="67870"/>
                </a:cubicBezTo>
                <a:cubicBezTo>
                  <a:pt x="151731" y="32030"/>
                  <a:pt x="109728" y="54045"/>
                  <a:pt x="185057" y="35213"/>
                </a:cubicBezTo>
                <a:cubicBezTo>
                  <a:pt x="233192" y="23179"/>
                  <a:pt x="203200" y="17070"/>
                  <a:pt x="206829" y="13441"/>
                </a:cubicBezTo>
                <a:close/>
              </a:path>
            </a:pathLst>
          </a:custGeom>
          <a:solidFill>
            <a:srgbClr val="F7E9E5"/>
          </a:solidFill>
          <a:ln>
            <a:solidFill>
              <a:srgbClr val="F7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19173750">
            <a:off x="786310" y="4699384"/>
            <a:ext cx="172252" cy="150697"/>
          </a:xfrm>
          <a:custGeom>
            <a:avLst/>
            <a:gdLst>
              <a:gd name="connsiteX0" fmla="*/ 206829 w 632055"/>
              <a:gd name="connsiteY0" fmla="*/ 13441 h 535955"/>
              <a:gd name="connsiteX1" fmla="*/ 206829 w 632055"/>
              <a:gd name="connsiteY1" fmla="*/ 13441 h 535955"/>
              <a:gd name="connsiteX2" fmla="*/ 500743 w 632055"/>
              <a:gd name="connsiteY2" fmla="*/ 13441 h 535955"/>
              <a:gd name="connsiteX3" fmla="*/ 566057 w 632055"/>
              <a:gd name="connsiteY3" fmla="*/ 56984 h 535955"/>
              <a:gd name="connsiteX4" fmla="*/ 587829 w 632055"/>
              <a:gd name="connsiteY4" fmla="*/ 100527 h 535955"/>
              <a:gd name="connsiteX5" fmla="*/ 598714 w 632055"/>
              <a:gd name="connsiteY5" fmla="*/ 165841 h 535955"/>
              <a:gd name="connsiteX6" fmla="*/ 609600 w 632055"/>
              <a:gd name="connsiteY6" fmla="*/ 209384 h 535955"/>
              <a:gd name="connsiteX7" fmla="*/ 631372 w 632055"/>
              <a:gd name="connsiteY7" fmla="*/ 318241 h 535955"/>
              <a:gd name="connsiteX8" fmla="*/ 587829 w 632055"/>
              <a:gd name="connsiteY8" fmla="*/ 470641 h 535955"/>
              <a:gd name="connsiteX9" fmla="*/ 555172 w 632055"/>
              <a:gd name="connsiteY9" fmla="*/ 481527 h 535955"/>
              <a:gd name="connsiteX10" fmla="*/ 522514 w 632055"/>
              <a:gd name="connsiteY10" fmla="*/ 514184 h 535955"/>
              <a:gd name="connsiteX11" fmla="*/ 478972 w 632055"/>
              <a:gd name="connsiteY11" fmla="*/ 525070 h 535955"/>
              <a:gd name="connsiteX12" fmla="*/ 446314 w 632055"/>
              <a:gd name="connsiteY12" fmla="*/ 535955 h 535955"/>
              <a:gd name="connsiteX13" fmla="*/ 195943 w 632055"/>
              <a:gd name="connsiteY13" fmla="*/ 514184 h 535955"/>
              <a:gd name="connsiteX14" fmla="*/ 130629 w 632055"/>
              <a:gd name="connsiteY14" fmla="*/ 481527 h 535955"/>
              <a:gd name="connsiteX15" fmla="*/ 76200 w 632055"/>
              <a:gd name="connsiteY15" fmla="*/ 427098 h 535955"/>
              <a:gd name="connsiteX16" fmla="*/ 32657 w 632055"/>
              <a:gd name="connsiteY16" fmla="*/ 340013 h 535955"/>
              <a:gd name="connsiteX17" fmla="*/ 10886 w 632055"/>
              <a:gd name="connsiteY17" fmla="*/ 274698 h 535955"/>
              <a:gd name="connsiteX18" fmla="*/ 0 w 632055"/>
              <a:gd name="connsiteY18" fmla="*/ 242041 h 535955"/>
              <a:gd name="connsiteX19" fmla="*/ 21772 w 632055"/>
              <a:gd name="connsiteY19" fmla="*/ 133184 h 535955"/>
              <a:gd name="connsiteX20" fmla="*/ 43543 w 632055"/>
              <a:gd name="connsiteY20" fmla="*/ 100527 h 535955"/>
              <a:gd name="connsiteX21" fmla="*/ 65314 w 632055"/>
              <a:gd name="connsiteY21" fmla="*/ 78755 h 535955"/>
              <a:gd name="connsiteX22" fmla="*/ 97972 w 632055"/>
              <a:gd name="connsiteY22" fmla="*/ 67870 h 535955"/>
              <a:gd name="connsiteX23" fmla="*/ 185057 w 632055"/>
              <a:gd name="connsiteY23" fmla="*/ 35213 h 535955"/>
              <a:gd name="connsiteX24" fmla="*/ 206829 w 632055"/>
              <a:gd name="connsiteY24" fmla="*/ 13441 h 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2055" h="535955">
                <a:moveTo>
                  <a:pt x="206829" y="13441"/>
                </a:moveTo>
                <a:lnTo>
                  <a:pt x="206829" y="13441"/>
                </a:lnTo>
                <a:cubicBezTo>
                  <a:pt x="311878" y="2936"/>
                  <a:pt x="389922" y="-10651"/>
                  <a:pt x="500743" y="13441"/>
                </a:cubicBezTo>
                <a:cubicBezTo>
                  <a:pt x="526312" y="18999"/>
                  <a:pt x="566057" y="56984"/>
                  <a:pt x="566057" y="56984"/>
                </a:cubicBezTo>
                <a:cubicBezTo>
                  <a:pt x="573314" y="71498"/>
                  <a:pt x="583166" y="84984"/>
                  <a:pt x="587829" y="100527"/>
                </a:cubicBezTo>
                <a:cubicBezTo>
                  <a:pt x="594171" y="121668"/>
                  <a:pt x="594385" y="144198"/>
                  <a:pt x="598714" y="165841"/>
                </a:cubicBezTo>
                <a:cubicBezTo>
                  <a:pt x="601648" y="180512"/>
                  <a:pt x="606666" y="194713"/>
                  <a:pt x="609600" y="209384"/>
                </a:cubicBezTo>
                <a:cubicBezTo>
                  <a:pt x="636291" y="342837"/>
                  <a:pt x="606087" y="217101"/>
                  <a:pt x="631372" y="318241"/>
                </a:cubicBezTo>
                <a:cubicBezTo>
                  <a:pt x="622740" y="421825"/>
                  <a:pt x="655842" y="436635"/>
                  <a:pt x="587829" y="470641"/>
                </a:cubicBezTo>
                <a:cubicBezTo>
                  <a:pt x="577566" y="475773"/>
                  <a:pt x="566058" y="477898"/>
                  <a:pt x="555172" y="481527"/>
                </a:cubicBezTo>
                <a:cubicBezTo>
                  <a:pt x="544286" y="492413"/>
                  <a:pt x="535880" y="506546"/>
                  <a:pt x="522514" y="514184"/>
                </a:cubicBezTo>
                <a:cubicBezTo>
                  <a:pt x="509524" y="521607"/>
                  <a:pt x="493357" y="520960"/>
                  <a:pt x="478972" y="525070"/>
                </a:cubicBezTo>
                <a:cubicBezTo>
                  <a:pt x="467939" y="528222"/>
                  <a:pt x="457200" y="532327"/>
                  <a:pt x="446314" y="535955"/>
                </a:cubicBezTo>
                <a:cubicBezTo>
                  <a:pt x="339696" y="530032"/>
                  <a:pt x="284026" y="536205"/>
                  <a:pt x="195943" y="514184"/>
                </a:cubicBezTo>
                <a:cubicBezTo>
                  <a:pt x="169223" y="507504"/>
                  <a:pt x="151913" y="500150"/>
                  <a:pt x="130629" y="481527"/>
                </a:cubicBezTo>
                <a:cubicBezTo>
                  <a:pt x="111319" y="464631"/>
                  <a:pt x="76200" y="427098"/>
                  <a:pt x="76200" y="427098"/>
                </a:cubicBezTo>
                <a:cubicBezTo>
                  <a:pt x="51184" y="352047"/>
                  <a:pt x="70657" y="378011"/>
                  <a:pt x="32657" y="340013"/>
                </a:cubicBezTo>
                <a:lnTo>
                  <a:pt x="10886" y="274698"/>
                </a:lnTo>
                <a:lnTo>
                  <a:pt x="0" y="242041"/>
                </a:lnTo>
                <a:cubicBezTo>
                  <a:pt x="4012" y="213956"/>
                  <a:pt x="6572" y="163584"/>
                  <a:pt x="21772" y="133184"/>
                </a:cubicBezTo>
                <a:cubicBezTo>
                  <a:pt x="27623" y="121482"/>
                  <a:pt x="35370" y="110743"/>
                  <a:pt x="43543" y="100527"/>
                </a:cubicBezTo>
                <a:cubicBezTo>
                  <a:pt x="49954" y="92513"/>
                  <a:pt x="56513" y="84035"/>
                  <a:pt x="65314" y="78755"/>
                </a:cubicBezTo>
                <a:cubicBezTo>
                  <a:pt x="75154" y="72851"/>
                  <a:pt x="87086" y="71498"/>
                  <a:pt x="97972" y="67870"/>
                </a:cubicBezTo>
                <a:cubicBezTo>
                  <a:pt x="151731" y="32030"/>
                  <a:pt x="109728" y="54045"/>
                  <a:pt x="185057" y="35213"/>
                </a:cubicBezTo>
                <a:cubicBezTo>
                  <a:pt x="233192" y="23179"/>
                  <a:pt x="203200" y="17070"/>
                  <a:pt x="206829" y="13441"/>
                </a:cubicBezTo>
                <a:close/>
              </a:path>
            </a:pathLst>
          </a:custGeom>
          <a:solidFill>
            <a:srgbClr val="F7E9E5"/>
          </a:solidFill>
          <a:ln>
            <a:solidFill>
              <a:srgbClr val="F7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49115" y="5184608"/>
            <a:ext cx="261926" cy="45719"/>
          </a:xfrm>
          <a:custGeom>
            <a:avLst/>
            <a:gdLst>
              <a:gd name="connsiteX0" fmla="*/ 119743 w 523851"/>
              <a:gd name="connsiteY0" fmla="*/ 0 h 130629"/>
              <a:gd name="connsiteX1" fmla="*/ 119743 w 523851"/>
              <a:gd name="connsiteY1" fmla="*/ 0 h 130629"/>
              <a:gd name="connsiteX2" fmla="*/ 424543 w 523851"/>
              <a:gd name="connsiteY2" fmla="*/ 10886 h 130629"/>
              <a:gd name="connsiteX3" fmla="*/ 489857 w 523851"/>
              <a:gd name="connsiteY3" fmla="*/ 32657 h 130629"/>
              <a:gd name="connsiteX4" fmla="*/ 522514 w 523851"/>
              <a:gd name="connsiteY4" fmla="*/ 87086 h 130629"/>
              <a:gd name="connsiteX5" fmla="*/ 446314 w 523851"/>
              <a:gd name="connsiteY5" fmla="*/ 119743 h 130629"/>
              <a:gd name="connsiteX6" fmla="*/ 272143 w 523851"/>
              <a:gd name="connsiteY6" fmla="*/ 130629 h 130629"/>
              <a:gd name="connsiteX7" fmla="*/ 119743 w 523851"/>
              <a:gd name="connsiteY7" fmla="*/ 119743 h 130629"/>
              <a:gd name="connsiteX8" fmla="*/ 10885 w 523851"/>
              <a:gd name="connsiteY8" fmla="*/ 108857 h 130629"/>
              <a:gd name="connsiteX9" fmla="*/ 0 w 523851"/>
              <a:gd name="connsiteY9" fmla="*/ 76200 h 130629"/>
              <a:gd name="connsiteX10" fmla="*/ 76200 w 523851"/>
              <a:gd name="connsiteY10" fmla="*/ 10886 h 130629"/>
              <a:gd name="connsiteX11" fmla="*/ 108857 w 523851"/>
              <a:gd name="connsiteY11" fmla="*/ 0 h 130629"/>
              <a:gd name="connsiteX12" fmla="*/ 119743 w 523851"/>
              <a:gd name="connsiteY12" fmla="*/ 0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851" h="130629">
                <a:moveTo>
                  <a:pt x="119743" y="0"/>
                </a:moveTo>
                <a:lnTo>
                  <a:pt x="119743" y="0"/>
                </a:lnTo>
                <a:cubicBezTo>
                  <a:pt x="221343" y="3629"/>
                  <a:pt x="323272" y="1950"/>
                  <a:pt x="424543" y="10886"/>
                </a:cubicBezTo>
                <a:cubicBezTo>
                  <a:pt x="447403" y="12903"/>
                  <a:pt x="489857" y="32657"/>
                  <a:pt x="489857" y="32657"/>
                </a:cubicBezTo>
                <a:cubicBezTo>
                  <a:pt x="499880" y="42680"/>
                  <a:pt x="530588" y="66900"/>
                  <a:pt x="522514" y="87086"/>
                </a:cubicBezTo>
                <a:cubicBezTo>
                  <a:pt x="514938" y="106026"/>
                  <a:pt x="459632" y="118411"/>
                  <a:pt x="446314" y="119743"/>
                </a:cubicBezTo>
                <a:cubicBezTo>
                  <a:pt x="388432" y="125531"/>
                  <a:pt x="330200" y="127000"/>
                  <a:pt x="272143" y="130629"/>
                </a:cubicBezTo>
                <a:lnTo>
                  <a:pt x="119743" y="119743"/>
                </a:lnTo>
                <a:cubicBezTo>
                  <a:pt x="83402" y="116715"/>
                  <a:pt x="45156" y="121319"/>
                  <a:pt x="10885" y="108857"/>
                </a:cubicBezTo>
                <a:cubicBezTo>
                  <a:pt x="101" y="104936"/>
                  <a:pt x="3628" y="87086"/>
                  <a:pt x="0" y="76200"/>
                </a:cubicBezTo>
                <a:cubicBezTo>
                  <a:pt x="16451" y="10392"/>
                  <a:pt x="-3308" y="37389"/>
                  <a:pt x="76200" y="10886"/>
                </a:cubicBezTo>
                <a:lnTo>
                  <a:pt x="108857" y="0"/>
                </a:lnTo>
                <a:lnTo>
                  <a:pt x="119743" y="0"/>
                </a:lnTo>
                <a:close/>
              </a:path>
            </a:pathLst>
          </a:custGeom>
          <a:solidFill>
            <a:srgbClr val="F7E9E5"/>
          </a:solidFill>
          <a:ln>
            <a:solidFill>
              <a:srgbClr val="F7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283633">
            <a:off x="1549150" y="4905556"/>
            <a:ext cx="286980" cy="55022"/>
          </a:xfrm>
          <a:custGeom>
            <a:avLst/>
            <a:gdLst>
              <a:gd name="connsiteX0" fmla="*/ 119743 w 523851"/>
              <a:gd name="connsiteY0" fmla="*/ 0 h 130629"/>
              <a:gd name="connsiteX1" fmla="*/ 119743 w 523851"/>
              <a:gd name="connsiteY1" fmla="*/ 0 h 130629"/>
              <a:gd name="connsiteX2" fmla="*/ 424543 w 523851"/>
              <a:gd name="connsiteY2" fmla="*/ 10886 h 130629"/>
              <a:gd name="connsiteX3" fmla="*/ 489857 w 523851"/>
              <a:gd name="connsiteY3" fmla="*/ 32657 h 130629"/>
              <a:gd name="connsiteX4" fmla="*/ 522514 w 523851"/>
              <a:gd name="connsiteY4" fmla="*/ 87086 h 130629"/>
              <a:gd name="connsiteX5" fmla="*/ 446314 w 523851"/>
              <a:gd name="connsiteY5" fmla="*/ 119743 h 130629"/>
              <a:gd name="connsiteX6" fmla="*/ 272143 w 523851"/>
              <a:gd name="connsiteY6" fmla="*/ 130629 h 130629"/>
              <a:gd name="connsiteX7" fmla="*/ 119743 w 523851"/>
              <a:gd name="connsiteY7" fmla="*/ 119743 h 130629"/>
              <a:gd name="connsiteX8" fmla="*/ 10885 w 523851"/>
              <a:gd name="connsiteY8" fmla="*/ 108857 h 130629"/>
              <a:gd name="connsiteX9" fmla="*/ 0 w 523851"/>
              <a:gd name="connsiteY9" fmla="*/ 76200 h 130629"/>
              <a:gd name="connsiteX10" fmla="*/ 76200 w 523851"/>
              <a:gd name="connsiteY10" fmla="*/ 10886 h 130629"/>
              <a:gd name="connsiteX11" fmla="*/ 108857 w 523851"/>
              <a:gd name="connsiteY11" fmla="*/ 0 h 130629"/>
              <a:gd name="connsiteX12" fmla="*/ 119743 w 523851"/>
              <a:gd name="connsiteY12" fmla="*/ 0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851" h="130629">
                <a:moveTo>
                  <a:pt x="119743" y="0"/>
                </a:moveTo>
                <a:lnTo>
                  <a:pt x="119743" y="0"/>
                </a:lnTo>
                <a:cubicBezTo>
                  <a:pt x="221343" y="3629"/>
                  <a:pt x="323272" y="1950"/>
                  <a:pt x="424543" y="10886"/>
                </a:cubicBezTo>
                <a:cubicBezTo>
                  <a:pt x="447403" y="12903"/>
                  <a:pt x="489857" y="32657"/>
                  <a:pt x="489857" y="32657"/>
                </a:cubicBezTo>
                <a:cubicBezTo>
                  <a:pt x="499880" y="42680"/>
                  <a:pt x="530588" y="66900"/>
                  <a:pt x="522514" y="87086"/>
                </a:cubicBezTo>
                <a:cubicBezTo>
                  <a:pt x="514938" y="106026"/>
                  <a:pt x="459632" y="118411"/>
                  <a:pt x="446314" y="119743"/>
                </a:cubicBezTo>
                <a:cubicBezTo>
                  <a:pt x="388432" y="125531"/>
                  <a:pt x="330200" y="127000"/>
                  <a:pt x="272143" y="130629"/>
                </a:cubicBezTo>
                <a:lnTo>
                  <a:pt x="119743" y="119743"/>
                </a:lnTo>
                <a:cubicBezTo>
                  <a:pt x="83402" y="116715"/>
                  <a:pt x="45156" y="121319"/>
                  <a:pt x="10885" y="108857"/>
                </a:cubicBezTo>
                <a:cubicBezTo>
                  <a:pt x="101" y="104936"/>
                  <a:pt x="3628" y="87086"/>
                  <a:pt x="0" y="76200"/>
                </a:cubicBezTo>
                <a:cubicBezTo>
                  <a:pt x="16451" y="10392"/>
                  <a:pt x="-3308" y="37389"/>
                  <a:pt x="76200" y="10886"/>
                </a:cubicBezTo>
                <a:lnTo>
                  <a:pt x="108857" y="0"/>
                </a:lnTo>
                <a:lnTo>
                  <a:pt x="119743" y="0"/>
                </a:lnTo>
                <a:close/>
              </a:path>
            </a:pathLst>
          </a:custGeom>
          <a:solidFill>
            <a:srgbClr val="F7E9E5"/>
          </a:solidFill>
          <a:ln>
            <a:solidFill>
              <a:srgbClr val="F7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78029" y="4056039"/>
            <a:ext cx="1004097" cy="738664"/>
          </a:xfrm>
          <a:prstGeom prst="rect">
            <a:avLst/>
          </a:prstGeom>
          <a:noFill/>
        </p:spPr>
        <p:txBody>
          <a:bodyPr wrap="square" rtlCol="0">
            <a:spAutoFit/>
          </a:bodyPr>
          <a:lstStyle/>
          <a:p>
            <a:r>
              <a:rPr lang="en-US" sz="1400" dirty="0" smtClean="0"/>
              <a:t>Apoptosis of breast cells</a:t>
            </a:r>
            <a:endParaRPr lang="en-US" sz="1400" dirty="0"/>
          </a:p>
        </p:txBody>
      </p:sp>
      <p:sp>
        <p:nvSpPr>
          <p:cNvPr id="91" name="TextBox 90"/>
          <p:cNvSpPr txBox="1"/>
          <p:nvPr/>
        </p:nvSpPr>
        <p:spPr>
          <a:xfrm>
            <a:off x="2446516" y="3328286"/>
            <a:ext cx="1841516" cy="307777"/>
          </a:xfrm>
          <a:prstGeom prst="rect">
            <a:avLst/>
          </a:prstGeom>
          <a:noFill/>
        </p:spPr>
        <p:txBody>
          <a:bodyPr wrap="square" rtlCol="0">
            <a:spAutoFit/>
          </a:bodyPr>
          <a:lstStyle/>
          <a:p>
            <a:r>
              <a:rPr lang="en-US" sz="1400" dirty="0" smtClean="0"/>
              <a:t>(activity turned off)</a:t>
            </a:r>
            <a:endParaRPr lang="en-US" sz="1400" dirty="0"/>
          </a:p>
        </p:txBody>
      </p:sp>
    </p:spTree>
    <p:extLst>
      <p:ext uri="{BB962C8B-B14F-4D97-AF65-F5344CB8AC3E}">
        <p14:creationId xmlns:p14="http://schemas.microsoft.com/office/powerpoint/2010/main" val="299080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mbria" panose="02040503050406030204" pitchFamily="18" charset="0"/>
              </a:rPr>
              <a:t>When </a:t>
            </a:r>
            <a:r>
              <a:rPr lang="en-US" dirty="0" err="1" smtClean="0">
                <a:latin typeface="Cambria" panose="02040503050406030204" pitchFamily="18" charset="0"/>
              </a:rPr>
              <a:t>Rb</a:t>
            </a:r>
            <a:r>
              <a:rPr lang="en-US" dirty="0" smtClean="0">
                <a:latin typeface="Cambria" panose="02040503050406030204" pitchFamily="18" charset="0"/>
              </a:rPr>
              <a:t> is active, it regulates proliferation by inhibiting the TF E2F (“brake”). When inactive or mutant, brake is lost.</a:t>
            </a:r>
          </a:p>
          <a:p>
            <a:r>
              <a:rPr lang="en-US" dirty="0" smtClean="0">
                <a:latin typeface="Cambria" panose="02040503050406030204" pitchFamily="18" charset="0"/>
              </a:rPr>
              <a:t>Under stress, </a:t>
            </a:r>
            <a:r>
              <a:rPr lang="en-US" dirty="0" err="1" smtClean="0">
                <a:latin typeface="Cambria" panose="02040503050406030204" pitchFamily="18" charset="0"/>
              </a:rPr>
              <a:t>Rb</a:t>
            </a:r>
            <a:r>
              <a:rPr lang="en-US" dirty="0">
                <a:latin typeface="Cambria" panose="02040503050406030204" pitchFamily="18" charset="0"/>
              </a:rPr>
              <a:t> </a:t>
            </a:r>
            <a:r>
              <a:rPr lang="en-US" dirty="0" smtClean="0">
                <a:latin typeface="Cambria" panose="02040503050406030204" pitchFamily="18" charset="0"/>
              </a:rPr>
              <a:t>is dephosphorylated </a:t>
            </a:r>
            <a:r>
              <a:rPr lang="en-US" dirty="0">
                <a:latin typeface="Cambria" panose="02040503050406030204" pitchFamily="18" charset="0"/>
              </a:rPr>
              <a:t>(</a:t>
            </a:r>
            <a:r>
              <a:rPr lang="en-US" dirty="0" smtClean="0">
                <a:latin typeface="Cambria" panose="02040503050406030204" pitchFamily="18" charset="0"/>
              </a:rPr>
              <a:t>losing of a phosphate) due to the initiation of Protein Phosphatase 1 (PP1) which then knocks down its binding protein, Phosphatase Nuclear Targeting Subunit (PNUTS).</a:t>
            </a:r>
          </a:p>
          <a:p>
            <a:r>
              <a:rPr lang="en-US" dirty="0" smtClean="0">
                <a:latin typeface="Cambria" panose="02040503050406030204" pitchFamily="18" charset="0"/>
              </a:rPr>
              <a:t>E2F1 dissociates from </a:t>
            </a:r>
            <a:r>
              <a:rPr lang="en-US" dirty="0" err="1" smtClean="0">
                <a:latin typeface="Cambria" panose="02040503050406030204" pitchFamily="18" charset="0"/>
              </a:rPr>
              <a:t>Rb</a:t>
            </a:r>
            <a:r>
              <a:rPr lang="en-US" dirty="0" smtClean="0">
                <a:latin typeface="Cambria" panose="02040503050406030204" pitchFamily="18" charset="0"/>
              </a:rPr>
              <a:t> once PNUTS is knocked down. (This is against the norm for E2F1-Rb complexes)</a:t>
            </a:r>
          </a:p>
          <a:p>
            <a:r>
              <a:rPr lang="en-US" dirty="0" err="1" smtClean="0">
                <a:latin typeface="Cambria" panose="02040503050406030204" pitchFamily="18" charset="0"/>
              </a:rPr>
              <a:t>Cyclin</a:t>
            </a:r>
            <a:r>
              <a:rPr lang="en-US" dirty="0" smtClean="0">
                <a:latin typeface="Cambria" panose="02040503050406030204" pitchFamily="18" charset="0"/>
              </a:rPr>
              <a:t>/</a:t>
            </a:r>
            <a:r>
              <a:rPr lang="en-US" dirty="0" err="1" smtClean="0">
                <a:latin typeface="Cambria" panose="02040503050406030204" pitchFamily="18" charset="0"/>
              </a:rPr>
              <a:t>Cdk</a:t>
            </a:r>
            <a:r>
              <a:rPr lang="en-US" dirty="0" smtClean="0">
                <a:latin typeface="Cambria" panose="02040503050406030204" pitchFamily="18" charset="0"/>
              </a:rPr>
              <a:t> complexes inhibited</a:t>
            </a:r>
          </a:p>
          <a:p>
            <a:r>
              <a:rPr lang="en-US" dirty="0" smtClean="0">
                <a:latin typeface="Cambria" panose="02040503050406030204" pitchFamily="18" charset="0"/>
              </a:rPr>
              <a:t>Caspase</a:t>
            </a:r>
            <a:r>
              <a:rPr lang="en-US" dirty="0">
                <a:latin typeface="Cambria" panose="02040503050406030204" pitchFamily="18" charset="0"/>
              </a:rPr>
              <a:t> </a:t>
            </a:r>
            <a:r>
              <a:rPr lang="en-US" dirty="0" smtClean="0">
                <a:latin typeface="Cambria" panose="02040503050406030204" pitchFamily="18" charset="0"/>
              </a:rPr>
              <a:t>8 inhibitors (a family of cytosolic cysteine proteases) are activated thus allowing apoptosis to occur within the cancer cells. </a:t>
            </a:r>
          </a:p>
          <a:p>
            <a:endParaRPr lang="en-US" dirty="0" smtClean="0">
              <a:latin typeface="Cambria" panose="02040503050406030204" pitchFamily="18" charset="0"/>
            </a:endParaRPr>
          </a:p>
          <a:p>
            <a:endParaRPr lang="en-US" dirty="0" smtClean="0">
              <a:latin typeface="Cambria" panose="02040503050406030204" pitchFamily="18" charset="0"/>
            </a:endParaRPr>
          </a:p>
          <a:p>
            <a:endParaRPr lang="en-US" dirty="0" smtClean="0">
              <a:latin typeface="Cambria" panose="02040503050406030204" pitchFamily="18" charset="0"/>
            </a:endParaRPr>
          </a:p>
          <a:p>
            <a:endParaRPr lang="en-US" dirty="0"/>
          </a:p>
        </p:txBody>
      </p:sp>
      <p:sp>
        <p:nvSpPr>
          <p:cNvPr id="2" name="Title 1"/>
          <p:cNvSpPr>
            <a:spLocks noGrp="1"/>
          </p:cNvSpPr>
          <p:nvPr>
            <p:ph type="title"/>
          </p:nvPr>
        </p:nvSpPr>
        <p:spPr/>
        <p:txBody>
          <a:bodyPr/>
          <a:lstStyle/>
          <a:p>
            <a:r>
              <a:rPr lang="en-US" dirty="0" smtClean="0">
                <a:latin typeface="Cambria" panose="02040503050406030204" pitchFamily="18" charset="0"/>
              </a:rPr>
              <a:t>Retinoblastoma Activity overview</a:t>
            </a:r>
            <a:endParaRPr lang="en-US" dirty="0">
              <a:latin typeface="Cambria" panose="02040503050406030204" pitchFamily="18" charset="0"/>
            </a:endParaRPr>
          </a:p>
        </p:txBody>
      </p:sp>
    </p:spTree>
    <p:extLst>
      <p:ext uri="{BB962C8B-B14F-4D97-AF65-F5344CB8AC3E}">
        <p14:creationId xmlns:p14="http://schemas.microsoft.com/office/powerpoint/2010/main" val="352123317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Cambria" panose="02040503050406030204" pitchFamily="18" charset="0"/>
              </a:rPr>
              <a:t>Quick Overview of Procedures:</a:t>
            </a:r>
          </a:p>
          <a:p>
            <a:pPr marL="45720" indent="0">
              <a:buNone/>
            </a:pPr>
            <a:r>
              <a:rPr lang="en-US" dirty="0" smtClean="0">
                <a:latin typeface="Cambria" panose="02040503050406030204" pitchFamily="18" charset="0"/>
              </a:rPr>
              <a:t>1. Cell Culturing in 3-D</a:t>
            </a:r>
          </a:p>
          <a:p>
            <a:pPr marL="45720" indent="0">
              <a:buNone/>
            </a:pPr>
            <a:r>
              <a:rPr lang="en-US" dirty="0" smtClean="0">
                <a:latin typeface="Cambria" panose="02040503050406030204" pitchFamily="18" charset="0"/>
              </a:rPr>
              <a:t>2. Protein Extraction</a:t>
            </a:r>
          </a:p>
          <a:p>
            <a:pPr marL="45720" indent="0">
              <a:buNone/>
            </a:pPr>
            <a:r>
              <a:rPr lang="en-US" dirty="0" smtClean="0">
                <a:latin typeface="Cambria" panose="02040503050406030204" pitchFamily="18" charset="0"/>
              </a:rPr>
              <a:t>3. Cell Lysis/Protein Concentration Assays</a:t>
            </a:r>
          </a:p>
          <a:p>
            <a:pPr marL="45720" indent="0">
              <a:buNone/>
            </a:pPr>
            <a:r>
              <a:rPr lang="en-US" dirty="0" smtClean="0">
                <a:latin typeface="Cambria" panose="02040503050406030204" pitchFamily="18" charset="0"/>
              </a:rPr>
              <a:t>4. Gel Electrophoresis/Western Blotting</a:t>
            </a:r>
          </a:p>
        </p:txBody>
      </p:sp>
      <p:sp>
        <p:nvSpPr>
          <p:cNvPr id="3" name="Title 2"/>
          <p:cNvSpPr>
            <a:spLocks noGrp="1"/>
          </p:cNvSpPr>
          <p:nvPr>
            <p:ph type="title"/>
          </p:nvPr>
        </p:nvSpPr>
        <p:spPr/>
        <p:txBody>
          <a:bodyPr/>
          <a:lstStyle/>
          <a:p>
            <a:r>
              <a:rPr lang="en-US" dirty="0" smtClean="0">
                <a:latin typeface="Cambria" panose="02040503050406030204" pitchFamily="18" charset="0"/>
              </a:rPr>
              <a:t>How Does one do this</a:t>
            </a:r>
            <a:r>
              <a:rPr lang="en-US" dirty="0" smtClean="0"/>
              <a:t>?</a:t>
            </a:r>
            <a:endParaRPr lang="en-US" dirty="0"/>
          </a:p>
        </p:txBody>
      </p:sp>
      <p:pic>
        <p:nvPicPr>
          <p:cNvPr id="2050" name="Picture 2" descr="http://languagesalive.files.wordpress.com/2013/12/cartoon-confused-face-300x2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646713"/>
            <a:ext cx="28575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3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panose="02040503050406030204" pitchFamily="18" charset="0"/>
              </a:rPr>
              <a:t>What is involved? PP1, PNUTS/PNUTS siRNA, </a:t>
            </a:r>
            <a:r>
              <a:rPr lang="en-US" dirty="0" err="1" smtClean="0">
                <a:latin typeface="Cambria" panose="02040503050406030204" pitchFamily="18" charset="0"/>
              </a:rPr>
              <a:t>Rb</a:t>
            </a:r>
            <a:r>
              <a:rPr lang="en-US" dirty="0" smtClean="0">
                <a:latin typeface="Cambria" panose="02040503050406030204" pitchFamily="18" charset="0"/>
              </a:rPr>
              <a:t>, E2F, CDK, </a:t>
            </a:r>
            <a:r>
              <a:rPr lang="en-US" dirty="0" err="1" smtClean="0">
                <a:latin typeface="Cambria" panose="02040503050406030204" pitchFamily="18" charset="0"/>
              </a:rPr>
              <a:t>Caspases</a:t>
            </a:r>
            <a:r>
              <a:rPr lang="en-US" dirty="0" smtClean="0">
                <a:latin typeface="Cambria" panose="02040503050406030204" pitchFamily="18" charset="0"/>
              </a:rPr>
              <a:t>, Cyclins, and much more!</a:t>
            </a:r>
          </a:p>
          <a:p>
            <a:r>
              <a:rPr lang="en-US" dirty="0" smtClean="0">
                <a:latin typeface="Cambria" panose="02040503050406030204" pitchFamily="18" charset="0"/>
              </a:rPr>
              <a:t>Cell Cycle/Division</a:t>
            </a:r>
          </a:p>
          <a:p>
            <a:r>
              <a:rPr lang="en-US" dirty="0" smtClean="0">
                <a:latin typeface="Cambria" panose="02040503050406030204" pitchFamily="18" charset="0"/>
              </a:rPr>
              <a:t>Living conditions of breast cells and cancerous cells (2-D vs 3-D models)</a:t>
            </a:r>
          </a:p>
          <a:p>
            <a:r>
              <a:rPr lang="en-US" dirty="0" smtClean="0">
                <a:latin typeface="Cambria" panose="02040503050406030204" pitchFamily="18" charset="0"/>
              </a:rPr>
              <a:t>Importance of </a:t>
            </a:r>
            <a:r>
              <a:rPr lang="en-US" dirty="0" err="1" smtClean="0">
                <a:latin typeface="Cambria" panose="02040503050406030204" pitchFamily="18" charset="0"/>
              </a:rPr>
              <a:t>Rb</a:t>
            </a:r>
            <a:r>
              <a:rPr lang="en-US" dirty="0" smtClean="0">
                <a:latin typeface="Cambria" panose="02040503050406030204" pitchFamily="18" charset="0"/>
              </a:rPr>
              <a:t> protein in cancer research</a:t>
            </a:r>
          </a:p>
          <a:p>
            <a:r>
              <a:rPr lang="en-US" dirty="0" smtClean="0">
                <a:latin typeface="Cambria" panose="02040503050406030204" pitchFamily="18" charset="0"/>
              </a:rPr>
              <a:t>Apoptosis</a:t>
            </a:r>
          </a:p>
          <a:p>
            <a:r>
              <a:rPr lang="en-US" dirty="0" smtClean="0">
                <a:latin typeface="Cambria" panose="02040503050406030204" pitchFamily="18" charset="0"/>
              </a:rPr>
              <a:t>Antibodies</a:t>
            </a:r>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Important things to know</a:t>
            </a:r>
            <a:endParaRPr lang="en-US" dirty="0">
              <a:latin typeface="Cambria" panose="02040503050406030204" pitchFamily="18" charset="0"/>
            </a:endParaRPr>
          </a:p>
        </p:txBody>
      </p:sp>
    </p:spTree>
    <p:extLst>
      <p:ext uri="{BB962C8B-B14F-4D97-AF65-F5344CB8AC3E}">
        <p14:creationId xmlns:p14="http://schemas.microsoft.com/office/powerpoint/2010/main" val="268287481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Cambria" panose="02040503050406030204" pitchFamily="18" charset="0"/>
              </a:rPr>
              <a:t>Why 3-D cultures over 2-D?</a:t>
            </a:r>
          </a:p>
          <a:p>
            <a:r>
              <a:rPr lang="en-US" dirty="0" smtClean="0">
                <a:latin typeface="Cambria" panose="02040503050406030204" pitchFamily="18" charset="0"/>
              </a:rPr>
              <a:t>More control in densities, compositions of tumor, reduced time efforts, more relatable to real-life tumors</a:t>
            </a:r>
          </a:p>
          <a:p>
            <a:r>
              <a:rPr lang="en-US" dirty="0" smtClean="0">
                <a:latin typeface="Cambria" panose="02040503050406030204" pitchFamily="18" charset="0"/>
              </a:rPr>
              <a:t>More observable genetic manipulations and changes over time</a:t>
            </a:r>
          </a:p>
          <a:p>
            <a:r>
              <a:rPr lang="en-US" dirty="0" err="1" smtClean="0">
                <a:latin typeface="Cambria" panose="02040503050406030204" pitchFamily="18" charset="0"/>
              </a:rPr>
              <a:t>Matrigel</a:t>
            </a:r>
            <a:endParaRPr lang="en-US" dirty="0" smtClean="0">
              <a:latin typeface="Cambria" panose="02040503050406030204" pitchFamily="18" charset="0"/>
            </a:endParaRPr>
          </a:p>
          <a:p>
            <a:r>
              <a:rPr lang="en-US" dirty="0" smtClean="0">
                <a:latin typeface="Cambria" panose="02040503050406030204" pitchFamily="18" charset="0"/>
              </a:rPr>
              <a:t>PNUTS siRNA</a:t>
            </a:r>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Cell culturing: 3-D Versus 2-D</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733800"/>
            <a:ext cx="5962570" cy="2657475"/>
          </a:xfrm>
          <a:prstGeom prst="rect">
            <a:avLst/>
          </a:prstGeom>
        </p:spPr>
      </p:pic>
    </p:spTree>
    <p:extLst>
      <p:ext uri="{BB962C8B-B14F-4D97-AF65-F5344CB8AC3E}">
        <p14:creationId xmlns:p14="http://schemas.microsoft.com/office/powerpoint/2010/main" val="1550182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panose="02040503050406030204" pitchFamily="18" charset="0"/>
              </a:rPr>
              <a:t>Sequence that was created by an RNA molecule that base paired with mRNA of PNUTS and was cleaved into separate portions. (RNA does not like to be double stranded!)</a:t>
            </a:r>
          </a:p>
          <a:p>
            <a:r>
              <a:rPr lang="en-US" dirty="0" smtClean="0">
                <a:latin typeface="Cambria" panose="02040503050406030204" pitchFamily="18" charset="0"/>
              </a:rPr>
              <a:t>Engineered sequence that should induce apoptosis in a culture.</a:t>
            </a:r>
          </a:p>
          <a:p>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PNUTS </a:t>
            </a:r>
            <a:r>
              <a:rPr lang="en-US" dirty="0" err="1" smtClean="0">
                <a:latin typeface="Cambria" panose="02040503050406030204" pitchFamily="18" charset="0"/>
              </a:rPr>
              <a:t>sirna</a:t>
            </a:r>
            <a:endParaRPr lang="en-US" dirty="0">
              <a:latin typeface="Cambria" panose="02040503050406030204" pitchFamily="18" charset="0"/>
            </a:endParaRPr>
          </a:p>
        </p:txBody>
      </p:sp>
    </p:spTree>
    <p:extLst>
      <p:ext uri="{BB962C8B-B14F-4D97-AF65-F5344CB8AC3E}">
        <p14:creationId xmlns:p14="http://schemas.microsoft.com/office/powerpoint/2010/main" val="3856074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panose="02040503050406030204" pitchFamily="18" charset="0"/>
              </a:rPr>
              <a:t>Can’t forget about the most important part, the protein!</a:t>
            </a:r>
          </a:p>
          <a:p>
            <a:r>
              <a:rPr lang="en-US" dirty="0" smtClean="0">
                <a:latin typeface="Cambria" panose="02040503050406030204" pitchFamily="18" charset="0"/>
              </a:rPr>
              <a:t>Must first be removed out of cell and compared to standard curve to find out how much protein we actually have.</a:t>
            </a:r>
          </a:p>
          <a:p>
            <a:pPr marL="45720" indent="0">
              <a:buNone/>
            </a:pPr>
            <a:endParaRPr lang="en-US" dirty="0" smtClean="0">
              <a:latin typeface="Cambria" panose="02040503050406030204" pitchFamily="18" charset="0"/>
            </a:endParaRPr>
          </a:p>
          <a:p>
            <a:pPr marL="45720" indent="0">
              <a:buNone/>
            </a:pPr>
            <a:endParaRPr lang="en-US" dirty="0" smtClean="0">
              <a:latin typeface="Cambria" panose="02040503050406030204" pitchFamily="18" charset="0"/>
            </a:endParaRPr>
          </a:p>
          <a:p>
            <a:endParaRPr lang="en-US" dirty="0"/>
          </a:p>
        </p:txBody>
      </p:sp>
      <p:sp>
        <p:nvSpPr>
          <p:cNvPr id="3" name="Title 2"/>
          <p:cNvSpPr>
            <a:spLocks noGrp="1"/>
          </p:cNvSpPr>
          <p:nvPr>
            <p:ph type="title"/>
          </p:nvPr>
        </p:nvSpPr>
        <p:spPr/>
        <p:txBody>
          <a:bodyPr/>
          <a:lstStyle/>
          <a:p>
            <a:r>
              <a:rPr lang="en-US" dirty="0" smtClean="0">
                <a:latin typeface="Cambria" panose="02040503050406030204" pitchFamily="18" charset="0"/>
              </a:rPr>
              <a:t>Protein, Protein, Protein!</a:t>
            </a:r>
            <a:endParaRPr lang="en-US" dirty="0">
              <a:latin typeface="Cambria" panose="02040503050406030204" pitchFamily="18" charset="0"/>
            </a:endParaRPr>
          </a:p>
        </p:txBody>
      </p:sp>
    </p:spTree>
    <p:extLst>
      <p:ext uri="{BB962C8B-B14F-4D97-AF65-F5344CB8AC3E}">
        <p14:creationId xmlns:p14="http://schemas.microsoft.com/office/powerpoint/2010/main" val="178623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latin typeface="Cambria" panose="02040503050406030204" pitchFamily="18" charset="0"/>
              </a:rPr>
              <a:t>Gel electrophoresis &amp; Western Blot</a:t>
            </a:r>
          </a:p>
          <a:p>
            <a:r>
              <a:rPr lang="en-US" dirty="0" smtClean="0">
                <a:latin typeface="Cambria" panose="02040503050406030204" pitchFamily="18" charset="0"/>
              </a:rPr>
              <a:t>This is where the amount of protein really matters!</a:t>
            </a:r>
          </a:p>
          <a:p>
            <a:r>
              <a:rPr lang="en-US" dirty="0" smtClean="0">
                <a:latin typeface="Cambria" panose="02040503050406030204" pitchFamily="18" charset="0"/>
              </a:rPr>
              <a:t>Nitrocellulose paper-four layers (“sandwich”)</a:t>
            </a:r>
          </a:p>
          <a:p>
            <a:r>
              <a:rPr lang="en-US" dirty="0" smtClean="0">
                <a:latin typeface="Cambria" panose="02040503050406030204" pitchFamily="18" charset="0"/>
              </a:rPr>
              <a:t>Monoclonal (primary) and secondary antibodies </a:t>
            </a:r>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Next…</a:t>
            </a:r>
            <a:endParaRPr lang="en-US" dirty="0">
              <a:latin typeface="Cambria" panose="02040503050406030204" pitchFamily="18" charset="0"/>
            </a:endParaRPr>
          </a:p>
        </p:txBody>
      </p:sp>
    </p:spTree>
    <p:extLst>
      <p:ext uri="{BB962C8B-B14F-4D97-AF65-F5344CB8AC3E}">
        <p14:creationId xmlns:p14="http://schemas.microsoft.com/office/powerpoint/2010/main" val="663766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Results? – figure 1</a:t>
            </a:r>
            <a:endParaRPr lang="en-US" dirty="0">
              <a:latin typeface="Cambria" panose="02040503050406030204" pitchFamily="18" charset="0"/>
            </a:endParaRPr>
          </a:p>
        </p:txBody>
      </p:sp>
      <p:graphicFrame>
        <p:nvGraphicFramePr>
          <p:cNvPr id="4" name="Chart 3"/>
          <p:cNvGraphicFramePr/>
          <p:nvPr>
            <p:extLst>
              <p:ext uri="{D42A27DB-BD31-4B8C-83A1-F6EECF244321}">
                <p14:modId xmlns:p14="http://schemas.microsoft.com/office/powerpoint/2010/main" val="2558034525"/>
              </p:ext>
            </p:extLst>
          </p:nvPr>
        </p:nvGraphicFramePr>
        <p:xfrm>
          <a:off x="533400" y="1600200"/>
          <a:ext cx="822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86002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P-values</a:t>
            </a:r>
            <a:endParaRPr lang="en-US"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09845687"/>
              </p:ext>
            </p:extLst>
          </p:nvPr>
        </p:nvGraphicFramePr>
        <p:xfrm>
          <a:off x="30478" y="2133600"/>
          <a:ext cx="9113522" cy="1440626"/>
        </p:xfrm>
        <a:graphic>
          <a:graphicData uri="http://schemas.openxmlformats.org/drawingml/2006/table">
            <a:tbl>
              <a:tblPr firstRow="1" firstCol="1" bandRow="1">
                <a:tableStyleId>{46F890A9-2807-4EBB-B81D-B2AA78EC7F39}</a:tableStyleId>
              </a:tblPr>
              <a:tblGrid>
                <a:gridCol w="1568721"/>
                <a:gridCol w="1419319"/>
                <a:gridCol w="1568721"/>
                <a:gridCol w="1419319"/>
                <a:gridCol w="1494020"/>
                <a:gridCol w="1643422"/>
              </a:tblGrid>
              <a:tr h="720313">
                <a:tc>
                  <a:txBody>
                    <a:bodyPr/>
                    <a:lstStyle/>
                    <a:p>
                      <a:pPr marL="0" marR="0" algn="ctr">
                        <a:lnSpc>
                          <a:spcPct val="200000"/>
                        </a:lnSpc>
                        <a:spcBef>
                          <a:spcPts val="0"/>
                        </a:spcBef>
                        <a:spcAft>
                          <a:spcPts val="0"/>
                        </a:spcAft>
                      </a:pPr>
                      <a:r>
                        <a:rPr lang="en-US" sz="1200" b="0" dirty="0">
                          <a:effectLst/>
                        </a:rPr>
                        <a:t>CT vs NT</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b="0" dirty="0">
                          <a:effectLst/>
                        </a:rPr>
                        <a:t>CT vs </a:t>
                      </a:r>
                      <a:r>
                        <a:rPr lang="en-US" sz="1200" b="0" dirty="0" err="1">
                          <a:effectLst/>
                        </a:rPr>
                        <a:t>Seq</a:t>
                      </a:r>
                      <a:r>
                        <a:rPr lang="en-US" sz="1200" b="0" dirty="0">
                          <a:effectLst/>
                        </a:rPr>
                        <a:t> 5</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b="0" dirty="0">
                          <a:effectLst/>
                        </a:rPr>
                        <a:t>CT </a:t>
                      </a:r>
                      <a:r>
                        <a:rPr lang="en-US" sz="1200" b="0" dirty="0" err="1">
                          <a:effectLst/>
                        </a:rPr>
                        <a:t>vsHighSeq</a:t>
                      </a:r>
                      <a:r>
                        <a:rPr lang="en-US" sz="1200" b="0" dirty="0">
                          <a:effectLst/>
                        </a:rPr>
                        <a:t> 5</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b="0" dirty="0">
                          <a:effectLst/>
                        </a:rPr>
                        <a:t>CT vs 48St</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b="0" dirty="0">
                          <a:effectLst/>
                        </a:rPr>
                        <a:t>CT vs 24St</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b="0" dirty="0">
                          <a:effectLst/>
                        </a:rPr>
                        <a:t>NT </a:t>
                      </a:r>
                      <a:r>
                        <a:rPr lang="en-US" sz="1200" b="0" dirty="0" err="1">
                          <a:effectLst/>
                        </a:rPr>
                        <a:t>vsHigh</a:t>
                      </a:r>
                      <a:r>
                        <a:rPr lang="en-US" sz="1200" b="0" dirty="0">
                          <a:effectLst/>
                        </a:rPr>
                        <a:t> Seq5</a:t>
                      </a:r>
                      <a:endParaRPr lang="en-US" sz="1100" b="0" dirty="0">
                        <a:solidFill>
                          <a:srgbClr val="000000"/>
                        </a:solidFill>
                        <a:effectLst/>
                        <a:latin typeface="Calibri"/>
                        <a:ea typeface="Calibri"/>
                        <a:cs typeface="Times New Roman"/>
                      </a:endParaRPr>
                    </a:p>
                  </a:txBody>
                  <a:tcPr marL="68580" marR="68580" marT="0" marB="0"/>
                </a:tc>
              </a:tr>
              <a:tr h="720313">
                <a:tc>
                  <a:txBody>
                    <a:bodyPr/>
                    <a:lstStyle/>
                    <a:p>
                      <a:pPr marL="0" marR="0" algn="ctr">
                        <a:lnSpc>
                          <a:spcPct val="200000"/>
                        </a:lnSpc>
                        <a:spcBef>
                          <a:spcPts val="0"/>
                        </a:spcBef>
                        <a:spcAft>
                          <a:spcPts val="0"/>
                        </a:spcAft>
                      </a:pPr>
                      <a:r>
                        <a:rPr lang="en-US" sz="1200" b="0" dirty="0">
                          <a:effectLst/>
                        </a:rPr>
                        <a:t>7.03593e-09</a:t>
                      </a:r>
                      <a:endParaRPr lang="en-US" sz="1100" b="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6.493e-03</a:t>
                      </a:r>
                      <a:endParaRPr lang="en-US" sz="110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8.55882e-16</a:t>
                      </a:r>
                      <a:endParaRPr lang="en-US" sz="110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a:effectLst/>
                        </a:rPr>
                        <a:t>2.33957e-16</a:t>
                      </a:r>
                      <a:endParaRPr lang="en-US" sz="110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dirty="0">
                          <a:effectLst/>
                        </a:rPr>
                        <a:t>9.77635e-17</a:t>
                      </a:r>
                      <a:endParaRPr lang="en-US" sz="1100" dirty="0">
                        <a:solidFill>
                          <a:srgbClr val="000000"/>
                        </a:solidFill>
                        <a:effectLst/>
                        <a:latin typeface="Calibri"/>
                        <a:ea typeface="Calibri"/>
                        <a:cs typeface="Times New Roman"/>
                      </a:endParaRPr>
                    </a:p>
                  </a:txBody>
                  <a:tcPr marL="68580" marR="68580" marT="0" marB="0"/>
                </a:tc>
                <a:tc>
                  <a:txBody>
                    <a:bodyPr/>
                    <a:lstStyle/>
                    <a:p>
                      <a:pPr marL="0" marR="0" algn="ctr">
                        <a:lnSpc>
                          <a:spcPct val="200000"/>
                        </a:lnSpc>
                        <a:spcBef>
                          <a:spcPts val="0"/>
                        </a:spcBef>
                        <a:spcAft>
                          <a:spcPts val="0"/>
                        </a:spcAft>
                      </a:pPr>
                      <a:r>
                        <a:rPr lang="en-US" sz="1200" dirty="0">
                          <a:effectLst/>
                        </a:rPr>
                        <a:t>1.38456e-05</a:t>
                      </a:r>
                      <a:endParaRPr lang="en-US" sz="1100" dirty="0">
                        <a:solidFill>
                          <a:srgbClr val="000000"/>
                        </a:solidFill>
                        <a:effectLst/>
                        <a:latin typeface="Calibri"/>
                        <a:ea typeface="Calibri"/>
                        <a:cs typeface="Times New Roman"/>
                      </a:endParaRPr>
                    </a:p>
                  </a:txBody>
                  <a:tcPr marL="68580" marR="68580" marT="0" marB="0"/>
                </a:tc>
              </a:tr>
            </a:tbl>
          </a:graphicData>
        </a:graphic>
      </p:graphicFrame>
      <p:sp>
        <p:nvSpPr>
          <p:cNvPr id="5" name="TextBox 4"/>
          <p:cNvSpPr txBox="1"/>
          <p:nvPr/>
        </p:nvSpPr>
        <p:spPr>
          <a:xfrm>
            <a:off x="152400" y="3886200"/>
            <a:ext cx="7543800" cy="646331"/>
          </a:xfrm>
          <a:prstGeom prst="rect">
            <a:avLst/>
          </a:prstGeom>
          <a:noFill/>
        </p:spPr>
        <p:txBody>
          <a:bodyPr wrap="square" rtlCol="0">
            <a:spAutoFit/>
          </a:bodyPr>
          <a:lstStyle/>
          <a:p>
            <a:r>
              <a:rPr lang="en-US" i="1" dirty="0">
                <a:latin typeface="Cambria" panose="02040503050406030204" pitchFamily="18" charset="0"/>
              </a:rPr>
              <a:t>p</a:t>
            </a:r>
            <a:r>
              <a:rPr lang="en-US" i="1" dirty="0" smtClean="0">
                <a:latin typeface="Cambria" panose="02040503050406030204" pitchFamily="18" charset="0"/>
              </a:rPr>
              <a:t>-values  from two-tailed, unpaired t-tests show all significance-not due to chance</a:t>
            </a:r>
            <a:endParaRPr lang="en-US" i="1" dirty="0">
              <a:latin typeface="Cambria" panose="02040503050406030204" pitchFamily="18" charset="0"/>
            </a:endParaRPr>
          </a:p>
        </p:txBody>
      </p:sp>
      <p:sp>
        <p:nvSpPr>
          <p:cNvPr id="6" name="TextBox 5"/>
          <p:cNvSpPr txBox="1"/>
          <p:nvPr/>
        </p:nvSpPr>
        <p:spPr>
          <a:xfrm>
            <a:off x="152400" y="4661654"/>
            <a:ext cx="7543800" cy="369332"/>
          </a:xfrm>
          <a:prstGeom prst="rect">
            <a:avLst/>
          </a:prstGeom>
          <a:noFill/>
        </p:spPr>
        <p:txBody>
          <a:bodyPr wrap="square" rtlCol="0">
            <a:spAutoFit/>
          </a:bodyPr>
          <a:lstStyle/>
          <a:p>
            <a:r>
              <a:rPr lang="en-US" i="1" dirty="0" smtClean="0">
                <a:latin typeface="Cambria" panose="02040503050406030204" pitchFamily="18" charset="0"/>
              </a:rPr>
              <a:t>Proves transfection technique does not have an effect on cell viability</a:t>
            </a:r>
            <a:endParaRPr lang="en-US" i="1" dirty="0">
              <a:latin typeface="Cambria" panose="02040503050406030204" pitchFamily="18" charset="0"/>
            </a:endParaRPr>
          </a:p>
        </p:txBody>
      </p:sp>
      <p:sp>
        <p:nvSpPr>
          <p:cNvPr id="2" name="Rectangle 1"/>
          <p:cNvSpPr/>
          <p:nvPr/>
        </p:nvSpPr>
        <p:spPr>
          <a:xfrm>
            <a:off x="7543800" y="2133600"/>
            <a:ext cx="1600200" cy="1447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 y="2133600"/>
            <a:ext cx="7421880" cy="14478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5486400"/>
            <a:ext cx="7543800" cy="369332"/>
          </a:xfrm>
          <a:prstGeom prst="rect">
            <a:avLst/>
          </a:prstGeom>
          <a:noFill/>
        </p:spPr>
        <p:txBody>
          <a:bodyPr wrap="square" rtlCol="0">
            <a:spAutoFit/>
          </a:bodyPr>
          <a:lstStyle/>
          <a:p>
            <a:r>
              <a:rPr lang="en-US" i="1" dirty="0" smtClean="0">
                <a:latin typeface="Cambria" panose="02040503050406030204" pitchFamily="18" charset="0"/>
              </a:rPr>
              <a:t>NT vs High </a:t>
            </a:r>
            <a:r>
              <a:rPr lang="en-US" i="1" dirty="0" err="1" smtClean="0">
                <a:latin typeface="Cambria" panose="02040503050406030204" pitchFamily="18" charset="0"/>
              </a:rPr>
              <a:t>Seq</a:t>
            </a:r>
            <a:r>
              <a:rPr lang="en-US" i="1" dirty="0" smtClean="0">
                <a:latin typeface="Cambria" panose="02040503050406030204" pitchFamily="18" charset="0"/>
              </a:rPr>
              <a:t> 5: significant therefore proves PNUTS important in apoptosis!</a:t>
            </a:r>
            <a:endParaRPr lang="en-US" i="1" dirty="0">
              <a:latin typeface="Cambria" panose="02040503050406030204" pitchFamily="18" charset="0"/>
            </a:endParaRPr>
          </a:p>
        </p:txBody>
      </p:sp>
    </p:spTree>
    <p:extLst>
      <p:ext uri="{BB962C8B-B14F-4D97-AF65-F5344CB8AC3E}">
        <p14:creationId xmlns:p14="http://schemas.microsoft.com/office/powerpoint/2010/main" val="913439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Figure 2</a:t>
            </a:r>
            <a:endParaRPr lang="en-US" dirty="0">
              <a:latin typeface="Cambria" panose="020405030504060302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81000" y="2057400"/>
            <a:ext cx="8260080" cy="3352800"/>
          </a:xfrm>
          <a:prstGeom prst="rect">
            <a:avLst/>
          </a:prstGeom>
        </p:spPr>
      </p:pic>
    </p:spTree>
    <p:extLst>
      <p:ext uri="{BB962C8B-B14F-4D97-AF65-F5344CB8AC3E}">
        <p14:creationId xmlns:p14="http://schemas.microsoft.com/office/powerpoint/2010/main" val="9389930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latin typeface="Cambria" panose="02040503050406030204" pitchFamily="18" charset="0"/>
              </a:rPr>
              <a:t>More proof</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30480"/>
            <a:ext cx="4328160" cy="6827520"/>
          </a:xfrm>
          <a:prstGeom prst="rect">
            <a:avLst/>
          </a:prstGeom>
        </p:spPr>
      </p:pic>
    </p:spTree>
    <p:extLst>
      <p:ext uri="{BB962C8B-B14F-4D97-AF65-F5344CB8AC3E}">
        <p14:creationId xmlns:p14="http://schemas.microsoft.com/office/powerpoint/2010/main" val="21891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Molecular weight Standard</a:t>
            </a:r>
            <a:endParaRPr lang="en-US" dirty="0">
              <a:latin typeface="Cambria" panose="02040503050406030204" pitchFamily="18" charset="0"/>
            </a:endParaRPr>
          </a:p>
        </p:txBody>
      </p:sp>
      <p:pic>
        <p:nvPicPr>
          <p:cNvPr id="4" name="Picture 3" descr="Improved Dual Color Standards Are the Brightest Overall"/>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620000" cy="5181600"/>
          </a:xfrm>
          <a:prstGeom prst="rect">
            <a:avLst/>
          </a:prstGeom>
          <a:noFill/>
          <a:ln>
            <a:noFill/>
          </a:ln>
        </p:spPr>
      </p:pic>
    </p:spTree>
    <p:extLst>
      <p:ext uri="{BB962C8B-B14F-4D97-AF65-F5344CB8AC3E}">
        <p14:creationId xmlns:p14="http://schemas.microsoft.com/office/powerpoint/2010/main" val="2741924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Figure 3</a:t>
            </a:r>
            <a:endParaRPr lang="en-US" dirty="0">
              <a:latin typeface="Cambria" panose="02040503050406030204" pitchFamily="18"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60408"/>
          <a:stretch/>
        </p:blipFill>
        <p:spPr>
          <a:xfrm>
            <a:off x="76200" y="1476374"/>
            <a:ext cx="3962400" cy="5381625"/>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76735"/>
          <a:stretch/>
        </p:blipFill>
        <p:spPr>
          <a:xfrm>
            <a:off x="4038600" y="1476373"/>
            <a:ext cx="2278380" cy="5381625"/>
          </a:xfrm>
          <a:prstGeom prst="rect">
            <a:avLst/>
          </a:prstGeom>
        </p:spPr>
      </p:pic>
      <p:sp>
        <p:nvSpPr>
          <p:cNvPr id="6" name="Oval 5"/>
          <p:cNvSpPr/>
          <p:nvPr/>
        </p:nvSpPr>
        <p:spPr>
          <a:xfrm>
            <a:off x="2971800" y="2819402"/>
            <a:ext cx="914400" cy="8686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1143000" y="2819402"/>
            <a:ext cx="914400" cy="8686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ight Arrow 8"/>
          <p:cNvSpPr/>
          <p:nvPr/>
        </p:nvSpPr>
        <p:spPr>
          <a:xfrm rot="2162680">
            <a:off x="622631" y="2668035"/>
            <a:ext cx="794350" cy="3027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2162680">
            <a:off x="2512390" y="2584783"/>
            <a:ext cx="794350" cy="3027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35202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panose="02040503050406030204" pitchFamily="18" charset="0"/>
              </a:rPr>
              <a:t>Tumor suppressor protein found in all cells</a:t>
            </a:r>
          </a:p>
          <a:p>
            <a:r>
              <a:rPr lang="en-US" dirty="0" smtClean="0">
                <a:latin typeface="Cambria" panose="02040503050406030204" pitchFamily="18" charset="0"/>
              </a:rPr>
              <a:t>1</a:t>
            </a:r>
            <a:r>
              <a:rPr lang="en-US" baseline="30000" dirty="0" smtClean="0">
                <a:latin typeface="Cambria" panose="02040503050406030204" pitchFamily="18" charset="0"/>
              </a:rPr>
              <a:t>st</a:t>
            </a:r>
            <a:r>
              <a:rPr lang="en-US" dirty="0" smtClean="0">
                <a:latin typeface="Cambria" panose="02040503050406030204" pitchFamily="18" charset="0"/>
              </a:rPr>
              <a:t> identified as mutated in a rare childhood cancer of the eye</a:t>
            </a:r>
          </a:p>
          <a:p>
            <a:r>
              <a:rPr lang="en-US" dirty="0" smtClean="0">
                <a:latin typeface="Cambria" panose="02040503050406030204" pitchFamily="18" charset="0"/>
              </a:rPr>
              <a:t>Contains 16 phosphorylation sites</a:t>
            </a:r>
          </a:p>
          <a:p>
            <a:r>
              <a:rPr lang="en-US" dirty="0" smtClean="0">
                <a:latin typeface="Cambria" panose="02040503050406030204" pitchFamily="18" charset="0"/>
              </a:rPr>
              <a:t>Acts as “brake” for cell division (inactive versus active)</a:t>
            </a:r>
          </a:p>
          <a:p>
            <a:r>
              <a:rPr lang="en-US" dirty="0" smtClean="0">
                <a:latin typeface="Cambria" panose="02040503050406030204" pitchFamily="18" charset="0"/>
              </a:rPr>
              <a:t>Found to be considerably important in all cancer types</a:t>
            </a:r>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Retinoblastoma protein</a:t>
            </a:r>
            <a:endParaRPr lang="en-US" dirty="0">
              <a:latin typeface="Cambria" panose="02040503050406030204" pitchFamily="18" charset="0"/>
            </a:endParaRPr>
          </a:p>
        </p:txBody>
      </p:sp>
    </p:spTree>
    <p:extLst>
      <p:ext uri="{BB962C8B-B14F-4D97-AF65-F5344CB8AC3E}">
        <p14:creationId xmlns:p14="http://schemas.microsoft.com/office/powerpoint/2010/main" val="1969215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latin typeface="Cambria" panose="02040503050406030204" pitchFamily="18" charset="0"/>
              </a:rPr>
              <a:t>Rb</a:t>
            </a:r>
            <a:r>
              <a:rPr lang="en-US" dirty="0">
                <a:latin typeface="Cambria" panose="02040503050406030204" pitchFamily="18" charset="0"/>
              </a:rPr>
              <a:t> is definitely an important factor in all </a:t>
            </a:r>
            <a:r>
              <a:rPr lang="en-US" dirty="0" smtClean="0">
                <a:latin typeface="Cambria" panose="02040503050406030204" pitchFamily="18" charset="0"/>
              </a:rPr>
              <a:t>cancers, apoptosis and the cell division cycle</a:t>
            </a:r>
          </a:p>
          <a:p>
            <a:r>
              <a:rPr lang="en-US" dirty="0" smtClean="0">
                <a:latin typeface="Cambria" panose="02040503050406030204" pitchFamily="18" charset="0"/>
              </a:rPr>
              <a:t>PNUTS KD does indeed initiate PP1 to bind to </a:t>
            </a:r>
            <a:r>
              <a:rPr lang="en-US" dirty="0" err="1" smtClean="0">
                <a:latin typeface="Cambria" panose="02040503050406030204" pitchFamily="18" charset="0"/>
              </a:rPr>
              <a:t>Rb</a:t>
            </a:r>
            <a:r>
              <a:rPr lang="en-US" dirty="0">
                <a:latin typeface="Cambria" panose="02040503050406030204" pitchFamily="18" charset="0"/>
              </a:rPr>
              <a:t> </a:t>
            </a:r>
            <a:r>
              <a:rPr lang="en-US" dirty="0" smtClean="0">
                <a:latin typeface="Cambria" panose="02040503050406030204" pitchFamily="18" charset="0"/>
              </a:rPr>
              <a:t>thus causing </a:t>
            </a:r>
            <a:r>
              <a:rPr lang="en-US" dirty="0" err="1" smtClean="0">
                <a:latin typeface="Cambria" panose="02040503050406030204" pitchFamily="18" charset="0"/>
              </a:rPr>
              <a:t>dephosphorylation</a:t>
            </a:r>
            <a:r>
              <a:rPr lang="en-US" dirty="0" smtClean="0">
                <a:latin typeface="Cambria" panose="02040503050406030204" pitchFamily="18" charset="0"/>
              </a:rPr>
              <a:t> and a cascade of events leading to mediated apoptosis</a:t>
            </a:r>
          </a:p>
          <a:p>
            <a:r>
              <a:rPr lang="en-US" dirty="0" err="1" smtClean="0">
                <a:latin typeface="Cambria" panose="02040503050406030204" pitchFamily="18" charset="0"/>
              </a:rPr>
              <a:t>Seq</a:t>
            </a:r>
            <a:r>
              <a:rPr lang="en-US" dirty="0" smtClean="0">
                <a:latin typeface="Cambria" panose="02040503050406030204" pitchFamily="18" charset="0"/>
              </a:rPr>
              <a:t> 5 (PNUTS siRNA sequence) does cause apoptotic activity within breast cancer cells</a:t>
            </a:r>
          </a:p>
          <a:p>
            <a:r>
              <a:rPr lang="en-US" dirty="0" smtClean="0">
                <a:latin typeface="Cambria" panose="02040503050406030204" pitchFamily="18" charset="0"/>
              </a:rPr>
              <a:t>PNUTS KD can successfully be carried out in 2-D as well as 3-D cultures </a:t>
            </a:r>
          </a:p>
        </p:txBody>
      </p:sp>
      <p:sp>
        <p:nvSpPr>
          <p:cNvPr id="3" name="Title 2"/>
          <p:cNvSpPr>
            <a:spLocks noGrp="1"/>
          </p:cNvSpPr>
          <p:nvPr>
            <p:ph type="title"/>
          </p:nvPr>
        </p:nvSpPr>
        <p:spPr/>
        <p:txBody>
          <a:bodyPr/>
          <a:lstStyle/>
          <a:p>
            <a:r>
              <a:rPr lang="en-US" dirty="0" smtClean="0">
                <a:latin typeface="Cambria" panose="02040503050406030204" pitchFamily="18" charset="0"/>
              </a:rPr>
              <a:t>Conclusion</a:t>
            </a:r>
            <a:endParaRPr lang="en-US" dirty="0">
              <a:latin typeface="Cambria" panose="02040503050406030204" pitchFamily="18" charset="0"/>
            </a:endParaRPr>
          </a:p>
        </p:txBody>
      </p:sp>
      <p:pic>
        <p:nvPicPr>
          <p:cNvPr id="1026" name="Picture 2" descr="http://bionews-tx.com/wp-content/uploads/2013/04/Breast-Cancer-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1999"/>
            <a:ext cx="3657600" cy="192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145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smtClean="0">
                <a:latin typeface="Cambria" panose="02040503050406030204" pitchFamily="18" charset="0"/>
              </a:rPr>
              <a:t>Any questions? Comments? </a:t>
            </a:r>
            <a:endParaRPr lang="en-US" sz="2800"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Thank you for listening (:</a:t>
            </a:r>
            <a:endParaRPr lang="en-US"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752599"/>
            <a:ext cx="3200400" cy="47942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90800"/>
            <a:ext cx="3429000" cy="3429000"/>
          </a:xfrm>
          <a:prstGeom prst="rect">
            <a:avLst/>
          </a:prstGeom>
        </p:spPr>
      </p:pic>
    </p:spTree>
    <p:extLst>
      <p:ext uri="{BB962C8B-B14F-4D97-AF65-F5344CB8AC3E}">
        <p14:creationId xmlns:p14="http://schemas.microsoft.com/office/powerpoint/2010/main" val="23119172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2590800"/>
            <a:ext cx="1219200" cy="12192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2590800"/>
            <a:ext cx="1219200" cy="12192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3195" y="30099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8" name="TextBox 7"/>
          <p:cNvSpPr txBox="1"/>
          <p:nvPr/>
        </p:nvSpPr>
        <p:spPr>
          <a:xfrm>
            <a:off x="6551395" y="30099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cxnSp>
        <p:nvCxnSpPr>
          <p:cNvPr id="9" name="Straight Connector 8"/>
          <p:cNvCxnSpPr/>
          <p:nvPr/>
        </p:nvCxnSpPr>
        <p:spPr>
          <a:xfrm flipV="1">
            <a:off x="7166465" y="2590799"/>
            <a:ext cx="224935" cy="170507"/>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2518265" y="2590800"/>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616235" y="2294270"/>
            <a:ext cx="848976" cy="369332"/>
          </a:xfrm>
          <a:prstGeom prst="rect">
            <a:avLst/>
          </a:prstGeom>
          <a:noFill/>
        </p:spPr>
        <p:txBody>
          <a:bodyPr wrap="square" rtlCol="0">
            <a:spAutoFit/>
          </a:bodyPr>
          <a:lstStyle/>
          <a:p>
            <a:r>
              <a:rPr lang="en-US" dirty="0" smtClean="0">
                <a:solidFill>
                  <a:schemeClr val="bg1"/>
                </a:solidFill>
              </a:rPr>
              <a:t>P x15</a:t>
            </a:r>
            <a:endParaRPr lang="en-US" dirty="0">
              <a:solidFill>
                <a:schemeClr val="bg1"/>
              </a:solidFill>
            </a:endParaRPr>
          </a:p>
        </p:txBody>
      </p:sp>
      <p:sp>
        <p:nvSpPr>
          <p:cNvPr id="12" name="TextBox 11"/>
          <p:cNvSpPr txBox="1"/>
          <p:nvPr/>
        </p:nvSpPr>
        <p:spPr>
          <a:xfrm>
            <a:off x="7235389" y="2295052"/>
            <a:ext cx="765611" cy="369332"/>
          </a:xfrm>
          <a:prstGeom prst="rect">
            <a:avLst/>
          </a:prstGeom>
          <a:noFill/>
        </p:spPr>
        <p:txBody>
          <a:bodyPr wrap="square" rtlCol="0">
            <a:spAutoFit/>
          </a:bodyPr>
          <a:lstStyle/>
          <a:p>
            <a:r>
              <a:rPr lang="en-US" dirty="0" smtClean="0">
                <a:solidFill>
                  <a:schemeClr val="bg1"/>
                </a:solidFill>
              </a:rPr>
              <a:t>P x16</a:t>
            </a:r>
            <a:endParaRPr lang="en-US" dirty="0">
              <a:solidFill>
                <a:schemeClr val="bg1"/>
              </a:solidFill>
            </a:endParaRPr>
          </a:p>
        </p:txBody>
      </p:sp>
      <p:sp>
        <p:nvSpPr>
          <p:cNvPr id="13" name="TextBox 12"/>
          <p:cNvSpPr txBox="1"/>
          <p:nvPr/>
        </p:nvSpPr>
        <p:spPr>
          <a:xfrm>
            <a:off x="6036196" y="3785252"/>
            <a:ext cx="1581998" cy="523220"/>
          </a:xfrm>
          <a:prstGeom prst="rect">
            <a:avLst/>
          </a:prstGeom>
          <a:noFill/>
        </p:spPr>
        <p:txBody>
          <a:bodyPr wrap="square" rtlCol="0">
            <a:spAutoFit/>
          </a:bodyPr>
          <a:lstStyle/>
          <a:p>
            <a:pPr algn="ctr"/>
            <a:r>
              <a:rPr lang="en-US" sz="1400" dirty="0" smtClean="0"/>
              <a:t>(phosphorylated)</a:t>
            </a:r>
          </a:p>
          <a:p>
            <a:pPr algn="ctr"/>
            <a:r>
              <a:rPr lang="en-US" sz="1400" dirty="0" smtClean="0"/>
              <a:t>inactive</a:t>
            </a:r>
            <a:endParaRPr lang="en-US" sz="1400" dirty="0"/>
          </a:p>
        </p:txBody>
      </p:sp>
      <p:sp>
        <p:nvSpPr>
          <p:cNvPr id="14" name="TextBox 13"/>
          <p:cNvSpPr txBox="1"/>
          <p:nvPr/>
        </p:nvSpPr>
        <p:spPr>
          <a:xfrm>
            <a:off x="1324438" y="3810000"/>
            <a:ext cx="1781599" cy="523220"/>
          </a:xfrm>
          <a:prstGeom prst="rect">
            <a:avLst/>
          </a:prstGeom>
          <a:noFill/>
        </p:spPr>
        <p:txBody>
          <a:bodyPr wrap="square" rtlCol="0">
            <a:spAutoFit/>
          </a:bodyPr>
          <a:lstStyle/>
          <a:p>
            <a:pPr algn="ctr"/>
            <a:r>
              <a:rPr lang="en-US" sz="1400" dirty="0" smtClean="0"/>
              <a:t>(dephosphorylated)</a:t>
            </a:r>
          </a:p>
          <a:p>
            <a:pPr algn="ctr"/>
            <a:r>
              <a:rPr lang="en-US" sz="1400" dirty="0" smtClean="0"/>
              <a:t>active</a:t>
            </a:r>
            <a:endParaRPr lang="en-US" sz="1400" dirty="0"/>
          </a:p>
        </p:txBody>
      </p:sp>
      <p:sp>
        <p:nvSpPr>
          <p:cNvPr id="16" name="Title 1"/>
          <p:cNvSpPr>
            <a:spLocks noGrp="1"/>
          </p:cNvSpPr>
          <p:nvPr>
            <p:ph type="title"/>
          </p:nvPr>
        </p:nvSpPr>
        <p:spPr>
          <a:xfrm>
            <a:off x="381000" y="355847"/>
            <a:ext cx="8381260" cy="1054394"/>
          </a:xfrm>
        </p:spPr>
        <p:txBody>
          <a:bodyPr/>
          <a:lstStyle/>
          <a:p>
            <a:r>
              <a:rPr lang="en-US" dirty="0" err="1" smtClean="0">
                <a:latin typeface="Cambria" panose="02040503050406030204" pitchFamily="18" charset="0"/>
              </a:rPr>
              <a:t>Rb</a:t>
            </a:r>
            <a:r>
              <a:rPr lang="en-US" dirty="0" smtClean="0">
                <a:latin typeface="Cambria" panose="02040503050406030204" pitchFamily="18" charset="0"/>
              </a:rPr>
              <a:t> Phosphorylation states</a:t>
            </a:r>
            <a:endParaRPr lang="en-US" dirty="0">
              <a:latin typeface="Cambria" panose="02040503050406030204" pitchFamily="18" charset="0"/>
            </a:endParaRPr>
          </a:p>
        </p:txBody>
      </p:sp>
      <p:sp>
        <p:nvSpPr>
          <p:cNvPr id="17" name="Right Arrow 16"/>
          <p:cNvSpPr/>
          <p:nvPr/>
        </p:nvSpPr>
        <p:spPr>
          <a:xfrm>
            <a:off x="3138694" y="2978731"/>
            <a:ext cx="2590800" cy="584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149580" y="3475986"/>
            <a:ext cx="2336820" cy="338554"/>
          </a:xfrm>
          <a:prstGeom prst="rect">
            <a:avLst/>
          </a:prstGeom>
          <a:noFill/>
        </p:spPr>
        <p:txBody>
          <a:bodyPr wrap="square" rtlCol="0">
            <a:spAutoFit/>
          </a:bodyPr>
          <a:lstStyle/>
          <a:p>
            <a:pPr algn="ctr"/>
            <a:r>
              <a:rPr lang="en-US" sz="1600" dirty="0" smtClean="0"/>
              <a:t>phosphorylation</a:t>
            </a:r>
            <a:endParaRPr lang="en-US" sz="1600" dirty="0"/>
          </a:p>
        </p:txBody>
      </p:sp>
      <p:sp>
        <p:nvSpPr>
          <p:cNvPr id="19" name="TextBox 18"/>
          <p:cNvSpPr txBox="1"/>
          <p:nvPr/>
        </p:nvSpPr>
        <p:spPr>
          <a:xfrm>
            <a:off x="3149580" y="3686889"/>
            <a:ext cx="2336820" cy="276999"/>
          </a:xfrm>
          <a:prstGeom prst="rect">
            <a:avLst/>
          </a:prstGeom>
          <a:noFill/>
        </p:spPr>
        <p:txBody>
          <a:bodyPr wrap="square" rtlCol="0">
            <a:spAutoFit/>
          </a:bodyPr>
          <a:lstStyle/>
          <a:p>
            <a:pPr algn="ctr"/>
            <a:r>
              <a:rPr lang="en-US" sz="1200" dirty="0" smtClean="0"/>
              <a:t>(p16 inhibitor) </a:t>
            </a:r>
            <a:endParaRPr lang="en-US" sz="1200" dirty="0"/>
          </a:p>
        </p:txBody>
      </p:sp>
      <p:sp>
        <p:nvSpPr>
          <p:cNvPr id="20" name="TextBox 19"/>
          <p:cNvSpPr txBox="1"/>
          <p:nvPr/>
        </p:nvSpPr>
        <p:spPr>
          <a:xfrm>
            <a:off x="533400" y="5061075"/>
            <a:ext cx="8305800" cy="369332"/>
          </a:xfrm>
          <a:prstGeom prst="rect">
            <a:avLst/>
          </a:prstGeom>
          <a:solidFill>
            <a:srgbClr val="F8F8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tx1"/>
                </a:solidFill>
                <a:latin typeface="Cambria" panose="02040503050406030204" pitchFamily="18" charset="0"/>
              </a:rPr>
              <a:t>Mitogens </a:t>
            </a:r>
            <a:r>
              <a:rPr lang="en-US" dirty="0" smtClean="0">
                <a:solidFill>
                  <a:schemeClr val="tx1"/>
                </a:solidFill>
                <a:latin typeface="Cambria" panose="02040503050406030204" pitchFamily="18" charset="0"/>
                <a:sym typeface="Wingdings" panose="05000000000000000000" pitchFamily="2" charset="2"/>
              </a:rPr>
              <a:t> </a:t>
            </a:r>
            <a:r>
              <a:rPr lang="en-US" dirty="0" err="1" smtClean="0">
                <a:solidFill>
                  <a:schemeClr val="tx1"/>
                </a:solidFill>
                <a:latin typeface="Cambria" panose="02040503050406030204" pitchFamily="18" charset="0"/>
                <a:sym typeface="Wingdings" panose="05000000000000000000" pitchFamily="2" charset="2"/>
              </a:rPr>
              <a:t>Cyclin</a:t>
            </a:r>
            <a:r>
              <a:rPr lang="en-US" dirty="0" smtClean="0">
                <a:solidFill>
                  <a:schemeClr val="tx1"/>
                </a:solidFill>
                <a:latin typeface="Cambria" panose="02040503050406030204" pitchFamily="18" charset="0"/>
                <a:sym typeface="Wingdings" panose="05000000000000000000" pitchFamily="2" charset="2"/>
              </a:rPr>
              <a:t> D synthesis  cdk4/6+cyclin D complex  phosphorylated </a:t>
            </a:r>
            <a:r>
              <a:rPr lang="en-US" dirty="0" err="1" smtClean="0">
                <a:solidFill>
                  <a:schemeClr val="tx1"/>
                </a:solidFill>
                <a:latin typeface="Cambria" panose="02040503050406030204" pitchFamily="18" charset="0"/>
                <a:sym typeface="Wingdings" panose="05000000000000000000" pitchFamily="2" charset="2"/>
              </a:rPr>
              <a:t>Rb</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191598867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2590800"/>
            <a:ext cx="1219200" cy="12192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2590800"/>
            <a:ext cx="1219200" cy="1219200"/>
          </a:xfrm>
          <a:prstGeom prst="ellipse">
            <a:avLst/>
          </a:prstGeom>
          <a:solidFill>
            <a:srgbClr val="EDAC2B"/>
          </a:solidFill>
          <a:ln>
            <a:solidFill>
              <a:srgbClr val="EDAC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3048000" y="3124200"/>
            <a:ext cx="2819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3195" y="30099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sp>
        <p:nvSpPr>
          <p:cNvPr id="8" name="TextBox 7"/>
          <p:cNvSpPr txBox="1"/>
          <p:nvPr/>
        </p:nvSpPr>
        <p:spPr>
          <a:xfrm>
            <a:off x="6551395" y="3009900"/>
            <a:ext cx="460809" cy="381000"/>
          </a:xfrm>
          <a:prstGeom prst="rect">
            <a:avLst/>
          </a:prstGeom>
          <a:noFill/>
        </p:spPr>
        <p:txBody>
          <a:bodyPr wrap="square" rtlCol="0">
            <a:spAutoFit/>
          </a:bodyPr>
          <a:lstStyle/>
          <a:p>
            <a:r>
              <a:rPr lang="en-US" dirty="0" err="1" smtClean="0">
                <a:solidFill>
                  <a:schemeClr val="bg1"/>
                </a:solidFill>
              </a:rPr>
              <a:t>Rb</a:t>
            </a:r>
            <a:endParaRPr lang="en-US" dirty="0">
              <a:solidFill>
                <a:schemeClr val="bg1"/>
              </a:solidFill>
            </a:endParaRPr>
          </a:p>
        </p:txBody>
      </p:sp>
      <p:cxnSp>
        <p:nvCxnSpPr>
          <p:cNvPr id="9" name="Straight Connector 8"/>
          <p:cNvCxnSpPr/>
          <p:nvPr/>
        </p:nvCxnSpPr>
        <p:spPr>
          <a:xfrm flipV="1">
            <a:off x="7166465" y="2590799"/>
            <a:ext cx="224935" cy="170507"/>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2518265" y="2590800"/>
            <a:ext cx="224935" cy="170507"/>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616235" y="2294270"/>
            <a:ext cx="848976" cy="369332"/>
          </a:xfrm>
          <a:prstGeom prst="rect">
            <a:avLst/>
          </a:prstGeom>
          <a:noFill/>
        </p:spPr>
        <p:txBody>
          <a:bodyPr wrap="square" rtlCol="0">
            <a:spAutoFit/>
          </a:bodyPr>
          <a:lstStyle/>
          <a:p>
            <a:r>
              <a:rPr lang="en-US" dirty="0" smtClean="0">
                <a:solidFill>
                  <a:schemeClr val="bg1"/>
                </a:solidFill>
              </a:rPr>
              <a:t>P x15</a:t>
            </a:r>
            <a:endParaRPr lang="en-US" dirty="0">
              <a:solidFill>
                <a:schemeClr val="bg1"/>
              </a:solidFill>
            </a:endParaRPr>
          </a:p>
        </p:txBody>
      </p:sp>
      <p:sp>
        <p:nvSpPr>
          <p:cNvPr id="12" name="TextBox 11"/>
          <p:cNvSpPr txBox="1"/>
          <p:nvPr/>
        </p:nvSpPr>
        <p:spPr>
          <a:xfrm>
            <a:off x="7235389" y="2295052"/>
            <a:ext cx="765611" cy="369332"/>
          </a:xfrm>
          <a:prstGeom prst="rect">
            <a:avLst/>
          </a:prstGeom>
          <a:noFill/>
        </p:spPr>
        <p:txBody>
          <a:bodyPr wrap="square" rtlCol="0">
            <a:spAutoFit/>
          </a:bodyPr>
          <a:lstStyle/>
          <a:p>
            <a:r>
              <a:rPr lang="en-US" dirty="0" smtClean="0">
                <a:solidFill>
                  <a:schemeClr val="bg1"/>
                </a:solidFill>
              </a:rPr>
              <a:t>P x16</a:t>
            </a:r>
            <a:endParaRPr lang="en-US" dirty="0">
              <a:solidFill>
                <a:schemeClr val="bg1"/>
              </a:solidFill>
            </a:endParaRPr>
          </a:p>
        </p:txBody>
      </p:sp>
      <p:sp>
        <p:nvSpPr>
          <p:cNvPr id="16" name="Title 1"/>
          <p:cNvSpPr>
            <a:spLocks noGrp="1"/>
          </p:cNvSpPr>
          <p:nvPr>
            <p:ph type="title"/>
          </p:nvPr>
        </p:nvSpPr>
        <p:spPr>
          <a:xfrm>
            <a:off x="381000" y="355847"/>
            <a:ext cx="8381260" cy="1054394"/>
          </a:xfrm>
        </p:spPr>
        <p:txBody>
          <a:bodyPr/>
          <a:lstStyle/>
          <a:p>
            <a:r>
              <a:rPr lang="en-US" dirty="0" err="1">
                <a:latin typeface="Cambria" panose="02040503050406030204" pitchFamily="18" charset="0"/>
              </a:rPr>
              <a:t>Rb</a:t>
            </a:r>
            <a:r>
              <a:rPr lang="en-US" dirty="0">
                <a:latin typeface="Cambria" panose="02040503050406030204" pitchFamily="18" charset="0"/>
              </a:rPr>
              <a:t> Phosphorylation states</a:t>
            </a:r>
          </a:p>
        </p:txBody>
      </p:sp>
      <p:sp>
        <p:nvSpPr>
          <p:cNvPr id="15" name="TextBox 14"/>
          <p:cNvSpPr txBox="1"/>
          <p:nvPr/>
        </p:nvSpPr>
        <p:spPr>
          <a:xfrm>
            <a:off x="1324438" y="3810000"/>
            <a:ext cx="1781599" cy="523220"/>
          </a:xfrm>
          <a:prstGeom prst="rect">
            <a:avLst/>
          </a:prstGeom>
          <a:noFill/>
        </p:spPr>
        <p:txBody>
          <a:bodyPr wrap="square" rtlCol="0">
            <a:spAutoFit/>
          </a:bodyPr>
          <a:lstStyle/>
          <a:p>
            <a:pPr algn="ctr"/>
            <a:r>
              <a:rPr lang="en-US" sz="1400" dirty="0" smtClean="0"/>
              <a:t>(dephosphorylated)</a:t>
            </a:r>
          </a:p>
          <a:p>
            <a:pPr algn="ctr"/>
            <a:r>
              <a:rPr lang="en-US" sz="1400" dirty="0" smtClean="0"/>
              <a:t>active</a:t>
            </a:r>
            <a:endParaRPr lang="en-US" sz="1400" dirty="0"/>
          </a:p>
        </p:txBody>
      </p:sp>
      <p:sp>
        <p:nvSpPr>
          <p:cNvPr id="17" name="TextBox 16"/>
          <p:cNvSpPr txBox="1"/>
          <p:nvPr/>
        </p:nvSpPr>
        <p:spPr>
          <a:xfrm>
            <a:off x="6036196" y="3785252"/>
            <a:ext cx="1581998" cy="523220"/>
          </a:xfrm>
          <a:prstGeom prst="rect">
            <a:avLst/>
          </a:prstGeom>
          <a:noFill/>
        </p:spPr>
        <p:txBody>
          <a:bodyPr wrap="square" rtlCol="0">
            <a:spAutoFit/>
          </a:bodyPr>
          <a:lstStyle/>
          <a:p>
            <a:pPr algn="ctr"/>
            <a:r>
              <a:rPr lang="en-US" sz="1400" dirty="0" smtClean="0"/>
              <a:t>(phosphorylated)</a:t>
            </a:r>
          </a:p>
          <a:p>
            <a:pPr algn="ctr"/>
            <a:r>
              <a:rPr lang="en-US" sz="1400" dirty="0" smtClean="0"/>
              <a:t>inactive</a:t>
            </a:r>
            <a:endParaRPr lang="en-US" sz="1400" dirty="0"/>
          </a:p>
        </p:txBody>
      </p:sp>
      <p:sp>
        <p:nvSpPr>
          <p:cNvPr id="2" name="Isosceles Triangle 1"/>
          <p:cNvSpPr/>
          <p:nvPr/>
        </p:nvSpPr>
        <p:spPr>
          <a:xfrm>
            <a:off x="912596" y="2248637"/>
            <a:ext cx="990599" cy="829930"/>
          </a:xfrm>
          <a:prstGeom prst="triangle">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77490" y="2590800"/>
            <a:ext cx="575110" cy="369332"/>
          </a:xfrm>
          <a:prstGeom prst="rect">
            <a:avLst/>
          </a:prstGeom>
          <a:noFill/>
        </p:spPr>
        <p:txBody>
          <a:bodyPr wrap="square" rtlCol="0">
            <a:spAutoFit/>
          </a:bodyPr>
          <a:lstStyle/>
          <a:p>
            <a:r>
              <a:rPr lang="en-US" dirty="0" smtClean="0">
                <a:solidFill>
                  <a:schemeClr val="bg1"/>
                </a:solidFill>
              </a:rPr>
              <a:t>E2F</a:t>
            </a:r>
            <a:endParaRPr lang="en-US" dirty="0">
              <a:solidFill>
                <a:schemeClr val="bg1"/>
              </a:solidFill>
            </a:endParaRPr>
          </a:p>
        </p:txBody>
      </p:sp>
      <p:sp>
        <p:nvSpPr>
          <p:cNvPr id="19" name="Isosceles Triangle 18"/>
          <p:cNvSpPr/>
          <p:nvPr/>
        </p:nvSpPr>
        <p:spPr>
          <a:xfrm>
            <a:off x="7661737" y="3631897"/>
            <a:ext cx="990599" cy="829930"/>
          </a:xfrm>
          <a:prstGeom prst="triangle">
            <a:avLst/>
          </a:prstGeom>
          <a:solidFill>
            <a:srgbClr val="00A4DE"/>
          </a:solidFill>
          <a:ln>
            <a:solidFill>
              <a:srgbClr val="00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69481" y="4046862"/>
            <a:ext cx="575110" cy="369332"/>
          </a:xfrm>
          <a:prstGeom prst="rect">
            <a:avLst/>
          </a:prstGeom>
          <a:noFill/>
        </p:spPr>
        <p:txBody>
          <a:bodyPr wrap="square" rtlCol="0">
            <a:spAutoFit/>
          </a:bodyPr>
          <a:lstStyle/>
          <a:p>
            <a:r>
              <a:rPr lang="en-US" dirty="0" smtClean="0">
                <a:solidFill>
                  <a:schemeClr val="bg1"/>
                </a:solidFill>
              </a:rPr>
              <a:t>E2F</a:t>
            </a:r>
            <a:endParaRPr lang="en-US" dirty="0">
              <a:solidFill>
                <a:schemeClr val="bg1"/>
              </a:solidFill>
            </a:endParaRPr>
          </a:p>
        </p:txBody>
      </p:sp>
      <p:sp>
        <p:nvSpPr>
          <p:cNvPr id="3" name="TextBox 2"/>
          <p:cNvSpPr txBox="1"/>
          <p:nvPr/>
        </p:nvSpPr>
        <p:spPr>
          <a:xfrm>
            <a:off x="323850" y="4887686"/>
            <a:ext cx="3619500" cy="646331"/>
          </a:xfrm>
          <a:prstGeom prst="rect">
            <a:avLst/>
          </a:prstGeom>
          <a:solidFill>
            <a:srgbClr val="F8F8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tx1"/>
                </a:solidFill>
                <a:latin typeface="Cambria" panose="02040503050406030204" pitchFamily="18" charset="0"/>
              </a:rPr>
              <a:t>When </a:t>
            </a:r>
            <a:r>
              <a:rPr lang="en-US" dirty="0" err="1" smtClean="0">
                <a:solidFill>
                  <a:schemeClr val="tx1"/>
                </a:solidFill>
                <a:latin typeface="Cambria" panose="02040503050406030204" pitchFamily="18" charset="0"/>
              </a:rPr>
              <a:t>Rb</a:t>
            </a:r>
            <a:r>
              <a:rPr lang="en-US" dirty="0" smtClean="0">
                <a:solidFill>
                  <a:schemeClr val="tx1"/>
                </a:solidFill>
                <a:latin typeface="Cambria" panose="02040503050406030204" pitchFamily="18" charset="0"/>
              </a:rPr>
              <a:t> </a:t>
            </a:r>
            <a:r>
              <a:rPr lang="en-US" b="1" dirty="0" smtClean="0">
                <a:solidFill>
                  <a:srgbClr val="FF0000"/>
                </a:solidFill>
                <a:latin typeface="Cambria" panose="02040503050406030204" pitchFamily="18" charset="0"/>
              </a:rPr>
              <a:t>active</a:t>
            </a:r>
            <a:r>
              <a:rPr lang="en-US" dirty="0" smtClean="0">
                <a:solidFill>
                  <a:schemeClr val="tx1"/>
                </a:solidFill>
                <a:latin typeface="Cambria" panose="02040503050406030204" pitchFamily="18" charset="0"/>
              </a:rPr>
              <a:t>: E2F bound=“brake” for cell division</a:t>
            </a:r>
            <a:endParaRPr lang="en-US" dirty="0">
              <a:solidFill>
                <a:schemeClr val="tx1"/>
              </a:solidFill>
              <a:latin typeface="Cambria" panose="02040503050406030204" pitchFamily="18" charset="0"/>
            </a:endParaRPr>
          </a:p>
        </p:txBody>
      </p:sp>
      <p:sp>
        <p:nvSpPr>
          <p:cNvPr id="21" name="TextBox 20"/>
          <p:cNvSpPr txBox="1"/>
          <p:nvPr/>
        </p:nvSpPr>
        <p:spPr>
          <a:xfrm>
            <a:off x="4972049" y="4887686"/>
            <a:ext cx="3619500" cy="646331"/>
          </a:xfrm>
          <a:prstGeom prst="rect">
            <a:avLst/>
          </a:prstGeom>
          <a:solidFill>
            <a:srgbClr val="F8F8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solidFill>
                  <a:schemeClr val="tx1"/>
                </a:solidFill>
                <a:latin typeface="Cambria" panose="02040503050406030204" pitchFamily="18" charset="0"/>
              </a:rPr>
              <a:t>When </a:t>
            </a:r>
            <a:r>
              <a:rPr lang="en-US" dirty="0" err="1" smtClean="0">
                <a:solidFill>
                  <a:schemeClr val="tx1"/>
                </a:solidFill>
                <a:latin typeface="Cambria" panose="02040503050406030204" pitchFamily="18" charset="0"/>
              </a:rPr>
              <a:t>Rb</a:t>
            </a:r>
            <a:r>
              <a:rPr lang="en-US" dirty="0" smtClean="0">
                <a:solidFill>
                  <a:schemeClr val="tx1"/>
                </a:solidFill>
                <a:latin typeface="Cambria" panose="02040503050406030204" pitchFamily="18" charset="0"/>
              </a:rPr>
              <a:t> </a:t>
            </a:r>
            <a:r>
              <a:rPr lang="en-US" b="1" dirty="0" smtClean="0">
                <a:solidFill>
                  <a:srgbClr val="FF0000"/>
                </a:solidFill>
                <a:latin typeface="Cambria" panose="02040503050406030204" pitchFamily="18" charset="0"/>
              </a:rPr>
              <a:t>inactive</a:t>
            </a:r>
            <a:r>
              <a:rPr lang="en-US" dirty="0" smtClean="0">
                <a:solidFill>
                  <a:schemeClr val="tx1"/>
                </a:solidFill>
                <a:latin typeface="Cambria" panose="02040503050406030204" pitchFamily="18" charset="0"/>
              </a:rPr>
              <a:t>: E2F not bound=cell proliferation</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413264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mbria" panose="02040503050406030204" pitchFamily="18" charset="0"/>
              </a:rPr>
              <a:t>“Programmed Cell Death”/Activation of genes to cause the cell to commit suicide</a:t>
            </a:r>
          </a:p>
          <a:p>
            <a:r>
              <a:rPr lang="en-US" dirty="0" smtClean="0">
                <a:latin typeface="Cambria" panose="02040503050406030204" pitchFamily="18" charset="0"/>
              </a:rPr>
              <a:t>Cancer cells </a:t>
            </a:r>
            <a:r>
              <a:rPr lang="en-US" b="1" dirty="0" smtClean="0">
                <a:latin typeface="Cambria" panose="02040503050406030204" pitchFamily="18" charset="0"/>
              </a:rPr>
              <a:t>avoid</a:t>
            </a:r>
            <a:r>
              <a:rPr lang="en-US" dirty="0" smtClean="0">
                <a:latin typeface="Cambria" panose="02040503050406030204" pitchFamily="18" charset="0"/>
              </a:rPr>
              <a:t> apoptosis</a:t>
            </a:r>
          </a:p>
          <a:p>
            <a:r>
              <a:rPr lang="en-US" dirty="0" smtClean="0">
                <a:latin typeface="Cambria" panose="02040503050406030204" pitchFamily="18" charset="0"/>
              </a:rPr>
              <a:t>Therefore, how do you kill cells that refuse to die? =</a:t>
            </a:r>
            <a:r>
              <a:rPr lang="en-US" i="1" dirty="0" smtClean="0">
                <a:latin typeface="Cambria" panose="02040503050406030204" pitchFamily="18" charset="0"/>
              </a:rPr>
              <a:t>caspase mediated apoptosis</a:t>
            </a:r>
          </a:p>
          <a:p>
            <a:r>
              <a:rPr lang="en-US" dirty="0" smtClean="0">
                <a:latin typeface="Cambria" panose="02040503050406030204" pitchFamily="18" charset="0"/>
              </a:rPr>
              <a:t>Caspases-enzymes that chop up important proteins and cellular structures during apoptosis will cause it, but how is </a:t>
            </a:r>
            <a:r>
              <a:rPr lang="en-US" dirty="0" err="1" smtClean="0">
                <a:latin typeface="Cambria" panose="02040503050406030204" pitchFamily="18" charset="0"/>
              </a:rPr>
              <a:t>Rb</a:t>
            </a:r>
            <a:r>
              <a:rPr lang="en-US" dirty="0" smtClean="0">
                <a:latin typeface="Cambria" panose="02040503050406030204" pitchFamily="18" charset="0"/>
              </a:rPr>
              <a:t> involved?</a:t>
            </a:r>
          </a:p>
          <a:p>
            <a:r>
              <a:rPr lang="en-US" dirty="0">
                <a:latin typeface="Cambria" panose="02040503050406030204" pitchFamily="18" charset="0"/>
              </a:rPr>
              <a:t>T</a:t>
            </a:r>
            <a:r>
              <a:rPr lang="en-US" dirty="0" smtClean="0">
                <a:latin typeface="Cambria" panose="02040503050406030204" pitchFamily="18" charset="0"/>
              </a:rPr>
              <a:t>here are many more complicated steps and specifics involved…..</a:t>
            </a:r>
          </a:p>
          <a:p>
            <a:endParaRPr lang="en-US" dirty="0">
              <a:latin typeface="Cambria" panose="02040503050406030204" pitchFamily="18" charset="0"/>
            </a:endParaRPr>
          </a:p>
        </p:txBody>
      </p:sp>
      <p:sp>
        <p:nvSpPr>
          <p:cNvPr id="3" name="Title 2"/>
          <p:cNvSpPr>
            <a:spLocks noGrp="1"/>
          </p:cNvSpPr>
          <p:nvPr>
            <p:ph type="title"/>
          </p:nvPr>
        </p:nvSpPr>
        <p:spPr/>
        <p:txBody>
          <a:bodyPr/>
          <a:lstStyle/>
          <a:p>
            <a:r>
              <a:rPr lang="en-US" dirty="0" smtClean="0">
                <a:latin typeface="Cambria" panose="02040503050406030204" pitchFamily="18" charset="0"/>
              </a:rPr>
              <a:t>What is apoptosis?!</a:t>
            </a:r>
            <a:endParaRPr lang="en-US" dirty="0">
              <a:latin typeface="Cambria" panose="02040503050406030204" pitchFamily="18" charset="0"/>
            </a:endParaRPr>
          </a:p>
        </p:txBody>
      </p:sp>
    </p:spTree>
    <p:extLst>
      <p:ext uri="{BB962C8B-B14F-4D97-AF65-F5344CB8AC3E}">
        <p14:creationId xmlns:p14="http://schemas.microsoft.com/office/powerpoint/2010/main" val="85537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anose="02040503050406030204" pitchFamily="18" charset="0"/>
              </a:rPr>
              <a:t>Who remembers…</a:t>
            </a:r>
            <a:endParaRPr lang="en-US" dirty="0">
              <a:latin typeface="Cambria" panose="02040503050406030204" pitchFamily="18" charset="0"/>
            </a:endParaRPr>
          </a:p>
        </p:txBody>
      </p:sp>
      <p:pic>
        <p:nvPicPr>
          <p:cNvPr id="5122" name="Picture 2" descr="http://ricochetscience.com/wp-content/uploads/2013/05/cell_cyc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74" y="1515070"/>
            <a:ext cx="316381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panose="02040503050406030204" pitchFamily="18" charset="0"/>
              </a:rPr>
              <a:t>Cell Cycle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panose="02040503050406030204" pitchFamily="18" charset="0"/>
            </a:endParaRPr>
          </a:p>
        </p:txBody>
      </p:sp>
    </p:spTree>
    <p:extLst>
      <p:ext uri="{BB962C8B-B14F-4D97-AF65-F5344CB8AC3E}">
        <p14:creationId xmlns:p14="http://schemas.microsoft.com/office/powerpoint/2010/main" val="20792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Cambria" panose="02040503050406030204" pitchFamily="18" charset="0"/>
              </a:rPr>
              <a:t>Rb</a:t>
            </a:r>
            <a:r>
              <a:rPr lang="en-US" dirty="0" smtClean="0">
                <a:latin typeface="Cambria" panose="02040503050406030204" pitchFamily="18" charset="0"/>
              </a:rPr>
              <a:t> during cell cycle</a:t>
            </a:r>
            <a:endParaRPr lang="en-US" dirty="0">
              <a:latin typeface="Cambria" panose="02040503050406030204" pitchFamily="18" charset="0"/>
            </a:endParaRPr>
          </a:p>
        </p:txBody>
      </p:sp>
      <p:pic>
        <p:nvPicPr>
          <p:cNvPr id="3074" name="Picture 2" descr="http://plantcellbiology.masters.grkraj.org/html/Plant_Cell_Division2-Cell_Cycle2_files/image01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650414"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572000" y="2895600"/>
            <a:ext cx="1018193"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55847"/>
            <a:ext cx="8686800" cy="1054394"/>
          </a:xfrm>
        </p:spPr>
        <p:txBody>
          <a:bodyPr/>
          <a:lstStyle/>
          <a:p>
            <a:r>
              <a:rPr lang="en-US" dirty="0" smtClean="0">
                <a:latin typeface="Cambria" panose="02040503050406030204" pitchFamily="18" charset="0"/>
              </a:rPr>
              <a:t>At the restriction point in g1 phase</a:t>
            </a:r>
            <a:endParaRPr lang="en-US" dirty="0">
              <a:latin typeface="Cambria" panose="02040503050406030204" pitchFamily="18" charset="0"/>
            </a:endParaRPr>
          </a:p>
        </p:txBody>
      </p:sp>
      <p:pic>
        <p:nvPicPr>
          <p:cNvPr id="2050" name="Picture 2" descr="http://media.cheggcdn.com/media%2Ffae%2Ffaeee5eb-362a-4a63-a0b0-747756dfa7c1%2FphppeE2U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029325"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48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1557</TotalTime>
  <Words>2169</Words>
  <Application>Microsoft Office PowerPoint</Application>
  <PresentationFormat>On-screen Show (4:3)</PresentationFormat>
  <Paragraphs>196</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Grid</vt:lpstr>
      <vt:lpstr>Reduced expression of  pnuts leads to dephosphorylation of  the tumor suppressor  protein retinoblastoma (rb) through  phosphatase activation  and caspase-mediated apoptosis in Mcf7 breast cancer cells in a three-dimensional culture</vt:lpstr>
      <vt:lpstr>Important things to know</vt:lpstr>
      <vt:lpstr>Retinoblastoma protein</vt:lpstr>
      <vt:lpstr>Rb Phosphorylation states</vt:lpstr>
      <vt:lpstr>Rb Phosphorylation states</vt:lpstr>
      <vt:lpstr>What is apoptosis?!</vt:lpstr>
      <vt:lpstr>Who remembers…</vt:lpstr>
      <vt:lpstr>Rb during cell cycle</vt:lpstr>
      <vt:lpstr>At the restriction point in g1 phase</vt:lpstr>
      <vt:lpstr>PowerPoint Presentation</vt:lpstr>
      <vt:lpstr>PowerPoint Presentation</vt:lpstr>
      <vt:lpstr>Stages of breast cancer in ducts</vt:lpstr>
      <vt:lpstr>PowerPoint Presentation</vt:lpstr>
      <vt:lpstr>What are we aiming for?</vt:lpstr>
      <vt:lpstr>Usually in cancer cells:</vt:lpstr>
      <vt:lpstr>What we want for cancer cells:</vt:lpstr>
      <vt:lpstr>PowerPoint Presentation</vt:lpstr>
      <vt:lpstr>Retinoblastoma Activity overview</vt:lpstr>
      <vt:lpstr>How Does one do this?</vt:lpstr>
      <vt:lpstr>Cell culturing: 3-D Versus 2-D</vt:lpstr>
      <vt:lpstr>PNUTS sirna</vt:lpstr>
      <vt:lpstr>Protein, Protein, Protein!</vt:lpstr>
      <vt:lpstr>Next…</vt:lpstr>
      <vt:lpstr>Results? – figure 1</vt:lpstr>
      <vt:lpstr>P-values</vt:lpstr>
      <vt:lpstr>Figure 2</vt:lpstr>
      <vt:lpstr>More proof</vt:lpstr>
      <vt:lpstr>Molecular weight Standard</vt:lpstr>
      <vt:lpstr>Figure 3</vt:lpstr>
      <vt:lpstr>Conclusion</vt:lpstr>
      <vt:lpstr>Thank you for listening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activity of Retinoblastoma in 3-D MCF7 cultures yielding apoptotic cell death</dc:title>
  <dc:creator>Maria</dc:creator>
  <cp:lastModifiedBy>Maria</cp:lastModifiedBy>
  <cp:revision>147</cp:revision>
  <dcterms:created xsi:type="dcterms:W3CDTF">2014-11-06T05:59:48Z</dcterms:created>
  <dcterms:modified xsi:type="dcterms:W3CDTF">2014-12-05T10:47:54Z</dcterms:modified>
</cp:coreProperties>
</file>