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handoutMasterIdLst>
    <p:handoutMasterId r:id="rId48"/>
  </p:handoutMasterIdLst>
  <p:sldIdLst>
    <p:sldId id="256" r:id="rId2"/>
    <p:sldId id="266" r:id="rId3"/>
    <p:sldId id="267" r:id="rId4"/>
    <p:sldId id="300" r:id="rId5"/>
    <p:sldId id="259" r:id="rId6"/>
    <p:sldId id="278" r:id="rId7"/>
    <p:sldId id="302" r:id="rId8"/>
    <p:sldId id="301" r:id="rId9"/>
    <p:sldId id="276" r:id="rId10"/>
    <p:sldId id="269" r:id="rId11"/>
    <p:sldId id="285" r:id="rId12"/>
    <p:sldId id="299" r:id="rId13"/>
    <p:sldId id="261" r:id="rId14"/>
    <p:sldId id="270" r:id="rId15"/>
    <p:sldId id="262" r:id="rId16"/>
    <p:sldId id="271" r:id="rId17"/>
    <p:sldId id="277" r:id="rId18"/>
    <p:sldId id="298" r:id="rId19"/>
    <p:sldId id="308" r:id="rId20"/>
    <p:sldId id="272" r:id="rId21"/>
    <p:sldId id="263" r:id="rId22"/>
    <p:sldId id="264" r:id="rId23"/>
    <p:sldId id="293" r:id="rId24"/>
    <p:sldId id="274" r:id="rId25"/>
    <p:sldId id="265" r:id="rId26"/>
    <p:sldId id="288" r:id="rId27"/>
    <p:sldId id="303" r:id="rId28"/>
    <p:sldId id="304" r:id="rId29"/>
    <p:sldId id="305" r:id="rId30"/>
    <p:sldId id="275" r:id="rId31"/>
    <p:sldId id="282" r:id="rId32"/>
    <p:sldId id="307" r:id="rId33"/>
    <p:sldId id="268" r:id="rId34"/>
    <p:sldId id="306" r:id="rId35"/>
    <p:sldId id="281" r:id="rId36"/>
    <p:sldId id="283" r:id="rId37"/>
    <p:sldId id="287" r:id="rId38"/>
    <p:sldId id="279" r:id="rId39"/>
    <p:sldId id="280" r:id="rId40"/>
    <p:sldId id="292" r:id="rId41"/>
    <p:sldId id="284" r:id="rId42"/>
    <p:sldId id="311" r:id="rId43"/>
    <p:sldId id="286" r:id="rId44"/>
    <p:sldId id="257" r:id="rId45"/>
    <p:sldId id="290" r:id="rId46"/>
    <p:sldId id="258" r:id="rId47"/>
  </p:sldIdLst>
  <p:sldSz cx="9144000" cy="6858000" type="screen4x3"/>
  <p:notesSz cx="6985000" cy="9271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teven Bookman" initials="SB" lastIdx="1" clrIdx="0">
    <p:extLst>
      <p:ext uri="{19B8F6BF-5375-455C-9EA6-DF929625EA0E}">
        <p15:presenceInfo xmlns:p15="http://schemas.microsoft.com/office/powerpoint/2012/main" userId="72c397770b3c8227"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84" d="100"/>
          <a:sy n="84" d="100"/>
        </p:scale>
        <p:origin x="576" y="6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handoutMaster" Target="handoutMasters/handoutMaster1.xml"/><Relationship Id="rId8" Type="http://schemas.openxmlformats.org/officeDocument/2006/relationships/slide" Target="slides/slide7.xml"/><Relationship Id="rId51" Type="http://schemas.openxmlformats.org/officeDocument/2006/relationships/viewProps" Target="view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26833" cy="465160"/>
          </a:xfrm>
          <a:prstGeom prst="rect">
            <a:avLst/>
          </a:prstGeom>
        </p:spPr>
        <p:txBody>
          <a:bodyPr vert="horz" lIns="92885" tIns="46442" rIns="92885" bIns="46442" rtlCol="0"/>
          <a:lstStyle>
            <a:lvl1pPr algn="l">
              <a:defRPr sz="1200"/>
            </a:lvl1pPr>
          </a:lstStyle>
          <a:p>
            <a:endParaRPr lang="en-US" dirty="0"/>
          </a:p>
        </p:txBody>
      </p:sp>
      <p:sp>
        <p:nvSpPr>
          <p:cNvPr id="3" name="Date Placeholder 2"/>
          <p:cNvSpPr>
            <a:spLocks noGrp="1"/>
          </p:cNvSpPr>
          <p:nvPr>
            <p:ph type="dt" sz="quarter" idx="1"/>
          </p:nvPr>
        </p:nvSpPr>
        <p:spPr>
          <a:xfrm>
            <a:off x="3956550" y="0"/>
            <a:ext cx="3026833" cy="465160"/>
          </a:xfrm>
          <a:prstGeom prst="rect">
            <a:avLst/>
          </a:prstGeom>
        </p:spPr>
        <p:txBody>
          <a:bodyPr vert="horz" lIns="92885" tIns="46442" rIns="92885" bIns="46442" rtlCol="0"/>
          <a:lstStyle>
            <a:lvl1pPr algn="r">
              <a:defRPr sz="1200"/>
            </a:lvl1pPr>
          </a:lstStyle>
          <a:p>
            <a:fld id="{711F1841-FF07-4D4D-BA30-F54F2F707C98}" type="datetimeFigureOut">
              <a:rPr lang="en-US" smtClean="0"/>
              <a:t>5/21/2019</a:t>
            </a:fld>
            <a:endParaRPr lang="en-US" dirty="0"/>
          </a:p>
        </p:txBody>
      </p:sp>
      <p:sp>
        <p:nvSpPr>
          <p:cNvPr id="4" name="Footer Placeholder 3"/>
          <p:cNvSpPr>
            <a:spLocks noGrp="1"/>
          </p:cNvSpPr>
          <p:nvPr>
            <p:ph type="ftr" sz="quarter" idx="2"/>
          </p:nvPr>
        </p:nvSpPr>
        <p:spPr>
          <a:xfrm>
            <a:off x="0" y="8805841"/>
            <a:ext cx="3026833" cy="465159"/>
          </a:xfrm>
          <a:prstGeom prst="rect">
            <a:avLst/>
          </a:prstGeom>
        </p:spPr>
        <p:txBody>
          <a:bodyPr vert="horz" lIns="92885" tIns="46442" rIns="92885" bIns="46442"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56550" y="8805841"/>
            <a:ext cx="3026833" cy="465159"/>
          </a:xfrm>
          <a:prstGeom prst="rect">
            <a:avLst/>
          </a:prstGeom>
        </p:spPr>
        <p:txBody>
          <a:bodyPr vert="horz" lIns="92885" tIns="46442" rIns="92885" bIns="46442" rtlCol="0" anchor="b"/>
          <a:lstStyle>
            <a:lvl1pPr algn="r">
              <a:defRPr sz="1200"/>
            </a:lvl1pPr>
          </a:lstStyle>
          <a:p>
            <a:fld id="{249571B6-D75F-4C12-8C1A-C436806C2FE5}" type="slidenum">
              <a:rPr lang="en-US" smtClean="0"/>
              <a:t>‹#›</a:t>
            </a:fld>
            <a:endParaRPr lang="en-US" dirty="0"/>
          </a:p>
        </p:txBody>
      </p:sp>
    </p:spTree>
    <p:extLst>
      <p:ext uri="{BB962C8B-B14F-4D97-AF65-F5344CB8AC3E}">
        <p14:creationId xmlns:p14="http://schemas.microsoft.com/office/powerpoint/2010/main" val="3763711087"/>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83906A2-9982-2842-8F50-04E60D8EB97C}" type="datetimeFigureOut">
              <a:rPr lang="en-US" smtClean="0"/>
              <a:t>5/21/2019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51EDD34-3FBD-204D-9421-61970158617A}" type="slidenum">
              <a:rPr lang="en-US" smtClean="0"/>
              <a:t>‹#›</a:t>
            </a:fld>
            <a:endParaRPr lang="en-US" dirty="0"/>
          </a:p>
        </p:txBody>
      </p:sp>
    </p:spTree>
    <p:extLst>
      <p:ext uri="{BB962C8B-B14F-4D97-AF65-F5344CB8AC3E}">
        <p14:creationId xmlns:p14="http://schemas.microsoft.com/office/powerpoint/2010/main" val="679524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83906A2-9982-2842-8F50-04E60D8EB97C}" type="datetimeFigureOut">
              <a:rPr lang="en-US" smtClean="0"/>
              <a:t>5/21/2019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51EDD34-3FBD-204D-9421-61970158617A}" type="slidenum">
              <a:rPr lang="en-US" smtClean="0"/>
              <a:t>‹#›</a:t>
            </a:fld>
            <a:endParaRPr lang="en-US" dirty="0"/>
          </a:p>
        </p:txBody>
      </p:sp>
    </p:spTree>
    <p:extLst>
      <p:ext uri="{BB962C8B-B14F-4D97-AF65-F5344CB8AC3E}">
        <p14:creationId xmlns:p14="http://schemas.microsoft.com/office/powerpoint/2010/main" val="12782042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83906A2-9982-2842-8F50-04E60D8EB97C}" type="datetimeFigureOut">
              <a:rPr lang="en-US" smtClean="0"/>
              <a:t>5/21/2019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51EDD34-3FBD-204D-9421-61970158617A}" type="slidenum">
              <a:rPr lang="en-US" smtClean="0"/>
              <a:t>‹#›</a:t>
            </a:fld>
            <a:endParaRPr lang="en-US" dirty="0"/>
          </a:p>
        </p:txBody>
      </p:sp>
    </p:spTree>
    <p:extLst>
      <p:ext uri="{BB962C8B-B14F-4D97-AF65-F5344CB8AC3E}">
        <p14:creationId xmlns:p14="http://schemas.microsoft.com/office/powerpoint/2010/main" val="23696154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83906A2-9982-2842-8F50-04E60D8EB97C}" type="datetimeFigureOut">
              <a:rPr lang="en-US" smtClean="0"/>
              <a:t>5/21/2019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51EDD34-3FBD-204D-9421-61970158617A}" type="slidenum">
              <a:rPr lang="en-US" smtClean="0"/>
              <a:t>‹#›</a:t>
            </a:fld>
            <a:endParaRPr lang="en-US" dirty="0"/>
          </a:p>
        </p:txBody>
      </p:sp>
    </p:spTree>
    <p:extLst>
      <p:ext uri="{BB962C8B-B14F-4D97-AF65-F5344CB8AC3E}">
        <p14:creationId xmlns:p14="http://schemas.microsoft.com/office/powerpoint/2010/main" val="38524994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83906A2-9982-2842-8F50-04E60D8EB97C}" type="datetimeFigureOut">
              <a:rPr lang="en-US" smtClean="0"/>
              <a:t>5/21/2019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51EDD34-3FBD-204D-9421-61970158617A}" type="slidenum">
              <a:rPr lang="en-US" smtClean="0"/>
              <a:t>‹#›</a:t>
            </a:fld>
            <a:endParaRPr lang="en-US" dirty="0"/>
          </a:p>
        </p:txBody>
      </p:sp>
    </p:spTree>
    <p:extLst>
      <p:ext uri="{BB962C8B-B14F-4D97-AF65-F5344CB8AC3E}">
        <p14:creationId xmlns:p14="http://schemas.microsoft.com/office/powerpoint/2010/main" val="2800451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83906A2-9982-2842-8F50-04E60D8EB97C}" type="datetimeFigureOut">
              <a:rPr lang="en-US" smtClean="0"/>
              <a:t>5/21/2019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51EDD34-3FBD-204D-9421-61970158617A}" type="slidenum">
              <a:rPr lang="en-US" smtClean="0"/>
              <a:t>‹#›</a:t>
            </a:fld>
            <a:endParaRPr lang="en-US" dirty="0"/>
          </a:p>
        </p:txBody>
      </p:sp>
    </p:spTree>
    <p:extLst>
      <p:ext uri="{BB962C8B-B14F-4D97-AF65-F5344CB8AC3E}">
        <p14:creationId xmlns:p14="http://schemas.microsoft.com/office/powerpoint/2010/main" val="42461062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83906A2-9982-2842-8F50-04E60D8EB97C}" type="datetimeFigureOut">
              <a:rPr lang="en-US" smtClean="0"/>
              <a:t>5/21/2019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351EDD34-3FBD-204D-9421-61970158617A}" type="slidenum">
              <a:rPr lang="en-US" smtClean="0"/>
              <a:t>‹#›</a:t>
            </a:fld>
            <a:endParaRPr lang="en-US" dirty="0"/>
          </a:p>
        </p:txBody>
      </p:sp>
    </p:spTree>
    <p:extLst>
      <p:ext uri="{BB962C8B-B14F-4D97-AF65-F5344CB8AC3E}">
        <p14:creationId xmlns:p14="http://schemas.microsoft.com/office/powerpoint/2010/main" val="17955900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83906A2-9982-2842-8F50-04E60D8EB97C}" type="datetimeFigureOut">
              <a:rPr lang="en-US" smtClean="0"/>
              <a:t>5/21/2019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351EDD34-3FBD-204D-9421-61970158617A}" type="slidenum">
              <a:rPr lang="en-US" smtClean="0"/>
              <a:t>‹#›</a:t>
            </a:fld>
            <a:endParaRPr lang="en-US" dirty="0"/>
          </a:p>
        </p:txBody>
      </p:sp>
    </p:spTree>
    <p:extLst>
      <p:ext uri="{BB962C8B-B14F-4D97-AF65-F5344CB8AC3E}">
        <p14:creationId xmlns:p14="http://schemas.microsoft.com/office/powerpoint/2010/main" val="26603505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83906A2-9982-2842-8F50-04E60D8EB97C}" type="datetimeFigureOut">
              <a:rPr lang="en-US" smtClean="0"/>
              <a:t>5/21/2019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351EDD34-3FBD-204D-9421-61970158617A}" type="slidenum">
              <a:rPr lang="en-US" smtClean="0"/>
              <a:t>‹#›</a:t>
            </a:fld>
            <a:endParaRPr lang="en-US" dirty="0"/>
          </a:p>
        </p:txBody>
      </p:sp>
    </p:spTree>
    <p:extLst>
      <p:ext uri="{BB962C8B-B14F-4D97-AF65-F5344CB8AC3E}">
        <p14:creationId xmlns:p14="http://schemas.microsoft.com/office/powerpoint/2010/main" val="34382600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83906A2-9982-2842-8F50-04E60D8EB97C}" type="datetimeFigureOut">
              <a:rPr lang="en-US" smtClean="0"/>
              <a:t>5/21/2019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51EDD34-3FBD-204D-9421-61970158617A}" type="slidenum">
              <a:rPr lang="en-US" smtClean="0"/>
              <a:t>‹#›</a:t>
            </a:fld>
            <a:endParaRPr lang="en-US" dirty="0"/>
          </a:p>
        </p:txBody>
      </p:sp>
    </p:spTree>
    <p:extLst>
      <p:ext uri="{BB962C8B-B14F-4D97-AF65-F5344CB8AC3E}">
        <p14:creationId xmlns:p14="http://schemas.microsoft.com/office/powerpoint/2010/main" val="3626155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83906A2-9982-2842-8F50-04E60D8EB97C}" type="datetimeFigureOut">
              <a:rPr lang="en-US" smtClean="0"/>
              <a:t>5/21/2019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51EDD34-3FBD-204D-9421-61970158617A}" type="slidenum">
              <a:rPr lang="en-US" smtClean="0"/>
              <a:t>‹#›</a:t>
            </a:fld>
            <a:endParaRPr lang="en-US" dirty="0"/>
          </a:p>
        </p:txBody>
      </p:sp>
    </p:spTree>
    <p:extLst>
      <p:ext uri="{BB962C8B-B14F-4D97-AF65-F5344CB8AC3E}">
        <p14:creationId xmlns:p14="http://schemas.microsoft.com/office/powerpoint/2010/main" val="22415698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83906A2-9982-2842-8F50-04E60D8EB97C}" type="datetimeFigureOut">
              <a:rPr lang="en-US" smtClean="0"/>
              <a:t>5/21/2019</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51EDD34-3FBD-204D-9421-61970158617A}" type="slidenum">
              <a:rPr lang="en-US" smtClean="0"/>
              <a:t>‹#›</a:t>
            </a:fld>
            <a:endParaRPr lang="en-US" dirty="0"/>
          </a:p>
        </p:txBody>
      </p:sp>
      <p:pic>
        <p:nvPicPr>
          <p:cNvPr id="7" name="Picture 6" descr="PPT.pace.jpg"/>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Tree>
    <p:extLst>
      <p:ext uri="{BB962C8B-B14F-4D97-AF65-F5344CB8AC3E}">
        <p14:creationId xmlns:p14="http://schemas.microsoft.com/office/powerpoint/2010/main" val="135441519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hyperlink" Target="http://www.prweb.com/releases/2017/10/prweb14832349.htm" TargetMode="Externa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hyperlink" Target="http://press.careerbuilder.com/2017-06-15-Number-of-Employers-Using-Social-Media-to-Screen-Candidates-at-All-Time-High-Finds-Latest-CareerBuilder-Study" TargetMode="Externa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3" Type="http://schemas.openxmlformats.org/officeDocument/2006/relationships/hyperlink" Target="https://www.youtube.com/watch?v=J6NgD01BxcU" TargetMode="External"/><Relationship Id="rId2" Type="http://schemas.openxmlformats.org/officeDocument/2006/relationships/hyperlink" Target="http://markets.financialcontent.com/ibtimes/news/read/35143783" TargetMode="Externa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3" Type="http://schemas.openxmlformats.org/officeDocument/2006/relationships/hyperlink" Target="mailto:vd13507n@pace.edu" TargetMode="External"/><Relationship Id="rId2" Type="http://schemas.openxmlformats.org/officeDocument/2006/relationships/hyperlink" Target="mailto:sbookman@pace.edu" TargetMode="Externa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3" Type="http://schemas.openxmlformats.org/officeDocument/2006/relationships/hyperlink" Target="mailto:sbookman@pace.edu" TargetMode="External"/><Relationship Id="rId2" Type="http://schemas.openxmlformats.org/officeDocument/2006/relationships/hyperlink" Target="https://eportfolio.pace.edu/view/view.php?id=296806" TargetMode="Externa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a:t>Using Storytelling as a Writing Technique for Personal Branding</a:t>
            </a:r>
            <a:br>
              <a:rPr lang="en-US" dirty="0"/>
            </a:br>
            <a:endParaRPr lang="en-US" dirty="0"/>
          </a:p>
        </p:txBody>
      </p:sp>
      <p:sp>
        <p:nvSpPr>
          <p:cNvPr id="3" name="Subtitle 2"/>
          <p:cNvSpPr>
            <a:spLocks noGrp="1"/>
          </p:cNvSpPr>
          <p:nvPr>
            <p:ph type="subTitle" idx="1"/>
          </p:nvPr>
        </p:nvSpPr>
        <p:spPr/>
        <p:txBody>
          <a:bodyPr/>
          <a:lstStyle/>
          <a:p>
            <a:r>
              <a:rPr lang="en-US" dirty="0"/>
              <a:t>Steven Bookman</a:t>
            </a:r>
          </a:p>
          <a:p>
            <a:r>
              <a:rPr lang="en-US" dirty="0"/>
              <a:t>Valeriya </a:t>
            </a:r>
            <a:r>
              <a:rPr lang="en-US" dirty="0" smtClean="0"/>
              <a:t>Demydovych</a:t>
            </a:r>
            <a:endParaRPr lang="en-US" dirty="0"/>
          </a:p>
        </p:txBody>
      </p:sp>
    </p:spTree>
    <p:extLst>
      <p:ext uri="{BB962C8B-B14F-4D97-AF65-F5344CB8AC3E}">
        <p14:creationId xmlns:p14="http://schemas.microsoft.com/office/powerpoint/2010/main" val="153607288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Storytelling</a:t>
            </a:r>
          </a:p>
        </p:txBody>
      </p:sp>
      <p:sp>
        <p:nvSpPr>
          <p:cNvPr id="3" name="Subtitle 2"/>
          <p:cNvSpPr>
            <a:spLocks noGrp="1"/>
          </p:cNvSpPr>
          <p:nvPr>
            <p:ph type="subTitle" idx="1"/>
          </p:nvPr>
        </p:nvSpPr>
        <p:spPr/>
        <p:txBody>
          <a:bodyPr/>
          <a:lstStyle/>
          <a:p>
            <a:r>
              <a:rPr lang="en-US" dirty="0"/>
              <a:t>   </a:t>
            </a:r>
          </a:p>
        </p:txBody>
      </p:sp>
    </p:spTree>
    <p:extLst>
      <p:ext uri="{BB962C8B-B14F-4D97-AF65-F5344CB8AC3E}">
        <p14:creationId xmlns:p14="http://schemas.microsoft.com/office/powerpoint/2010/main" val="427104995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is Storytelling? (1)</a:t>
            </a:r>
          </a:p>
        </p:txBody>
      </p:sp>
      <p:sp>
        <p:nvSpPr>
          <p:cNvPr id="3" name="Content Placeholder 2"/>
          <p:cNvSpPr>
            <a:spLocks noGrp="1"/>
          </p:cNvSpPr>
          <p:nvPr>
            <p:ph idx="1"/>
          </p:nvPr>
        </p:nvSpPr>
        <p:spPr/>
        <p:txBody>
          <a:bodyPr>
            <a:normAutofit fontScale="92500" lnSpcReduction="10000"/>
          </a:bodyPr>
          <a:lstStyle/>
          <a:p>
            <a:r>
              <a:rPr lang="en-US" dirty="0"/>
              <a:t>Since “languages are primarily oral” (Palmer, 2014), and many do not have a written literature (Palmer, 2014), storytelling is one of the most basic forms of communication. </a:t>
            </a:r>
          </a:p>
          <a:p>
            <a:r>
              <a:rPr lang="en-US" dirty="0" smtClean="0"/>
              <a:t>A story is “a conceptual arrangement of events” (Sibierska, 2017, p. 48).</a:t>
            </a:r>
          </a:p>
          <a:p>
            <a:r>
              <a:rPr lang="en-US" dirty="0" smtClean="0"/>
              <a:t>Storytelling is “the process of composing narratives [(]i.e.[,] translating the conceptual into the material via a given medium[)]” (Sibierska, 2017, p. 48).</a:t>
            </a:r>
          </a:p>
        </p:txBody>
      </p:sp>
    </p:spTree>
    <p:extLst>
      <p:ext uri="{BB962C8B-B14F-4D97-AF65-F5344CB8AC3E}">
        <p14:creationId xmlns:p14="http://schemas.microsoft.com/office/powerpoint/2010/main" val="345586577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is Storytelling? (2)</a:t>
            </a:r>
          </a:p>
        </p:txBody>
      </p:sp>
      <p:sp>
        <p:nvSpPr>
          <p:cNvPr id="3" name="Content Placeholder 2"/>
          <p:cNvSpPr>
            <a:spLocks noGrp="1"/>
          </p:cNvSpPr>
          <p:nvPr>
            <p:ph idx="1"/>
          </p:nvPr>
        </p:nvSpPr>
        <p:spPr/>
        <p:txBody>
          <a:bodyPr>
            <a:normAutofit lnSpcReduction="10000"/>
          </a:bodyPr>
          <a:lstStyle/>
          <a:p>
            <a:r>
              <a:rPr lang="en-US" dirty="0" smtClean="0"/>
              <a:t>Roles </a:t>
            </a:r>
            <a:r>
              <a:rPr lang="en-US" dirty="0"/>
              <a:t>of storytelling (Laurell &amp; Söderman, 2018)</a:t>
            </a:r>
          </a:p>
          <a:p>
            <a:pPr lvl="1"/>
            <a:r>
              <a:rPr lang="en-US" dirty="0" smtClean="0"/>
              <a:t>Combination of contents: “Receivers … relate novel stories with one already experienced” (p. 341).</a:t>
            </a:r>
          </a:p>
          <a:p>
            <a:pPr lvl="1"/>
            <a:r>
              <a:rPr lang="en-US" dirty="0" smtClean="0"/>
              <a:t>Relational: embedding stories with experiences</a:t>
            </a:r>
          </a:p>
          <a:p>
            <a:pPr lvl="1"/>
            <a:r>
              <a:rPr lang="en-US" dirty="0" smtClean="0"/>
              <a:t>Communication: “Storytelling activates same part of the brain that are activated by sensory stimuli” (p. 341).</a:t>
            </a:r>
          </a:p>
          <a:p>
            <a:pPr lvl="1"/>
            <a:r>
              <a:rPr lang="en-US" dirty="0" smtClean="0"/>
              <a:t>Marketing: “storytelling as Marketing” (p. 341)  </a:t>
            </a:r>
            <a:endParaRPr lang="en-US" dirty="0"/>
          </a:p>
        </p:txBody>
      </p:sp>
    </p:spTree>
    <p:extLst>
      <p:ext uri="{BB962C8B-B14F-4D97-AF65-F5344CB8AC3E}">
        <p14:creationId xmlns:p14="http://schemas.microsoft.com/office/powerpoint/2010/main" val="332719254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Personal Branding in the 21</a:t>
            </a:r>
            <a:r>
              <a:rPr lang="en-US" baseline="30000" dirty="0"/>
              <a:t>st</a:t>
            </a:r>
            <a:r>
              <a:rPr lang="en-US" dirty="0"/>
              <a:t> Century</a:t>
            </a:r>
          </a:p>
        </p:txBody>
      </p:sp>
      <p:sp>
        <p:nvSpPr>
          <p:cNvPr id="3" name="Content Placeholder 2"/>
          <p:cNvSpPr>
            <a:spLocks noGrp="1"/>
          </p:cNvSpPr>
          <p:nvPr>
            <p:ph idx="1"/>
          </p:nvPr>
        </p:nvSpPr>
        <p:spPr/>
        <p:txBody>
          <a:bodyPr>
            <a:normAutofit/>
          </a:bodyPr>
          <a:lstStyle/>
          <a:p>
            <a:r>
              <a:rPr lang="en-US" dirty="0"/>
              <a:t>Digital storytelling (Jones &amp; Leverenz, 2017; Kortegast &amp; Davis, 2017; Kupchella, 2018; Thoss, Ensslin, &amp; Ciccoricco, 2018)</a:t>
            </a:r>
          </a:p>
          <a:p>
            <a:pPr lvl="1"/>
            <a:r>
              <a:rPr lang="en-US" dirty="0"/>
              <a:t>Same structure of </a:t>
            </a:r>
            <a:r>
              <a:rPr lang="en-US" dirty="0" smtClean="0"/>
              <a:t>story</a:t>
            </a:r>
          </a:p>
          <a:p>
            <a:pPr marL="457200" lvl="1" indent="0">
              <a:buNone/>
            </a:pPr>
            <a:endParaRPr lang="en-US" dirty="0"/>
          </a:p>
          <a:p>
            <a:pPr lvl="1"/>
            <a:r>
              <a:rPr lang="en-US" dirty="0"/>
              <a:t>Personal branding </a:t>
            </a:r>
          </a:p>
        </p:txBody>
      </p:sp>
    </p:spTree>
    <p:extLst>
      <p:ext uri="{BB962C8B-B14F-4D97-AF65-F5344CB8AC3E}">
        <p14:creationId xmlns:p14="http://schemas.microsoft.com/office/powerpoint/2010/main" val="67375203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Storytelling as a Writing Technique</a:t>
            </a:r>
          </a:p>
        </p:txBody>
      </p:sp>
      <p:sp>
        <p:nvSpPr>
          <p:cNvPr id="3" name="Subtitle 2"/>
          <p:cNvSpPr>
            <a:spLocks noGrp="1"/>
          </p:cNvSpPr>
          <p:nvPr>
            <p:ph type="subTitle" idx="1"/>
          </p:nvPr>
        </p:nvSpPr>
        <p:spPr/>
        <p:txBody>
          <a:bodyPr/>
          <a:lstStyle/>
          <a:p>
            <a:r>
              <a:rPr lang="en-US" dirty="0"/>
              <a:t>  </a:t>
            </a:r>
          </a:p>
        </p:txBody>
      </p:sp>
    </p:spTree>
    <p:extLst>
      <p:ext uri="{BB962C8B-B14F-4D97-AF65-F5344CB8AC3E}">
        <p14:creationId xmlns:p14="http://schemas.microsoft.com/office/powerpoint/2010/main" val="207440813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Procedure of Writing Process Using Storytelling as a Technique</a:t>
            </a:r>
          </a:p>
        </p:txBody>
      </p:sp>
      <p:sp>
        <p:nvSpPr>
          <p:cNvPr id="3" name="Content Placeholder 2"/>
          <p:cNvSpPr>
            <a:spLocks noGrp="1"/>
          </p:cNvSpPr>
          <p:nvPr>
            <p:ph idx="1"/>
          </p:nvPr>
        </p:nvSpPr>
        <p:spPr/>
        <p:txBody>
          <a:bodyPr/>
          <a:lstStyle/>
          <a:p>
            <a:r>
              <a:rPr lang="en-US" dirty="0"/>
              <a:t>The procedure is starting with the basic story in the form of an outline. </a:t>
            </a:r>
          </a:p>
          <a:p>
            <a:r>
              <a:rPr lang="en-US" dirty="0"/>
              <a:t>Any research would then be completed. </a:t>
            </a:r>
          </a:p>
          <a:p>
            <a:r>
              <a:rPr lang="en-US" dirty="0"/>
              <a:t>Then, using the outline from the story, research and details around the story are added. </a:t>
            </a:r>
          </a:p>
          <a:p>
            <a:r>
              <a:rPr lang="en-US" dirty="0"/>
              <a:t>Once the outline is completed, the text is written out. </a:t>
            </a:r>
          </a:p>
          <a:p>
            <a:endParaRPr lang="en-US" dirty="0"/>
          </a:p>
        </p:txBody>
      </p:sp>
    </p:spTree>
    <p:extLst>
      <p:ext uri="{BB962C8B-B14F-4D97-AF65-F5344CB8AC3E}">
        <p14:creationId xmlns:p14="http://schemas.microsoft.com/office/powerpoint/2010/main" val="375972545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How Is Storytelling Used in My Classes for Assignments? (1)</a:t>
            </a:r>
            <a:br>
              <a:rPr lang="en-US" dirty="0"/>
            </a:br>
            <a:endParaRPr lang="en-US" dirty="0"/>
          </a:p>
        </p:txBody>
      </p:sp>
      <p:sp>
        <p:nvSpPr>
          <p:cNvPr id="3" name="Content Placeholder 2"/>
          <p:cNvSpPr>
            <a:spLocks noGrp="1"/>
          </p:cNvSpPr>
          <p:nvPr>
            <p:ph idx="1"/>
          </p:nvPr>
        </p:nvSpPr>
        <p:spPr/>
        <p:txBody>
          <a:bodyPr/>
          <a:lstStyle/>
          <a:p>
            <a:r>
              <a:rPr lang="en-US" dirty="0"/>
              <a:t>ePortfolio</a:t>
            </a:r>
          </a:p>
          <a:p>
            <a:pPr lvl="1"/>
            <a:r>
              <a:rPr lang="en-US" dirty="0"/>
              <a:t>About Me section of ePortfolio</a:t>
            </a:r>
          </a:p>
          <a:p>
            <a:pPr lvl="1"/>
            <a:r>
              <a:rPr lang="en-US" dirty="0"/>
              <a:t>Resume page</a:t>
            </a:r>
          </a:p>
          <a:p>
            <a:pPr lvl="1"/>
            <a:r>
              <a:rPr lang="en-US" dirty="0"/>
              <a:t>Academic Materials page</a:t>
            </a:r>
          </a:p>
          <a:p>
            <a:pPr lvl="2"/>
            <a:r>
              <a:rPr lang="en-US" dirty="0"/>
              <a:t>Coursework and projects from classes </a:t>
            </a:r>
          </a:p>
          <a:p>
            <a:pPr lvl="1"/>
            <a:r>
              <a:rPr lang="en-US" dirty="0"/>
              <a:t>Additional pages that highlight </a:t>
            </a:r>
            <a:r>
              <a:rPr lang="en-US" dirty="0" smtClean="0"/>
              <a:t>events and achievements, </a:t>
            </a:r>
            <a:r>
              <a:rPr lang="en-US" dirty="0"/>
              <a:t>and hard and soft skills</a:t>
            </a:r>
          </a:p>
          <a:p>
            <a:endParaRPr lang="en-US" dirty="0"/>
          </a:p>
          <a:p>
            <a:endParaRPr lang="en-US" dirty="0"/>
          </a:p>
        </p:txBody>
      </p:sp>
    </p:spTree>
    <p:extLst>
      <p:ext uri="{BB962C8B-B14F-4D97-AF65-F5344CB8AC3E}">
        <p14:creationId xmlns:p14="http://schemas.microsoft.com/office/powerpoint/2010/main" val="128596349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How Is Storytelling Used in My Classes for Assignments? (2)</a:t>
            </a:r>
          </a:p>
        </p:txBody>
      </p:sp>
      <p:sp>
        <p:nvSpPr>
          <p:cNvPr id="3" name="Content Placeholder 2"/>
          <p:cNvSpPr>
            <a:spLocks noGrp="1"/>
          </p:cNvSpPr>
          <p:nvPr>
            <p:ph idx="1"/>
          </p:nvPr>
        </p:nvSpPr>
        <p:spPr/>
        <p:txBody>
          <a:bodyPr/>
          <a:lstStyle/>
          <a:p>
            <a:r>
              <a:rPr lang="en-US" dirty="0"/>
              <a:t>LinkedIn profile </a:t>
            </a:r>
          </a:p>
          <a:p>
            <a:pPr lvl="1"/>
            <a:r>
              <a:rPr lang="en-US" dirty="0"/>
              <a:t>Guest speaker from Career Services</a:t>
            </a:r>
          </a:p>
          <a:p>
            <a:pPr lvl="1"/>
            <a:r>
              <a:rPr lang="en-US" dirty="0"/>
              <a:t>Counts as an assignments </a:t>
            </a:r>
          </a:p>
          <a:p>
            <a:pPr lvl="1"/>
            <a:r>
              <a:rPr lang="en-US" dirty="0"/>
              <a:t>Storytelling in social media (e.g., LinkedIn) (Career Builder, 2017) </a:t>
            </a:r>
            <a:endParaRPr lang="en-US" dirty="0" smtClean="0"/>
          </a:p>
          <a:p>
            <a:pPr lvl="1"/>
            <a:r>
              <a:rPr lang="en-US" dirty="0" smtClean="0"/>
              <a:t>30-second pitch </a:t>
            </a:r>
            <a:endParaRPr lang="en-US" dirty="0"/>
          </a:p>
          <a:p>
            <a:endParaRPr lang="en-US" dirty="0"/>
          </a:p>
        </p:txBody>
      </p:sp>
    </p:spTree>
    <p:extLst>
      <p:ext uri="{BB962C8B-B14F-4D97-AF65-F5344CB8AC3E}">
        <p14:creationId xmlns:p14="http://schemas.microsoft.com/office/powerpoint/2010/main" val="222773313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84065"/>
            <a:ext cx="8229600" cy="1143000"/>
          </a:xfrm>
        </p:spPr>
        <p:txBody>
          <a:bodyPr>
            <a:normAutofit fontScale="90000"/>
          </a:bodyPr>
          <a:lstStyle/>
          <a:p>
            <a:r>
              <a:rPr lang="en-US" dirty="0"/>
              <a:t>How Is Storytelling Used in My Classes for Assignments? (3)</a:t>
            </a:r>
          </a:p>
        </p:txBody>
      </p:sp>
      <p:sp>
        <p:nvSpPr>
          <p:cNvPr id="3" name="Content Placeholder 2"/>
          <p:cNvSpPr>
            <a:spLocks noGrp="1"/>
          </p:cNvSpPr>
          <p:nvPr>
            <p:ph idx="1"/>
          </p:nvPr>
        </p:nvSpPr>
        <p:spPr/>
        <p:txBody>
          <a:bodyPr>
            <a:normAutofit lnSpcReduction="10000"/>
          </a:bodyPr>
          <a:lstStyle/>
          <a:p>
            <a:r>
              <a:rPr lang="en-US" dirty="0"/>
              <a:t>Press release </a:t>
            </a:r>
          </a:p>
          <a:p>
            <a:pPr lvl="1"/>
            <a:r>
              <a:rPr lang="en-US" dirty="0"/>
              <a:t>A summary from the news of any hot topic in a student’s major </a:t>
            </a:r>
          </a:p>
          <a:p>
            <a:pPr lvl="1"/>
            <a:r>
              <a:rPr lang="en-US" dirty="0"/>
              <a:t>Structure of news </a:t>
            </a:r>
          </a:p>
          <a:p>
            <a:pPr lvl="2"/>
            <a:r>
              <a:rPr lang="en-US" dirty="0"/>
              <a:t>“Stories … take shape before a word is written. (Buozis &amp; Creech, 2018, p. 1434).</a:t>
            </a:r>
          </a:p>
          <a:p>
            <a:pPr lvl="2"/>
            <a:r>
              <a:rPr lang="en-US" dirty="0"/>
              <a:t>“Structures of meaning precede reporting and writing” (Buozis &amp; Creech, 2018, p. 1434). </a:t>
            </a:r>
          </a:p>
          <a:p>
            <a:pPr lvl="2"/>
            <a:r>
              <a:rPr lang="en-US" dirty="0"/>
              <a:t>Stories have to fit “a particular time and place” (Buozis &amp; Creech, 2018, p. 1434), with an emphasis on history and culture. </a:t>
            </a:r>
          </a:p>
          <a:p>
            <a:pPr lvl="2"/>
            <a:endParaRPr lang="en-US" dirty="0"/>
          </a:p>
          <a:p>
            <a:pPr lvl="2"/>
            <a:endParaRPr lang="en-US" dirty="0"/>
          </a:p>
          <a:p>
            <a:pPr lvl="2"/>
            <a:endParaRPr lang="en-US" dirty="0"/>
          </a:p>
          <a:p>
            <a:endParaRPr lang="en-US" dirty="0"/>
          </a:p>
        </p:txBody>
      </p:sp>
    </p:spTree>
    <p:extLst>
      <p:ext uri="{BB962C8B-B14F-4D97-AF65-F5344CB8AC3E}">
        <p14:creationId xmlns:p14="http://schemas.microsoft.com/office/powerpoint/2010/main" val="225589623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How Is Storytelling Used in My Classes for Assignments? </a:t>
            </a:r>
            <a:r>
              <a:rPr lang="en-US" dirty="0" smtClean="0"/>
              <a:t>(4)</a:t>
            </a:r>
            <a:endParaRPr lang="en-US" dirty="0"/>
          </a:p>
        </p:txBody>
      </p:sp>
      <p:sp>
        <p:nvSpPr>
          <p:cNvPr id="3" name="Content Placeholder 2"/>
          <p:cNvSpPr>
            <a:spLocks noGrp="1"/>
          </p:cNvSpPr>
          <p:nvPr>
            <p:ph idx="1"/>
          </p:nvPr>
        </p:nvSpPr>
        <p:spPr/>
        <p:txBody>
          <a:bodyPr/>
          <a:lstStyle/>
          <a:p>
            <a:r>
              <a:rPr lang="en-US" dirty="0"/>
              <a:t>Press release </a:t>
            </a:r>
            <a:r>
              <a:rPr lang="en-US" dirty="0" smtClean="0"/>
              <a:t>(con’t)</a:t>
            </a:r>
            <a:endParaRPr lang="en-US" dirty="0"/>
          </a:p>
          <a:p>
            <a:pPr lvl="1"/>
            <a:r>
              <a:rPr lang="en-US" dirty="0" smtClean="0"/>
              <a:t>Structure of the assignment</a:t>
            </a:r>
          </a:p>
          <a:p>
            <a:pPr lvl="2"/>
            <a:r>
              <a:rPr lang="en-US" dirty="0" smtClean="0"/>
              <a:t>Start with a news story as a base</a:t>
            </a:r>
            <a:endParaRPr lang="en-US" dirty="0"/>
          </a:p>
          <a:p>
            <a:pPr lvl="2"/>
            <a:r>
              <a:rPr lang="en-US" dirty="0" smtClean="0"/>
              <a:t>Break story into introduction, body, and conclusion </a:t>
            </a:r>
          </a:p>
          <a:p>
            <a:pPr lvl="2"/>
            <a:r>
              <a:rPr lang="en-US" dirty="0" smtClean="0"/>
              <a:t>Add additional details not in the original news story </a:t>
            </a:r>
            <a:endParaRPr lang="en-US" dirty="0"/>
          </a:p>
          <a:p>
            <a:endParaRPr lang="en-US" dirty="0"/>
          </a:p>
        </p:txBody>
      </p:sp>
    </p:spTree>
    <p:extLst>
      <p:ext uri="{BB962C8B-B14F-4D97-AF65-F5344CB8AC3E}">
        <p14:creationId xmlns:p14="http://schemas.microsoft.com/office/powerpoint/2010/main" val="19951898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Abstract</a:t>
            </a:r>
          </a:p>
        </p:txBody>
      </p:sp>
      <p:sp>
        <p:nvSpPr>
          <p:cNvPr id="3" name="Content Placeholder 2"/>
          <p:cNvSpPr>
            <a:spLocks noGrp="1"/>
          </p:cNvSpPr>
          <p:nvPr>
            <p:ph idx="1"/>
          </p:nvPr>
        </p:nvSpPr>
        <p:spPr/>
        <p:txBody>
          <a:bodyPr>
            <a:normAutofit/>
          </a:bodyPr>
          <a:lstStyle/>
          <a:p>
            <a:pPr marL="0" indent="0">
              <a:buNone/>
            </a:pPr>
            <a:r>
              <a:rPr lang="en-US" dirty="0" smtClean="0"/>
              <a:t>The </a:t>
            </a:r>
            <a:r>
              <a:rPr lang="en-US" dirty="0"/>
              <a:t>purpose of this presentation discusses how storytelling can be used to create English 201A (Writing in the Disciplines) assignments with a focus on online presence and personal branding to bridge the transition to build their market readiness with </a:t>
            </a:r>
            <a:r>
              <a:rPr lang="en-US" dirty="0" smtClean="0"/>
              <a:t>a student </a:t>
            </a:r>
            <a:r>
              <a:rPr lang="en-US"/>
              <a:t>discussing </a:t>
            </a:r>
            <a:r>
              <a:rPr lang="en-US" smtClean="0"/>
              <a:t>her </a:t>
            </a:r>
            <a:r>
              <a:rPr lang="en-US" smtClean="0"/>
              <a:t>experiences</a:t>
            </a:r>
            <a:r>
              <a:rPr lang="en-US" dirty="0"/>
              <a:t>.</a:t>
            </a:r>
          </a:p>
          <a:p>
            <a:pPr marL="0" indent="0">
              <a:buNone/>
            </a:pPr>
            <a:endParaRPr lang="en-US" dirty="0"/>
          </a:p>
        </p:txBody>
      </p:sp>
    </p:spTree>
    <p:extLst>
      <p:ext uri="{BB962C8B-B14F-4D97-AF65-F5344CB8AC3E}">
        <p14:creationId xmlns:p14="http://schemas.microsoft.com/office/powerpoint/2010/main" val="230257597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Benefits of Storytelling</a:t>
            </a:r>
          </a:p>
        </p:txBody>
      </p:sp>
      <p:sp>
        <p:nvSpPr>
          <p:cNvPr id="3" name="Subtitle 2"/>
          <p:cNvSpPr>
            <a:spLocks noGrp="1"/>
          </p:cNvSpPr>
          <p:nvPr>
            <p:ph type="subTitle" idx="1"/>
          </p:nvPr>
        </p:nvSpPr>
        <p:spPr/>
        <p:txBody>
          <a:bodyPr/>
          <a:lstStyle/>
          <a:p>
            <a:r>
              <a:rPr lang="en-US" dirty="0"/>
              <a:t>  </a:t>
            </a:r>
          </a:p>
        </p:txBody>
      </p:sp>
    </p:spTree>
    <p:extLst>
      <p:ext uri="{BB962C8B-B14F-4D97-AF65-F5344CB8AC3E}">
        <p14:creationId xmlns:p14="http://schemas.microsoft.com/office/powerpoint/2010/main" val="221850558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Benefits from Storytelling</a:t>
            </a:r>
          </a:p>
        </p:txBody>
      </p:sp>
      <p:sp>
        <p:nvSpPr>
          <p:cNvPr id="3" name="Content Placeholder 2"/>
          <p:cNvSpPr>
            <a:spLocks noGrp="1"/>
          </p:cNvSpPr>
          <p:nvPr>
            <p:ph idx="1"/>
          </p:nvPr>
        </p:nvSpPr>
        <p:spPr/>
        <p:txBody>
          <a:bodyPr/>
          <a:lstStyle/>
          <a:p>
            <a:r>
              <a:rPr lang="en-US" dirty="0"/>
              <a:t>Can see the big picture in the writing process much earlier </a:t>
            </a:r>
          </a:p>
          <a:p>
            <a:r>
              <a:rPr lang="en-US" dirty="0"/>
              <a:t>Transforms their perspective of writing process </a:t>
            </a:r>
          </a:p>
          <a:p>
            <a:r>
              <a:rPr lang="en-US" dirty="0"/>
              <a:t>Increases their metacognitive abilities </a:t>
            </a:r>
          </a:p>
          <a:p>
            <a:r>
              <a:rPr lang="en-US" dirty="0"/>
              <a:t>Prepares students to create a 30-second pitch (Kupchella, 2018) </a:t>
            </a:r>
          </a:p>
          <a:p>
            <a:pPr marL="0" indent="0">
              <a:buNone/>
            </a:pPr>
            <a:endParaRPr lang="en-US" dirty="0"/>
          </a:p>
          <a:p>
            <a:endParaRPr lang="en-US" dirty="0"/>
          </a:p>
        </p:txBody>
      </p:sp>
    </p:spTree>
    <p:extLst>
      <p:ext uri="{BB962C8B-B14F-4D97-AF65-F5344CB8AC3E}">
        <p14:creationId xmlns:p14="http://schemas.microsoft.com/office/powerpoint/2010/main" val="425095938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Benefits of Storytelling Using ePortfolio (1)</a:t>
            </a:r>
            <a:br>
              <a:rPr lang="en-US" dirty="0"/>
            </a:br>
            <a:endParaRPr lang="en-US" dirty="0"/>
          </a:p>
        </p:txBody>
      </p:sp>
      <p:sp>
        <p:nvSpPr>
          <p:cNvPr id="3" name="Content Placeholder 2"/>
          <p:cNvSpPr>
            <a:spLocks noGrp="1"/>
          </p:cNvSpPr>
          <p:nvPr>
            <p:ph idx="1"/>
          </p:nvPr>
        </p:nvSpPr>
        <p:spPr/>
        <p:txBody>
          <a:bodyPr>
            <a:normAutofit fontScale="92500"/>
          </a:bodyPr>
          <a:lstStyle/>
          <a:p>
            <a:r>
              <a:rPr lang="en-US" dirty="0"/>
              <a:t>Engages students by using a different format to complete assignments (Morreale, Emerson, &amp; Herzog, 2017)</a:t>
            </a:r>
          </a:p>
          <a:p>
            <a:r>
              <a:rPr lang="en-US" dirty="0"/>
              <a:t>Creates a positive online presence </a:t>
            </a:r>
          </a:p>
          <a:p>
            <a:pPr lvl="1"/>
            <a:r>
              <a:rPr lang="en-US" dirty="0"/>
              <a:t>Digital identity (Brooks &amp; Anumudu, 2016; Busch &amp; Davis, 2018; Jones &amp; Leverenz, 2017; Kleppinge, </a:t>
            </a:r>
            <a:r>
              <a:rPr lang="en-US" dirty="0" smtClean="0"/>
              <a:t>2015; Brown Wilson, Slade, Kirby, Downer, Fisher, &amp; Nuessler, 2018)</a:t>
            </a:r>
            <a:endParaRPr lang="en-US" dirty="0"/>
          </a:p>
          <a:p>
            <a:r>
              <a:rPr lang="en-US" dirty="0"/>
              <a:t>Allows unlimited space to post a student’s story </a:t>
            </a:r>
          </a:p>
          <a:p>
            <a:pPr marL="0" indent="0">
              <a:buNone/>
            </a:pPr>
            <a:endParaRPr lang="en-US" dirty="0"/>
          </a:p>
          <a:p>
            <a:pPr marL="0" indent="0">
              <a:buNone/>
            </a:pPr>
            <a:endParaRPr lang="en-US" dirty="0"/>
          </a:p>
        </p:txBody>
      </p:sp>
    </p:spTree>
    <p:extLst>
      <p:ext uri="{BB962C8B-B14F-4D97-AF65-F5344CB8AC3E}">
        <p14:creationId xmlns:p14="http://schemas.microsoft.com/office/powerpoint/2010/main" val="329313722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Benefits of Storytelling Using ePortfolio (2)</a:t>
            </a:r>
          </a:p>
        </p:txBody>
      </p:sp>
      <p:sp>
        <p:nvSpPr>
          <p:cNvPr id="3" name="Content Placeholder 2"/>
          <p:cNvSpPr>
            <a:spLocks noGrp="1"/>
          </p:cNvSpPr>
          <p:nvPr>
            <p:ph idx="1"/>
          </p:nvPr>
        </p:nvSpPr>
        <p:spPr/>
        <p:txBody>
          <a:bodyPr/>
          <a:lstStyle/>
          <a:p>
            <a:r>
              <a:rPr lang="en-US" dirty="0"/>
              <a:t>ePortfolio persistence (Thibodeaux, Cummings, &amp; Harapnuik, 2017)</a:t>
            </a:r>
          </a:p>
          <a:p>
            <a:r>
              <a:rPr lang="en-US" dirty="0"/>
              <a:t>Deep reflection and learning (Harring &amp; Lou, 2016)</a:t>
            </a:r>
          </a:p>
          <a:p>
            <a:pPr lvl="1"/>
            <a:r>
              <a:rPr lang="en-US" dirty="0"/>
              <a:t>High-impact learning (Kilgo, Ezell Sheets, &amp; Pascarella, 2015; Rivera &amp; Loebick, 2017; Wawrynski &amp; Baldwin, 2014)</a:t>
            </a:r>
          </a:p>
        </p:txBody>
      </p:sp>
    </p:spTree>
    <p:extLst>
      <p:ext uri="{BB962C8B-B14F-4D97-AF65-F5344CB8AC3E}">
        <p14:creationId xmlns:p14="http://schemas.microsoft.com/office/powerpoint/2010/main" val="4049029905"/>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Pedagogical Conclusions </a:t>
            </a:r>
          </a:p>
        </p:txBody>
      </p:sp>
      <p:sp>
        <p:nvSpPr>
          <p:cNvPr id="3" name="Subtitle 2"/>
          <p:cNvSpPr>
            <a:spLocks noGrp="1"/>
          </p:cNvSpPr>
          <p:nvPr>
            <p:ph type="subTitle" idx="1"/>
          </p:nvPr>
        </p:nvSpPr>
        <p:spPr/>
        <p:txBody>
          <a:bodyPr/>
          <a:lstStyle/>
          <a:p>
            <a:r>
              <a:rPr lang="en-US" dirty="0"/>
              <a:t>   </a:t>
            </a:r>
          </a:p>
        </p:txBody>
      </p:sp>
    </p:spTree>
    <p:extLst>
      <p:ext uri="{BB962C8B-B14F-4D97-AF65-F5344CB8AC3E}">
        <p14:creationId xmlns:p14="http://schemas.microsoft.com/office/powerpoint/2010/main" val="321241847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Pedagogical Conclusions (1) </a:t>
            </a:r>
            <a:br>
              <a:rPr lang="en-US" dirty="0"/>
            </a:br>
            <a:endParaRPr lang="en-US" dirty="0"/>
          </a:p>
        </p:txBody>
      </p:sp>
      <p:sp>
        <p:nvSpPr>
          <p:cNvPr id="3" name="Content Placeholder 2"/>
          <p:cNvSpPr>
            <a:spLocks noGrp="1"/>
          </p:cNvSpPr>
          <p:nvPr>
            <p:ph idx="1"/>
          </p:nvPr>
        </p:nvSpPr>
        <p:spPr/>
        <p:txBody>
          <a:bodyPr>
            <a:normAutofit fontScale="92500" lnSpcReduction="20000"/>
          </a:bodyPr>
          <a:lstStyle/>
          <a:p>
            <a:pPr lvl="0"/>
            <a:r>
              <a:rPr lang="en-US" dirty="0"/>
              <a:t>If students can relate the text they are writing as a story, it is easier for them to conceptualize their task. </a:t>
            </a:r>
          </a:p>
          <a:p>
            <a:r>
              <a:rPr lang="en-US" dirty="0"/>
              <a:t>Creates opportunities to discover relevance of learning through real-world applications via high-impact learning</a:t>
            </a:r>
          </a:p>
          <a:p>
            <a:r>
              <a:rPr lang="en-US" dirty="0"/>
              <a:t>Although finding internships and jobs is technically the job of Career Services, professors can also help start this process much earlier by incorporating some these assignments in some way into their English composition curricula.  </a:t>
            </a:r>
          </a:p>
        </p:txBody>
      </p:sp>
    </p:spTree>
    <p:extLst>
      <p:ext uri="{BB962C8B-B14F-4D97-AF65-F5344CB8AC3E}">
        <p14:creationId xmlns:p14="http://schemas.microsoft.com/office/powerpoint/2010/main" val="2143524857"/>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Pedagogical Conclusions (2)</a:t>
            </a:r>
          </a:p>
        </p:txBody>
      </p:sp>
      <p:sp>
        <p:nvSpPr>
          <p:cNvPr id="3" name="Content Placeholder 2"/>
          <p:cNvSpPr>
            <a:spLocks noGrp="1"/>
          </p:cNvSpPr>
          <p:nvPr>
            <p:ph idx="1"/>
          </p:nvPr>
        </p:nvSpPr>
        <p:spPr/>
        <p:txBody>
          <a:bodyPr/>
          <a:lstStyle/>
          <a:p>
            <a:r>
              <a:rPr lang="en-US" i="1" dirty="0"/>
              <a:t>Pace University was ranked number one among private, non-profit, four-year institutions nationwide in a list published last week by the Chronicle of Higher Education, “Colleges with the Highest Student-Mobility Rates, 2014.” </a:t>
            </a:r>
          </a:p>
          <a:p>
            <a:pPr marL="0" indent="0">
              <a:buNone/>
            </a:pPr>
            <a:r>
              <a:rPr lang="en-US" i="1" dirty="0"/>
              <a:t>(</a:t>
            </a:r>
            <a:r>
              <a:rPr lang="en-US" u="sng" dirty="0">
                <a:hlinkClick r:id="rId2"/>
              </a:rPr>
              <a:t>http://www.prweb.com/releases/2017/10/prweb14832349.htm</a:t>
            </a:r>
            <a:r>
              <a:rPr lang="en-US" dirty="0"/>
              <a:t>) </a:t>
            </a:r>
          </a:p>
        </p:txBody>
      </p:sp>
    </p:spTree>
    <p:extLst>
      <p:ext uri="{BB962C8B-B14F-4D97-AF65-F5344CB8AC3E}">
        <p14:creationId xmlns:p14="http://schemas.microsoft.com/office/powerpoint/2010/main" val="2513439604"/>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Pedagogical Conclusions </a:t>
            </a:r>
            <a:r>
              <a:rPr lang="en-US" dirty="0" smtClean="0"/>
              <a:t>(3)</a:t>
            </a:r>
            <a:endParaRPr lang="en-US" dirty="0"/>
          </a:p>
        </p:txBody>
      </p:sp>
      <p:sp>
        <p:nvSpPr>
          <p:cNvPr id="3" name="Content Placeholder 2"/>
          <p:cNvSpPr>
            <a:spLocks noGrp="1"/>
          </p:cNvSpPr>
          <p:nvPr>
            <p:ph idx="1"/>
          </p:nvPr>
        </p:nvSpPr>
        <p:spPr/>
        <p:txBody>
          <a:bodyPr>
            <a:normAutofit lnSpcReduction="10000"/>
          </a:bodyPr>
          <a:lstStyle/>
          <a:p>
            <a:r>
              <a:rPr lang="en-US" dirty="0"/>
              <a:t>ePortfolio is one way to tell a complete personal story, which can be used for personal branding.</a:t>
            </a:r>
          </a:p>
          <a:p>
            <a:r>
              <a:rPr lang="en-US" dirty="0" smtClean="0"/>
              <a:t>ePortfolio is not widely used by faculty.</a:t>
            </a:r>
          </a:p>
          <a:p>
            <a:pPr lvl="1"/>
            <a:r>
              <a:rPr lang="en-US" dirty="0" smtClean="0"/>
              <a:t>Currently, around sixty-five faculty members have their students use ePortfolio. </a:t>
            </a:r>
          </a:p>
          <a:p>
            <a:pPr lvl="2"/>
            <a:r>
              <a:rPr lang="en-US" dirty="0" smtClean="0"/>
              <a:t>It is unclear how many of these professors have and use an ePortfolio themselves (Pace University ITS System, 2019).</a:t>
            </a:r>
          </a:p>
          <a:p>
            <a:pPr lvl="1"/>
            <a:r>
              <a:rPr lang="en-US" dirty="0" smtClean="0"/>
              <a:t>ePortfolio is a student-centered tool.</a:t>
            </a:r>
          </a:p>
        </p:txBody>
      </p:sp>
    </p:spTree>
    <p:extLst>
      <p:ext uri="{BB962C8B-B14F-4D97-AF65-F5344CB8AC3E}">
        <p14:creationId xmlns:p14="http://schemas.microsoft.com/office/powerpoint/2010/main" val="2771481266"/>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Pedagogical Conclusions </a:t>
            </a:r>
            <a:r>
              <a:rPr lang="en-US" dirty="0" smtClean="0"/>
              <a:t>(4)</a:t>
            </a:r>
            <a:endParaRPr lang="en-US" dirty="0"/>
          </a:p>
        </p:txBody>
      </p:sp>
      <p:sp>
        <p:nvSpPr>
          <p:cNvPr id="3" name="Content Placeholder 2"/>
          <p:cNvSpPr>
            <a:spLocks noGrp="1"/>
          </p:cNvSpPr>
          <p:nvPr>
            <p:ph idx="1"/>
          </p:nvPr>
        </p:nvSpPr>
        <p:spPr/>
        <p:txBody>
          <a:bodyPr/>
          <a:lstStyle/>
          <a:p>
            <a:r>
              <a:rPr lang="en-US" dirty="0"/>
              <a:t>ePortfolio is not widely used by faculty</a:t>
            </a:r>
            <a:r>
              <a:rPr lang="en-US" dirty="0" smtClean="0"/>
              <a:t>. (con’t)</a:t>
            </a:r>
            <a:endParaRPr lang="en-US" dirty="0"/>
          </a:p>
          <a:p>
            <a:pPr lvl="1"/>
            <a:r>
              <a:rPr lang="en-US" dirty="0" smtClean="0"/>
              <a:t>Faculty lack awareness of how to incorporate ePortfolio with course objectives and developed competences (Scholtz, Tse, &amp; Lithgow, 2017). </a:t>
            </a:r>
          </a:p>
          <a:p>
            <a:pPr lvl="2"/>
            <a:r>
              <a:rPr lang="en-US" dirty="0" smtClean="0"/>
              <a:t>Show the purpose of ePortfolio, which will motivate students to use it enthusiastically. </a:t>
            </a:r>
          </a:p>
        </p:txBody>
      </p:sp>
    </p:spTree>
    <p:extLst>
      <p:ext uri="{BB962C8B-B14F-4D97-AF65-F5344CB8AC3E}">
        <p14:creationId xmlns:p14="http://schemas.microsoft.com/office/powerpoint/2010/main" val="3900845236"/>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Pedagogical Conclusions </a:t>
            </a:r>
            <a:r>
              <a:rPr lang="en-US" dirty="0" smtClean="0"/>
              <a:t>(5)</a:t>
            </a:r>
            <a:endParaRPr lang="en-US" dirty="0"/>
          </a:p>
        </p:txBody>
      </p:sp>
      <p:sp>
        <p:nvSpPr>
          <p:cNvPr id="3" name="Content Placeholder 2"/>
          <p:cNvSpPr>
            <a:spLocks noGrp="1"/>
          </p:cNvSpPr>
          <p:nvPr>
            <p:ph idx="1"/>
          </p:nvPr>
        </p:nvSpPr>
        <p:spPr/>
        <p:txBody>
          <a:bodyPr/>
          <a:lstStyle/>
          <a:p>
            <a:pPr lvl="1"/>
            <a:r>
              <a:rPr lang="en-US" dirty="0"/>
              <a:t>The MUSIC </a:t>
            </a:r>
            <a:r>
              <a:rPr lang="en-US" dirty="0" smtClean="0"/>
              <a:t>Model of Motivation can </a:t>
            </a:r>
            <a:r>
              <a:rPr lang="en-US" dirty="0"/>
              <a:t>help increase awareness of </a:t>
            </a:r>
            <a:r>
              <a:rPr lang="en-US" dirty="0" smtClean="0"/>
              <a:t>ePortfolio</a:t>
            </a:r>
            <a:r>
              <a:rPr lang="en-US" dirty="0"/>
              <a:t> </a:t>
            </a:r>
            <a:r>
              <a:rPr lang="en-US" dirty="0" smtClean="0"/>
              <a:t>(Chittum, 2018). </a:t>
            </a:r>
            <a:endParaRPr lang="en-US" dirty="0"/>
          </a:p>
          <a:p>
            <a:pPr lvl="2"/>
            <a:r>
              <a:rPr lang="en-US" dirty="0" err="1" smtClean="0"/>
              <a:t>eM</a:t>
            </a:r>
            <a:r>
              <a:rPr lang="en-US" dirty="0" err="1" smtClean="0"/>
              <a:t>powerment</a:t>
            </a:r>
            <a:endParaRPr lang="en-US" dirty="0"/>
          </a:p>
          <a:p>
            <a:pPr lvl="2"/>
            <a:r>
              <a:rPr lang="en-US" dirty="0"/>
              <a:t>Usefulness</a:t>
            </a:r>
          </a:p>
          <a:p>
            <a:pPr lvl="2"/>
            <a:r>
              <a:rPr lang="en-US" dirty="0" smtClean="0"/>
              <a:t>Success</a:t>
            </a:r>
          </a:p>
          <a:p>
            <a:pPr lvl="2"/>
            <a:r>
              <a:rPr lang="en-US" dirty="0" smtClean="0"/>
              <a:t>Interest</a:t>
            </a:r>
          </a:p>
          <a:p>
            <a:pPr lvl="2"/>
            <a:r>
              <a:rPr lang="en-US" dirty="0" smtClean="0"/>
              <a:t>Caring </a:t>
            </a:r>
            <a:endParaRPr lang="en-US" dirty="0"/>
          </a:p>
          <a:p>
            <a:endParaRPr lang="en-US" dirty="0"/>
          </a:p>
        </p:txBody>
      </p:sp>
    </p:spTree>
    <p:extLst>
      <p:ext uri="{BB962C8B-B14F-4D97-AF65-F5344CB8AC3E}">
        <p14:creationId xmlns:p14="http://schemas.microsoft.com/office/powerpoint/2010/main" val="126431001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Agenda</a:t>
            </a:r>
          </a:p>
        </p:txBody>
      </p:sp>
      <p:sp>
        <p:nvSpPr>
          <p:cNvPr id="3" name="Content Placeholder 2"/>
          <p:cNvSpPr>
            <a:spLocks noGrp="1"/>
          </p:cNvSpPr>
          <p:nvPr>
            <p:ph idx="1"/>
          </p:nvPr>
        </p:nvSpPr>
        <p:spPr>
          <a:xfrm>
            <a:off x="484189" y="1600200"/>
            <a:ext cx="8229600" cy="4525963"/>
          </a:xfrm>
        </p:spPr>
        <p:txBody>
          <a:bodyPr/>
          <a:lstStyle/>
          <a:p>
            <a:r>
              <a:rPr lang="en-US" dirty="0"/>
              <a:t>Today’s Society</a:t>
            </a:r>
          </a:p>
          <a:p>
            <a:r>
              <a:rPr lang="en-US" dirty="0"/>
              <a:t>Writing in the Disciplines (ENG 201A)</a:t>
            </a:r>
          </a:p>
          <a:p>
            <a:r>
              <a:rPr lang="en-US" dirty="0"/>
              <a:t>Storytelling</a:t>
            </a:r>
          </a:p>
          <a:p>
            <a:r>
              <a:rPr lang="en-US" dirty="0"/>
              <a:t>Storytelling as a Writing Technique </a:t>
            </a:r>
          </a:p>
          <a:p>
            <a:r>
              <a:rPr lang="en-US" dirty="0"/>
              <a:t>Benefits of Using Storytelling as a Technique</a:t>
            </a:r>
          </a:p>
          <a:p>
            <a:r>
              <a:rPr lang="en-US" dirty="0"/>
              <a:t>Benefits of Using ePortfolio for Storytelling</a:t>
            </a:r>
          </a:p>
          <a:p>
            <a:r>
              <a:rPr lang="en-US" dirty="0"/>
              <a:t>Pedagogical Conclusions </a:t>
            </a:r>
          </a:p>
          <a:p>
            <a:endParaRPr lang="en-US" dirty="0"/>
          </a:p>
          <a:p>
            <a:endParaRPr lang="en-US" dirty="0"/>
          </a:p>
          <a:p>
            <a:endParaRPr lang="en-US" dirty="0"/>
          </a:p>
        </p:txBody>
      </p:sp>
    </p:spTree>
    <p:extLst>
      <p:ext uri="{BB962C8B-B14F-4D97-AF65-F5344CB8AC3E}">
        <p14:creationId xmlns:p14="http://schemas.microsoft.com/office/powerpoint/2010/main" val="296347129"/>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References</a:t>
            </a:r>
          </a:p>
        </p:txBody>
      </p:sp>
      <p:sp>
        <p:nvSpPr>
          <p:cNvPr id="3" name="Subtitle 2"/>
          <p:cNvSpPr>
            <a:spLocks noGrp="1"/>
          </p:cNvSpPr>
          <p:nvPr>
            <p:ph type="subTitle" idx="1"/>
          </p:nvPr>
        </p:nvSpPr>
        <p:spPr/>
        <p:txBody>
          <a:bodyPr/>
          <a:lstStyle/>
          <a:p>
            <a:r>
              <a:rPr lang="en-US" dirty="0"/>
              <a:t>   </a:t>
            </a:r>
          </a:p>
        </p:txBody>
      </p:sp>
    </p:spTree>
    <p:extLst>
      <p:ext uri="{BB962C8B-B14F-4D97-AF65-F5344CB8AC3E}">
        <p14:creationId xmlns:p14="http://schemas.microsoft.com/office/powerpoint/2010/main" val="1533370043"/>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References (1)</a:t>
            </a:r>
          </a:p>
        </p:txBody>
      </p:sp>
      <p:sp>
        <p:nvSpPr>
          <p:cNvPr id="3" name="Content Placeholder 2"/>
          <p:cNvSpPr>
            <a:spLocks noGrp="1"/>
          </p:cNvSpPr>
          <p:nvPr>
            <p:ph idx="1"/>
          </p:nvPr>
        </p:nvSpPr>
        <p:spPr/>
        <p:txBody>
          <a:bodyPr>
            <a:normAutofit lnSpcReduction="10000"/>
          </a:bodyPr>
          <a:lstStyle/>
          <a:p>
            <a:r>
              <a:rPr lang="en-US" dirty="0"/>
              <a:t>Brooks, A. K., &amp; Anumudu, C. (2015). Identity development in personal branding instruction. </a:t>
            </a:r>
            <a:r>
              <a:rPr lang="en-US" i="1" dirty="0"/>
              <a:t>Adult Learning, 27</a:t>
            </a:r>
            <a:r>
              <a:rPr lang="en-US" dirty="0"/>
              <a:t>(1), 23-29. DOI: 10.1177/1045159515616968</a:t>
            </a:r>
          </a:p>
          <a:p>
            <a:r>
              <a:rPr lang="en-US" dirty="0" smtClean="0"/>
              <a:t>Brown Wilson, C., Slade, C., Kirby, M. M., Downer, T., Fisher, M. B., Nuessler, S. (2018). Digital ethics and the use of ePortfolio: A scoping review of the literature. </a:t>
            </a:r>
            <a:r>
              <a:rPr lang="en-US" i="1" dirty="0" smtClean="0"/>
              <a:t>International Journal of ePortfolio, 8</a:t>
            </a:r>
            <a:r>
              <a:rPr lang="en-US" dirty="0" smtClean="0"/>
              <a:t>(2), 115-125.  </a:t>
            </a:r>
            <a:endParaRPr lang="en-US" dirty="0"/>
          </a:p>
        </p:txBody>
      </p:sp>
    </p:spTree>
    <p:extLst>
      <p:ext uri="{BB962C8B-B14F-4D97-AF65-F5344CB8AC3E}">
        <p14:creationId xmlns:p14="http://schemas.microsoft.com/office/powerpoint/2010/main" val="3106027722"/>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 (2)</a:t>
            </a:r>
            <a:endParaRPr lang="en-US" dirty="0"/>
          </a:p>
        </p:txBody>
      </p:sp>
      <p:sp>
        <p:nvSpPr>
          <p:cNvPr id="3" name="Content Placeholder 2"/>
          <p:cNvSpPr>
            <a:spLocks noGrp="1"/>
          </p:cNvSpPr>
          <p:nvPr>
            <p:ph idx="1"/>
          </p:nvPr>
        </p:nvSpPr>
        <p:spPr/>
        <p:txBody>
          <a:bodyPr/>
          <a:lstStyle/>
          <a:p>
            <a:r>
              <a:rPr lang="en-US" dirty="0"/>
              <a:t>Buozis, M., &amp; Creech, B. (2018). Reading news as narrative. </a:t>
            </a:r>
            <a:r>
              <a:rPr lang="en-US" i="1" dirty="0"/>
              <a:t>Journalism Studies, 19</a:t>
            </a:r>
            <a:r>
              <a:rPr lang="en-US" dirty="0"/>
              <a:t>(10), 1430-1446. DOI: </a:t>
            </a:r>
            <a:r>
              <a:rPr lang="en-US" dirty="0" smtClean="0"/>
              <a:t>10.1080/1461670X.2017.1279030</a:t>
            </a:r>
          </a:p>
          <a:p>
            <a:r>
              <a:rPr lang="en-US" dirty="0"/>
              <a:t>Busch, P. S., &amp; Davis, S. W. (2018, Fall). Inside out personal branding (IOPB): Using Gallop Clifton StrengthsFinder 2.0 and 360Reach. </a:t>
            </a:r>
            <a:r>
              <a:rPr lang="en-US" i="1" dirty="0"/>
              <a:t>Marketing Education Review, 28</a:t>
            </a:r>
            <a:r>
              <a:rPr lang="en-US" dirty="0"/>
              <a:t>(3), 187-202). DOI: 10.1080/10528008.2017.1367930</a:t>
            </a:r>
          </a:p>
          <a:p>
            <a:endParaRPr lang="en-US" dirty="0"/>
          </a:p>
        </p:txBody>
      </p:sp>
    </p:spTree>
    <p:extLst>
      <p:ext uri="{BB962C8B-B14F-4D97-AF65-F5344CB8AC3E}">
        <p14:creationId xmlns:p14="http://schemas.microsoft.com/office/powerpoint/2010/main" val="1688019268"/>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References </a:t>
            </a:r>
            <a:r>
              <a:rPr lang="en-US" dirty="0" smtClean="0"/>
              <a:t>(3)</a:t>
            </a:r>
            <a:endParaRPr lang="en-US" dirty="0"/>
          </a:p>
        </p:txBody>
      </p:sp>
      <p:sp>
        <p:nvSpPr>
          <p:cNvPr id="3" name="Content Placeholder 2"/>
          <p:cNvSpPr>
            <a:spLocks noGrp="1"/>
          </p:cNvSpPr>
          <p:nvPr>
            <p:ph idx="1"/>
          </p:nvPr>
        </p:nvSpPr>
        <p:spPr/>
        <p:txBody>
          <a:bodyPr>
            <a:normAutofit/>
          </a:bodyPr>
          <a:lstStyle/>
          <a:p>
            <a:r>
              <a:rPr lang="en-US" dirty="0" smtClean="0"/>
              <a:t>Career </a:t>
            </a:r>
            <a:r>
              <a:rPr lang="en-US" dirty="0"/>
              <a:t>Builder. (2017, June 15). Number of Employers Using Social Media to Screen Candidates at All-Time High, Finds Latest CareerBuilder Study. Retrieved from </a:t>
            </a:r>
            <a:r>
              <a:rPr lang="en-US" u="sng" dirty="0">
                <a:hlinkClick r:id="rId2"/>
              </a:rPr>
              <a:t>http://press.careerbuilder.com/2017-06-15-Number-of-Employers-Using-Social-Media-to-Screen-Candidates-at-All-Time-High-Finds-Latest-CareerBuilder-Study</a:t>
            </a:r>
            <a:r>
              <a:rPr lang="en-US" dirty="0"/>
              <a:t> </a:t>
            </a:r>
          </a:p>
        </p:txBody>
      </p:sp>
    </p:spTree>
    <p:extLst>
      <p:ext uri="{BB962C8B-B14F-4D97-AF65-F5344CB8AC3E}">
        <p14:creationId xmlns:p14="http://schemas.microsoft.com/office/powerpoint/2010/main" val="1580144534"/>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 (4)</a:t>
            </a:r>
            <a:endParaRPr lang="en-US" dirty="0"/>
          </a:p>
        </p:txBody>
      </p:sp>
      <p:sp>
        <p:nvSpPr>
          <p:cNvPr id="3" name="Content Placeholder 2"/>
          <p:cNvSpPr>
            <a:spLocks noGrp="1"/>
          </p:cNvSpPr>
          <p:nvPr>
            <p:ph idx="1"/>
          </p:nvPr>
        </p:nvSpPr>
        <p:spPr/>
        <p:txBody>
          <a:bodyPr>
            <a:normAutofit/>
          </a:bodyPr>
          <a:lstStyle/>
          <a:p>
            <a:r>
              <a:rPr lang="en-US" dirty="0" smtClean="0"/>
              <a:t>Chittum, J. (2018). The theory-to-practice ePortfolio: An assignment to facilitate motivation and higher order thinking. </a:t>
            </a:r>
            <a:r>
              <a:rPr lang="en-US" i="1" dirty="0" smtClean="0"/>
              <a:t>International Journal of ePortfolio, 8</a:t>
            </a:r>
            <a:r>
              <a:rPr lang="en-US" dirty="0" smtClean="0"/>
              <a:t>(1), 27-42.</a:t>
            </a:r>
          </a:p>
          <a:p>
            <a:r>
              <a:rPr lang="en-US" dirty="0"/>
              <a:t>Harring, K., &amp; Luo, T. (2016, Summer). ePortfolios: Supporting reflection and deep learning in high-impact practices. </a:t>
            </a:r>
            <a:r>
              <a:rPr lang="en-US" i="1" dirty="0"/>
              <a:t>Peer Review, 18</a:t>
            </a:r>
            <a:r>
              <a:rPr lang="en-US" dirty="0"/>
              <a:t>(3), 9-12. </a:t>
            </a:r>
            <a:r>
              <a:rPr lang="en-US" dirty="0" smtClean="0"/>
              <a:t> </a:t>
            </a:r>
            <a:endParaRPr lang="en-US" dirty="0"/>
          </a:p>
        </p:txBody>
      </p:sp>
    </p:spTree>
    <p:extLst>
      <p:ext uri="{BB962C8B-B14F-4D97-AF65-F5344CB8AC3E}">
        <p14:creationId xmlns:p14="http://schemas.microsoft.com/office/powerpoint/2010/main" val="1521186280"/>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References </a:t>
            </a:r>
            <a:r>
              <a:rPr lang="en-US" dirty="0" smtClean="0"/>
              <a:t>(5)</a:t>
            </a:r>
            <a:endParaRPr lang="en-US" dirty="0"/>
          </a:p>
        </p:txBody>
      </p:sp>
      <p:sp>
        <p:nvSpPr>
          <p:cNvPr id="3" name="Content Placeholder 2"/>
          <p:cNvSpPr>
            <a:spLocks noGrp="1"/>
          </p:cNvSpPr>
          <p:nvPr>
            <p:ph idx="1"/>
          </p:nvPr>
        </p:nvSpPr>
        <p:spPr/>
        <p:txBody>
          <a:bodyPr>
            <a:normAutofit lnSpcReduction="10000"/>
          </a:bodyPr>
          <a:lstStyle/>
          <a:p>
            <a:r>
              <a:rPr lang="en-US" dirty="0" smtClean="0"/>
              <a:t>Jones</a:t>
            </a:r>
            <a:r>
              <a:rPr lang="en-US" dirty="0"/>
              <a:t>, B., &amp; Leverenz, C. (2017). Building personal brands with digital storytelling ePortfolios. </a:t>
            </a:r>
            <a:r>
              <a:rPr lang="en-US" i="1" dirty="0"/>
              <a:t>International Journal of ePortfolio, 7</a:t>
            </a:r>
            <a:r>
              <a:rPr lang="en-US" dirty="0"/>
              <a:t>(1), 67-91. </a:t>
            </a:r>
            <a:endParaRPr lang="en-US" dirty="0" smtClean="0"/>
          </a:p>
          <a:p>
            <a:r>
              <a:rPr lang="en-US" dirty="0"/>
              <a:t>Kilgo, C., Ezell Sheets, J., &amp; Pascarella, E. (2015, April). The link between high impact practices and student learning: Some longitudinal evidence. </a:t>
            </a:r>
            <a:r>
              <a:rPr lang="en-US" i="1" dirty="0"/>
              <a:t>Higher Education, 69</a:t>
            </a:r>
            <a:r>
              <a:rPr lang="en-US" dirty="0"/>
              <a:t>(4), 509-525. DOI: </a:t>
            </a:r>
            <a:r>
              <a:rPr lang="en-US" dirty="0" smtClean="0"/>
              <a:t>10.1007/s10734-014-9788-z  </a:t>
            </a:r>
            <a:endParaRPr lang="en-US" dirty="0"/>
          </a:p>
        </p:txBody>
      </p:sp>
    </p:spTree>
    <p:extLst>
      <p:ext uri="{BB962C8B-B14F-4D97-AF65-F5344CB8AC3E}">
        <p14:creationId xmlns:p14="http://schemas.microsoft.com/office/powerpoint/2010/main" val="2121841106"/>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References </a:t>
            </a:r>
            <a:r>
              <a:rPr lang="en-US" dirty="0" smtClean="0"/>
              <a:t>(6)</a:t>
            </a:r>
            <a:endParaRPr lang="en-US" dirty="0"/>
          </a:p>
        </p:txBody>
      </p:sp>
      <p:sp>
        <p:nvSpPr>
          <p:cNvPr id="3" name="Content Placeholder 2"/>
          <p:cNvSpPr>
            <a:spLocks noGrp="1"/>
          </p:cNvSpPr>
          <p:nvPr>
            <p:ph idx="1"/>
          </p:nvPr>
        </p:nvSpPr>
        <p:spPr>
          <a:xfrm>
            <a:off x="443060" y="1600200"/>
            <a:ext cx="8229600" cy="4525963"/>
          </a:xfrm>
        </p:spPr>
        <p:txBody>
          <a:bodyPr>
            <a:normAutofit fontScale="92500" lnSpcReduction="10000"/>
          </a:bodyPr>
          <a:lstStyle/>
          <a:p>
            <a:r>
              <a:rPr lang="en-US" dirty="0"/>
              <a:t>Kleppinge, C. A. (2015). Personal digital branding as a professional asset in the digital world. </a:t>
            </a:r>
            <a:r>
              <a:rPr lang="en-US" i="1" dirty="0"/>
              <a:t>American Journal of Pharmaceutical Education, 79</a:t>
            </a:r>
            <a:r>
              <a:rPr lang="en-US" dirty="0"/>
              <a:t>(6), 1-4. DOI: 10.5688/ajpe79679</a:t>
            </a:r>
          </a:p>
          <a:p>
            <a:r>
              <a:rPr lang="en-US" dirty="0"/>
              <a:t>Kupchella, R. (2018, March 1). </a:t>
            </a:r>
            <a:r>
              <a:rPr lang="en-US" i="1" dirty="0"/>
              <a:t>Storytelling: How to create brand relevance. Forbes Agency Council.</a:t>
            </a:r>
            <a:r>
              <a:rPr lang="en-US" dirty="0"/>
              <a:t> Retrieved from https://www.forbes.com/sites/forbesagencycouncil/2018/03/01/storytelling-how-to-create-brand-relevance/#1c73368271df</a:t>
            </a:r>
          </a:p>
          <a:p>
            <a:endParaRPr lang="en-US" dirty="0"/>
          </a:p>
        </p:txBody>
      </p:sp>
    </p:spTree>
    <p:extLst>
      <p:ext uri="{BB962C8B-B14F-4D97-AF65-F5344CB8AC3E}">
        <p14:creationId xmlns:p14="http://schemas.microsoft.com/office/powerpoint/2010/main" val="3535664732"/>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References </a:t>
            </a:r>
            <a:r>
              <a:rPr lang="en-US" dirty="0" smtClean="0"/>
              <a:t>(7)</a:t>
            </a:r>
            <a:endParaRPr lang="en-US" dirty="0"/>
          </a:p>
        </p:txBody>
      </p:sp>
      <p:sp>
        <p:nvSpPr>
          <p:cNvPr id="3" name="Content Placeholder 2"/>
          <p:cNvSpPr>
            <a:spLocks noGrp="1"/>
          </p:cNvSpPr>
          <p:nvPr>
            <p:ph idx="1"/>
          </p:nvPr>
        </p:nvSpPr>
        <p:spPr/>
        <p:txBody>
          <a:bodyPr/>
          <a:lstStyle/>
          <a:p>
            <a:r>
              <a:rPr lang="en-US" dirty="0"/>
              <a:t>Laurell, C., &amp; Söderman, S. (2018). Sports, storytelling and social media: a review and conceptualization. </a:t>
            </a:r>
            <a:r>
              <a:rPr lang="en-US" i="1" dirty="0"/>
              <a:t>International Journal of Sports Marketing and Sponsorship,</a:t>
            </a:r>
            <a:r>
              <a:rPr lang="en-US" dirty="0"/>
              <a:t> </a:t>
            </a:r>
            <a:r>
              <a:rPr lang="en-US" i="1" dirty="0" smtClean="0"/>
              <a:t>19</a:t>
            </a:r>
            <a:r>
              <a:rPr lang="en-US" dirty="0" smtClean="0"/>
              <a:t>(3), 338-349. Retrieved from https</a:t>
            </a:r>
            <a:r>
              <a:rPr lang="en-US" dirty="0"/>
              <a:t>:// doi.org/10.1108/IJSMS-11-2016-0084 </a:t>
            </a:r>
          </a:p>
        </p:txBody>
      </p:sp>
    </p:spTree>
    <p:extLst>
      <p:ext uri="{BB962C8B-B14F-4D97-AF65-F5344CB8AC3E}">
        <p14:creationId xmlns:p14="http://schemas.microsoft.com/office/powerpoint/2010/main" val="2931075898"/>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References </a:t>
            </a:r>
            <a:r>
              <a:rPr lang="en-US" dirty="0" smtClean="0"/>
              <a:t>(8)</a:t>
            </a:r>
            <a:endParaRPr lang="en-US" dirty="0"/>
          </a:p>
        </p:txBody>
      </p:sp>
      <p:sp>
        <p:nvSpPr>
          <p:cNvPr id="3" name="Content Placeholder 2"/>
          <p:cNvSpPr>
            <a:spLocks noGrp="1"/>
          </p:cNvSpPr>
          <p:nvPr>
            <p:ph idx="1"/>
          </p:nvPr>
        </p:nvSpPr>
        <p:spPr/>
        <p:txBody>
          <a:bodyPr>
            <a:normAutofit fontScale="92500" lnSpcReduction="10000"/>
          </a:bodyPr>
          <a:lstStyle/>
          <a:p>
            <a:r>
              <a:rPr lang="en-US" dirty="0"/>
              <a:t>Kortegast, C., &amp; Davis, J. (2017). Theorizing the self: Digital storytelling, applying theory, and multimodal learning. </a:t>
            </a:r>
            <a:r>
              <a:rPr lang="en-US" i="1" dirty="0"/>
              <a:t>College Teaching, 65</a:t>
            </a:r>
            <a:r>
              <a:rPr lang="en-US" dirty="0"/>
              <a:t>(3), 106-114. DOI: 10.1080/87567555.2016.1255584</a:t>
            </a:r>
          </a:p>
          <a:p>
            <a:r>
              <a:rPr lang="en-US" dirty="0"/>
              <a:t>McCorkle, D. E., &amp; McCorkle, Y. I. (2012, Summer). Using LinkedIn in the marketing classroom: Exploratory insights and recommendations for social media/networking. </a:t>
            </a:r>
            <a:r>
              <a:rPr lang="en-US" i="1" dirty="0"/>
              <a:t>Marketing Educational Review, 22</a:t>
            </a:r>
            <a:r>
              <a:rPr lang="en-US" dirty="0"/>
              <a:t>(2), 157-166. DOI: 10.2753/MER1052-8008220205 </a:t>
            </a:r>
          </a:p>
        </p:txBody>
      </p:sp>
    </p:spTree>
    <p:extLst>
      <p:ext uri="{BB962C8B-B14F-4D97-AF65-F5344CB8AC3E}">
        <p14:creationId xmlns:p14="http://schemas.microsoft.com/office/powerpoint/2010/main" val="1872464048"/>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References </a:t>
            </a:r>
            <a:r>
              <a:rPr lang="en-US" dirty="0" smtClean="0"/>
              <a:t>(9)</a:t>
            </a:r>
            <a:endParaRPr lang="en-US" dirty="0"/>
          </a:p>
        </p:txBody>
      </p:sp>
      <p:sp>
        <p:nvSpPr>
          <p:cNvPr id="3" name="Content Placeholder 2"/>
          <p:cNvSpPr>
            <a:spLocks noGrp="1"/>
          </p:cNvSpPr>
          <p:nvPr>
            <p:ph idx="1"/>
          </p:nvPr>
        </p:nvSpPr>
        <p:spPr/>
        <p:txBody>
          <a:bodyPr>
            <a:normAutofit lnSpcReduction="10000"/>
          </a:bodyPr>
          <a:lstStyle/>
          <a:p>
            <a:r>
              <a:rPr lang="en-US" dirty="0"/>
              <a:t>Morreale, C., Van Zile-Tamsen, C., Emerson, C. A., &amp; Herzog, M. (2017). Thinking Skills by Design: Using a Capstone ePortfolio to Promote Reflection, Critical Thinking, and Curriculum Integration. </a:t>
            </a:r>
            <a:r>
              <a:rPr lang="en-US" i="1" dirty="0"/>
              <a:t>International Journal of ePortfolio, 7</a:t>
            </a:r>
            <a:r>
              <a:rPr lang="en-US" dirty="0"/>
              <a:t>(1), 13-28.</a:t>
            </a:r>
          </a:p>
          <a:p>
            <a:r>
              <a:rPr lang="en-US" dirty="0"/>
              <a:t>Palmer, G. (2014, Fall). Power of the spoken word. </a:t>
            </a:r>
            <a:r>
              <a:rPr lang="en-US" i="1" dirty="0"/>
              <a:t>American Indian Quarterly, 38</a:t>
            </a:r>
            <a:r>
              <a:rPr lang="en-US" dirty="0"/>
              <a:t>(4), 512-523. DOI: 10.5250/amerindiquar.38.4.0512</a:t>
            </a:r>
          </a:p>
        </p:txBody>
      </p:sp>
    </p:spTree>
    <p:extLst>
      <p:ext uri="{BB962C8B-B14F-4D97-AF65-F5344CB8AC3E}">
        <p14:creationId xmlns:p14="http://schemas.microsoft.com/office/powerpoint/2010/main" val="408076158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3D0F2B-FFF0-5442-B21A-4568C83FB495}"/>
              </a:ext>
            </a:extLst>
          </p:cNvPr>
          <p:cNvSpPr>
            <a:spLocks noGrp="1"/>
          </p:cNvSpPr>
          <p:nvPr>
            <p:ph type="ctrTitle"/>
          </p:nvPr>
        </p:nvSpPr>
        <p:spPr/>
        <p:txBody>
          <a:bodyPr/>
          <a:lstStyle/>
          <a:p>
            <a:r>
              <a:rPr lang="en-US" dirty="0"/>
              <a:t>Today’s Society</a:t>
            </a:r>
          </a:p>
        </p:txBody>
      </p:sp>
      <p:sp>
        <p:nvSpPr>
          <p:cNvPr id="3" name="Content Placeholder 2">
            <a:extLst>
              <a:ext uri="{FF2B5EF4-FFF2-40B4-BE49-F238E27FC236}">
                <a16:creationId xmlns:a16="http://schemas.microsoft.com/office/drawing/2014/main" id="{BBB723C0-96DD-3A4A-9019-2068AEFDCEEC}"/>
              </a:ext>
            </a:extLst>
          </p:cNvPr>
          <p:cNvSpPr>
            <a:spLocks noGrp="1"/>
          </p:cNvSpPr>
          <p:nvPr>
            <p:ph type="subTitle" idx="1"/>
          </p:nvPr>
        </p:nvSpPr>
        <p:spPr/>
        <p:txBody>
          <a:bodyPr/>
          <a:lstStyle/>
          <a:p>
            <a:r>
              <a:rPr lang="en-US" dirty="0" smtClean="0"/>
              <a:t>  </a:t>
            </a:r>
            <a:endParaRPr lang="en-US" dirty="0"/>
          </a:p>
        </p:txBody>
      </p:sp>
    </p:spTree>
    <p:extLst>
      <p:ext uri="{BB962C8B-B14F-4D97-AF65-F5344CB8AC3E}">
        <p14:creationId xmlns:p14="http://schemas.microsoft.com/office/powerpoint/2010/main" val="1520129394"/>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References </a:t>
            </a:r>
            <a:r>
              <a:rPr lang="en-US" dirty="0" smtClean="0"/>
              <a:t>(10)</a:t>
            </a:r>
            <a:endParaRPr lang="en-US" dirty="0"/>
          </a:p>
        </p:txBody>
      </p:sp>
      <p:sp>
        <p:nvSpPr>
          <p:cNvPr id="3" name="Content Placeholder 2"/>
          <p:cNvSpPr>
            <a:spLocks noGrp="1"/>
          </p:cNvSpPr>
          <p:nvPr>
            <p:ph idx="1"/>
          </p:nvPr>
        </p:nvSpPr>
        <p:spPr/>
        <p:txBody>
          <a:bodyPr>
            <a:normAutofit fontScale="92500"/>
          </a:bodyPr>
          <a:lstStyle/>
          <a:p>
            <a:r>
              <a:rPr lang="en-US" dirty="0"/>
              <a:t>PRWEB. (2017, October 23). </a:t>
            </a:r>
            <a:r>
              <a:rPr lang="en-US" i="1" dirty="0"/>
              <a:t>Pace is Ranked the Best Private University in the Nation for Upward Economic Mobility of Students. </a:t>
            </a:r>
            <a:r>
              <a:rPr lang="en-US" dirty="0"/>
              <a:t>Retrieved from </a:t>
            </a:r>
            <a:r>
              <a:rPr lang="en-US" dirty="0">
                <a:hlinkClick r:id="rId2"/>
              </a:rPr>
              <a:t>http://markets.financialcontent.com/ibtimes/news/read/35143783</a:t>
            </a:r>
            <a:r>
              <a:rPr lang="en-US" dirty="0"/>
              <a:t> </a:t>
            </a:r>
            <a:endParaRPr lang="en-US" dirty="0" smtClean="0"/>
          </a:p>
          <a:p>
            <a:r>
              <a:rPr lang="en-US" dirty="0"/>
              <a:t>PwC. (2015, March 8). </a:t>
            </a:r>
            <a:r>
              <a:rPr lang="en-US" i="1" dirty="0"/>
              <a:t>PwC University Recruiting.</a:t>
            </a:r>
            <a:r>
              <a:rPr lang="en-US" dirty="0"/>
              <a:t> Retrieved from </a:t>
            </a:r>
            <a:r>
              <a:rPr lang="en-US" u="sng" dirty="0">
                <a:hlinkClick r:id="rId3"/>
              </a:rPr>
              <a:t>https://www.youtube.com/watch?v=J6NgD01BxcU</a:t>
            </a:r>
            <a:endParaRPr lang="en-US" dirty="0">
              <a:hlinkClick r:id="rId3"/>
            </a:endParaRPr>
          </a:p>
          <a:p>
            <a:endParaRPr lang="en-US" dirty="0"/>
          </a:p>
        </p:txBody>
      </p:sp>
    </p:spTree>
    <p:extLst>
      <p:ext uri="{BB962C8B-B14F-4D97-AF65-F5344CB8AC3E}">
        <p14:creationId xmlns:p14="http://schemas.microsoft.com/office/powerpoint/2010/main" val="4134392149"/>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References </a:t>
            </a:r>
            <a:r>
              <a:rPr lang="en-US" dirty="0" smtClean="0"/>
              <a:t>(11)</a:t>
            </a:r>
            <a:endParaRPr lang="en-US" dirty="0"/>
          </a:p>
        </p:txBody>
      </p:sp>
      <p:sp>
        <p:nvSpPr>
          <p:cNvPr id="3" name="Content Placeholder 2"/>
          <p:cNvSpPr>
            <a:spLocks noGrp="1"/>
          </p:cNvSpPr>
          <p:nvPr>
            <p:ph idx="1"/>
          </p:nvPr>
        </p:nvSpPr>
        <p:spPr/>
        <p:txBody>
          <a:bodyPr>
            <a:normAutofit fontScale="92500" lnSpcReduction="10000"/>
          </a:bodyPr>
          <a:lstStyle/>
          <a:p>
            <a:r>
              <a:rPr lang="en-US" dirty="0"/>
              <a:t>Rivera, J., &amp; Loebick, K. (2017). Integrating high impact practices: Recognizing attributes and overcoming obstacles in learning ePortfolios. </a:t>
            </a:r>
            <a:r>
              <a:rPr lang="en-US" i="1" dirty="0"/>
              <a:t>ELTHE: A Journal for Engaged Educators, 1</a:t>
            </a:r>
            <a:r>
              <a:rPr lang="en-US" dirty="0"/>
              <a:t>(2), 25-50. </a:t>
            </a:r>
            <a:endParaRPr lang="en-US" dirty="0" smtClean="0"/>
          </a:p>
          <a:p>
            <a:r>
              <a:rPr lang="en-US" dirty="0" smtClean="0"/>
              <a:t>Scholtz, K., Tse, C., &amp; Lithgow, K. (2017). Unifying experiences: Learner and instructor approaches and reactions to ePortfolio usage in higher education. </a:t>
            </a:r>
            <a:r>
              <a:rPr lang="en-US" i="1" dirty="0" smtClean="0"/>
              <a:t>International Journal of ePortfolio, 7</a:t>
            </a:r>
            <a:r>
              <a:rPr lang="en-US" dirty="0" smtClean="0"/>
              <a:t>(2), 139-150. </a:t>
            </a:r>
            <a:endParaRPr lang="en-US" dirty="0"/>
          </a:p>
        </p:txBody>
      </p:sp>
    </p:spTree>
    <p:extLst>
      <p:ext uri="{BB962C8B-B14F-4D97-AF65-F5344CB8AC3E}">
        <p14:creationId xmlns:p14="http://schemas.microsoft.com/office/powerpoint/2010/main" val="2138773307"/>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 (12)</a:t>
            </a:r>
            <a:endParaRPr lang="en-US" dirty="0"/>
          </a:p>
        </p:txBody>
      </p:sp>
      <p:sp>
        <p:nvSpPr>
          <p:cNvPr id="3" name="Content Placeholder 2"/>
          <p:cNvSpPr>
            <a:spLocks noGrp="1"/>
          </p:cNvSpPr>
          <p:nvPr>
            <p:ph idx="1"/>
          </p:nvPr>
        </p:nvSpPr>
        <p:spPr/>
        <p:txBody>
          <a:bodyPr/>
          <a:lstStyle/>
          <a:p>
            <a:r>
              <a:rPr lang="en-US" dirty="0" smtClean="0"/>
              <a:t>Sibierska, M. (2017). Storytelling with telling: The non-linguistic nature of narratives from evolutionary and narratological perspectives. </a:t>
            </a:r>
            <a:r>
              <a:rPr lang="en-US" i="1" dirty="0" smtClean="0"/>
              <a:t>Language &amp; Communication, 54, </a:t>
            </a:r>
            <a:r>
              <a:rPr lang="en-US" dirty="0" smtClean="0"/>
              <a:t>47-55.</a:t>
            </a:r>
          </a:p>
          <a:p>
            <a:r>
              <a:rPr lang="en-US" dirty="0"/>
              <a:t>Thibodeaux, T., Cummings, C., &amp; Harapnuik, D. (2017), Factors that contribute to ePortfolio persistence. </a:t>
            </a:r>
            <a:r>
              <a:rPr lang="en-US" i="1" dirty="0"/>
              <a:t>International Journal of ePortfolio, 7</a:t>
            </a:r>
            <a:r>
              <a:rPr lang="en-US" dirty="0"/>
              <a:t>(1), 1-12. </a:t>
            </a:r>
          </a:p>
        </p:txBody>
      </p:sp>
    </p:spTree>
    <p:extLst>
      <p:ext uri="{BB962C8B-B14F-4D97-AF65-F5344CB8AC3E}">
        <p14:creationId xmlns:p14="http://schemas.microsoft.com/office/powerpoint/2010/main" val="305536422"/>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References (</a:t>
            </a:r>
            <a:r>
              <a:rPr lang="en-US" dirty="0" smtClean="0"/>
              <a:t>13)</a:t>
            </a:r>
            <a:endParaRPr lang="en-US" dirty="0"/>
          </a:p>
        </p:txBody>
      </p:sp>
      <p:sp>
        <p:nvSpPr>
          <p:cNvPr id="3" name="Content Placeholder 2"/>
          <p:cNvSpPr>
            <a:spLocks noGrp="1"/>
          </p:cNvSpPr>
          <p:nvPr>
            <p:ph idx="1"/>
          </p:nvPr>
        </p:nvSpPr>
        <p:spPr/>
        <p:txBody>
          <a:bodyPr>
            <a:normAutofit fontScale="92500" lnSpcReduction="20000"/>
          </a:bodyPr>
          <a:lstStyle/>
          <a:p>
            <a:endParaRPr lang="en-US" dirty="0" smtClean="0"/>
          </a:p>
          <a:p>
            <a:r>
              <a:rPr lang="en-US" dirty="0" smtClean="0"/>
              <a:t>Thoss</a:t>
            </a:r>
            <a:r>
              <a:rPr lang="en-US" dirty="0"/>
              <a:t>, J., Ensslin, A., &amp; Ciccoricco, D. (2018, September). Narrative media: The impossibilities of digital storytelling. </a:t>
            </a:r>
            <a:r>
              <a:rPr lang="en-US" i="1" dirty="0"/>
              <a:t>Poetics Today, 39</a:t>
            </a:r>
            <a:r>
              <a:rPr lang="en-US" dirty="0"/>
              <a:t>(3), 623-642.  DOI: 10.1215/03335372-7032788</a:t>
            </a:r>
          </a:p>
          <a:p>
            <a:endParaRPr lang="en-US" dirty="0" smtClean="0"/>
          </a:p>
          <a:p>
            <a:r>
              <a:rPr lang="en-US" dirty="0" smtClean="0"/>
              <a:t>Wawrzynski</a:t>
            </a:r>
            <a:r>
              <a:rPr lang="en-US" dirty="0"/>
              <a:t>, M., &amp; Baldwin, R. (2014, Spring). Promoting high-impact student learning: Connecting key components of the collegiate experience. </a:t>
            </a:r>
            <a:r>
              <a:rPr lang="en-US" i="1" dirty="0"/>
              <a:t>New Directions for Higher Education, 165, </a:t>
            </a:r>
            <a:r>
              <a:rPr lang="en-US" dirty="0"/>
              <a:t>51-62. DOI: 10.1002/he.20083</a:t>
            </a:r>
          </a:p>
          <a:p>
            <a:pPr marL="0" indent="0">
              <a:buNone/>
            </a:pPr>
            <a:endParaRPr lang="en-US" dirty="0"/>
          </a:p>
        </p:txBody>
      </p:sp>
    </p:spTree>
    <p:extLst>
      <p:ext uri="{BB962C8B-B14F-4D97-AF65-F5344CB8AC3E}">
        <p14:creationId xmlns:p14="http://schemas.microsoft.com/office/powerpoint/2010/main" val="665550315"/>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Contact Information</a:t>
            </a:r>
          </a:p>
        </p:txBody>
      </p:sp>
      <p:sp>
        <p:nvSpPr>
          <p:cNvPr id="3" name="Content Placeholder 2"/>
          <p:cNvSpPr>
            <a:spLocks noGrp="1"/>
          </p:cNvSpPr>
          <p:nvPr>
            <p:ph idx="1"/>
          </p:nvPr>
        </p:nvSpPr>
        <p:spPr/>
        <p:txBody>
          <a:bodyPr/>
          <a:lstStyle/>
          <a:p>
            <a:r>
              <a:rPr lang="en-US" dirty="0"/>
              <a:t>Steven Bookman: </a:t>
            </a:r>
            <a:r>
              <a:rPr lang="en-US" dirty="0">
                <a:hlinkClick r:id="rId2"/>
              </a:rPr>
              <a:t>sbookman@pace.edu</a:t>
            </a:r>
            <a:endParaRPr lang="en-US" dirty="0"/>
          </a:p>
          <a:p>
            <a:endParaRPr lang="en-US" dirty="0"/>
          </a:p>
          <a:p>
            <a:r>
              <a:rPr lang="en-US" dirty="0"/>
              <a:t>Valeriya Demydovych: </a:t>
            </a:r>
            <a:r>
              <a:rPr lang="en-US" dirty="0">
                <a:hlinkClick r:id="rId3"/>
              </a:rPr>
              <a:t>vd13507n@pace.edu</a:t>
            </a:r>
            <a:endParaRPr lang="en-US" dirty="0"/>
          </a:p>
          <a:p>
            <a:pPr marL="0" indent="0">
              <a:buNone/>
            </a:pPr>
            <a:endParaRPr lang="en-US" dirty="0"/>
          </a:p>
        </p:txBody>
      </p:sp>
    </p:spTree>
    <p:extLst>
      <p:ext uri="{BB962C8B-B14F-4D97-AF65-F5344CB8AC3E}">
        <p14:creationId xmlns:p14="http://schemas.microsoft.com/office/powerpoint/2010/main" val="3356308369"/>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Handouts</a:t>
            </a:r>
          </a:p>
        </p:txBody>
      </p:sp>
      <p:sp>
        <p:nvSpPr>
          <p:cNvPr id="3" name="Content Placeholder 2"/>
          <p:cNvSpPr>
            <a:spLocks noGrp="1"/>
          </p:cNvSpPr>
          <p:nvPr>
            <p:ph idx="1"/>
          </p:nvPr>
        </p:nvSpPr>
        <p:spPr/>
        <p:txBody>
          <a:bodyPr/>
          <a:lstStyle/>
          <a:p>
            <a:pPr marL="0" indent="0">
              <a:buNone/>
            </a:pPr>
            <a:r>
              <a:rPr lang="en-US" dirty="0"/>
              <a:t>All handouts can be retrieved from webpage at </a:t>
            </a:r>
            <a:r>
              <a:rPr lang="en-US" dirty="0">
                <a:hlinkClick r:id="rId2"/>
              </a:rPr>
              <a:t>https://</a:t>
            </a:r>
            <a:r>
              <a:rPr lang="en-US" dirty="0" smtClean="0">
                <a:hlinkClick r:id="rId2"/>
              </a:rPr>
              <a:t>eportfolio.pace.edu/view/view.php?id=296806</a:t>
            </a:r>
            <a:r>
              <a:rPr lang="en-US" dirty="0" smtClean="0"/>
              <a:t> or </a:t>
            </a:r>
            <a:r>
              <a:rPr lang="en-US" dirty="0"/>
              <a:t>emailing Steven Bookman at </a:t>
            </a:r>
            <a:r>
              <a:rPr lang="en-US" dirty="0" smtClean="0">
                <a:hlinkClick r:id="rId3"/>
              </a:rPr>
              <a:t>sbookman@pace.edu</a:t>
            </a:r>
            <a:r>
              <a:rPr lang="en-US" dirty="0" smtClean="0"/>
              <a:t>. </a:t>
            </a:r>
            <a:endParaRPr lang="en-US" dirty="0"/>
          </a:p>
        </p:txBody>
      </p:sp>
    </p:spTree>
    <p:extLst>
      <p:ext uri="{BB962C8B-B14F-4D97-AF65-F5344CB8AC3E}">
        <p14:creationId xmlns:p14="http://schemas.microsoft.com/office/powerpoint/2010/main" val="2150395275"/>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Thanks for Listening!</a:t>
            </a:r>
          </a:p>
        </p:txBody>
      </p:sp>
      <p:sp>
        <p:nvSpPr>
          <p:cNvPr id="3" name="Subtitle 2"/>
          <p:cNvSpPr>
            <a:spLocks noGrp="1"/>
          </p:cNvSpPr>
          <p:nvPr>
            <p:ph type="subTitle" idx="1"/>
          </p:nvPr>
        </p:nvSpPr>
        <p:spPr/>
        <p:txBody>
          <a:bodyPr/>
          <a:lstStyle/>
          <a:p>
            <a:r>
              <a:rPr lang="en-US" dirty="0"/>
              <a:t>  </a:t>
            </a:r>
          </a:p>
        </p:txBody>
      </p:sp>
    </p:spTree>
    <p:extLst>
      <p:ext uri="{BB962C8B-B14F-4D97-AF65-F5344CB8AC3E}">
        <p14:creationId xmlns:p14="http://schemas.microsoft.com/office/powerpoint/2010/main" val="316754244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0060" y="274638"/>
            <a:ext cx="8229600" cy="1143000"/>
          </a:xfrm>
        </p:spPr>
        <p:txBody>
          <a:bodyPr>
            <a:normAutofit/>
          </a:bodyPr>
          <a:lstStyle/>
          <a:p>
            <a:r>
              <a:rPr lang="en-US" dirty="0"/>
              <a:t>Today’s Society (1)</a:t>
            </a:r>
          </a:p>
        </p:txBody>
      </p:sp>
      <p:sp>
        <p:nvSpPr>
          <p:cNvPr id="3" name="Content Placeholder 2"/>
          <p:cNvSpPr>
            <a:spLocks noGrp="1"/>
          </p:cNvSpPr>
          <p:nvPr>
            <p:ph idx="1"/>
          </p:nvPr>
        </p:nvSpPr>
        <p:spPr/>
        <p:txBody>
          <a:bodyPr/>
          <a:lstStyle/>
          <a:p>
            <a:r>
              <a:rPr lang="en-US" dirty="0"/>
              <a:t>Online presence and personal branding are becoming much important topics these days. </a:t>
            </a:r>
          </a:p>
          <a:p>
            <a:r>
              <a:rPr lang="en-US" dirty="0"/>
              <a:t>Students have to navigate through a world that heavily relies on social media (e.g., LinkedIn and Facebook).</a:t>
            </a:r>
          </a:p>
          <a:p>
            <a:r>
              <a:rPr lang="en-US" dirty="0"/>
              <a:t>Students should start thinking about their online presence and personal branding in their freshman year. </a:t>
            </a:r>
          </a:p>
        </p:txBody>
      </p:sp>
    </p:spTree>
    <p:extLst>
      <p:ext uri="{BB962C8B-B14F-4D97-AF65-F5344CB8AC3E}">
        <p14:creationId xmlns:p14="http://schemas.microsoft.com/office/powerpoint/2010/main" val="259522322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Today’s Society (2)</a:t>
            </a:r>
          </a:p>
        </p:txBody>
      </p:sp>
      <p:sp>
        <p:nvSpPr>
          <p:cNvPr id="3" name="Content Placeholder 2"/>
          <p:cNvSpPr>
            <a:spLocks noGrp="1"/>
          </p:cNvSpPr>
          <p:nvPr>
            <p:ph idx="1"/>
          </p:nvPr>
        </p:nvSpPr>
        <p:spPr/>
        <p:txBody>
          <a:bodyPr/>
          <a:lstStyle/>
          <a:p>
            <a:r>
              <a:rPr lang="en-US" dirty="0"/>
              <a:t>There are three core competencies all recruiters look for (PwC, 2015). </a:t>
            </a:r>
          </a:p>
          <a:p>
            <a:pPr lvl="1"/>
            <a:r>
              <a:rPr lang="en-US" dirty="0"/>
              <a:t>Leadership</a:t>
            </a:r>
          </a:p>
          <a:p>
            <a:pPr lvl="1"/>
            <a:r>
              <a:rPr lang="en-US" dirty="0"/>
              <a:t>Communication</a:t>
            </a:r>
          </a:p>
          <a:p>
            <a:pPr lvl="1"/>
            <a:r>
              <a:rPr lang="en-US" dirty="0"/>
              <a:t>Teamwork</a:t>
            </a:r>
          </a:p>
          <a:p>
            <a:pPr marL="0" indent="0">
              <a:buNone/>
            </a:pPr>
            <a:endParaRPr lang="en-US" dirty="0"/>
          </a:p>
        </p:txBody>
      </p:sp>
    </p:spTree>
    <p:extLst>
      <p:ext uri="{BB962C8B-B14F-4D97-AF65-F5344CB8AC3E}">
        <p14:creationId xmlns:p14="http://schemas.microsoft.com/office/powerpoint/2010/main" val="251995219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C11E05-AE7F-4F4A-9EE4-4A03772DB17F}"/>
              </a:ext>
            </a:extLst>
          </p:cNvPr>
          <p:cNvSpPr>
            <a:spLocks noGrp="1"/>
          </p:cNvSpPr>
          <p:nvPr>
            <p:ph type="ctrTitle"/>
          </p:nvPr>
        </p:nvSpPr>
        <p:spPr/>
        <p:txBody>
          <a:bodyPr/>
          <a:lstStyle/>
          <a:p>
            <a:r>
              <a:rPr lang="en-US" dirty="0"/>
              <a:t>Writing in the Disciplines </a:t>
            </a:r>
          </a:p>
        </p:txBody>
      </p:sp>
      <p:sp>
        <p:nvSpPr>
          <p:cNvPr id="3" name="Content Placeholder 2">
            <a:extLst>
              <a:ext uri="{FF2B5EF4-FFF2-40B4-BE49-F238E27FC236}">
                <a16:creationId xmlns:a16="http://schemas.microsoft.com/office/drawing/2014/main" id="{ED882103-A42A-3845-AB56-624D077ECB43}"/>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40710417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Writing in the Disciplines (ENG 201A)</a:t>
            </a:r>
          </a:p>
        </p:txBody>
      </p:sp>
      <p:sp>
        <p:nvSpPr>
          <p:cNvPr id="3" name="Content Placeholder 2"/>
          <p:cNvSpPr>
            <a:spLocks noGrp="1"/>
          </p:cNvSpPr>
          <p:nvPr>
            <p:ph idx="1"/>
          </p:nvPr>
        </p:nvSpPr>
        <p:spPr>
          <a:xfrm>
            <a:off x="439207" y="1735147"/>
            <a:ext cx="8229600" cy="4525963"/>
          </a:xfrm>
        </p:spPr>
        <p:txBody>
          <a:bodyPr/>
          <a:lstStyle/>
          <a:p>
            <a:r>
              <a:rPr lang="en-US" dirty="0"/>
              <a:t>As part of an Open Education Resource (OER) Grant, my class has no </a:t>
            </a:r>
            <a:r>
              <a:rPr lang="en-US" dirty="0" smtClean="0"/>
              <a:t>hardcopy materials, </a:t>
            </a:r>
            <a:r>
              <a:rPr lang="en-US" dirty="0"/>
              <a:t>in which all the materials are put online via the OER platform, ePortfolio, and Blackboard. </a:t>
            </a:r>
          </a:p>
          <a:p>
            <a:r>
              <a:rPr lang="en-US" dirty="0"/>
              <a:t>My theme focuses on storytelling through social media and news. The themes bridge Communication and Media Studies, and Business in an English composition course. </a:t>
            </a:r>
          </a:p>
        </p:txBody>
      </p:sp>
    </p:spTree>
    <p:extLst>
      <p:ext uri="{BB962C8B-B14F-4D97-AF65-F5344CB8AC3E}">
        <p14:creationId xmlns:p14="http://schemas.microsoft.com/office/powerpoint/2010/main" val="47213403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How to Become Market Ready?</a:t>
            </a:r>
          </a:p>
        </p:txBody>
      </p:sp>
      <p:sp>
        <p:nvSpPr>
          <p:cNvPr id="3" name="Content Placeholder 2"/>
          <p:cNvSpPr>
            <a:spLocks noGrp="1"/>
          </p:cNvSpPr>
          <p:nvPr>
            <p:ph idx="1"/>
          </p:nvPr>
        </p:nvSpPr>
        <p:spPr/>
        <p:txBody>
          <a:bodyPr/>
          <a:lstStyle/>
          <a:p>
            <a:r>
              <a:rPr lang="en-US" dirty="0"/>
              <a:t>Being market ready is a combination of having a positive online presence and a personal brand.</a:t>
            </a:r>
          </a:p>
          <a:p>
            <a:r>
              <a:rPr lang="en-US" dirty="0"/>
              <a:t>An online presence is a history of one’s online activities.</a:t>
            </a:r>
          </a:p>
          <a:p>
            <a:r>
              <a:rPr lang="en-US" dirty="0"/>
              <a:t>Personal branding is one’s professional story that is told a recruiter or employer.  </a:t>
            </a:r>
          </a:p>
        </p:txBody>
      </p:sp>
    </p:spTree>
    <p:extLst>
      <p:ext uri="{BB962C8B-B14F-4D97-AF65-F5344CB8AC3E}">
        <p14:creationId xmlns:p14="http://schemas.microsoft.com/office/powerpoint/2010/main" val="410686984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1226</TotalTime>
  <Words>2206</Words>
  <Application>Microsoft Office PowerPoint</Application>
  <PresentationFormat>On-screen Show (4:3)</PresentationFormat>
  <Paragraphs>176</Paragraphs>
  <Slides>46</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46</vt:i4>
      </vt:variant>
    </vt:vector>
  </HeadingPairs>
  <TitlesOfParts>
    <vt:vector size="49" baseType="lpstr">
      <vt:lpstr>Arial</vt:lpstr>
      <vt:lpstr>Calibri</vt:lpstr>
      <vt:lpstr>Office Theme</vt:lpstr>
      <vt:lpstr>Using Storytelling as a Writing Technique for Personal Branding </vt:lpstr>
      <vt:lpstr>Abstract</vt:lpstr>
      <vt:lpstr>Agenda</vt:lpstr>
      <vt:lpstr>Today’s Society</vt:lpstr>
      <vt:lpstr>Today’s Society (1)</vt:lpstr>
      <vt:lpstr>Today’s Society (2)</vt:lpstr>
      <vt:lpstr>Writing in the Disciplines </vt:lpstr>
      <vt:lpstr>Writing in the Disciplines (ENG 201A)</vt:lpstr>
      <vt:lpstr>How to Become Market Ready?</vt:lpstr>
      <vt:lpstr>Storytelling</vt:lpstr>
      <vt:lpstr>What is Storytelling? (1)</vt:lpstr>
      <vt:lpstr>What is Storytelling? (2)</vt:lpstr>
      <vt:lpstr>Personal Branding in the 21st Century</vt:lpstr>
      <vt:lpstr>Storytelling as a Writing Technique</vt:lpstr>
      <vt:lpstr>Procedure of Writing Process Using Storytelling as a Technique</vt:lpstr>
      <vt:lpstr>How Is Storytelling Used in My Classes for Assignments? (1) </vt:lpstr>
      <vt:lpstr>How Is Storytelling Used in My Classes for Assignments? (2)</vt:lpstr>
      <vt:lpstr>How Is Storytelling Used in My Classes for Assignments? (3)</vt:lpstr>
      <vt:lpstr>How Is Storytelling Used in My Classes for Assignments? (4)</vt:lpstr>
      <vt:lpstr>Benefits of Storytelling</vt:lpstr>
      <vt:lpstr>Benefits from Storytelling</vt:lpstr>
      <vt:lpstr>Benefits of Storytelling Using ePortfolio (1) </vt:lpstr>
      <vt:lpstr>Benefits of Storytelling Using ePortfolio (2)</vt:lpstr>
      <vt:lpstr>Pedagogical Conclusions </vt:lpstr>
      <vt:lpstr>Pedagogical Conclusions (1)  </vt:lpstr>
      <vt:lpstr>Pedagogical Conclusions (2)</vt:lpstr>
      <vt:lpstr>Pedagogical Conclusions (3)</vt:lpstr>
      <vt:lpstr>Pedagogical Conclusions (4)</vt:lpstr>
      <vt:lpstr>Pedagogical Conclusions (5)</vt:lpstr>
      <vt:lpstr>References</vt:lpstr>
      <vt:lpstr>References (1)</vt:lpstr>
      <vt:lpstr>References (2)</vt:lpstr>
      <vt:lpstr>References (3)</vt:lpstr>
      <vt:lpstr>References (4)</vt:lpstr>
      <vt:lpstr>References (5)</vt:lpstr>
      <vt:lpstr>References (6)</vt:lpstr>
      <vt:lpstr>References (7)</vt:lpstr>
      <vt:lpstr>References (8)</vt:lpstr>
      <vt:lpstr>References (9)</vt:lpstr>
      <vt:lpstr>References (10)</vt:lpstr>
      <vt:lpstr>References (11)</vt:lpstr>
      <vt:lpstr>References (12)</vt:lpstr>
      <vt:lpstr>References (13)</vt:lpstr>
      <vt:lpstr>Contact Information</vt:lpstr>
      <vt:lpstr>Handouts</vt:lpstr>
      <vt:lpstr>Thanks for Listening!</vt:lpstr>
    </vt:vector>
  </TitlesOfParts>
  <Company>Pace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Maris Lewis</dc:creator>
  <cp:lastModifiedBy>Bookman, Steven M.</cp:lastModifiedBy>
  <cp:revision>164</cp:revision>
  <cp:lastPrinted>2019-04-27T22:44:39Z</cp:lastPrinted>
  <dcterms:created xsi:type="dcterms:W3CDTF">2017-03-30T17:16:40Z</dcterms:created>
  <dcterms:modified xsi:type="dcterms:W3CDTF">2019-05-21T13:20:01Z</dcterms:modified>
</cp:coreProperties>
</file>