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76" r:id="rId4"/>
    <p:sldId id="259" r:id="rId5"/>
    <p:sldId id="260" r:id="rId6"/>
    <p:sldId id="258" r:id="rId7"/>
    <p:sldId id="261" r:id="rId8"/>
    <p:sldId id="262" r:id="rId9"/>
    <p:sldId id="263" r:id="rId10"/>
    <p:sldId id="264" r:id="rId11"/>
    <p:sldId id="265" r:id="rId12"/>
    <p:sldId id="277" r:id="rId13"/>
    <p:sldId id="278" r:id="rId14"/>
    <p:sldId id="279" r:id="rId15"/>
    <p:sldId id="280" r:id="rId16"/>
    <p:sldId id="274"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727" autoAdjust="0"/>
  </p:normalViewPr>
  <p:slideViewPr>
    <p:cSldViewPr>
      <p:cViewPr varScale="1">
        <p:scale>
          <a:sx n="54" d="100"/>
          <a:sy n="54" d="100"/>
        </p:scale>
        <p:origin x="1782"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2.xml.rels><?xml version="1.0" encoding="UTF-8" standalone="yes"?>
<Relationships xmlns="http://schemas.openxmlformats.org/package/2006/relationships"><Relationship Id="rId1" Type="http://schemas.openxmlformats.org/officeDocument/2006/relationships/image" Target="../media/image4.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92640D-70B6-4A1C-B6D3-9F3F1ADB478B}" type="doc">
      <dgm:prSet loTypeId="urn:microsoft.com/office/officeart/2008/layout/HalfCircleOrganizationChart" loCatId="hierarchy" qsTypeId="urn:microsoft.com/office/officeart/2005/8/quickstyle/simple1" qsCatId="simple" csTypeId="urn:microsoft.com/office/officeart/2005/8/colors/colorful2" csCatId="colorful" phldr="1"/>
      <dgm:spPr/>
      <dgm:t>
        <a:bodyPr/>
        <a:lstStyle/>
        <a:p>
          <a:endParaRPr lang="en-US"/>
        </a:p>
      </dgm:t>
    </dgm:pt>
    <dgm:pt modelId="{E5ED02ED-56C8-4662-80B7-EC89EDDE7F39}">
      <dgm:prSet phldrT="[Text]"/>
      <dgm:spPr/>
      <dgm:t>
        <a:bodyPr/>
        <a:lstStyle/>
        <a:p>
          <a:r>
            <a:rPr lang="en-US" dirty="0" smtClean="0"/>
            <a:t>Original Equipment Manufacturers</a:t>
          </a:r>
          <a:endParaRPr lang="en-US" dirty="0"/>
        </a:p>
      </dgm:t>
    </dgm:pt>
    <dgm:pt modelId="{4FD1A60C-0AA4-407C-8A94-A8CEC39EC349}" type="parTrans" cxnId="{0CBBFBAF-2C93-4992-986A-6522EEE810E6}">
      <dgm:prSet/>
      <dgm:spPr/>
      <dgm:t>
        <a:bodyPr/>
        <a:lstStyle/>
        <a:p>
          <a:endParaRPr lang="en-US"/>
        </a:p>
      </dgm:t>
    </dgm:pt>
    <dgm:pt modelId="{81F18ECB-E974-4590-BE47-85AEF8AF83FF}" type="sibTrans" cxnId="{0CBBFBAF-2C93-4992-986A-6522EEE810E6}">
      <dgm:prSet/>
      <dgm:spPr/>
      <dgm:t>
        <a:bodyPr/>
        <a:lstStyle/>
        <a:p>
          <a:endParaRPr lang="en-US"/>
        </a:p>
      </dgm:t>
    </dgm:pt>
    <dgm:pt modelId="{C65F38EC-4843-4F9D-B2AC-3E293FBDAA53}">
      <dgm:prSet phldrT="[Text]"/>
      <dgm:spPr/>
      <dgm:t>
        <a:bodyPr/>
        <a:lstStyle/>
        <a:p>
          <a:r>
            <a:rPr lang="en-US" dirty="0" smtClean="0"/>
            <a:t>End Users</a:t>
          </a:r>
          <a:endParaRPr lang="en-US" dirty="0"/>
        </a:p>
      </dgm:t>
    </dgm:pt>
    <dgm:pt modelId="{65E3FF9C-509B-4B4A-A155-46479EB05ED2}" type="parTrans" cxnId="{37A4A657-E1E0-4999-8FB8-A0BFF1C7A86D}">
      <dgm:prSet/>
      <dgm:spPr/>
      <dgm:t>
        <a:bodyPr/>
        <a:lstStyle/>
        <a:p>
          <a:endParaRPr lang="en-US"/>
        </a:p>
      </dgm:t>
    </dgm:pt>
    <dgm:pt modelId="{492C3D92-D6FB-424B-9F41-B9492E2E1A2B}" type="sibTrans" cxnId="{37A4A657-E1E0-4999-8FB8-A0BFF1C7A86D}">
      <dgm:prSet/>
      <dgm:spPr/>
      <dgm:t>
        <a:bodyPr/>
        <a:lstStyle/>
        <a:p>
          <a:endParaRPr lang="en-US"/>
        </a:p>
      </dgm:t>
    </dgm:pt>
    <dgm:pt modelId="{19461A02-BD1E-4A8B-98EC-45CC40225389}" type="pres">
      <dgm:prSet presAssocID="{1D92640D-70B6-4A1C-B6D3-9F3F1ADB478B}" presName="Name0" presStyleCnt="0">
        <dgm:presLayoutVars>
          <dgm:orgChart val="1"/>
          <dgm:chPref val="1"/>
          <dgm:dir/>
          <dgm:animOne val="branch"/>
          <dgm:animLvl val="lvl"/>
          <dgm:resizeHandles/>
        </dgm:presLayoutVars>
      </dgm:prSet>
      <dgm:spPr/>
      <dgm:t>
        <a:bodyPr/>
        <a:lstStyle/>
        <a:p>
          <a:endParaRPr lang="en-US"/>
        </a:p>
      </dgm:t>
    </dgm:pt>
    <dgm:pt modelId="{2974A7B5-FA35-47A4-9A05-4918BE9A47CD}" type="pres">
      <dgm:prSet presAssocID="{E5ED02ED-56C8-4662-80B7-EC89EDDE7F39}" presName="hierRoot1" presStyleCnt="0">
        <dgm:presLayoutVars>
          <dgm:hierBranch val="init"/>
        </dgm:presLayoutVars>
      </dgm:prSet>
      <dgm:spPr/>
    </dgm:pt>
    <dgm:pt modelId="{1D4FCDBA-D129-4033-8DC1-7B0A692DA39E}" type="pres">
      <dgm:prSet presAssocID="{E5ED02ED-56C8-4662-80B7-EC89EDDE7F39}" presName="rootComposite1" presStyleCnt="0"/>
      <dgm:spPr/>
    </dgm:pt>
    <dgm:pt modelId="{CA3E983E-30C5-4E28-93C4-DDA67666DEAC}" type="pres">
      <dgm:prSet presAssocID="{E5ED02ED-56C8-4662-80B7-EC89EDDE7F39}" presName="rootText1" presStyleLbl="alignAcc1" presStyleIdx="0" presStyleCnt="0">
        <dgm:presLayoutVars>
          <dgm:chPref val="3"/>
        </dgm:presLayoutVars>
      </dgm:prSet>
      <dgm:spPr/>
      <dgm:t>
        <a:bodyPr/>
        <a:lstStyle/>
        <a:p>
          <a:endParaRPr lang="en-US"/>
        </a:p>
      </dgm:t>
    </dgm:pt>
    <dgm:pt modelId="{D83E8E1E-3245-48C2-AC7A-95A16014C79B}" type="pres">
      <dgm:prSet presAssocID="{E5ED02ED-56C8-4662-80B7-EC89EDDE7F39}" presName="topArc1" presStyleLbl="parChTrans1D1" presStyleIdx="0" presStyleCnt="4"/>
      <dgm:spPr/>
    </dgm:pt>
    <dgm:pt modelId="{FE5BFCAB-1B14-4D7F-95DC-A0938235A405}" type="pres">
      <dgm:prSet presAssocID="{E5ED02ED-56C8-4662-80B7-EC89EDDE7F39}" presName="bottomArc1" presStyleLbl="parChTrans1D1" presStyleIdx="1" presStyleCnt="4"/>
      <dgm:spPr/>
    </dgm:pt>
    <dgm:pt modelId="{6C4A62B0-1A6C-409C-8E3A-010210EFD8CE}" type="pres">
      <dgm:prSet presAssocID="{E5ED02ED-56C8-4662-80B7-EC89EDDE7F39}" presName="topConnNode1" presStyleLbl="node1" presStyleIdx="0" presStyleCnt="0"/>
      <dgm:spPr/>
      <dgm:t>
        <a:bodyPr/>
        <a:lstStyle/>
        <a:p>
          <a:endParaRPr lang="en-US"/>
        </a:p>
      </dgm:t>
    </dgm:pt>
    <dgm:pt modelId="{51ECC2C9-67D7-4C11-B237-3DB461BB6249}" type="pres">
      <dgm:prSet presAssocID="{E5ED02ED-56C8-4662-80B7-EC89EDDE7F39}" presName="hierChild2" presStyleCnt="0"/>
      <dgm:spPr/>
    </dgm:pt>
    <dgm:pt modelId="{A97A493E-4F4E-4CD6-8639-F865227BDE78}" type="pres">
      <dgm:prSet presAssocID="{65E3FF9C-509B-4B4A-A155-46479EB05ED2}" presName="Name28" presStyleLbl="parChTrans1D2" presStyleIdx="0" presStyleCnt="1"/>
      <dgm:spPr/>
      <dgm:t>
        <a:bodyPr/>
        <a:lstStyle/>
        <a:p>
          <a:endParaRPr lang="en-US"/>
        </a:p>
      </dgm:t>
    </dgm:pt>
    <dgm:pt modelId="{807EEB19-DA40-43F6-9F5B-5ADB63620016}" type="pres">
      <dgm:prSet presAssocID="{C65F38EC-4843-4F9D-B2AC-3E293FBDAA53}" presName="hierRoot2" presStyleCnt="0">
        <dgm:presLayoutVars>
          <dgm:hierBranch val="init"/>
        </dgm:presLayoutVars>
      </dgm:prSet>
      <dgm:spPr/>
    </dgm:pt>
    <dgm:pt modelId="{767ED3A6-4821-4E67-9F02-5C86BECABC66}" type="pres">
      <dgm:prSet presAssocID="{C65F38EC-4843-4F9D-B2AC-3E293FBDAA53}" presName="rootComposite2" presStyleCnt="0"/>
      <dgm:spPr/>
    </dgm:pt>
    <dgm:pt modelId="{0D5A528A-1A7A-47A2-AFC7-AA7F3FBDFF7F}" type="pres">
      <dgm:prSet presAssocID="{C65F38EC-4843-4F9D-B2AC-3E293FBDAA53}" presName="rootText2" presStyleLbl="alignAcc1" presStyleIdx="0" presStyleCnt="0">
        <dgm:presLayoutVars>
          <dgm:chPref val="3"/>
        </dgm:presLayoutVars>
      </dgm:prSet>
      <dgm:spPr/>
      <dgm:t>
        <a:bodyPr/>
        <a:lstStyle/>
        <a:p>
          <a:endParaRPr lang="en-US"/>
        </a:p>
      </dgm:t>
    </dgm:pt>
    <dgm:pt modelId="{9B73C975-FD10-4D75-B001-DB00B0BE0596}" type="pres">
      <dgm:prSet presAssocID="{C65F38EC-4843-4F9D-B2AC-3E293FBDAA53}" presName="topArc2" presStyleLbl="parChTrans1D1" presStyleIdx="2" presStyleCnt="4"/>
      <dgm:spPr/>
    </dgm:pt>
    <dgm:pt modelId="{F9BD49DC-71E0-46E8-A221-05BE9CAF76BC}" type="pres">
      <dgm:prSet presAssocID="{C65F38EC-4843-4F9D-B2AC-3E293FBDAA53}" presName="bottomArc2" presStyleLbl="parChTrans1D1" presStyleIdx="3" presStyleCnt="4"/>
      <dgm:spPr/>
    </dgm:pt>
    <dgm:pt modelId="{4CAE72FB-A221-42AC-9F0D-E53C53B7D847}" type="pres">
      <dgm:prSet presAssocID="{C65F38EC-4843-4F9D-B2AC-3E293FBDAA53}" presName="topConnNode2" presStyleLbl="node2" presStyleIdx="0" presStyleCnt="0"/>
      <dgm:spPr/>
      <dgm:t>
        <a:bodyPr/>
        <a:lstStyle/>
        <a:p>
          <a:endParaRPr lang="en-US"/>
        </a:p>
      </dgm:t>
    </dgm:pt>
    <dgm:pt modelId="{2881EEA3-C54A-48E0-8A46-63332712AF7B}" type="pres">
      <dgm:prSet presAssocID="{C65F38EC-4843-4F9D-B2AC-3E293FBDAA53}" presName="hierChild4" presStyleCnt="0"/>
      <dgm:spPr/>
    </dgm:pt>
    <dgm:pt modelId="{9A518E8E-A3FC-4961-B4B7-16874DC6D216}" type="pres">
      <dgm:prSet presAssocID="{C65F38EC-4843-4F9D-B2AC-3E293FBDAA53}" presName="hierChild5" presStyleCnt="0"/>
      <dgm:spPr/>
    </dgm:pt>
    <dgm:pt modelId="{7F1EE468-704D-4F15-BBB5-120E3ABC2777}" type="pres">
      <dgm:prSet presAssocID="{E5ED02ED-56C8-4662-80B7-EC89EDDE7F39}" presName="hierChild3" presStyleCnt="0"/>
      <dgm:spPr/>
    </dgm:pt>
  </dgm:ptLst>
  <dgm:cxnLst>
    <dgm:cxn modelId="{E73F5DE0-0AD8-4746-AE39-EB8B118EA165}" type="presOf" srcId="{E5ED02ED-56C8-4662-80B7-EC89EDDE7F39}" destId="{CA3E983E-30C5-4E28-93C4-DDA67666DEAC}" srcOrd="0" destOrd="0" presId="urn:microsoft.com/office/officeart/2008/layout/HalfCircleOrganizationChart"/>
    <dgm:cxn modelId="{0CBBFBAF-2C93-4992-986A-6522EEE810E6}" srcId="{1D92640D-70B6-4A1C-B6D3-9F3F1ADB478B}" destId="{E5ED02ED-56C8-4662-80B7-EC89EDDE7F39}" srcOrd="0" destOrd="0" parTransId="{4FD1A60C-0AA4-407C-8A94-A8CEC39EC349}" sibTransId="{81F18ECB-E974-4590-BE47-85AEF8AF83FF}"/>
    <dgm:cxn modelId="{CF70DA88-EA9A-434B-9B7E-C8BD00B514FB}" type="presOf" srcId="{C65F38EC-4843-4F9D-B2AC-3E293FBDAA53}" destId="{4CAE72FB-A221-42AC-9F0D-E53C53B7D847}" srcOrd="1" destOrd="0" presId="urn:microsoft.com/office/officeart/2008/layout/HalfCircleOrganizationChart"/>
    <dgm:cxn modelId="{12AE06AC-2734-4240-A5EB-DE9D9958671E}" type="presOf" srcId="{E5ED02ED-56C8-4662-80B7-EC89EDDE7F39}" destId="{6C4A62B0-1A6C-409C-8E3A-010210EFD8CE}" srcOrd="1" destOrd="0" presId="urn:microsoft.com/office/officeart/2008/layout/HalfCircleOrganizationChart"/>
    <dgm:cxn modelId="{37A4A657-E1E0-4999-8FB8-A0BFF1C7A86D}" srcId="{E5ED02ED-56C8-4662-80B7-EC89EDDE7F39}" destId="{C65F38EC-4843-4F9D-B2AC-3E293FBDAA53}" srcOrd="0" destOrd="0" parTransId="{65E3FF9C-509B-4B4A-A155-46479EB05ED2}" sibTransId="{492C3D92-D6FB-424B-9F41-B9492E2E1A2B}"/>
    <dgm:cxn modelId="{2B84ECB9-D490-45B3-AAD1-E92D298900B2}" type="presOf" srcId="{C65F38EC-4843-4F9D-B2AC-3E293FBDAA53}" destId="{0D5A528A-1A7A-47A2-AFC7-AA7F3FBDFF7F}" srcOrd="0" destOrd="0" presId="urn:microsoft.com/office/officeart/2008/layout/HalfCircleOrganizationChart"/>
    <dgm:cxn modelId="{E276578F-7F9D-4B2D-B8AE-77CA9C76020E}" type="presOf" srcId="{65E3FF9C-509B-4B4A-A155-46479EB05ED2}" destId="{A97A493E-4F4E-4CD6-8639-F865227BDE78}" srcOrd="0" destOrd="0" presId="urn:microsoft.com/office/officeart/2008/layout/HalfCircleOrganizationChart"/>
    <dgm:cxn modelId="{69800EFC-BB1D-4D56-AA2B-F122F5F39163}" type="presOf" srcId="{1D92640D-70B6-4A1C-B6D3-9F3F1ADB478B}" destId="{19461A02-BD1E-4A8B-98EC-45CC40225389}" srcOrd="0" destOrd="0" presId="urn:microsoft.com/office/officeart/2008/layout/HalfCircleOrganizationChart"/>
    <dgm:cxn modelId="{0D4ED1B5-7EF7-467B-935E-BC2FD23348B7}" type="presParOf" srcId="{19461A02-BD1E-4A8B-98EC-45CC40225389}" destId="{2974A7B5-FA35-47A4-9A05-4918BE9A47CD}" srcOrd="0" destOrd="0" presId="urn:microsoft.com/office/officeart/2008/layout/HalfCircleOrganizationChart"/>
    <dgm:cxn modelId="{5FAD3F0C-5361-4D27-9829-15005ACD622E}" type="presParOf" srcId="{2974A7B5-FA35-47A4-9A05-4918BE9A47CD}" destId="{1D4FCDBA-D129-4033-8DC1-7B0A692DA39E}" srcOrd="0" destOrd="0" presId="urn:microsoft.com/office/officeart/2008/layout/HalfCircleOrganizationChart"/>
    <dgm:cxn modelId="{2243AF88-3F64-4879-BD96-A3AD9DB3C640}" type="presParOf" srcId="{1D4FCDBA-D129-4033-8DC1-7B0A692DA39E}" destId="{CA3E983E-30C5-4E28-93C4-DDA67666DEAC}" srcOrd="0" destOrd="0" presId="urn:microsoft.com/office/officeart/2008/layout/HalfCircleOrganizationChart"/>
    <dgm:cxn modelId="{608EE7C9-6C0E-440E-B151-68DF4CC47257}" type="presParOf" srcId="{1D4FCDBA-D129-4033-8DC1-7B0A692DA39E}" destId="{D83E8E1E-3245-48C2-AC7A-95A16014C79B}" srcOrd="1" destOrd="0" presId="urn:microsoft.com/office/officeart/2008/layout/HalfCircleOrganizationChart"/>
    <dgm:cxn modelId="{8889AAC4-463F-4ACE-8DF9-E68ED62761C5}" type="presParOf" srcId="{1D4FCDBA-D129-4033-8DC1-7B0A692DA39E}" destId="{FE5BFCAB-1B14-4D7F-95DC-A0938235A405}" srcOrd="2" destOrd="0" presId="urn:microsoft.com/office/officeart/2008/layout/HalfCircleOrganizationChart"/>
    <dgm:cxn modelId="{E8D1A955-B2DB-45D0-AC2B-6FBAA001C486}" type="presParOf" srcId="{1D4FCDBA-D129-4033-8DC1-7B0A692DA39E}" destId="{6C4A62B0-1A6C-409C-8E3A-010210EFD8CE}" srcOrd="3" destOrd="0" presId="urn:microsoft.com/office/officeart/2008/layout/HalfCircleOrganizationChart"/>
    <dgm:cxn modelId="{F2249438-E0CA-4468-B217-45F7A525681C}" type="presParOf" srcId="{2974A7B5-FA35-47A4-9A05-4918BE9A47CD}" destId="{51ECC2C9-67D7-4C11-B237-3DB461BB6249}" srcOrd="1" destOrd="0" presId="urn:microsoft.com/office/officeart/2008/layout/HalfCircleOrganizationChart"/>
    <dgm:cxn modelId="{F48C2E00-6E70-43AF-A1A3-0035EA5CEFF5}" type="presParOf" srcId="{51ECC2C9-67D7-4C11-B237-3DB461BB6249}" destId="{A97A493E-4F4E-4CD6-8639-F865227BDE78}" srcOrd="0" destOrd="0" presId="urn:microsoft.com/office/officeart/2008/layout/HalfCircleOrganizationChart"/>
    <dgm:cxn modelId="{9146AB20-6766-4323-97A8-1B932BF9C309}" type="presParOf" srcId="{51ECC2C9-67D7-4C11-B237-3DB461BB6249}" destId="{807EEB19-DA40-43F6-9F5B-5ADB63620016}" srcOrd="1" destOrd="0" presId="urn:microsoft.com/office/officeart/2008/layout/HalfCircleOrganizationChart"/>
    <dgm:cxn modelId="{24733917-3D8B-4A59-809D-92D8ABFC2551}" type="presParOf" srcId="{807EEB19-DA40-43F6-9F5B-5ADB63620016}" destId="{767ED3A6-4821-4E67-9F02-5C86BECABC66}" srcOrd="0" destOrd="0" presId="urn:microsoft.com/office/officeart/2008/layout/HalfCircleOrganizationChart"/>
    <dgm:cxn modelId="{3FDC53A3-4F8D-49B0-A772-B08E6206F973}" type="presParOf" srcId="{767ED3A6-4821-4E67-9F02-5C86BECABC66}" destId="{0D5A528A-1A7A-47A2-AFC7-AA7F3FBDFF7F}" srcOrd="0" destOrd="0" presId="urn:microsoft.com/office/officeart/2008/layout/HalfCircleOrganizationChart"/>
    <dgm:cxn modelId="{E200C6B2-0309-4F65-B6EE-059205BFB87E}" type="presParOf" srcId="{767ED3A6-4821-4E67-9F02-5C86BECABC66}" destId="{9B73C975-FD10-4D75-B001-DB00B0BE0596}" srcOrd="1" destOrd="0" presId="urn:microsoft.com/office/officeart/2008/layout/HalfCircleOrganizationChart"/>
    <dgm:cxn modelId="{851BDF7C-B7C8-49B8-80D8-8F23864A1E74}" type="presParOf" srcId="{767ED3A6-4821-4E67-9F02-5C86BECABC66}" destId="{F9BD49DC-71E0-46E8-A221-05BE9CAF76BC}" srcOrd="2" destOrd="0" presId="urn:microsoft.com/office/officeart/2008/layout/HalfCircleOrganizationChart"/>
    <dgm:cxn modelId="{7A48032B-EA05-4B4C-A499-3774118EB02D}" type="presParOf" srcId="{767ED3A6-4821-4E67-9F02-5C86BECABC66}" destId="{4CAE72FB-A221-42AC-9F0D-E53C53B7D847}" srcOrd="3" destOrd="0" presId="urn:microsoft.com/office/officeart/2008/layout/HalfCircleOrganizationChart"/>
    <dgm:cxn modelId="{7351336D-59CD-44AD-8CEE-2E7B048B85FE}" type="presParOf" srcId="{807EEB19-DA40-43F6-9F5B-5ADB63620016}" destId="{2881EEA3-C54A-48E0-8A46-63332712AF7B}" srcOrd="1" destOrd="0" presId="urn:microsoft.com/office/officeart/2008/layout/HalfCircleOrganizationChart"/>
    <dgm:cxn modelId="{F6CCDD73-EE7F-406D-BB2D-3624921EB2EE}" type="presParOf" srcId="{807EEB19-DA40-43F6-9F5B-5ADB63620016}" destId="{9A518E8E-A3FC-4961-B4B7-16874DC6D216}" srcOrd="2" destOrd="0" presId="urn:microsoft.com/office/officeart/2008/layout/HalfCircleOrganizationChart"/>
    <dgm:cxn modelId="{704DAB5E-6141-4FC1-8BA6-D4CBEA770257}" type="presParOf" srcId="{2974A7B5-FA35-47A4-9A05-4918BE9A47CD}" destId="{7F1EE468-704D-4F15-BBB5-120E3ABC2777}" srcOrd="2" destOrd="0" presId="urn:microsoft.com/office/officeart/2008/layout/HalfCircle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A57193-FC26-41DB-B20F-B4EAE0F8D886}" type="doc">
      <dgm:prSet loTypeId="urn:microsoft.com/office/officeart/2005/8/layout/radial2" loCatId="relationship" qsTypeId="urn:microsoft.com/office/officeart/2005/8/quickstyle/simple4" qsCatId="simple" csTypeId="urn:microsoft.com/office/officeart/2005/8/colors/accent0_1" csCatId="mainScheme" phldr="1"/>
      <dgm:spPr/>
      <dgm:t>
        <a:bodyPr/>
        <a:lstStyle/>
        <a:p>
          <a:endParaRPr lang="en-US"/>
        </a:p>
      </dgm:t>
    </dgm:pt>
    <dgm:pt modelId="{07C25A13-1BC6-4E42-B9F5-66E8B5282E04}">
      <dgm:prSet phldrT="[Text]" custT="1"/>
      <dgm:spPr/>
      <dgm:t>
        <a:bodyPr/>
        <a:lstStyle/>
        <a:p>
          <a:r>
            <a:rPr lang="en-US" sz="2400" dirty="0" smtClean="0"/>
            <a:t>Need</a:t>
          </a:r>
          <a:endParaRPr lang="en-US" sz="2400" dirty="0"/>
        </a:p>
      </dgm:t>
    </dgm:pt>
    <dgm:pt modelId="{97D44CC3-6737-4483-83E9-F7794E0ADE9F}" type="parTrans" cxnId="{CF94D6B1-905E-4EC0-99EB-4E6CBF8F3EFE}">
      <dgm:prSet/>
      <dgm:spPr/>
      <dgm:t>
        <a:bodyPr/>
        <a:lstStyle/>
        <a:p>
          <a:endParaRPr lang="en-US"/>
        </a:p>
      </dgm:t>
    </dgm:pt>
    <dgm:pt modelId="{535FE953-E982-4780-BC8B-487CB1EFD499}" type="sibTrans" cxnId="{CF94D6B1-905E-4EC0-99EB-4E6CBF8F3EFE}">
      <dgm:prSet/>
      <dgm:spPr/>
      <dgm:t>
        <a:bodyPr/>
        <a:lstStyle/>
        <a:p>
          <a:endParaRPr lang="en-US"/>
        </a:p>
      </dgm:t>
    </dgm:pt>
    <dgm:pt modelId="{9E8875C1-007F-45FE-8827-E05CE1EFCE6E}">
      <dgm:prSet phldrT="[Text]" custT="1"/>
      <dgm:spPr/>
      <dgm:t>
        <a:bodyPr/>
        <a:lstStyle/>
        <a:p>
          <a:r>
            <a:rPr lang="en-US" sz="2400" dirty="0" smtClean="0"/>
            <a:t>OEM in need of fulfilling demand of the end users</a:t>
          </a:r>
          <a:endParaRPr lang="en-US" sz="2400" dirty="0"/>
        </a:p>
      </dgm:t>
    </dgm:pt>
    <dgm:pt modelId="{CF08ED00-678E-4B5F-BEEB-D1D4B07EAE3C}" type="parTrans" cxnId="{E11AC010-6F9C-4FD3-9E57-E15AA8600A12}">
      <dgm:prSet/>
      <dgm:spPr/>
      <dgm:t>
        <a:bodyPr/>
        <a:lstStyle/>
        <a:p>
          <a:endParaRPr lang="en-US"/>
        </a:p>
      </dgm:t>
    </dgm:pt>
    <dgm:pt modelId="{F2047358-64EC-4B33-A861-623BCE89612C}" type="sibTrans" cxnId="{E11AC010-6F9C-4FD3-9E57-E15AA8600A12}">
      <dgm:prSet/>
      <dgm:spPr/>
      <dgm:t>
        <a:bodyPr/>
        <a:lstStyle/>
        <a:p>
          <a:endParaRPr lang="en-US"/>
        </a:p>
      </dgm:t>
    </dgm:pt>
    <dgm:pt modelId="{6E1FB610-CD33-437A-B923-FACC1CBFE7B6}">
      <dgm:prSet phldrT="[Text]" custT="1"/>
      <dgm:spPr/>
      <dgm:t>
        <a:bodyPr/>
        <a:lstStyle/>
        <a:p>
          <a:r>
            <a:rPr lang="en-US" sz="2400" dirty="0" smtClean="0"/>
            <a:t>Function</a:t>
          </a:r>
          <a:endParaRPr lang="en-US" sz="2400" dirty="0"/>
        </a:p>
      </dgm:t>
    </dgm:pt>
    <dgm:pt modelId="{089DAAA4-233C-4A8B-975F-38B587536FEB}" type="parTrans" cxnId="{89861AEE-A813-4E24-9DE8-46F62C6DECD5}">
      <dgm:prSet/>
      <dgm:spPr/>
      <dgm:t>
        <a:bodyPr/>
        <a:lstStyle/>
        <a:p>
          <a:endParaRPr lang="en-US"/>
        </a:p>
      </dgm:t>
    </dgm:pt>
    <dgm:pt modelId="{9AB1C033-F626-4A1D-84DB-B3CE46FAFC16}" type="sibTrans" cxnId="{89861AEE-A813-4E24-9DE8-46F62C6DECD5}">
      <dgm:prSet/>
      <dgm:spPr/>
      <dgm:t>
        <a:bodyPr/>
        <a:lstStyle/>
        <a:p>
          <a:endParaRPr lang="en-US"/>
        </a:p>
      </dgm:t>
    </dgm:pt>
    <dgm:pt modelId="{5FAB9D24-21EE-4F33-94B4-1E2E2F32FEAF}">
      <dgm:prSet phldrT="[Text]" custT="1"/>
      <dgm:spPr/>
      <dgm:t>
        <a:bodyPr/>
        <a:lstStyle/>
        <a:p>
          <a:endParaRPr lang="en-US" sz="2400" dirty="0"/>
        </a:p>
      </dgm:t>
    </dgm:pt>
    <dgm:pt modelId="{9723D778-AB15-4B86-975F-6C7F6848D017}" type="parTrans" cxnId="{ADD75271-487E-4AF1-B5F8-29861F4D9DE0}">
      <dgm:prSet/>
      <dgm:spPr/>
      <dgm:t>
        <a:bodyPr/>
        <a:lstStyle/>
        <a:p>
          <a:endParaRPr lang="en-US"/>
        </a:p>
      </dgm:t>
    </dgm:pt>
    <dgm:pt modelId="{731E734F-D36A-4F89-B078-1C795BCBF4EC}" type="sibTrans" cxnId="{ADD75271-487E-4AF1-B5F8-29861F4D9DE0}">
      <dgm:prSet/>
      <dgm:spPr/>
      <dgm:t>
        <a:bodyPr/>
        <a:lstStyle/>
        <a:p>
          <a:endParaRPr lang="en-US"/>
        </a:p>
      </dgm:t>
    </dgm:pt>
    <dgm:pt modelId="{301FBAE1-8215-4CDF-A35E-A9ACAD3A0134}">
      <dgm:prSet phldrT="[Text]" custT="1"/>
      <dgm:spPr/>
      <dgm:t>
        <a:bodyPr/>
        <a:lstStyle/>
        <a:p>
          <a:r>
            <a:rPr lang="en-US" sz="2400" dirty="0" smtClean="0"/>
            <a:t>A semiconductor that acts as a computer’s central processing unit that does logics</a:t>
          </a:r>
          <a:endParaRPr lang="en-US" sz="2400" dirty="0"/>
        </a:p>
      </dgm:t>
    </dgm:pt>
    <dgm:pt modelId="{349D3025-407C-42D8-A872-EE2BA1F2E076}" type="parTrans" cxnId="{855AF60C-54E0-487C-A10F-78FED8A773DD}">
      <dgm:prSet/>
      <dgm:spPr/>
      <dgm:t>
        <a:bodyPr/>
        <a:lstStyle/>
        <a:p>
          <a:endParaRPr lang="en-US"/>
        </a:p>
      </dgm:t>
    </dgm:pt>
    <dgm:pt modelId="{68866AF5-F70B-4DD5-A3E5-DBC821522BEE}" type="sibTrans" cxnId="{855AF60C-54E0-487C-A10F-78FED8A773DD}">
      <dgm:prSet/>
      <dgm:spPr/>
      <dgm:t>
        <a:bodyPr/>
        <a:lstStyle/>
        <a:p>
          <a:endParaRPr lang="en-US"/>
        </a:p>
      </dgm:t>
    </dgm:pt>
    <dgm:pt modelId="{5BA26704-0EE7-4881-988A-9C971434A224}">
      <dgm:prSet phldrT="[Text]"/>
      <dgm:spPr/>
      <dgm:t>
        <a:bodyPr/>
        <a:lstStyle/>
        <a:p>
          <a:r>
            <a:rPr lang="en-US" dirty="0" smtClean="0"/>
            <a:t>Technology</a:t>
          </a:r>
          <a:endParaRPr lang="en-US" dirty="0"/>
        </a:p>
      </dgm:t>
    </dgm:pt>
    <dgm:pt modelId="{613990C1-B8B9-4287-8986-FE67F2F45EC6}" type="parTrans" cxnId="{CC03C021-B3B0-4532-A63C-FD84FC82FEB8}">
      <dgm:prSet/>
      <dgm:spPr/>
      <dgm:t>
        <a:bodyPr/>
        <a:lstStyle/>
        <a:p>
          <a:endParaRPr lang="en-US"/>
        </a:p>
      </dgm:t>
    </dgm:pt>
    <dgm:pt modelId="{C22B4CC7-A57C-44F7-996B-F3E1D159655E}" type="sibTrans" cxnId="{CC03C021-B3B0-4532-A63C-FD84FC82FEB8}">
      <dgm:prSet/>
      <dgm:spPr/>
      <dgm:t>
        <a:bodyPr/>
        <a:lstStyle/>
        <a:p>
          <a:endParaRPr lang="en-US"/>
        </a:p>
      </dgm:t>
    </dgm:pt>
    <dgm:pt modelId="{7B4A5798-1A3D-4B80-915B-EE6095C8BEB6}">
      <dgm:prSet phldrT="[Text]" custT="1"/>
      <dgm:spPr/>
      <dgm:t>
        <a:bodyPr/>
        <a:lstStyle/>
        <a:p>
          <a:r>
            <a:rPr lang="en-US" sz="2400" smtClean="0"/>
            <a:t>RISC </a:t>
          </a:r>
          <a:r>
            <a:rPr lang="en-US" sz="2400" dirty="0" smtClean="0"/>
            <a:t>Techniques, Algorithm, technologies from second sources, own patents</a:t>
          </a:r>
          <a:endParaRPr lang="en-US" sz="2400" dirty="0"/>
        </a:p>
      </dgm:t>
    </dgm:pt>
    <dgm:pt modelId="{10A387D6-4DBA-4222-8874-6110CE097341}" type="parTrans" cxnId="{A12BEF8D-F49A-49A5-8735-B3EC37A1E499}">
      <dgm:prSet/>
      <dgm:spPr/>
      <dgm:t>
        <a:bodyPr/>
        <a:lstStyle/>
        <a:p>
          <a:endParaRPr lang="en-US"/>
        </a:p>
      </dgm:t>
    </dgm:pt>
    <dgm:pt modelId="{E22CE9D3-5068-464C-94FA-17D94111A53E}" type="sibTrans" cxnId="{A12BEF8D-F49A-49A5-8735-B3EC37A1E499}">
      <dgm:prSet/>
      <dgm:spPr/>
      <dgm:t>
        <a:bodyPr/>
        <a:lstStyle/>
        <a:p>
          <a:endParaRPr lang="en-US"/>
        </a:p>
      </dgm:t>
    </dgm:pt>
    <dgm:pt modelId="{AEC3BD2E-4DEF-4FB1-A6C7-A76499BDDAC5}" type="pres">
      <dgm:prSet presAssocID="{0FA57193-FC26-41DB-B20F-B4EAE0F8D886}" presName="composite" presStyleCnt="0">
        <dgm:presLayoutVars>
          <dgm:chMax val="5"/>
          <dgm:dir/>
          <dgm:animLvl val="ctr"/>
          <dgm:resizeHandles val="exact"/>
        </dgm:presLayoutVars>
      </dgm:prSet>
      <dgm:spPr/>
      <dgm:t>
        <a:bodyPr/>
        <a:lstStyle/>
        <a:p>
          <a:endParaRPr lang="en-US"/>
        </a:p>
      </dgm:t>
    </dgm:pt>
    <dgm:pt modelId="{5CA9568B-3A61-48E6-B022-6D80133CE8D8}" type="pres">
      <dgm:prSet presAssocID="{0FA57193-FC26-41DB-B20F-B4EAE0F8D886}" presName="cycle" presStyleCnt="0"/>
      <dgm:spPr/>
      <dgm:t>
        <a:bodyPr/>
        <a:lstStyle/>
        <a:p>
          <a:endParaRPr lang="en-US"/>
        </a:p>
      </dgm:t>
    </dgm:pt>
    <dgm:pt modelId="{9B307F0D-1F5F-4D0B-8D4A-C1FD42CF0AC3}" type="pres">
      <dgm:prSet presAssocID="{0FA57193-FC26-41DB-B20F-B4EAE0F8D886}" presName="centerShape" presStyleCnt="0"/>
      <dgm:spPr/>
      <dgm:t>
        <a:bodyPr/>
        <a:lstStyle/>
        <a:p>
          <a:endParaRPr lang="en-US"/>
        </a:p>
      </dgm:t>
    </dgm:pt>
    <dgm:pt modelId="{F1D83657-2745-47BB-9540-6825E540AFF5}" type="pres">
      <dgm:prSet presAssocID="{0FA57193-FC26-41DB-B20F-B4EAE0F8D886}" presName="connSite" presStyleLbl="node1" presStyleIdx="0" presStyleCnt="4"/>
      <dgm:spPr/>
      <dgm:t>
        <a:bodyPr/>
        <a:lstStyle/>
        <a:p>
          <a:endParaRPr lang="en-US"/>
        </a:p>
      </dgm:t>
    </dgm:pt>
    <dgm:pt modelId="{9C7A1330-B770-42A2-88C2-9FBC9F67CAEA}" type="pres">
      <dgm:prSet presAssocID="{0FA57193-FC26-41DB-B20F-B4EAE0F8D886}" presName="visible" presStyleLbl="node1" presStyleIdx="0" presStyleCnt="4"/>
      <dgm:spPr>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A552224F-6808-4321-A496-42EF7D13DCC8}" type="pres">
      <dgm:prSet presAssocID="{97D44CC3-6737-4483-83E9-F7794E0ADE9F}" presName="Name25" presStyleLbl="parChTrans1D1" presStyleIdx="0" presStyleCnt="3"/>
      <dgm:spPr/>
      <dgm:t>
        <a:bodyPr/>
        <a:lstStyle/>
        <a:p>
          <a:endParaRPr lang="en-US"/>
        </a:p>
      </dgm:t>
    </dgm:pt>
    <dgm:pt modelId="{2220B28E-717A-4432-BC78-DD10934B9DA6}" type="pres">
      <dgm:prSet presAssocID="{07C25A13-1BC6-4E42-B9F5-66E8B5282E04}" presName="node" presStyleCnt="0"/>
      <dgm:spPr/>
      <dgm:t>
        <a:bodyPr/>
        <a:lstStyle/>
        <a:p>
          <a:endParaRPr lang="en-US"/>
        </a:p>
      </dgm:t>
    </dgm:pt>
    <dgm:pt modelId="{6DBC48BD-ABF5-4F9D-8895-ECEEF58B0A64}" type="pres">
      <dgm:prSet presAssocID="{07C25A13-1BC6-4E42-B9F5-66E8B5282E04}" presName="parentNode" presStyleLbl="node1" presStyleIdx="1" presStyleCnt="4" custLinFactNeighborX="15451" custLinFactNeighborY="5104">
        <dgm:presLayoutVars>
          <dgm:chMax val="1"/>
          <dgm:bulletEnabled val="1"/>
        </dgm:presLayoutVars>
      </dgm:prSet>
      <dgm:spPr/>
      <dgm:t>
        <a:bodyPr/>
        <a:lstStyle/>
        <a:p>
          <a:endParaRPr lang="en-US"/>
        </a:p>
      </dgm:t>
    </dgm:pt>
    <dgm:pt modelId="{1EB5E583-407A-42FA-949D-BC9267433F12}" type="pres">
      <dgm:prSet presAssocID="{07C25A13-1BC6-4E42-B9F5-66E8B5282E04}" presName="childNode" presStyleLbl="revTx" presStyleIdx="0" presStyleCnt="3">
        <dgm:presLayoutVars>
          <dgm:bulletEnabled val="1"/>
        </dgm:presLayoutVars>
      </dgm:prSet>
      <dgm:spPr/>
      <dgm:t>
        <a:bodyPr/>
        <a:lstStyle/>
        <a:p>
          <a:endParaRPr lang="en-US"/>
        </a:p>
      </dgm:t>
    </dgm:pt>
    <dgm:pt modelId="{FBE60998-8781-45E4-9A82-17E0F7FD6CE4}" type="pres">
      <dgm:prSet presAssocID="{089DAAA4-233C-4A8B-975F-38B587536FEB}" presName="Name25" presStyleLbl="parChTrans1D1" presStyleIdx="1" presStyleCnt="3"/>
      <dgm:spPr/>
      <dgm:t>
        <a:bodyPr/>
        <a:lstStyle/>
        <a:p>
          <a:endParaRPr lang="en-US"/>
        </a:p>
      </dgm:t>
    </dgm:pt>
    <dgm:pt modelId="{F47FC0B6-BD9B-43E2-A8CC-855913DD5DCE}" type="pres">
      <dgm:prSet presAssocID="{6E1FB610-CD33-437A-B923-FACC1CBFE7B6}" presName="node" presStyleCnt="0"/>
      <dgm:spPr/>
      <dgm:t>
        <a:bodyPr/>
        <a:lstStyle/>
        <a:p>
          <a:endParaRPr lang="en-US"/>
        </a:p>
      </dgm:t>
    </dgm:pt>
    <dgm:pt modelId="{B98EB547-9671-4304-84BF-59087187C88B}" type="pres">
      <dgm:prSet presAssocID="{6E1FB610-CD33-437A-B923-FACC1CBFE7B6}" presName="parentNode" presStyleLbl="node1" presStyleIdx="2" presStyleCnt="4" custLinFactNeighborX="-4300" custLinFactNeighborY="-12764">
        <dgm:presLayoutVars>
          <dgm:chMax val="1"/>
          <dgm:bulletEnabled val="1"/>
        </dgm:presLayoutVars>
      </dgm:prSet>
      <dgm:spPr/>
      <dgm:t>
        <a:bodyPr/>
        <a:lstStyle/>
        <a:p>
          <a:endParaRPr lang="en-US"/>
        </a:p>
      </dgm:t>
    </dgm:pt>
    <dgm:pt modelId="{315713B6-A399-47B8-9741-D1692CDB6507}" type="pres">
      <dgm:prSet presAssocID="{6E1FB610-CD33-437A-B923-FACC1CBFE7B6}" presName="childNode" presStyleLbl="revTx" presStyleIdx="1" presStyleCnt="3">
        <dgm:presLayoutVars>
          <dgm:bulletEnabled val="1"/>
        </dgm:presLayoutVars>
      </dgm:prSet>
      <dgm:spPr/>
      <dgm:t>
        <a:bodyPr/>
        <a:lstStyle/>
        <a:p>
          <a:endParaRPr lang="en-US"/>
        </a:p>
      </dgm:t>
    </dgm:pt>
    <dgm:pt modelId="{E4534849-496E-48BE-87C0-7EB5D83E56B5}" type="pres">
      <dgm:prSet presAssocID="{613990C1-B8B9-4287-8986-FE67F2F45EC6}" presName="Name25" presStyleLbl="parChTrans1D1" presStyleIdx="2" presStyleCnt="3"/>
      <dgm:spPr/>
      <dgm:t>
        <a:bodyPr/>
        <a:lstStyle/>
        <a:p>
          <a:endParaRPr lang="en-US"/>
        </a:p>
      </dgm:t>
    </dgm:pt>
    <dgm:pt modelId="{8F1F3438-935F-4F87-A7EB-8EBE75A66D8C}" type="pres">
      <dgm:prSet presAssocID="{5BA26704-0EE7-4881-988A-9C971434A224}" presName="node" presStyleCnt="0"/>
      <dgm:spPr/>
      <dgm:t>
        <a:bodyPr/>
        <a:lstStyle/>
        <a:p>
          <a:endParaRPr lang="en-US"/>
        </a:p>
      </dgm:t>
    </dgm:pt>
    <dgm:pt modelId="{B13F022B-55AB-4369-BCBA-4798F11AE80B}" type="pres">
      <dgm:prSet presAssocID="{5BA26704-0EE7-4881-988A-9C971434A224}" presName="parentNode" presStyleLbl="node1" presStyleIdx="3" presStyleCnt="4" custLinFactNeighborX="2191" custLinFactNeighborY="-14954">
        <dgm:presLayoutVars>
          <dgm:chMax val="1"/>
          <dgm:bulletEnabled val="1"/>
        </dgm:presLayoutVars>
      </dgm:prSet>
      <dgm:spPr/>
      <dgm:t>
        <a:bodyPr/>
        <a:lstStyle/>
        <a:p>
          <a:endParaRPr lang="en-US"/>
        </a:p>
      </dgm:t>
    </dgm:pt>
    <dgm:pt modelId="{CDCE20A7-999C-4FDB-BE06-664A66A2A1EB}" type="pres">
      <dgm:prSet presAssocID="{5BA26704-0EE7-4881-988A-9C971434A224}" presName="childNode" presStyleLbl="revTx" presStyleIdx="2" presStyleCnt="3">
        <dgm:presLayoutVars>
          <dgm:bulletEnabled val="1"/>
        </dgm:presLayoutVars>
      </dgm:prSet>
      <dgm:spPr/>
      <dgm:t>
        <a:bodyPr/>
        <a:lstStyle/>
        <a:p>
          <a:endParaRPr lang="en-US"/>
        </a:p>
      </dgm:t>
    </dgm:pt>
  </dgm:ptLst>
  <dgm:cxnLst>
    <dgm:cxn modelId="{E11AC010-6F9C-4FD3-9E57-E15AA8600A12}" srcId="{07C25A13-1BC6-4E42-B9F5-66E8B5282E04}" destId="{9E8875C1-007F-45FE-8827-E05CE1EFCE6E}" srcOrd="0" destOrd="0" parTransId="{CF08ED00-678E-4B5F-BEEB-D1D4B07EAE3C}" sibTransId="{F2047358-64EC-4B33-A861-623BCE89612C}"/>
    <dgm:cxn modelId="{4364E0C7-E19D-4078-84D7-C3A8C8737409}" type="presOf" srcId="{613990C1-B8B9-4287-8986-FE67F2F45EC6}" destId="{E4534849-496E-48BE-87C0-7EB5D83E56B5}" srcOrd="0" destOrd="0" presId="urn:microsoft.com/office/officeart/2005/8/layout/radial2"/>
    <dgm:cxn modelId="{579C01A5-0549-4B5D-BF0B-67211504B6A2}" type="presOf" srcId="{07C25A13-1BC6-4E42-B9F5-66E8B5282E04}" destId="{6DBC48BD-ABF5-4F9D-8895-ECEEF58B0A64}" srcOrd="0" destOrd="0" presId="urn:microsoft.com/office/officeart/2005/8/layout/radial2"/>
    <dgm:cxn modelId="{CC03C021-B3B0-4532-A63C-FD84FC82FEB8}" srcId="{0FA57193-FC26-41DB-B20F-B4EAE0F8D886}" destId="{5BA26704-0EE7-4881-988A-9C971434A224}" srcOrd="2" destOrd="0" parTransId="{613990C1-B8B9-4287-8986-FE67F2F45EC6}" sibTransId="{C22B4CC7-A57C-44F7-996B-F3E1D159655E}"/>
    <dgm:cxn modelId="{A12BEF8D-F49A-49A5-8735-B3EC37A1E499}" srcId="{5BA26704-0EE7-4881-988A-9C971434A224}" destId="{7B4A5798-1A3D-4B80-915B-EE6095C8BEB6}" srcOrd="0" destOrd="0" parTransId="{10A387D6-4DBA-4222-8874-6110CE097341}" sibTransId="{E22CE9D3-5068-464C-94FA-17D94111A53E}"/>
    <dgm:cxn modelId="{151504E8-B998-46E3-AC7F-BBCDC5EFCBE3}" type="presOf" srcId="{301FBAE1-8215-4CDF-A35E-A9ACAD3A0134}" destId="{315713B6-A399-47B8-9741-D1692CDB6507}" srcOrd="0" destOrd="1" presId="urn:microsoft.com/office/officeart/2005/8/layout/radial2"/>
    <dgm:cxn modelId="{3517470D-3413-4B43-9EE8-42E7C35358FC}" type="presOf" srcId="{5FAB9D24-21EE-4F33-94B4-1E2E2F32FEAF}" destId="{315713B6-A399-47B8-9741-D1692CDB6507}" srcOrd="0" destOrd="0" presId="urn:microsoft.com/office/officeart/2005/8/layout/radial2"/>
    <dgm:cxn modelId="{89861AEE-A813-4E24-9DE8-46F62C6DECD5}" srcId="{0FA57193-FC26-41DB-B20F-B4EAE0F8D886}" destId="{6E1FB610-CD33-437A-B923-FACC1CBFE7B6}" srcOrd="1" destOrd="0" parTransId="{089DAAA4-233C-4A8B-975F-38B587536FEB}" sibTransId="{9AB1C033-F626-4A1D-84DB-B3CE46FAFC16}"/>
    <dgm:cxn modelId="{BEFB7247-5312-4BAB-9818-435547EE1A94}" type="presOf" srcId="{5BA26704-0EE7-4881-988A-9C971434A224}" destId="{B13F022B-55AB-4369-BCBA-4798F11AE80B}" srcOrd="0" destOrd="0" presId="urn:microsoft.com/office/officeart/2005/8/layout/radial2"/>
    <dgm:cxn modelId="{CF94D6B1-905E-4EC0-99EB-4E6CBF8F3EFE}" srcId="{0FA57193-FC26-41DB-B20F-B4EAE0F8D886}" destId="{07C25A13-1BC6-4E42-B9F5-66E8B5282E04}" srcOrd="0" destOrd="0" parTransId="{97D44CC3-6737-4483-83E9-F7794E0ADE9F}" sibTransId="{535FE953-E982-4780-BC8B-487CB1EFD499}"/>
    <dgm:cxn modelId="{83FB88CD-BD53-4434-96B9-C16BF4CBDFDF}" type="presOf" srcId="{0FA57193-FC26-41DB-B20F-B4EAE0F8D886}" destId="{AEC3BD2E-4DEF-4FB1-A6C7-A76499BDDAC5}" srcOrd="0" destOrd="0" presId="urn:microsoft.com/office/officeart/2005/8/layout/radial2"/>
    <dgm:cxn modelId="{60396F07-9A5B-47E1-AACA-8185714CFCFC}" type="presOf" srcId="{97D44CC3-6737-4483-83E9-F7794E0ADE9F}" destId="{A552224F-6808-4321-A496-42EF7D13DCC8}" srcOrd="0" destOrd="0" presId="urn:microsoft.com/office/officeart/2005/8/layout/radial2"/>
    <dgm:cxn modelId="{855AF60C-54E0-487C-A10F-78FED8A773DD}" srcId="{6E1FB610-CD33-437A-B923-FACC1CBFE7B6}" destId="{301FBAE1-8215-4CDF-A35E-A9ACAD3A0134}" srcOrd="1" destOrd="0" parTransId="{349D3025-407C-42D8-A872-EE2BA1F2E076}" sibTransId="{68866AF5-F70B-4DD5-A3E5-DBC821522BEE}"/>
    <dgm:cxn modelId="{28A71ECD-53CD-44C8-AE42-9BD43962F31F}" type="presOf" srcId="{9E8875C1-007F-45FE-8827-E05CE1EFCE6E}" destId="{1EB5E583-407A-42FA-949D-BC9267433F12}" srcOrd="0" destOrd="0" presId="urn:microsoft.com/office/officeart/2005/8/layout/radial2"/>
    <dgm:cxn modelId="{D338A58D-A9B2-442B-A261-9AEFE8A54C6F}" type="presOf" srcId="{7B4A5798-1A3D-4B80-915B-EE6095C8BEB6}" destId="{CDCE20A7-999C-4FDB-BE06-664A66A2A1EB}" srcOrd="0" destOrd="0" presId="urn:microsoft.com/office/officeart/2005/8/layout/radial2"/>
    <dgm:cxn modelId="{ADD75271-487E-4AF1-B5F8-29861F4D9DE0}" srcId="{6E1FB610-CD33-437A-B923-FACC1CBFE7B6}" destId="{5FAB9D24-21EE-4F33-94B4-1E2E2F32FEAF}" srcOrd="0" destOrd="0" parTransId="{9723D778-AB15-4B86-975F-6C7F6848D017}" sibTransId="{731E734F-D36A-4F89-B078-1C795BCBF4EC}"/>
    <dgm:cxn modelId="{C42517D1-FBCE-4100-AE2B-533F55B472FB}" type="presOf" srcId="{089DAAA4-233C-4A8B-975F-38B587536FEB}" destId="{FBE60998-8781-45E4-9A82-17E0F7FD6CE4}" srcOrd="0" destOrd="0" presId="urn:microsoft.com/office/officeart/2005/8/layout/radial2"/>
    <dgm:cxn modelId="{2CE71C4C-5372-42D1-8993-F58F9A699AC4}" type="presOf" srcId="{6E1FB610-CD33-437A-B923-FACC1CBFE7B6}" destId="{B98EB547-9671-4304-84BF-59087187C88B}" srcOrd="0" destOrd="0" presId="urn:microsoft.com/office/officeart/2005/8/layout/radial2"/>
    <dgm:cxn modelId="{45108522-A9B8-4359-9C14-CADCA8E4F302}" type="presParOf" srcId="{AEC3BD2E-4DEF-4FB1-A6C7-A76499BDDAC5}" destId="{5CA9568B-3A61-48E6-B022-6D80133CE8D8}" srcOrd="0" destOrd="0" presId="urn:microsoft.com/office/officeart/2005/8/layout/radial2"/>
    <dgm:cxn modelId="{324D0F5F-04D5-4F49-AA8E-AAF6BAE26F2A}" type="presParOf" srcId="{5CA9568B-3A61-48E6-B022-6D80133CE8D8}" destId="{9B307F0D-1F5F-4D0B-8D4A-C1FD42CF0AC3}" srcOrd="0" destOrd="0" presId="urn:microsoft.com/office/officeart/2005/8/layout/radial2"/>
    <dgm:cxn modelId="{5BBB7C7C-BAB3-4756-8304-8FC4D73D4EDB}" type="presParOf" srcId="{9B307F0D-1F5F-4D0B-8D4A-C1FD42CF0AC3}" destId="{F1D83657-2745-47BB-9540-6825E540AFF5}" srcOrd="0" destOrd="0" presId="urn:microsoft.com/office/officeart/2005/8/layout/radial2"/>
    <dgm:cxn modelId="{D2C99256-5FB9-481A-BC0E-49669CBDDEE0}" type="presParOf" srcId="{9B307F0D-1F5F-4D0B-8D4A-C1FD42CF0AC3}" destId="{9C7A1330-B770-42A2-88C2-9FBC9F67CAEA}" srcOrd="1" destOrd="0" presId="urn:microsoft.com/office/officeart/2005/8/layout/radial2"/>
    <dgm:cxn modelId="{6823B19E-8D9A-4DE7-BDA8-C0F63F0D36F6}" type="presParOf" srcId="{5CA9568B-3A61-48E6-B022-6D80133CE8D8}" destId="{A552224F-6808-4321-A496-42EF7D13DCC8}" srcOrd="1" destOrd="0" presId="urn:microsoft.com/office/officeart/2005/8/layout/radial2"/>
    <dgm:cxn modelId="{1C9B34E3-2123-4A00-9477-C0F13214E71D}" type="presParOf" srcId="{5CA9568B-3A61-48E6-B022-6D80133CE8D8}" destId="{2220B28E-717A-4432-BC78-DD10934B9DA6}" srcOrd="2" destOrd="0" presId="urn:microsoft.com/office/officeart/2005/8/layout/radial2"/>
    <dgm:cxn modelId="{1E00100A-F99F-44F0-8634-E85C4CE769BA}" type="presParOf" srcId="{2220B28E-717A-4432-BC78-DD10934B9DA6}" destId="{6DBC48BD-ABF5-4F9D-8895-ECEEF58B0A64}" srcOrd="0" destOrd="0" presId="urn:microsoft.com/office/officeart/2005/8/layout/radial2"/>
    <dgm:cxn modelId="{A92163B4-F3E7-4576-8080-F9AA98B148D2}" type="presParOf" srcId="{2220B28E-717A-4432-BC78-DD10934B9DA6}" destId="{1EB5E583-407A-42FA-949D-BC9267433F12}" srcOrd="1" destOrd="0" presId="urn:microsoft.com/office/officeart/2005/8/layout/radial2"/>
    <dgm:cxn modelId="{D5796C61-23C9-4E99-B150-32210F4A4221}" type="presParOf" srcId="{5CA9568B-3A61-48E6-B022-6D80133CE8D8}" destId="{FBE60998-8781-45E4-9A82-17E0F7FD6CE4}" srcOrd="3" destOrd="0" presId="urn:microsoft.com/office/officeart/2005/8/layout/radial2"/>
    <dgm:cxn modelId="{D0C8452E-0424-4EB4-A8F9-53CD1599129B}" type="presParOf" srcId="{5CA9568B-3A61-48E6-B022-6D80133CE8D8}" destId="{F47FC0B6-BD9B-43E2-A8CC-855913DD5DCE}" srcOrd="4" destOrd="0" presId="urn:microsoft.com/office/officeart/2005/8/layout/radial2"/>
    <dgm:cxn modelId="{75E4CE0F-B5D4-49A3-A58B-94283F733F53}" type="presParOf" srcId="{F47FC0B6-BD9B-43E2-A8CC-855913DD5DCE}" destId="{B98EB547-9671-4304-84BF-59087187C88B}" srcOrd="0" destOrd="0" presId="urn:microsoft.com/office/officeart/2005/8/layout/radial2"/>
    <dgm:cxn modelId="{3D5EC35E-BE24-4B45-8C6F-6A51E38FDECE}" type="presParOf" srcId="{F47FC0B6-BD9B-43E2-A8CC-855913DD5DCE}" destId="{315713B6-A399-47B8-9741-D1692CDB6507}" srcOrd="1" destOrd="0" presId="urn:microsoft.com/office/officeart/2005/8/layout/radial2"/>
    <dgm:cxn modelId="{56907A98-FF26-494B-8DAC-81B92BBC7046}" type="presParOf" srcId="{5CA9568B-3A61-48E6-B022-6D80133CE8D8}" destId="{E4534849-496E-48BE-87C0-7EB5D83E56B5}" srcOrd="5" destOrd="0" presId="urn:microsoft.com/office/officeart/2005/8/layout/radial2"/>
    <dgm:cxn modelId="{08563DA1-11EC-42ED-9819-FA93922F78D2}" type="presParOf" srcId="{5CA9568B-3A61-48E6-B022-6D80133CE8D8}" destId="{8F1F3438-935F-4F87-A7EB-8EBE75A66D8C}" srcOrd="6" destOrd="0" presId="urn:microsoft.com/office/officeart/2005/8/layout/radial2"/>
    <dgm:cxn modelId="{7E173AFD-8B1C-4622-9A4F-4269E6AE6A45}" type="presParOf" srcId="{8F1F3438-935F-4F87-A7EB-8EBE75A66D8C}" destId="{B13F022B-55AB-4369-BCBA-4798F11AE80B}" srcOrd="0" destOrd="0" presId="urn:microsoft.com/office/officeart/2005/8/layout/radial2"/>
    <dgm:cxn modelId="{1C819753-F417-4687-A7E1-D89B312E2D3D}" type="presParOf" srcId="{8F1F3438-935F-4F87-A7EB-8EBE75A66D8C}" destId="{CDCE20A7-999C-4FDB-BE06-664A66A2A1EB}" srcOrd="1" destOrd="0" presId="urn:microsoft.com/office/officeart/2005/8/layout/radial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3284279-DE7A-4CF8-890F-D6FE371A31DF}" type="doc">
      <dgm:prSet loTypeId="urn:microsoft.com/office/officeart/2009/layout/CircleArrowProcess" loCatId="process" qsTypeId="urn:microsoft.com/office/officeart/2005/8/quickstyle/simple1" qsCatId="simple" csTypeId="urn:microsoft.com/office/officeart/2005/8/colors/colorful2" csCatId="colorful" phldr="1"/>
      <dgm:spPr/>
      <dgm:t>
        <a:bodyPr/>
        <a:lstStyle/>
        <a:p>
          <a:endParaRPr lang="en-US"/>
        </a:p>
      </dgm:t>
    </dgm:pt>
    <dgm:pt modelId="{9F4FCE15-D5C0-48AA-B9DC-1D73B1AD5515}">
      <dgm:prSet phldrT="[Text]" custT="1"/>
      <dgm:spPr/>
      <dgm:t>
        <a:bodyPr/>
        <a:lstStyle/>
        <a:p>
          <a:r>
            <a:rPr lang="en-US" sz="2400" dirty="0" smtClean="0"/>
            <a:t>Work with Suppliers</a:t>
          </a:r>
          <a:endParaRPr lang="en-US" sz="2400" dirty="0"/>
        </a:p>
      </dgm:t>
    </dgm:pt>
    <dgm:pt modelId="{30CBAE0F-90BA-42F3-9ADB-F892FB648EB1}" type="parTrans" cxnId="{C0337179-73A2-4563-9AC9-4A687DFBBB47}">
      <dgm:prSet/>
      <dgm:spPr/>
      <dgm:t>
        <a:bodyPr/>
        <a:lstStyle/>
        <a:p>
          <a:endParaRPr lang="en-US"/>
        </a:p>
      </dgm:t>
    </dgm:pt>
    <dgm:pt modelId="{749B96FB-072F-4A46-8737-763F5BC5C2F4}" type="sibTrans" cxnId="{C0337179-73A2-4563-9AC9-4A687DFBBB47}">
      <dgm:prSet/>
      <dgm:spPr/>
      <dgm:t>
        <a:bodyPr/>
        <a:lstStyle/>
        <a:p>
          <a:endParaRPr lang="en-US"/>
        </a:p>
      </dgm:t>
    </dgm:pt>
    <dgm:pt modelId="{E46D7848-8947-49ED-BCAF-E460B2CE8B75}">
      <dgm:prSet phldrT="[Text]" custT="1"/>
      <dgm:spPr/>
      <dgm:t>
        <a:bodyPr/>
        <a:lstStyle/>
        <a:p>
          <a:r>
            <a:rPr lang="en-US" sz="2400" dirty="0" smtClean="0"/>
            <a:t>Outsource Algorithm</a:t>
          </a:r>
          <a:endParaRPr lang="en-US" sz="2400" dirty="0"/>
        </a:p>
      </dgm:t>
    </dgm:pt>
    <dgm:pt modelId="{1698A081-2197-4494-B89A-DFDB5F18D440}" type="parTrans" cxnId="{211CB441-574A-4258-A47E-CEC082D29365}">
      <dgm:prSet/>
      <dgm:spPr/>
      <dgm:t>
        <a:bodyPr/>
        <a:lstStyle/>
        <a:p>
          <a:endParaRPr lang="en-US"/>
        </a:p>
      </dgm:t>
    </dgm:pt>
    <dgm:pt modelId="{08CEA268-6332-43C4-BB2D-2DC7DAE21CE1}" type="sibTrans" cxnId="{211CB441-574A-4258-A47E-CEC082D29365}">
      <dgm:prSet/>
      <dgm:spPr/>
      <dgm:t>
        <a:bodyPr/>
        <a:lstStyle/>
        <a:p>
          <a:endParaRPr lang="en-US"/>
        </a:p>
      </dgm:t>
    </dgm:pt>
    <dgm:pt modelId="{EADDDECF-0C20-49FB-8DD9-DB439EC0040F}">
      <dgm:prSet phldrT="[Text]" custT="1"/>
      <dgm:spPr/>
      <dgm:t>
        <a:bodyPr/>
        <a:lstStyle/>
        <a:p>
          <a:r>
            <a:rPr lang="en-US" sz="2400" dirty="0" smtClean="0"/>
            <a:t>Collaborate with Software Developers</a:t>
          </a:r>
          <a:endParaRPr lang="en-US" sz="2400" dirty="0"/>
        </a:p>
      </dgm:t>
    </dgm:pt>
    <dgm:pt modelId="{1B68E475-ED5D-43FC-925F-728F0AB12E6E}" type="parTrans" cxnId="{A90FCA93-DFE0-4C23-8984-1066E9ABE294}">
      <dgm:prSet/>
      <dgm:spPr/>
      <dgm:t>
        <a:bodyPr/>
        <a:lstStyle/>
        <a:p>
          <a:endParaRPr lang="en-US"/>
        </a:p>
      </dgm:t>
    </dgm:pt>
    <dgm:pt modelId="{1A99F226-6F8F-4693-A1CE-B6977C790B33}" type="sibTrans" cxnId="{A90FCA93-DFE0-4C23-8984-1066E9ABE294}">
      <dgm:prSet/>
      <dgm:spPr/>
      <dgm:t>
        <a:bodyPr/>
        <a:lstStyle/>
        <a:p>
          <a:endParaRPr lang="en-US"/>
        </a:p>
      </dgm:t>
    </dgm:pt>
    <dgm:pt modelId="{DF3B591A-34BE-43C8-9397-789D75440A61}" type="pres">
      <dgm:prSet presAssocID="{33284279-DE7A-4CF8-890F-D6FE371A31DF}" presName="Name0" presStyleCnt="0">
        <dgm:presLayoutVars>
          <dgm:chMax val="7"/>
          <dgm:chPref val="7"/>
          <dgm:dir/>
          <dgm:animLvl val="lvl"/>
        </dgm:presLayoutVars>
      </dgm:prSet>
      <dgm:spPr/>
      <dgm:t>
        <a:bodyPr/>
        <a:lstStyle/>
        <a:p>
          <a:endParaRPr lang="en-US"/>
        </a:p>
      </dgm:t>
    </dgm:pt>
    <dgm:pt modelId="{236CD329-3440-4C9C-A0E0-05CE1DF82EC9}" type="pres">
      <dgm:prSet presAssocID="{9F4FCE15-D5C0-48AA-B9DC-1D73B1AD5515}" presName="Accent1" presStyleCnt="0"/>
      <dgm:spPr/>
    </dgm:pt>
    <dgm:pt modelId="{856034D9-910A-415F-9335-7462B34DA208}" type="pres">
      <dgm:prSet presAssocID="{9F4FCE15-D5C0-48AA-B9DC-1D73B1AD5515}" presName="Accent" presStyleLbl="node1" presStyleIdx="0" presStyleCnt="3"/>
      <dgm:spPr/>
    </dgm:pt>
    <dgm:pt modelId="{5CFFFD90-C1AA-4961-B984-EAB8B6B72918}" type="pres">
      <dgm:prSet presAssocID="{9F4FCE15-D5C0-48AA-B9DC-1D73B1AD5515}" presName="Parent1" presStyleLbl="revTx" presStyleIdx="0" presStyleCnt="3">
        <dgm:presLayoutVars>
          <dgm:chMax val="1"/>
          <dgm:chPref val="1"/>
          <dgm:bulletEnabled val="1"/>
        </dgm:presLayoutVars>
      </dgm:prSet>
      <dgm:spPr/>
      <dgm:t>
        <a:bodyPr/>
        <a:lstStyle/>
        <a:p>
          <a:endParaRPr lang="en-US"/>
        </a:p>
      </dgm:t>
    </dgm:pt>
    <dgm:pt modelId="{7472C465-BC95-4652-8C25-64BC8BB9327E}" type="pres">
      <dgm:prSet presAssocID="{E46D7848-8947-49ED-BCAF-E460B2CE8B75}" presName="Accent2" presStyleCnt="0"/>
      <dgm:spPr/>
    </dgm:pt>
    <dgm:pt modelId="{FE0AD873-638B-43F1-96AA-C7C4A2569155}" type="pres">
      <dgm:prSet presAssocID="{E46D7848-8947-49ED-BCAF-E460B2CE8B75}" presName="Accent" presStyleLbl="node1" presStyleIdx="1" presStyleCnt="3"/>
      <dgm:spPr/>
    </dgm:pt>
    <dgm:pt modelId="{567DEDA9-C17B-4CBC-95A1-8B8AC3DD4804}" type="pres">
      <dgm:prSet presAssocID="{E46D7848-8947-49ED-BCAF-E460B2CE8B75}" presName="Parent2" presStyleLbl="revTx" presStyleIdx="1" presStyleCnt="3">
        <dgm:presLayoutVars>
          <dgm:chMax val="1"/>
          <dgm:chPref val="1"/>
          <dgm:bulletEnabled val="1"/>
        </dgm:presLayoutVars>
      </dgm:prSet>
      <dgm:spPr/>
      <dgm:t>
        <a:bodyPr/>
        <a:lstStyle/>
        <a:p>
          <a:endParaRPr lang="en-US"/>
        </a:p>
      </dgm:t>
    </dgm:pt>
    <dgm:pt modelId="{BA323D62-4B72-4A2D-833A-3E3E3E8B92B3}" type="pres">
      <dgm:prSet presAssocID="{EADDDECF-0C20-49FB-8DD9-DB439EC0040F}" presName="Accent3" presStyleCnt="0"/>
      <dgm:spPr/>
    </dgm:pt>
    <dgm:pt modelId="{473C4E23-5117-4DCF-88B3-02C067CDB2C9}" type="pres">
      <dgm:prSet presAssocID="{EADDDECF-0C20-49FB-8DD9-DB439EC0040F}" presName="Accent" presStyleLbl="node1" presStyleIdx="2" presStyleCnt="3"/>
      <dgm:spPr/>
    </dgm:pt>
    <dgm:pt modelId="{0837B5C6-7779-4C58-B505-8B818535CCF3}" type="pres">
      <dgm:prSet presAssocID="{EADDDECF-0C20-49FB-8DD9-DB439EC0040F}" presName="Parent3" presStyleLbl="revTx" presStyleIdx="2" presStyleCnt="3" custScaleX="131392">
        <dgm:presLayoutVars>
          <dgm:chMax val="1"/>
          <dgm:chPref val="1"/>
          <dgm:bulletEnabled val="1"/>
        </dgm:presLayoutVars>
      </dgm:prSet>
      <dgm:spPr/>
      <dgm:t>
        <a:bodyPr/>
        <a:lstStyle/>
        <a:p>
          <a:endParaRPr lang="en-US"/>
        </a:p>
      </dgm:t>
    </dgm:pt>
  </dgm:ptLst>
  <dgm:cxnLst>
    <dgm:cxn modelId="{C0337179-73A2-4563-9AC9-4A687DFBBB47}" srcId="{33284279-DE7A-4CF8-890F-D6FE371A31DF}" destId="{9F4FCE15-D5C0-48AA-B9DC-1D73B1AD5515}" srcOrd="0" destOrd="0" parTransId="{30CBAE0F-90BA-42F3-9ADB-F892FB648EB1}" sibTransId="{749B96FB-072F-4A46-8737-763F5BC5C2F4}"/>
    <dgm:cxn modelId="{211CB441-574A-4258-A47E-CEC082D29365}" srcId="{33284279-DE7A-4CF8-890F-D6FE371A31DF}" destId="{E46D7848-8947-49ED-BCAF-E460B2CE8B75}" srcOrd="1" destOrd="0" parTransId="{1698A081-2197-4494-B89A-DFDB5F18D440}" sibTransId="{08CEA268-6332-43C4-BB2D-2DC7DAE21CE1}"/>
    <dgm:cxn modelId="{64CA9929-8E52-40B4-991A-16F609F13F6C}" type="presOf" srcId="{E46D7848-8947-49ED-BCAF-E460B2CE8B75}" destId="{567DEDA9-C17B-4CBC-95A1-8B8AC3DD4804}" srcOrd="0" destOrd="0" presId="urn:microsoft.com/office/officeart/2009/layout/CircleArrowProcess"/>
    <dgm:cxn modelId="{A7722751-C80A-4DB4-B277-D47AB09EC9E3}" type="presOf" srcId="{33284279-DE7A-4CF8-890F-D6FE371A31DF}" destId="{DF3B591A-34BE-43C8-9397-789D75440A61}" srcOrd="0" destOrd="0" presId="urn:microsoft.com/office/officeart/2009/layout/CircleArrowProcess"/>
    <dgm:cxn modelId="{A90FCA93-DFE0-4C23-8984-1066E9ABE294}" srcId="{33284279-DE7A-4CF8-890F-D6FE371A31DF}" destId="{EADDDECF-0C20-49FB-8DD9-DB439EC0040F}" srcOrd="2" destOrd="0" parTransId="{1B68E475-ED5D-43FC-925F-728F0AB12E6E}" sibTransId="{1A99F226-6F8F-4693-A1CE-B6977C790B33}"/>
    <dgm:cxn modelId="{40C544F7-BF50-45FB-96AE-9B1E3DFDC04A}" type="presOf" srcId="{EADDDECF-0C20-49FB-8DD9-DB439EC0040F}" destId="{0837B5C6-7779-4C58-B505-8B818535CCF3}" srcOrd="0" destOrd="0" presId="urn:microsoft.com/office/officeart/2009/layout/CircleArrowProcess"/>
    <dgm:cxn modelId="{8D0B0021-7BBB-47C7-9916-CA2045907D5F}" type="presOf" srcId="{9F4FCE15-D5C0-48AA-B9DC-1D73B1AD5515}" destId="{5CFFFD90-C1AA-4961-B984-EAB8B6B72918}" srcOrd="0" destOrd="0" presId="urn:microsoft.com/office/officeart/2009/layout/CircleArrowProcess"/>
    <dgm:cxn modelId="{B222C955-8966-44D8-93D2-B952CD4C029F}" type="presParOf" srcId="{DF3B591A-34BE-43C8-9397-789D75440A61}" destId="{236CD329-3440-4C9C-A0E0-05CE1DF82EC9}" srcOrd="0" destOrd="0" presId="urn:microsoft.com/office/officeart/2009/layout/CircleArrowProcess"/>
    <dgm:cxn modelId="{354E482C-2BB5-430E-80FB-529BB9F142D4}" type="presParOf" srcId="{236CD329-3440-4C9C-A0E0-05CE1DF82EC9}" destId="{856034D9-910A-415F-9335-7462B34DA208}" srcOrd="0" destOrd="0" presId="urn:microsoft.com/office/officeart/2009/layout/CircleArrowProcess"/>
    <dgm:cxn modelId="{9AE79C7F-2F6C-441D-ACFB-60A0E9533091}" type="presParOf" srcId="{DF3B591A-34BE-43C8-9397-789D75440A61}" destId="{5CFFFD90-C1AA-4961-B984-EAB8B6B72918}" srcOrd="1" destOrd="0" presId="urn:microsoft.com/office/officeart/2009/layout/CircleArrowProcess"/>
    <dgm:cxn modelId="{0AD7EC9C-1EE4-4675-AFC2-BBBCAC7A4BC9}" type="presParOf" srcId="{DF3B591A-34BE-43C8-9397-789D75440A61}" destId="{7472C465-BC95-4652-8C25-64BC8BB9327E}" srcOrd="2" destOrd="0" presId="urn:microsoft.com/office/officeart/2009/layout/CircleArrowProcess"/>
    <dgm:cxn modelId="{9E23002C-34D2-4F3D-AF6A-6536BD0BC8D9}" type="presParOf" srcId="{7472C465-BC95-4652-8C25-64BC8BB9327E}" destId="{FE0AD873-638B-43F1-96AA-C7C4A2569155}" srcOrd="0" destOrd="0" presId="urn:microsoft.com/office/officeart/2009/layout/CircleArrowProcess"/>
    <dgm:cxn modelId="{C8B70B81-A25A-4A02-9704-340B56C98835}" type="presParOf" srcId="{DF3B591A-34BE-43C8-9397-789D75440A61}" destId="{567DEDA9-C17B-4CBC-95A1-8B8AC3DD4804}" srcOrd="3" destOrd="0" presId="urn:microsoft.com/office/officeart/2009/layout/CircleArrowProcess"/>
    <dgm:cxn modelId="{520CB583-CFF6-493A-9C50-6AFE6898B089}" type="presParOf" srcId="{DF3B591A-34BE-43C8-9397-789D75440A61}" destId="{BA323D62-4B72-4A2D-833A-3E3E3E8B92B3}" srcOrd="4" destOrd="0" presId="urn:microsoft.com/office/officeart/2009/layout/CircleArrowProcess"/>
    <dgm:cxn modelId="{6D4084B1-4324-4459-8C1A-1B2236F3300E}" type="presParOf" srcId="{BA323D62-4B72-4A2D-833A-3E3E3E8B92B3}" destId="{473C4E23-5117-4DCF-88B3-02C067CDB2C9}" srcOrd="0" destOrd="0" presId="urn:microsoft.com/office/officeart/2009/layout/CircleArrowProcess"/>
    <dgm:cxn modelId="{211B6BFF-61B4-40CB-8F67-C5FF111D909C}" type="presParOf" srcId="{DF3B591A-34BE-43C8-9397-789D75440A61}" destId="{0837B5C6-7779-4C58-B505-8B818535CCF3}" srcOrd="5"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1BB9932-6315-40A4-8654-A6A068D7C2C9}" type="doc">
      <dgm:prSet loTypeId="urn:microsoft.com/office/officeart/2005/8/layout/equation1" loCatId="process" qsTypeId="urn:microsoft.com/office/officeart/2005/8/quickstyle/simple1" qsCatId="simple" csTypeId="urn:microsoft.com/office/officeart/2005/8/colors/colorful2" csCatId="colorful" phldr="1"/>
      <dgm:spPr/>
    </dgm:pt>
    <dgm:pt modelId="{BA1DCDD3-403D-4BC7-B9FA-B66A8A3E5B93}">
      <dgm:prSet phldrT="[Text]"/>
      <dgm:spPr/>
      <dgm:t>
        <a:bodyPr/>
        <a:lstStyle/>
        <a:p>
          <a:r>
            <a:rPr lang="en-US" dirty="0" smtClean="0"/>
            <a:t>Customer</a:t>
          </a:r>
          <a:endParaRPr lang="en-US" dirty="0"/>
        </a:p>
      </dgm:t>
    </dgm:pt>
    <dgm:pt modelId="{7B3B17AF-F589-4021-877A-A39003B91F3C}" type="parTrans" cxnId="{4474FF72-28B3-4288-B085-EB5E101F6E47}">
      <dgm:prSet/>
      <dgm:spPr/>
      <dgm:t>
        <a:bodyPr/>
        <a:lstStyle/>
        <a:p>
          <a:endParaRPr lang="en-US"/>
        </a:p>
      </dgm:t>
    </dgm:pt>
    <dgm:pt modelId="{0B76EED2-BD4C-421D-9984-BBBE875CAB1C}" type="sibTrans" cxnId="{4474FF72-28B3-4288-B085-EB5E101F6E47}">
      <dgm:prSet/>
      <dgm:spPr/>
      <dgm:t>
        <a:bodyPr/>
        <a:lstStyle/>
        <a:p>
          <a:endParaRPr lang="en-US"/>
        </a:p>
      </dgm:t>
    </dgm:pt>
    <dgm:pt modelId="{A6A4287D-A9F6-4040-A3BF-46C51DAA0695}">
      <dgm:prSet phldrT="[Text]"/>
      <dgm:spPr/>
      <dgm:t>
        <a:bodyPr/>
        <a:lstStyle/>
        <a:p>
          <a:r>
            <a:rPr lang="en-US" dirty="0" smtClean="0"/>
            <a:t>Product</a:t>
          </a:r>
          <a:endParaRPr lang="en-US" dirty="0"/>
        </a:p>
      </dgm:t>
    </dgm:pt>
    <dgm:pt modelId="{31E9CE47-837F-4113-A8E5-E7D53D023B7D}" type="parTrans" cxnId="{265F2157-70CB-4093-9EAD-93638810CFF4}">
      <dgm:prSet/>
      <dgm:spPr/>
      <dgm:t>
        <a:bodyPr/>
        <a:lstStyle/>
        <a:p>
          <a:endParaRPr lang="en-US"/>
        </a:p>
      </dgm:t>
    </dgm:pt>
    <dgm:pt modelId="{9E043760-AE2E-4F9F-8DF1-A4A68EFF3F2B}" type="sibTrans" cxnId="{265F2157-70CB-4093-9EAD-93638810CFF4}">
      <dgm:prSet/>
      <dgm:spPr/>
      <dgm:t>
        <a:bodyPr/>
        <a:lstStyle/>
        <a:p>
          <a:endParaRPr lang="en-US"/>
        </a:p>
      </dgm:t>
    </dgm:pt>
    <dgm:pt modelId="{CD7FB4BC-974C-47F1-8000-393243CD258D}">
      <dgm:prSet phldrT="[Text]"/>
      <dgm:spPr/>
      <dgm:t>
        <a:bodyPr/>
        <a:lstStyle/>
        <a:p>
          <a:r>
            <a:rPr lang="en-US" dirty="0" smtClean="0"/>
            <a:t>Region</a:t>
          </a:r>
          <a:endParaRPr lang="en-US" dirty="0"/>
        </a:p>
      </dgm:t>
    </dgm:pt>
    <dgm:pt modelId="{4A28CF48-7D49-4D76-8F72-6FEA07CDA85C}" type="parTrans" cxnId="{538D594C-64C4-4B7A-87CF-CC97C8F5381D}">
      <dgm:prSet/>
      <dgm:spPr/>
      <dgm:t>
        <a:bodyPr/>
        <a:lstStyle/>
        <a:p>
          <a:endParaRPr lang="en-US"/>
        </a:p>
      </dgm:t>
    </dgm:pt>
    <dgm:pt modelId="{B129850B-1846-4F9D-BBA3-9169A9170329}" type="sibTrans" cxnId="{538D594C-64C4-4B7A-87CF-CC97C8F5381D}">
      <dgm:prSet/>
      <dgm:spPr/>
      <dgm:t>
        <a:bodyPr/>
        <a:lstStyle/>
        <a:p>
          <a:endParaRPr lang="en-US"/>
        </a:p>
      </dgm:t>
    </dgm:pt>
    <dgm:pt modelId="{25A53B41-8BDD-4151-BA02-8A602C211FCE}">
      <dgm:prSet phldrT="[Text]"/>
      <dgm:spPr/>
      <dgm:t>
        <a:bodyPr/>
        <a:lstStyle/>
        <a:p>
          <a:r>
            <a:rPr lang="en-US" dirty="0" smtClean="0"/>
            <a:t>Activities</a:t>
          </a:r>
          <a:endParaRPr lang="en-US" dirty="0"/>
        </a:p>
      </dgm:t>
    </dgm:pt>
    <dgm:pt modelId="{3551E77C-3F79-4041-9653-750B66A0326C}" type="parTrans" cxnId="{987AED89-2BE4-49A5-AA38-54049E6A3598}">
      <dgm:prSet/>
      <dgm:spPr/>
      <dgm:t>
        <a:bodyPr/>
        <a:lstStyle/>
        <a:p>
          <a:endParaRPr lang="en-US"/>
        </a:p>
      </dgm:t>
    </dgm:pt>
    <dgm:pt modelId="{D51E3CBE-4CD3-443D-9139-EEC36A70266E}" type="sibTrans" cxnId="{987AED89-2BE4-49A5-AA38-54049E6A3598}">
      <dgm:prSet/>
      <dgm:spPr/>
      <dgm:t>
        <a:bodyPr/>
        <a:lstStyle/>
        <a:p>
          <a:endParaRPr lang="en-US"/>
        </a:p>
      </dgm:t>
    </dgm:pt>
    <dgm:pt modelId="{C4EB7E1A-B40A-4F28-B396-BC9494D75F10}">
      <dgm:prSet phldrT="[Text]"/>
      <dgm:spPr/>
      <dgm:t>
        <a:bodyPr/>
        <a:lstStyle/>
        <a:p>
          <a:r>
            <a:rPr lang="en-US" dirty="0" smtClean="0"/>
            <a:t>Goal</a:t>
          </a:r>
          <a:endParaRPr lang="en-US" dirty="0"/>
        </a:p>
      </dgm:t>
    </dgm:pt>
    <dgm:pt modelId="{505F78AD-FDC4-4F45-9448-BBA2D5BEC655}" type="parTrans" cxnId="{D04D6F3C-7C21-4A88-99A7-422446C87D78}">
      <dgm:prSet/>
      <dgm:spPr/>
      <dgm:t>
        <a:bodyPr/>
        <a:lstStyle/>
        <a:p>
          <a:endParaRPr lang="en-US"/>
        </a:p>
      </dgm:t>
    </dgm:pt>
    <dgm:pt modelId="{F64CC14D-5298-4D8D-AAD8-CF7A13157B36}" type="sibTrans" cxnId="{D04D6F3C-7C21-4A88-99A7-422446C87D78}">
      <dgm:prSet/>
      <dgm:spPr/>
      <dgm:t>
        <a:bodyPr/>
        <a:lstStyle/>
        <a:p>
          <a:endParaRPr lang="en-US"/>
        </a:p>
      </dgm:t>
    </dgm:pt>
    <dgm:pt modelId="{54E0E2B8-E4A9-4B03-B426-43BE89D0A1AD}" type="pres">
      <dgm:prSet presAssocID="{61BB9932-6315-40A4-8654-A6A068D7C2C9}" presName="linearFlow" presStyleCnt="0">
        <dgm:presLayoutVars>
          <dgm:dir/>
          <dgm:resizeHandles val="exact"/>
        </dgm:presLayoutVars>
      </dgm:prSet>
      <dgm:spPr/>
    </dgm:pt>
    <dgm:pt modelId="{AF936AEB-E9A1-4AA9-86D4-8ECC950CC626}" type="pres">
      <dgm:prSet presAssocID="{BA1DCDD3-403D-4BC7-B9FA-B66A8A3E5B93}" presName="node" presStyleLbl="node1" presStyleIdx="0" presStyleCnt="5">
        <dgm:presLayoutVars>
          <dgm:bulletEnabled val="1"/>
        </dgm:presLayoutVars>
      </dgm:prSet>
      <dgm:spPr/>
      <dgm:t>
        <a:bodyPr/>
        <a:lstStyle/>
        <a:p>
          <a:endParaRPr lang="en-US"/>
        </a:p>
      </dgm:t>
    </dgm:pt>
    <dgm:pt modelId="{C1222B25-7C70-4DB8-9493-4AD06238DB07}" type="pres">
      <dgm:prSet presAssocID="{0B76EED2-BD4C-421D-9984-BBBE875CAB1C}" presName="spacerL" presStyleCnt="0"/>
      <dgm:spPr/>
    </dgm:pt>
    <dgm:pt modelId="{32D93E1A-4FFD-4A65-8203-6EEF7605C37F}" type="pres">
      <dgm:prSet presAssocID="{0B76EED2-BD4C-421D-9984-BBBE875CAB1C}" presName="sibTrans" presStyleLbl="sibTrans2D1" presStyleIdx="0" presStyleCnt="4"/>
      <dgm:spPr/>
      <dgm:t>
        <a:bodyPr/>
        <a:lstStyle/>
        <a:p>
          <a:endParaRPr lang="en-US"/>
        </a:p>
      </dgm:t>
    </dgm:pt>
    <dgm:pt modelId="{A3E0D3ED-2368-4522-9334-8DEEA205374E}" type="pres">
      <dgm:prSet presAssocID="{0B76EED2-BD4C-421D-9984-BBBE875CAB1C}" presName="spacerR" presStyleCnt="0"/>
      <dgm:spPr/>
    </dgm:pt>
    <dgm:pt modelId="{1A531E3F-31CA-441D-A55F-13A6F1320098}" type="pres">
      <dgm:prSet presAssocID="{A6A4287D-A9F6-4040-A3BF-46C51DAA0695}" presName="node" presStyleLbl="node1" presStyleIdx="1" presStyleCnt="5">
        <dgm:presLayoutVars>
          <dgm:bulletEnabled val="1"/>
        </dgm:presLayoutVars>
      </dgm:prSet>
      <dgm:spPr/>
      <dgm:t>
        <a:bodyPr/>
        <a:lstStyle/>
        <a:p>
          <a:endParaRPr lang="en-US"/>
        </a:p>
      </dgm:t>
    </dgm:pt>
    <dgm:pt modelId="{E31AF52E-E9C0-4A26-91B9-23976319E55B}" type="pres">
      <dgm:prSet presAssocID="{9E043760-AE2E-4F9F-8DF1-A4A68EFF3F2B}" presName="spacerL" presStyleCnt="0"/>
      <dgm:spPr/>
    </dgm:pt>
    <dgm:pt modelId="{D82A63D3-F0FF-467C-94A5-E88C60DFD071}" type="pres">
      <dgm:prSet presAssocID="{9E043760-AE2E-4F9F-8DF1-A4A68EFF3F2B}" presName="sibTrans" presStyleLbl="sibTrans2D1" presStyleIdx="1" presStyleCnt="4"/>
      <dgm:spPr/>
      <dgm:t>
        <a:bodyPr/>
        <a:lstStyle/>
        <a:p>
          <a:endParaRPr lang="en-US"/>
        </a:p>
      </dgm:t>
    </dgm:pt>
    <dgm:pt modelId="{4C271D73-EB3F-4010-B512-A51D9CDA80B1}" type="pres">
      <dgm:prSet presAssocID="{9E043760-AE2E-4F9F-8DF1-A4A68EFF3F2B}" presName="spacerR" presStyleCnt="0"/>
      <dgm:spPr/>
    </dgm:pt>
    <dgm:pt modelId="{89E870BC-3F34-4DE0-A18A-F4024181BE2A}" type="pres">
      <dgm:prSet presAssocID="{25A53B41-8BDD-4151-BA02-8A602C211FCE}" presName="node" presStyleLbl="node1" presStyleIdx="2" presStyleCnt="5">
        <dgm:presLayoutVars>
          <dgm:bulletEnabled val="1"/>
        </dgm:presLayoutVars>
      </dgm:prSet>
      <dgm:spPr/>
      <dgm:t>
        <a:bodyPr/>
        <a:lstStyle/>
        <a:p>
          <a:endParaRPr lang="en-US"/>
        </a:p>
      </dgm:t>
    </dgm:pt>
    <dgm:pt modelId="{68C4D880-CA0C-42B6-B2E7-D4547997910D}" type="pres">
      <dgm:prSet presAssocID="{D51E3CBE-4CD3-443D-9139-EEC36A70266E}" presName="spacerL" presStyleCnt="0"/>
      <dgm:spPr/>
    </dgm:pt>
    <dgm:pt modelId="{65FB7212-1FC5-4270-91D2-99829E52F71F}" type="pres">
      <dgm:prSet presAssocID="{D51E3CBE-4CD3-443D-9139-EEC36A70266E}" presName="sibTrans" presStyleLbl="sibTrans2D1" presStyleIdx="2" presStyleCnt="4"/>
      <dgm:spPr/>
      <dgm:t>
        <a:bodyPr/>
        <a:lstStyle/>
        <a:p>
          <a:endParaRPr lang="en-US"/>
        </a:p>
      </dgm:t>
    </dgm:pt>
    <dgm:pt modelId="{16213FD1-9D6F-4B96-96A8-A826B4010BDB}" type="pres">
      <dgm:prSet presAssocID="{D51E3CBE-4CD3-443D-9139-EEC36A70266E}" presName="spacerR" presStyleCnt="0"/>
      <dgm:spPr/>
    </dgm:pt>
    <dgm:pt modelId="{0289CC58-59E6-4A81-84A3-DBC4FB4F0EEA}" type="pres">
      <dgm:prSet presAssocID="{CD7FB4BC-974C-47F1-8000-393243CD258D}" presName="node" presStyleLbl="node1" presStyleIdx="3" presStyleCnt="5">
        <dgm:presLayoutVars>
          <dgm:bulletEnabled val="1"/>
        </dgm:presLayoutVars>
      </dgm:prSet>
      <dgm:spPr/>
      <dgm:t>
        <a:bodyPr/>
        <a:lstStyle/>
        <a:p>
          <a:endParaRPr lang="en-US"/>
        </a:p>
      </dgm:t>
    </dgm:pt>
    <dgm:pt modelId="{6201CF86-8835-4836-8466-4A8155036DBB}" type="pres">
      <dgm:prSet presAssocID="{B129850B-1846-4F9D-BBA3-9169A9170329}" presName="spacerL" presStyleCnt="0"/>
      <dgm:spPr/>
    </dgm:pt>
    <dgm:pt modelId="{0209E95E-DED9-4A1B-8BE0-51628013407D}" type="pres">
      <dgm:prSet presAssocID="{B129850B-1846-4F9D-BBA3-9169A9170329}" presName="sibTrans" presStyleLbl="sibTrans2D1" presStyleIdx="3" presStyleCnt="4"/>
      <dgm:spPr/>
      <dgm:t>
        <a:bodyPr/>
        <a:lstStyle/>
        <a:p>
          <a:endParaRPr lang="en-US"/>
        </a:p>
      </dgm:t>
    </dgm:pt>
    <dgm:pt modelId="{10906264-781C-4CA3-8C29-DD9EBE86F06B}" type="pres">
      <dgm:prSet presAssocID="{B129850B-1846-4F9D-BBA3-9169A9170329}" presName="spacerR" presStyleCnt="0"/>
      <dgm:spPr/>
    </dgm:pt>
    <dgm:pt modelId="{B9DBD9B6-77C1-419D-AE89-3C5C9DD86A8B}" type="pres">
      <dgm:prSet presAssocID="{C4EB7E1A-B40A-4F28-B396-BC9494D75F10}" presName="node" presStyleLbl="node1" presStyleIdx="4" presStyleCnt="5">
        <dgm:presLayoutVars>
          <dgm:bulletEnabled val="1"/>
        </dgm:presLayoutVars>
      </dgm:prSet>
      <dgm:spPr/>
      <dgm:t>
        <a:bodyPr/>
        <a:lstStyle/>
        <a:p>
          <a:endParaRPr lang="en-US"/>
        </a:p>
      </dgm:t>
    </dgm:pt>
  </dgm:ptLst>
  <dgm:cxnLst>
    <dgm:cxn modelId="{B147C448-586D-49AD-89BA-E05724312B2F}" type="presOf" srcId="{A6A4287D-A9F6-4040-A3BF-46C51DAA0695}" destId="{1A531E3F-31CA-441D-A55F-13A6F1320098}" srcOrd="0" destOrd="0" presId="urn:microsoft.com/office/officeart/2005/8/layout/equation1"/>
    <dgm:cxn modelId="{C6A9F1A5-2FF2-412F-BD08-E9565C7265AA}" type="presOf" srcId="{C4EB7E1A-B40A-4F28-B396-BC9494D75F10}" destId="{B9DBD9B6-77C1-419D-AE89-3C5C9DD86A8B}" srcOrd="0" destOrd="0" presId="urn:microsoft.com/office/officeart/2005/8/layout/equation1"/>
    <dgm:cxn modelId="{987AED89-2BE4-49A5-AA38-54049E6A3598}" srcId="{61BB9932-6315-40A4-8654-A6A068D7C2C9}" destId="{25A53B41-8BDD-4151-BA02-8A602C211FCE}" srcOrd="2" destOrd="0" parTransId="{3551E77C-3F79-4041-9653-750B66A0326C}" sibTransId="{D51E3CBE-4CD3-443D-9139-EEC36A70266E}"/>
    <dgm:cxn modelId="{538D594C-64C4-4B7A-87CF-CC97C8F5381D}" srcId="{61BB9932-6315-40A4-8654-A6A068D7C2C9}" destId="{CD7FB4BC-974C-47F1-8000-393243CD258D}" srcOrd="3" destOrd="0" parTransId="{4A28CF48-7D49-4D76-8F72-6FEA07CDA85C}" sibTransId="{B129850B-1846-4F9D-BBA3-9169A9170329}"/>
    <dgm:cxn modelId="{34345AE8-9CE1-4585-9540-05D4E0DEA229}" type="presOf" srcId="{0B76EED2-BD4C-421D-9984-BBBE875CAB1C}" destId="{32D93E1A-4FFD-4A65-8203-6EEF7605C37F}" srcOrd="0" destOrd="0" presId="urn:microsoft.com/office/officeart/2005/8/layout/equation1"/>
    <dgm:cxn modelId="{265F2157-70CB-4093-9EAD-93638810CFF4}" srcId="{61BB9932-6315-40A4-8654-A6A068D7C2C9}" destId="{A6A4287D-A9F6-4040-A3BF-46C51DAA0695}" srcOrd="1" destOrd="0" parTransId="{31E9CE47-837F-4113-A8E5-E7D53D023B7D}" sibTransId="{9E043760-AE2E-4F9F-8DF1-A4A68EFF3F2B}"/>
    <dgm:cxn modelId="{93E8F481-169D-4714-B180-099C960CF36B}" type="presOf" srcId="{BA1DCDD3-403D-4BC7-B9FA-B66A8A3E5B93}" destId="{AF936AEB-E9A1-4AA9-86D4-8ECC950CC626}" srcOrd="0" destOrd="0" presId="urn:microsoft.com/office/officeart/2005/8/layout/equation1"/>
    <dgm:cxn modelId="{2BF7323E-060B-44C0-B6D5-463ED8D7F11D}" type="presOf" srcId="{61BB9932-6315-40A4-8654-A6A068D7C2C9}" destId="{54E0E2B8-E4A9-4B03-B426-43BE89D0A1AD}" srcOrd="0" destOrd="0" presId="urn:microsoft.com/office/officeart/2005/8/layout/equation1"/>
    <dgm:cxn modelId="{941D2B4E-2D7D-460E-AEF8-431B6905FF1A}" type="presOf" srcId="{B129850B-1846-4F9D-BBA3-9169A9170329}" destId="{0209E95E-DED9-4A1B-8BE0-51628013407D}" srcOrd="0" destOrd="0" presId="urn:microsoft.com/office/officeart/2005/8/layout/equation1"/>
    <dgm:cxn modelId="{82068CBB-4836-4D53-AFFE-484ED5084D10}" type="presOf" srcId="{D51E3CBE-4CD3-443D-9139-EEC36A70266E}" destId="{65FB7212-1FC5-4270-91D2-99829E52F71F}" srcOrd="0" destOrd="0" presId="urn:microsoft.com/office/officeart/2005/8/layout/equation1"/>
    <dgm:cxn modelId="{4474FF72-28B3-4288-B085-EB5E101F6E47}" srcId="{61BB9932-6315-40A4-8654-A6A068D7C2C9}" destId="{BA1DCDD3-403D-4BC7-B9FA-B66A8A3E5B93}" srcOrd="0" destOrd="0" parTransId="{7B3B17AF-F589-4021-877A-A39003B91F3C}" sibTransId="{0B76EED2-BD4C-421D-9984-BBBE875CAB1C}"/>
    <dgm:cxn modelId="{DB59C30E-E543-483E-B413-FCC3838E3F9F}" type="presOf" srcId="{CD7FB4BC-974C-47F1-8000-393243CD258D}" destId="{0289CC58-59E6-4A81-84A3-DBC4FB4F0EEA}" srcOrd="0" destOrd="0" presId="urn:microsoft.com/office/officeart/2005/8/layout/equation1"/>
    <dgm:cxn modelId="{6297B8B4-F9D9-4477-9121-83D1EE53DE97}" type="presOf" srcId="{25A53B41-8BDD-4151-BA02-8A602C211FCE}" destId="{89E870BC-3F34-4DE0-A18A-F4024181BE2A}" srcOrd="0" destOrd="0" presId="urn:microsoft.com/office/officeart/2005/8/layout/equation1"/>
    <dgm:cxn modelId="{54F03BBE-82FC-4027-BA95-56DA13632AEC}" type="presOf" srcId="{9E043760-AE2E-4F9F-8DF1-A4A68EFF3F2B}" destId="{D82A63D3-F0FF-467C-94A5-E88C60DFD071}" srcOrd="0" destOrd="0" presId="urn:microsoft.com/office/officeart/2005/8/layout/equation1"/>
    <dgm:cxn modelId="{D04D6F3C-7C21-4A88-99A7-422446C87D78}" srcId="{61BB9932-6315-40A4-8654-A6A068D7C2C9}" destId="{C4EB7E1A-B40A-4F28-B396-BC9494D75F10}" srcOrd="4" destOrd="0" parTransId="{505F78AD-FDC4-4F45-9448-BBA2D5BEC655}" sibTransId="{F64CC14D-5298-4D8D-AAD8-CF7A13157B36}"/>
    <dgm:cxn modelId="{EFE41669-1B94-4F8D-8061-ED87B5EA0226}" type="presParOf" srcId="{54E0E2B8-E4A9-4B03-B426-43BE89D0A1AD}" destId="{AF936AEB-E9A1-4AA9-86D4-8ECC950CC626}" srcOrd="0" destOrd="0" presId="urn:microsoft.com/office/officeart/2005/8/layout/equation1"/>
    <dgm:cxn modelId="{4EF968F2-02C2-45B1-8220-2AC4AEB3FA17}" type="presParOf" srcId="{54E0E2B8-E4A9-4B03-B426-43BE89D0A1AD}" destId="{C1222B25-7C70-4DB8-9493-4AD06238DB07}" srcOrd="1" destOrd="0" presId="urn:microsoft.com/office/officeart/2005/8/layout/equation1"/>
    <dgm:cxn modelId="{624D185C-8A9F-4BF3-995B-5D11F3506BBF}" type="presParOf" srcId="{54E0E2B8-E4A9-4B03-B426-43BE89D0A1AD}" destId="{32D93E1A-4FFD-4A65-8203-6EEF7605C37F}" srcOrd="2" destOrd="0" presId="urn:microsoft.com/office/officeart/2005/8/layout/equation1"/>
    <dgm:cxn modelId="{030ED107-DB50-407C-A97D-EB180F599EA8}" type="presParOf" srcId="{54E0E2B8-E4A9-4B03-B426-43BE89D0A1AD}" destId="{A3E0D3ED-2368-4522-9334-8DEEA205374E}" srcOrd="3" destOrd="0" presId="urn:microsoft.com/office/officeart/2005/8/layout/equation1"/>
    <dgm:cxn modelId="{5F9BD186-2F78-42EB-9C0A-4A44F6C42D9C}" type="presParOf" srcId="{54E0E2B8-E4A9-4B03-B426-43BE89D0A1AD}" destId="{1A531E3F-31CA-441D-A55F-13A6F1320098}" srcOrd="4" destOrd="0" presId="urn:microsoft.com/office/officeart/2005/8/layout/equation1"/>
    <dgm:cxn modelId="{D9C3B3A3-DC2C-4709-9FAD-721AED4DDDBA}" type="presParOf" srcId="{54E0E2B8-E4A9-4B03-B426-43BE89D0A1AD}" destId="{E31AF52E-E9C0-4A26-91B9-23976319E55B}" srcOrd="5" destOrd="0" presId="urn:microsoft.com/office/officeart/2005/8/layout/equation1"/>
    <dgm:cxn modelId="{B2FCE4FE-AD13-4FD6-AF20-CB5D7F40909A}" type="presParOf" srcId="{54E0E2B8-E4A9-4B03-B426-43BE89D0A1AD}" destId="{D82A63D3-F0FF-467C-94A5-E88C60DFD071}" srcOrd="6" destOrd="0" presId="urn:microsoft.com/office/officeart/2005/8/layout/equation1"/>
    <dgm:cxn modelId="{3C2A480A-F836-4696-BBBF-0F0757E85D30}" type="presParOf" srcId="{54E0E2B8-E4A9-4B03-B426-43BE89D0A1AD}" destId="{4C271D73-EB3F-4010-B512-A51D9CDA80B1}" srcOrd="7" destOrd="0" presId="urn:microsoft.com/office/officeart/2005/8/layout/equation1"/>
    <dgm:cxn modelId="{AE2B5A99-0CEC-470D-8E38-12D12B0DC940}" type="presParOf" srcId="{54E0E2B8-E4A9-4B03-B426-43BE89D0A1AD}" destId="{89E870BC-3F34-4DE0-A18A-F4024181BE2A}" srcOrd="8" destOrd="0" presId="urn:microsoft.com/office/officeart/2005/8/layout/equation1"/>
    <dgm:cxn modelId="{B8C46353-F6B4-4A1B-9BDD-07D5AABF27A2}" type="presParOf" srcId="{54E0E2B8-E4A9-4B03-B426-43BE89D0A1AD}" destId="{68C4D880-CA0C-42B6-B2E7-D4547997910D}" srcOrd="9" destOrd="0" presId="urn:microsoft.com/office/officeart/2005/8/layout/equation1"/>
    <dgm:cxn modelId="{B5F8874E-9C72-474C-BF38-9A485B1A9BB8}" type="presParOf" srcId="{54E0E2B8-E4A9-4B03-B426-43BE89D0A1AD}" destId="{65FB7212-1FC5-4270-91D2-99829E52F71F}" srcOrd="10" destOrd="0" presId="urn:microsoft.com/office/officeart/2005/8/layout/equation1"/>
    <dgm:cxn modelId="{14339557-7D9B-4868-BD58-06D1CB8A19DA}" type="presParOf" srcId="{54E0E2B8-E4A9-4B03-B426-43BE89D0A1AD}" destId="{16213FD1-9D6F-4B96-96A8-A826B4010BDB}" srcOrd="11" destOrd="0" presId="urn:microsoft.com/office/officeart/2005/8/layout/equation1"/>
    <dgm:cxn modelId="{B93BD426-4B89-4073-AA51-20227D3FD36A}" type="presParOf" srcId="{54E0E2B8-E4A9-4B03-B426-43BE89D0A1AD}" destId="{0289CC58-59E6-4A81-84A3-DBC4FB4F0EEA}" srcOrd="12" destOrd="0" presId="urn:microsoft.com/office/officeart/2005/8/layout/equation1"/>
    <dgm:cxn modelId="{AC6BB1A4-F4FC-4FC5-8596-A786DF2CA8F1}" type="presParOf" srcId="{54E0E2B8-E4A9-4B03-B426-43BE89D0A1AD}" destId="{6201CF86-8835-4836-8466-4A8155036DBB}" srcOrd="13" destOrd="0" presId="urn:microsoft.com/office/officeart/2005/8/layout/equation1"/>
    <dgm:cxn modelId="{EF69E216-C913-4A5B-8D38-B26FCF701972}" type="presParOf" srcId="{54E0E2B8-E4A9-4B03-B426-43BE89D0A1AD}" destId="{0209E95E-DED9-4A1B-8BE0-51628013407D}" srcOrd="14" destOrd="0" presId="urn:microsoft.com/office/officeart/2005/8/layout/equation1"/>
    <dgm:cxn modelId="{195E31D5-FE3D-4E60-9C7E-66E42399CAD9}" type="presParOf" srcId="{54E0E2B8-E4A9-4B03-B426-43BE89D0A1AD}" destId="{10906264-781C-4CA3-8C29-DD9EBE86F06B}" srcOrd="15" destOrd="0" presId="urn:microsoft.com/office/officeart/2005/8/layout/equation1"/>
    <dgm:cxn modelId="{11084D19-928D-41DA-93D6-C9E560FF4562}" type="presParOf" srcId="{54E0E2B8-E4A9-4B03-B426-43BE89D0A1AD}" destId="{B9DBD9B6-77C1-419D-AE89-3C5C9DD86A8B}" srcOrd="16"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7A493E-4F4E-4CD6-8639-F865227BDE78}">
      <dsp:nvSpPr>
        <dsp:cNvPr id="0" name=""/>
        <dsp:cNvSpPr/>
      </dsp:nvSpPr>
      <dsp:spPr>
        <a:xfrm>
          <a:off x="1211579" y="1475931"/>
          <a:ext cx="91440" cy="527937"/>
        </a:xfrm>
        <a:custGeom>
          <a:avLst/>
          <a:gdLst/>
          <a:ahLst/>
          <a:cxnLst/>
          <a:rect l="0" t="0" r="0" b="0"/>
          <a:pathLst>
            <a:path>
              <a:moveTo>
                <a:pt x="45720" y="0"/>
              </a:moveTo>
              <a:lnTo>
                <a:pt x="45720" y="527937"/>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83E8E1E-3245-48C2-AC7A-95A16014C79B}">
      <dsp:nvSpPr>
        <dsp:cNvPr id="0" name=""/>
        <dsp:cNvSpPr/>
      </dsp:nvSpPr>
      <dsp:spPr>
        <a:xfrm>
          <a:off x="628803" y="218938"/>
          <a:ext cx="1256993" cy="1256993"/>
        </a:xfrm>
        <a:prstGeom prst="arc">
          <a:avLst>
            <a:gd name="adj1" fmla="val 13200000"/>
            <a:gd name="adj2" fmla="val 19200000"/>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5BFCAB-1B14-4D7F-95DC-A0938235A405}">
      <dsp:nvSpPr>
        <dsp:cNvPr id="0" name=""/>
        <dsp:cNvSpPr/>
      </dsp:nvSpPr>
      <dsp:spPr>
        <a:xfrm>
          <a:off x="628803" y="218938"/>
          <a:ext cx="1256993" cy="1256993"/>
        </a:xfrm>
        <a:prstGeom prst="arc">
          <a:avLst>
            <a:gd name="adj1" fmla="val 2400000"/>
            <a:gd name="adj2" fmla="val 8400000"/>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3E983E-30C5-4E28-93C4-DDA67666DEAC}">
      <dsp:nvSpPr>
        <dsp:cNvPr id="0" name=""/>
        <dsp:cNvSpPr/>
      </dsp:nvSpPr>
      <dsp:spPr>
        <a:xfrm>
          <a:off x="306" y="445197"/>
          <a:ext cx="2513986" cy="80447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Original Equipment Manufacturers</a:t>
          </a:r>
          <a:endParaRPr lang="en-US" sz="2400" kern="1200" dirty="0"/>
        </a:p>
      </dsp:txBody>
      <dsp:txXfrm>
        <a:off x="306" y="445197"/>
        <a:ext cx="2513986" cy="804475"/>
      </dsp:txXfrm>
    </dsp:sp>
    <dsp:sp modelId="{9B73C975-FD10-4D75-B001-DB00B0BE0596}">
      <dsp:nvSpPr>
        <dsp:cNvPr id="0" name=""/>
        <dsp:cNvSpPr/>
      </dsp:nvSpPr>
      <dsp:spPr>
        <a:xfrm>
          <a:off x="628803" y="2003868"/>
          <a:ext cx="1256993" cy="1256993"/>
        </a:xfrm>
        <a:prstGeom prst="arc">
          <a:avLst>
            <a:gd name="adj1" fmla="val 13200000"/>
            <a:gd name="adj2" fmla="val 19200000"/>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BD49DC-71E0-46E8-A221-05BE9CAF76BC}">
      <dsp:nvSpPr>
        <dsp:cNvPr id="0" name=""/>
        <dsp:cNvSpPr/>
      </dsp:nvSpPr>
      <dsp:spPr>
        <a:xfrm>
          <a:off x="628803" y="2003868"/>
          <a:ext cx="1256993" cy="1256993"/>
        </a:xfrm>
        <a:prstGeom prst="arc">
          <a:avLst>
            <a:gd name="adj1" fmla="val 2400000"/>
            <a:gd name="adj2" fmla="val 8400000"/>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5A528A-1A7A-47A2-AFC7-AA7F3FBDFF7F}">
      <dsp:nvSpPr>
        <dsp:cNvPr id="0" name=""/>
        <dsp:cNvSpPr/>
      </dsp:nvSpPr>
      <dsp:spPr>
        <a:xfrm>
          <a:off x="306" y="2230127"/>
          <a:ext cx="2513986" cy="80447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End Users</a:t>
          </a:r>
          <a:endParaRPr lang="en-US" sz="2400" kern="1200" dirty="0"/>
        </a:p>
      </dsp:txBody>
      <dsp:txXfrm>
        <a:off x="306" y="2230127"/>
        <a:ext cx="2513986" cy="8044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534849-496E-48BE-87C0-7EB5D83E56B5}">
      <dsp:nvSpPr>
        <dsp:cNvPr id="0" name=""/>
        <dsp:cNvSpPr/>
      </dsp:nvSpPr>
      <dsp:spPr>
        <a:xfrm rot="2316202">
          <a:off x="3340478" y="4026451"/>
          <a:ext cx="842152" cy="52207"/>
        </a:xfrm>
        <a:custGeom>
          <a:avLst/>
          <a:gdLst/>
          <a:ahLst/>
          <a:cxnLst/>
          <a:rect l="0" t="0" r="0" b="0"/>
          <a:pathLst>
            <a:path>
              <a:moveTo>
                <a:pt x="0" y="26103"/>
              </a:moveTo>
              <a:lnTo>
                <a:pt x="842152" y="26103"/>
              </a:lnTo>
            </a:path>
          </a:pathLst>
        </a:custGeom>
        <a:noFill/>
        <a:ln w="12700" cap="flat" cmpd="sng" algn="ctr">
          <a:solidFill>
            <a:schemeClr val="dk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BE60998-8781-45E4-9A82-17E0F7FD6CE4}">
      <dsp:nvSpPr>
        <dsp:cNvPr id="0" name=""/>
        <dsp:cNvSpPr/>
      </dsp:nvSpPr>
      <dsp:spPr>
        <a:xfrm rot="21329874">
          <a:off x="3431051" y="2845100"/>
          <a:ext cx="932509" cy="52207"/>
        </a:xfrm>
        <a:custGeom>
          <a:avLst/>
          <a:gdLst/>
          <a:ahLst/>
          <a:cxnLst/>
          <a:rect l="0" t="0" r="0" b="0"/>
          <a:pathLst>
            <a:path>
              <a:moveTo>
                <a:pt x="0" y="26103"/>
              </a:moveTo>
              <a:lnTo>
                <a:pt x="932509" y="26103"/>
              </a:lnTo>
            </a:path>
          </a:pathLst>
        </a:custGeom>
        <a:noFill/>
        <a:ln w="12700" cap="flat" cmpd="sng" algn="ctr">
          <a:solidFill>
            <a:schemeClr val="dk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552224F-6808-4321-A496-42EF7D13DCC8}">
      <dsp:nvSpPr>
        <dsp:cNvPr id="0" name=""/>
        <dsp:cNvSpPr/>
      </dsp:nvSpPr>
      <dsp:spPr>
        <a:xfrm rot="19294213">
          <a:off x="3310111" y="1811871"/>
          <a:ext cx="1129846" cy="52207"/>
        </a:xfrm>
        <a:custGeom>
          <a:avLst/>
          <a:gdLst/>
          <a:ahLst/>
          <a:cxnLst/>
          <a:rect l="0" t="0" r="0" b="0"/>
          <a:pathLst>
            <a:path>
              <a:moveTo>
                <a:pt x="0" y="26103"/>
              </a:moveTo>
              <a:lnTo>
                <a:pt x="1129846" y="26103"/>
              </a:lnTo>
            </a:path>
          </a:pathLst>
        </a:custGeom>
        <a:noFill/>
        <a:ln w="12700" cap="flat" cmpd="sng" algn="ctr">
          <a:solidFill>
            <a:schemeClr val="dk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C7A1330-B770-42A2-88C2-9FBC9F67CAEA}">
      <dsp:nvSpPr>
        <dsp:cNvPr id="0" name=""/>
        <dsp:cNvSpPr/>
      </dsp:nvSpPr>
      <dsp:spPr>
        <a:xfrm>
          <a:off x="990332" y="1550418"/>
          <a:ext cx="2873126" cy="2873126"/>
        </a:xfrm>
        <a:prstGeom prst="ellipse">
          <a:avLst/>
        </a:prstGeom>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6DBC48BD-ABF5-4F9D-8895-ECEEF58B0A64}">
      <dsp:nvSpPr>
        <dsp:cNvPr id="0" name=""/>
        <dsp:cNvSpPr/>
      </dsp:nvSpPr>
      <dsp:spPr>
        <a:xfrm>
          <a:off x="4130857" y="89164"/>
          <a:ext cx="1723876" cy="1723876"/>
        </a:xfrm>
        <a:prstGeom prst="ellipse">
          <a:avLst/>
        </a:prstGeom>
        <a:solidFill>
          <a:schemeClr val="l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Need</a:t>
          </a:r>
          <a:endParaRPr lang="en-US" sz="2400" kern="1200" dirty="0"/>
        </a:p>
      </dsp:txBody>
      <dsp:txXfrm>
        <a:off x="4383313" y="341620"/>
        <a:ext cx="1218964" cy="1218964"/>
      </dsp:txXfrm>
    </dsp:sp>
    <dsp:sp modelId="{1EB5E583-407A-42FA-949D-BC9267433F12}">
      <dsp:nvSpPr>
        <dsp:cNvPr id="0" name=""/>
        <dsp:cNvSpPr/>
      </dsp:nvSpPr>
      <dsp:spPr>
        <a:xfrm>
          <a:off x="6027121" y="89164"/>
          <a:ext cx="2585814" cy="1723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OEM in need of fulfilling demand of the end users</a:t>
          </a:r>
          <a:endParaRPr lang="en-US" sz="2400" kern="1200" dirty="0"/>
        </a:p>
      </dsp:txBody>
      <dsp:txXfrm>
        <a:off x="6027121" y="89164"/>
        <a:ext cx="2585814" cy="1723876"/>
      </dsp:txXfrm>
    </dsp:sp>
    <dsp:sp modelId="{B98EB547-9671-4304-84BF-59087187C88B}">
      <dsp:nvSpPr>
        <dsp:cNvPr id="0" name=""/>
        <dsp:cNvSpPr/>
      </dsp:nvSpPr>
      <dsp:spPr>
        <a:xfrm>
          <a:off x="4359462" y="1905008"/>
          <a:ext cx="1723876" cy="1723876"/>
        </a:xfrm>
        <a:prstGeom prst="ellipse">
          <a:avLst/>
        </a:prstGeom>
        <a:solidFill>
          <a:schemeClr val="l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Function</a:t>
          </a:r>
          <a:endParaRPr lang="en-US" sz="2400" kern="1200" dirty="0"/>
        </a:p>
      </dsp:txBody>
      <dsp:txXfrm>
        <a:off x="4611918" y="2157464"/>
        <a:ext cx="1218964" cy="1218964"/>
      </dsp:txXfrm>
    </dsp:sp>
    <dsp:sp modelId="{315713B6-A399-47B8-9741-D1692CDB6507}">
      <dsp:nvSpPr>
        <dsp:cNvPr id="0" name=""/>
        <dsp:cNvSpPr/>
      </dsp:nvSpPr>
      <dsp:spPr>
        <a:xfrm>
          <a:off x="6255726" y="1905008"/>
          <a:ext cx="2585814" cy="1723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28600" lvl="1" indent="-228600" algn="l" defTabSz="1066800">
            <a:lnSpc>
              <a:spcPct val="90000"/>
            </a:lnSpc>
            <a:spcBef>
              <a:spcPct val="0"/>
            </a:spcBef>
            <a:spcAft>
              <a:spcPct val="15000"/>
            </a:spcAft>
            <a:buChar char="••"/>
          </a:pPr>
          <a:endParaRPr lang="en-US" sz="2400" kern="1200" dirty="0"/>
        </a:p>
        <a:p>
          <a:pPr marL="228600" lvl="1" indent="-228600" algn="l" defTabSz="1066800">
            <a:lnSpc>
              <a:spcPct val="90000"/>
            </a:lnSpc>
            <a:spcBef>
              <a:spcPct val="0"/>
            </a:spcBef>
            <a:spcAft>
              <a:spcPct val="15000"/>
            </a:spcAft>
            <a:buChar char="••"/>
          </a:pPr>
          <a:r>
            <a:rPr lang="en-US" sz="2400" kern="1200" dirty="0" smtClean="0"/>
            <a:t>A semiconductor that acts as a computer’s central processing unit that does logics</a:t>
          </a:r>
          <a:endParaRPr lang="en-US" sz="2400" kern="1200" dirty="0"/>
        </a:p>
      </dsp:txBody>
      <dsp:txXfrm>
        <a:off x="6255726" y="1905008"/>
        <a:ext cx="2585814" cy="1723876"/>
      </dsp:txXfrm>
    </dsp:sp>
    <dsp:sp modelId="{B13F022B-55AB-4369-BCBA-4798F11AE80B}">
      <dsp:nvSpPr>
        <dsp:cNvPr id="0" name=""/>
        <dsp:cNvSpPr/>
      </dsp:nvSpPr>
      <dsp:spPr>
        <a:xfrm>
          <a:off x="3902271" y="3991121"/>
          <a:ext cx="1723876" cy="1723876"/>
        </a:xfrm>
        <a:prstGeom prst="ellipse">
          <a:avLst/>
        </a:prstGeom>
        <a:solidFill>
          <a:schemeClr val="l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t>Technology</a:t>
          </a:r>
          <a:endParaRPr lang="en-US" sz="2000" kern="1200" dirty="0"/>
        </a:p>
      </dsp:txBody>
      <dsp:txXfrm>
        <a:off x="4154727" y="4243577"/>
        <a:ext cx="1218964" cy="1218964"/>
      </dsp:txXfrm>
    </dsp:sp>
    <dsp:sp modelId="{CDCE20A7-999C-4FDB-BE06-664A66A2A1EB}">
      <dsp:nvSpPr>
        <dsp:cNvPr id="0" name=""/>
        <dsp:cNvSpPr/>
      </dsp:nvSpPr>
      <dsp:spPr>
        <a:xfrm>
          <a:off x="5798535" y="3991121"/>
          <a:ext cx="2585814" cy="1723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28600" lvl="1" indent="-228600" algn="l" defTabSz="1066800">
            <a:lnSpc>
              <a:spcPct val="90000"/>
            </a:lnSpc>
            <a:spcBef>
              <a:spcPct val="0"/>
            </a:spcBef>
            <a:spcAft>
              <a:spcPct val="15000"/>
            </a:spcAft>
            <a:buChar char="••"/>
          </a:pPr>
          <a:r>
            <a:rPr lang="en-US" sz="2400" kern="1200" smtClean="0"/>
            <a:t>RISC </a:t>
          </a:r>
          <a:r>
            <a:rPr lang="en-US" sz="2400" kern="1200" dirty="0" smtClean="0"/>
            <a:t>Techniques, Algorithm, technologies from second sources, own patents</a:t>
          </a:r>
          <a:endParaRPr lang="en-US" sz="2400" kern="1200" dirty="0"/>
        </a:p>
      </dsp:txBody>
      <dsp:txXfrm>
        <a:off x="5798535" y="3991121"/>
        <a:ext cx="2585814" cy="17238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6034D9-910A-415F-9335-7462B34DA208}">
      <dsp:nvSpPr>
        <dsp:cNvPr id="0" name=""/>
        <dsp:cNvSpPr/>
      </dsp:nvSpPr>
      <dsp:spPr>
        <a:xfrm>
          <a:off x="1537734" y="0"/>
          <a:ext cx="2494042" cy="2494422"/>
        </a:xfrm>
        <a:prstGeom prst="circularArrow">
          <a:avLst>
            <a:gd name="adj1" fmla="val 10980"/>
            <a:gd name="adj2" fmla="val 1142322"/>
            <a:gd name="adj3" fmla="val 4500000"/>
            <a:gd name="adj4" fmla="val 10800000"/>
            <a:gd name="adj5" fmla="val 125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FFFD90-C1AA-4961-B984-EAB8B6B72918}">
      <dsp:nvSpPr>
        <dsp:cNvPr id="0" name=""/>
        <dsp:cNvSpPr/>
      </dsp:nvSpPr>
      <dsp:spPr>
        <a:xfrm>
          <a:off x="2088999" y="900562"/>
          <a:ext cx="1385891" cy="692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Work with Suppliers</a:t>
          </a:r>
          <a:endParaRPr lang="en-US" sz="2400" kern="1200" dirty="0"/>
        </a:p>
      </dsp:txBody>
      <dsp:txXfrm>
        <a:off x="2088999" y="900562"/>
        <a:ext cx="1385891" cy="692779"/>
      </dsp:txXfrm>
    </dsp:sp>
    <dsp:sp modelId="{FE0AD873-638B-43F1-96AA-C7C4A2569155}">
      <dsp:nvSpPr>
        <dsp:cNvPr id="0" name=""/>
        <dsp:cNvSpPr/>
      </dsp:nvSpPr>
      <dsp:spPr>
        <a:xfrm>
          <a:off x="845022" y="1433230"/>
          <a:ext cx="2494042" cy="2494422"/>
        </a:xfrm>
        <a:prstGeom prst="leftCircularArrow">
          <a:avLst>
            <a:gd name="adj1" fmla="val 10980"/>
            <a:gd name="adj2" fmla="val 1142322"/>
            <a:gd name="adj3" fmla="val 6300000"/>
            <a:gd name="adj4" fmla="val 18900000"/>
            <a:gd name="adj5" fmla="val 12500"/>
          </a:avLst>
        </a:prstGeom>
        <a:solidFill>
          <a:schemeClr val="accent2">
            <a:hueOff val="-3670562"/>
            <a:satOff val="16196"/>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7DEDA9-C17B-4CBC-95A1-8B8AC3DD4804}">
      <dsp:nvSpPr>
        <dsp:cNvPr id="0" name=""/>
        <dsp:cNvSpPr/>
      </dsp:nvSpPr>
      <dsp:spPr>
        <a:xfrm>
          <a:off x="1399098" y="2342083"/>
          <a:ext cx="1385891" cy="692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Outsource Algorithm</a:t>
          </a:r>
          <a:endParaRPr lang="en-US" sz="2400" kern="1200" dirty="0"/>
        </a:p>
      </dsp:txBody>
      <dsp:txXfrm>
        <a:off x="1399098" y="2342083"/>
        <a:ext cx="1385891" cy="692779"/>
      </dsp:txXfrm>
    </dsp:sp>
    <dsp:sp modelId="{473C4E23-5117-4DCF-88B3-02C067CDB2C9}">
      <dsp:nvSpPr>
        <dsp:cNvPr id="0" name=""/>
        <dsp:cNvSpPr/>
      </dsp:nvSpPr>
      <dsp:spPr>
        <a:xfrm>
          <a:off x="1715244" y="3037972"/>
          <a:ext cx="2142769" cy="2143627"/>
        </a:xfrm>
        <a:prstGeom prst="blockArc">
          <a:avLst>
            <a:gd name="adj1" fmla="val 13500000"/>
            <a:gd name="adj2" fmla="val 10800000"/>
            <a:gd name="adj3" fmla="val 12740"/>
          </a:avLst>
        </a:prstGeom>
        <a:solidFill>
          <a:schemeClr val="accent2">
            <a:hueOff val="-7341125"/>
            <a:satOff val="32393"/>
            <a:lumOff val="-549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37B5C6-7779-4C58-B505-8B818535CCF3}">
      <dsp:nvSpPr>
        <dsp:cNvPr id="0" name=""/>
        <dsp:cNvSpPr/>
      </dsp:nvSpPr>
      <dsp:spPr>
        <a:xfrm>
          <a:off x="1874748" y="3785676"/>
          <a:ext cx="1820950" cy="692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Collaborate with Software Developers</a:t>
          </a:r>
          <a:endParaRPr lang="en-US" sz="2400" kern="1200" dirty="0"/>
        </a:p>
      </dsp:txBody>
      <dsp:txXfrm>
        <a:off x="1874748" y="3785676"/>
        <a:ext cx="1820950" cy="6927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936AEB-E9A1-4AA9-86D4-8ECC950CC626}">
      <dsp:nvSpPr>
        <dsp:cNvPr id="0" name=""/>
        <dsp:cNvSpPr/>
      </dsp:nvSpPr>
      <dsp:spPr>
        <a:xfrm>
          <a:off x="7488" y="1016919"/>
          <a:ext cx="1011621" cy="1011621"/>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kern="1200" dirty="0" smtClean="0"/>
            <a:t>Customer</a:t>
          </a:r>
          <a:endParaRPr lang="en-US" sz="1300" kern="1200" dirty="0"/>
        </a:p>
      </dsp:txBody>
      <dsp:txXfrm>
        <a:off x="155636" y="1165067"/>
        <a:ext cx="715325" cy="715325"/>
      </dsp:txXfrm>
    </dsp:sp>
    <dsp:sp modelId="{32D93E1A-4FFD-4A65-8203-6EEF7605C37F}">
      <dsp:nvSpPr>
        <dsp:cNvPr id="0" name=""/>
        <dsp:cNvSpPr/>
      </dsp:nvSpPr>
      <dsp:spPr>
        <a:xfrm>
          <a:off x="1101254" y="1229359"/>
          <a:ext cx="586740" cy="586740"/>
        </a:xfrm>
        <a:prstGeom prst="mathPlus">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179026" y="1453728"/>
        <a:ext cx="431196" cy="138002"/>
      </dsp:txXfrm>
    </dsp:sp>
    <dsp:sp modelId="{1A531E3F-31CA-441D-A55F-13A6F1320098}">
      <dsp:nvSpPr>
        <dsp:cNvPr id="0" name=""/>
        <dsp:cNvSpPr/>
      </dsp:nvSpPr>
      <dsp:spPr>
        <a:xfrm>
          <a:off x="1770138" y="1016919"/>
          <a:ext cx="1011621" cy="1011621"/>
        </a:xfrm>
        <a:prstGeom prst="ellipse">
          <a:avLst/>
        </a:prstGeom>
        <a:solidFill>
          <a:schemeClr val="accent2">
            <a:hueOff val="-1835281"/>
            <a:satOff val="8098"/>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kern="1200" dirty="0" smtClean="0"/>
            <a:t>Product</a:t>
          </a:r>
          <a:endParaRPr lang="en-US" sz="1300" kern="1200" dirty="0"/>
        </a:p>
      </dsp:txBody>
      <dsp:txXfrm>
        <a:off x="1918286" y="1165067"/>
        <a:ext cx="715325" cy="715325"/>
      </dsp:txXfrm>
    </dsp:sp>
    <dsp:sp modelId="{D82A63D3-F0FF-467C-94A5-E88C60DFD071}">
      <dsp:nvSpPr>
        <dsp:cNvPr id="0" name=""/>
        <dsp:cNvSpPr/>
      </dsp:nvSpPr>
      <dsp:spPr>
        <a:xfrm>
          <a:off x="2863904" y="1229359"/>
          <a:ext cx="586740" cy="586740"/>
        </a:xfrm>
        <a:prstGeom prst="mathPlus">
          <a:avLst/>
        </a:prstGeom>
        <a:solidFill>
          <a:schemeClr val="accent2">
            <a:hueOff val="-2447042"/>
            <a:satOff val="10798"/>
            <a:lumOff val="-183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2941676" y="1453728"/>
        <a:ext cx="431196" cy="138002"/>
      </dsp:txXfrm>
    </dsp:sp>
    <dsp:sp modelId="{89E870BC-3F34-4DE0-A18A-F4024181BE2A}">
      <dsp:nvSpPr>
        <dsp:cNvPr id="0" name=""/>
        <dsp:cNvSpPr/>
      </dsp:nvSpPr>
      <dsp:spPr>
        <a:xfrm>
          <a:off x="3532789" y="1016919"/>
          <a:ext cx="1011621" cy="1011621"/>
        </a:xfrm>
        <a:prstGeom prst="ellipse">
          <a:avLst/>
        </a:prstGeom>
        <a:solidFill>
          <a:schemeClr val="accent2">
            <a:hueOff val="-3670562"/>
            <a:satOff val="16196"/>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kern="1200" dirty="0" smtClean="0"/>
            <a:t>Activities</a:t>
          </a:r>
          <a:endParaRPr lang="en-US" sz="1300" kern="1200" dirty="0"/>
        </a:p>
      </dsp:txBody>
      <dsp:txXfrm>
        <a:off x="3680937" y="1165067"/>
        <a:ext cx="715325" cy="715325"/>
      </dsp:txXfrm>
    </dsp:sp>
    <dsp:sp modelId="{65FB7212-1FC5-4270-91D2-99829E52F71F}">
      <dsp:nvSpPr>
        <dsp:cNvPr id="0" name=""/>
        <dsp:cNvSpPr/>
      </dsp:nvSpPr>
      <dsp:spPr>
        <a:xfrm>
          <a:off x="4626554" y="1229359"/>
          <a:ext cx="586740" cy="586740"/>
        </a:xfrm>
        <a:prstGeom prst="mathPlus">
          <a:avLst/>
        </a:prstGeom>
        <a:solidFill>
          <a:schemeClr val="accent2">
            <a:hueOff val="-4894083"/>
            <a:satOff val="21595"/>
            <a:lumOff val="-366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704326" y="1453728"/>
        <a:ext cx="431196" cy="138002"/>
      </dsp:txXfrm>
    </dsp:sp>
    <dsp:sp modelId="{0289CC58-59E6-4A81-84A3-DBC4FB4F0EEA}">
      <dsp:nvSpPr>
        <dsp:cNvPr id="0" name=""/>
        <dsp:cNvSpPr/>
      </dsp:nvSpPr>
      <dsp:spPr>
        <a:xfrm>
          <a:off x="5295439" y="1016919"/>
          <a:ext cx="1011621" cy="1011621"/>
        </a:xfrm>
        <a:prstGeom prst="ellipse">
          <a:avLst/>
        </a:prstGeom>
        <a:solidFill>
          <a:schemeClr val="accent2">
            <a:hueOff val="-5505844"/>
            <a:satOff val="24295"/>
            <a:lumOff val="-411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kern="1200" dirty="0" smtClean="0"/>
            <a:t>Region</a:t>
          </a:r>
          <a:endParaRPr lang="en-US" sz="1300" kern="1200" dirty="0"/>
        </a:p>
      </dsp:txBody>
      <dsp:txXfrm>
        <a:off x="5443587" y="1165067"/>
        <a:ext cx="715325" cy="715325"/>
      </dsp:txXfrm>
    </dsp:sp>
    <dsp:sp modelId="{0209E95E-DED9-4A1B-8BE0-51628013407D}">
      <dsp:nvSpPr>
        <dsp:cNvPr id="0" name=""/>
        <dsp:cNvSpPr/>
      </dsp:nvSpPr>
      <dsp:spPr>
        <a:xfrm>
          <a:off x="6389204" y="1229359"/>
          <a:ext cx="586740" cy="586740"/>
        </a:xfrm>
        <a:prstGeom prst="mathEqual">
          <a:avLst/>
        </a:prstGeom>
        <a:solidFill>
          <a:schemeClr val="accent2">
            <a:hueOff val="-7341125"/>
            <a:satOff val="32393"/>
            <a:lumOff val="-549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6466976" y="1350227"/>
        <a:ext cx="431196" cy="345004"/>
      </dsp:txXfrm>
    </dsp:sp>
    <dsp:sp modelId="{B9DBD9B6-77C1-419D-AE89-3C5C9DD86A8B}">
      <dsp:nvSpPr>
        <dsp:cNvPr id="0" name=""/>
        <dsp:cNvSpPr/>
      </dsp:nvSpPr>
      <dsp:spPr>
        <a:xfrm>
          <a:off x="7058089" y="1016919"/>
          <a:ext cx="1011621" cy="1011621"/>
        </a:xfrm>
        <a:prstGeom prst="ellipse">
          <a:avLst/>
        </a:prstGeom>
        <a:solidFill>
          <a:schemeClr val="accent2">
            <a:hueOff val="-7341125"/>
            <a:satOff val="32393"/>
            <a:lumOff val="-549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kern="1200" dirty="0" smtClean="0"/>
            <a:t>Goal</a:t>
          </a:r>
          <a:endParaRPr lang="en-US" sz="1300" kern="1200" dirty="0"/>
        </a:p>
      </dsp:txBody>
      <dsp:txXfrm>
        <a:off x="7206237" y="1165067"/>
        <a:ext cx="715325" cy="715325"/>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99A901-03EF-489B-A96F-893BE83DC0EE}" type="datetimeFigureOut">
              <a:rPr lang="en-US" smtClean="0"/>
              <a:t>2/11/2014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4303BC-036E-49AD-BF44-C9F91FA9DED0}" type="slidenum">
              <a:rPr lang="en-US" smtClean="0"/>
              <a:t>‹#›</a:t>
            </a:fld>
            <a:endParaRPr lang="en-US" dirty="0"/>
          </a:p>
        </p:txBody>
      </p:sp>
    </p:spTree>
    <p:extLst>
      <p:ext uri="{BB962C8B-B14F-4D97-AF65-F5344CB8AC3E}">
        <p14:creationId xmlns:p14="http://schemas.microsoft.com/office/powerpoint/2010/main" val="153174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competition cut back on research and development, Intel’s CEO, Craig Barrett continued investing in R&amp;D in order to</a:t>
            </a:r>
          </a:p>
          <a:p>
            <a:r>
              <a:rPr lang="en-US" dirty="0" smtClean="0"/>
              <a:t>-be the main supplier in the</a:t>
            </a:r>
            <a:r>
              <a:rPr lang="en-US" baseline="0" dirty="0" smtClean="0"/>
              <a:t> industry</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-Intel’s goal was to deliver standards to the new computing world, and it did just that by creating the microprocessor that went in IBM’s first PC</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this</a:t>
            </a:r>
            <a:r>
              <a:rPr lang="en-US" baseline="0" dirty="0" smtClean="0"/>
              <a:t> time period, the PC was at the center of computing and Intel was the dominant supplier in the industry.</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-Intel’s focu</a:t>
            </a:r>
            <a:r>
              <a:rPr lang="en-US" baseline="0" dirty="0" smtClean="0"/>
              <a:t>s was on performance.  Reliability of products was extremely important to the success of the company!</a:t>
            </a:r>
            <a:endParaRPr lang="en-US" dirty="0" smtClean="0"/>
          </a:p>
        </p:txBody>
      </p:sp>
      <p:sp>
        <p:nvSpPr>
          <p:cNvPr id="4" name="Slide Number Placeholder 3"/>
          <p:cNvSpPr>
            <a:spLocks noGrp="1"/>
          </p:cNvSpPr>
          <p:nvPr>
            <p:ph type="sldNum" sz="quarter" idx="10"/>
          </p:nvPr>
        </p:nvSpPr>
        <p:spPr/>
        <p:txBody>
          <a:bodyPr/>
          <a:lstStyle/>
          <a:p>
            <a:fld id="{004303BC-036E-49AD-BF44-C9F91FA9DED0}" type="slidenum">
              <a:rPr lang="en-US" smtClean="0"/>
              <a:t>3</a:t>
            </a:fld>
            <a:endParaRPr lang="en-US" dirty="0"/>
          </a:p>
        </p:txBody>
      </p:sp>
    </p:spTree>
    <p:extLst>
      <p:ext uri="{BB962C8B-B14F-4D97-AF65-F5344CB8AC3E}">
        <p14:creationId xmlns:p14="http://schemas.microsoft.com/office/powerpoint/2010/main" val="3749194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a:t>
            </a:r>
            <a:r>
              <a:rPr lang="en-US" baseline="0" dirty="0" smtClean="0"/>
              <a:t> time period, the PC was at the center of computing and Intel was the dominant supplier in the industry.</a:t>
            </a:r>
            <a:endParaRPr lang="en-US" dirty="0" smtClean="0"/>
          </a:p>
          <a:p>
            <a:r>
              <a:rPr lang="en-US" dirty="0" smtClean="0"/>
              <a:t>-</a:t>
            </a:r>
          </a:p>
          <a:p>
            <a:r>
              <a:rPr lang="en-US" dirty="0" smtClean="0"/>
              <a:t>-</a:t>
            </a:r>
          </a:p>
          <a:p>
            <a:r>
              <a:rPr lang="en-US" dirty="0" smtClean="0"/>
              <a:t>-Intel’s focu</a:t>
            </a:r>
            <a:r>
              <a:rPr lang="en-US" baseline="0" dirty="0" smtClean="0"/>
              <a:t>s was on performance</a:t>
            </a:r>
            <a:endParaRPr lang="en-US" dirty="0" smtClean="0"/>
          </a:p>
          <a:p>
            <a:r>
              <a:rPr lang="en-US" dirty="0" smtClean="0"/>
              <a:t>-When the Pentium processor proved</a:t>
            </a:r>
            <a:r>
              <a:rPr lang="en-US" baseline="0" dirty="0" smtClean="0"/>
              <a:t> to be unreliable, Intel’s strategy was to </a:t>
            </a:r>
            <a:r>
              <a:rPr lang="en-US" dirty="0" smtClean="0"/>
              <a:t>“honor every request” or replacement demand</a:t>
            </a:r>
          </a:p>
          <a:p>
            <a:r>
              <a:rPr lang="en-US" dirty="0" smtClean="0"/>
              <a:t>-”According</a:t>
            </a:r>
            <a:r>
              <a:rPr lang="en-US" baseline="0" dirty="0" smtClean="0"/>
              <a:t> to Les Vadasz, president of IC, ‘we realized that we alone don’t create the market. We need complementors to help develop and create an ecosystem.’</a:t>
            </a:r>
            <a:endParaRPr lang="en-US" dirty="0"/>
          </a:p>
        </p:txBody>
      </p:sp>
      <p:sp>
        <p:nvSpPr>
          <p:cNvPr id="4" name="Slide Number Placeholder 3"/>
          <p:cNvSpPr>
            <a:spLocks noGrp="1"/>
          </p:cNvSpPr>
          <p:nvPr>
            <p:ph type="sldNum" sz="quarter" idx="10"/>
          </p:nvPr>
        </p:nvSpPr>
        <p:spPr/>
        <p:txBody>
          <a:bodyPr/>
          <a:lstStyle/>
          <a:p>
            <a:fld id="{004303BC-036E-49AD-BF44-C9F91FA9DED0}" type="slidenum">
              <a:rPr lang="en-US" smtClean="0"/>
              <a:t>4</a:t>
            </a:fld>
            <a:endParaRPr lang="en-US" dirty="0"/>
          </a:p>
        </p:txBody>
      </p:sp>
    </p:spTree>
    <p:extLst>
      <p:ext uri="{BB962C8B-B14F-4D97-AF65-F5344CB8AC3E}">
        <p14:creationId xmlns:p14="http://schemas.microsoft.com/office/powerpoint/2010/main" val="62233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buy a 286 when customers could buy</a:t>
            </a:r>
            <a:r>
              <a:rPr lang="en-US" baseline="0" dirty="0" smtClean="0"/>
              <a:t> a 386X for the same price? Demand almost immediately exploded</a:t>
            </a:r>
            <a:endParaRPr lang="en-US" dirty="0" smtClean="0"/>
          </a:p>
          <a:p>
            <a:r>
              <a:rPr lang="en-US" dirty="0" smtClean="0"/>
              <a:t>-”fresh new user-friendly look and feel to Intel” “OEMs were required to use the Intel Inside logo in their advertisements,</a:t>
            </a:r>
            <a:r>
              <a:rPr lang="en-US" baseline="0" dirty="0" smtClean="0"/>
              <a:t> as well as the Intel Inside sticker on their products indicating that the Intel processor was indeed inside”</a:t>
            </a:r>
          </a:p>
          <a:p>
            <a:r>
              <a:rPr lang="en-US" baseline="0" dirty="0" smtClean="0"/>
              <a:t>-Intel Inside had become one of the world’s most recognized brands</a:t>
            </a:r>
            <a:endParaRPr lang="en-US" dirty="0"/>
          </a:p>
        </p:txBody>
      </p:sp>
      <p:sp>
        <p:nvSpPr>
          <p:cNvPr id="4" name="Slide Number Placeholder 3"/>
          <p:cNvSpPr>
            <a:spLocks noGrp="1"/>
          </p:cNvSpPr>
          <p:nvPr>
            <p:ph type="sldNum" sz="quarter" idx="10"/>
          </p:nvPr>
        </p:nvSpPr>
        <p:spPr/>
        <p:txBody>
          <a:bodyPr/>
          <a:lstStyle/>
          <a:p>
            <a:fld id="{004303BC-036E-49AD-BF44-C9F91FA9DED0}" type="slidenum">
              <a:rPr lang="en-US" smtClean="0"/>
              <a:t>5</a:t>
            </a:fld>
            <a:endParaRPr lang="en-US" dirty="0"/>
          </a:p>
        </p:txBody>
      </p:sp>
    </p:spTree>
    <p:extLst>
      <p:ext uri="{BB962C8B-B14F-4D97-AF65-F5344CB8AC3E}">
        <p14:creationId xmlns:p14="http://schemas.microsoft.com/office/powerpoint/2010/main" val="3656675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Project crush marketing and sales campaign – helped them win contract to put first microprocessor</a:t>
            </a:r>
            <a:r>
              <a:rPr lang="en-US" baseline="0" dirty="0" smtClean="0"/>
              <a:t> in PC</a:t>
            </a:r>
          </a:p>
          <a:p>
            <a:endParaRPr lang="en-US" baseline="0" dirty="0" smtClean="0"/>
          </a:p>
          <a:p>
            <a:r>
              <a:rPr lang="en-US" baseline="0" dirty="0" smtClean="0"/>
              <a:t>Still innovative even though latecomer to PCs</a:t>
            </a:r>
          </a:p>
          <a:p>
            <a:endParaRPr lang="en-US" baseline="0" dirty="0" smtClean="0"/>
          </a:p>
          <a:p>
            <a:r>
              <a:rPr lang="en-US" baseline="0" dirty="0" smtClean="0"/>
              <a:t>Second sources – Manufacturing partners like AMD rights to intel</a:t>
            </a:r>
            <a:endParaRPr lang="en-US" dirty="0"/>
          </a:p>
        </p:txBody>
      </p:sp>
      <p:sp>
        <p:nvSpPr>
          <p:cNvPr id="4" name="Slide Number Placeholder 3"/>
          <p:cNvSpPr>
            <a:spLocks noGrp="1"/>
          </p:cNvSpPr>
          <p:nvPr>
            <p:ph type="sldNum" sz="quarter" idx="10"/>
          </p:nvPr>
        </p:nvSpPr>
        <p:spPr/>
        <p:txBody>
          <a:bodyPr/>
          <a:lstStyle/>
          <a:p>
            <a:fld id="{004303BC-036E-49AD-BF44-C9F91FA9DED0}" type="slidenum">
              <a:rPr lang="en-US" smtClean="0"/>
              <a:t>7</a:t>
            </a:fld>
            <a:endParaRPr lang="en-US" dirty="0"/>
          </a:p>
        </p:txBody>
      </p:sp>
    </p:spTree>
    <p:extLst>
      <p:ext uri="{BB962C8B-B14F-4D97-AF65-F5344CB8AC3E}">
        <p14:creationId xmlns:p14="http://schemas.microsoft.com/office/powerpoint/2010/main" val="1437141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a:t>
            </a:r>
            <a:r>
              <a:rPr lang="en-US" dirty="0" smtClean="0"/>
              <a:t>company seeks these customers.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Intel is seeking customers who need high performing chips in their PC. </a:t>
            </a:r>
            <a:endParaRPr lang="en-US" dirty="0"/>
          </a:p>
        </p:txBody>
      </p:sp>
      <p:sp>
        <p:nvSpPr>
          <p:cNvPr id="4" name="Slide Number Placeholder 3"/>
          <p:cNvSpPr>
            <a:spLocks noGrp="1"/>
          </p:cNvSpPr>
          <p:nvPr>
            <p:ph type="sldNum" sz="quarter" idx="10"/>
          </p:nvPr>
        </p:nvSpPr>
        <p:spPr/>
        <p:txBody>
          <a:bodyPr/>
          <a:lstStyle/>
          <a:p>
            <a:fld id="{2370A1D3-7B47-4280-B6E1-0590E78FAF85}" type="slidenum">
              <a:rPr lang="en-US" smtClean="0"/>
              <a:t>12</a:t>
            </a:fld>
            <a:endParaRPr lang="en-US" dirty="0"/>
          </a:p>
        </p:txBody>
      </p:sp>
    </p:spTree>
    <p:extLst>
      <p:ext uri="{BB962C8B-B14F-4D97-AF65-F5344CB8AC3E}">
        <p14:creationId xmlns:p14="http://schemas.microsoft.com/office/powerpoint/2010/main" val="2428877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 they satisfy, functions they perform, technologies that they employ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company satisfied the customers by making strategic trade-off between concentrating on one component with </a:t>
            </a:r>
            <a:r>
              <a:rPr lang="en-US" sz="1200" baseline="0" dirty="0" smtClean="0"/>
              <a:t> </a:t>
            </a:r>
            <a:r>
              <a:rPr lang="en-US" sz="1200" dirty="0" smtClean="0"/>
              <a:t>vertical</a:t>
            </a:r>
            <a:r>
              <a:rPr lang="en-US" sz="1200" baseline="0" dirty="0" smtClean="0"/>
              <a:t> integration </a:t>
            </a:r>
            <a:r>
              <a:rPr lang="en-US" sz="1200" dirty="0" smtClean="0"/>
              <a:t>all computer peripherals </a:t>
            </a:r>
          </a:p>
          <a:p>
            <a:r>
              <a:rPr lang="en-US" dirty="0" smtClean="0"/>
              <a:t>Software development is always slower than hardware development. </a:t>
            </a:r>
          </a:p>
          <a:p>
            <a:r>
              <a:rPr lang="en-US" sz="2400" dirty="0" smtClean="0"/>
              <a:t>Skim Pricing: New generation chips were generally priced at a premium to limit demand then </a:t>
            </a:r>
            <a:r>
              <a:rPr lang="en-US" altLang="ko-KR" sz="2400" dirty="0" smtClean="0"/>
              <a:t>the</a:t>
            </a:r>
            <a:r>
              <a:rPr lang="en-US" sz="2400" dirty="0" smtClean="0"/>
              <a:t> price drops 30-50% in less than 1 year to stimulate consumption. Demand always exceeded supply and the company was able to place preferential to its best customers. </a:t>
            </a:r>
          </a:p>
          <a:p>
            <a:endParaRPr lang="en-US" dirty="0"/>
          </a:p>
        </p:txBody>
      </p:sp>
      <p:sp>
        <p:nvSpPr>
          <p:cNvPr id="4" name="Slide Number Placeholder 3"/>
          <p:cNvSpPr>
            <a:spLocks noGrp="1"/>
          </p:cNvSpPr>
          <p:nvPr>
            <p:ph type="sldNum" sz="quarter" idx="10"/>
          </p:nvPr>
        </p:nvSpPr>
        <p:spPr/>
        <p:txBody>
          <a:bodyPr/>
          <a:lstStyle/>
          <a:p>
            <a:fld id="{2370A1D3-7B47-4280-B6E1-0590E78FAF85}" type="slidenum">
              <a:rPr lang="en-US" smtClean="0"/>
              <a:t>13</a:t>
            </a:fld>
            <a:endParaRPr lang="en-US" dirty="0"/>
          </a:p>
        </p:txBody>
      </p:sp>
    </p:spTree>
    <p:extLst>
      <p:ext uri="{BB962C8B-B14F-4D97-AF65-F5344CB8AC3E}">
        <p14:creationId xmlns:p14="http://schemas.microsoft.com/office/powerpoint/2010/main" val="12209453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kern="1200" baseline="0" dirty="0" smtClean="0"/>
              <a:t>Work with suppliers to gain privileged early access to the most advanced capabilities by investing in the suppliers and pushing for efficiency</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kern="1200" dirty="0" smtClean="0"/>
              <a:t>Outsource</a:t>
            </a:r>
            <a:r>
              <a:rPr lang="en-US" sz="1200" kern="1200" baseline="0" dirty="0" smtClean="0"/>
              <a:t> needed algorithm development to the capable companies and manage the completion deadline utilizing Intel Capital.</a:t>
            </a:r>
            <a:endParaRPr lang="en-US" sz="1200" kern="1200" dirty="0" smtClean="0"/>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dirty="0" smtClean="0"/>
              <a:t>Collaborate with both major partnership with software developer Microsoft and independent software inventors that can drive demand of high performing processor.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kern="1200" dirty="0" smtClean="0"/>
          </a:p>
          <a:p>
            <a:endParaRPr lang="en-US" dirty="0"/>
          </a:p>
        </p:txBody>
      </p:sp>
      <p:sp>
        <p:nvSpPr>
          <p:cNvPr id="4" name="Slide Number Placeholder 3"/>
          <p:cNvSpPr>
            <a:spLocks noGrp="1"/>
          </p:cNvSpPr>
          <p:nvPr>
            <p:ph type="sldNum" sz="quarter" idx="10"/>
          </p:nvPr>
        </p:nvSpPr>
        <p:spPr/>
        <p:txBody>
          <a:bodyPr/>
          <a:lstStyle/>
          <a:p>
            <a:fld id="{2370A1D3-7B47-4280-B6E1-0590E78FAF85}" type="slidenum">
              <a:rPr lang="en-US" smtClean="0"/>
              <a:t>14</a:t>
            </a:fld>
            <a:endParaRPr lang="en-US" dirty="0"/>
          </a:p>
        </p:txBody>
      </p:sp>
    </p:spTree>
    <p:extLst>
      <p:ext uri="{BB962C8B-B14F-4D97-AF65-F5344CB8AC3E}">
        <p14:creationId xmlns:p14="http://schemas.microsoft.com/office/powerpoint/2010/main" val="4234030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28600" indent="-228600">
              <a:buFont typeface="+mj-lt"/>
              <a:buAutoNum type="arabicPeriod"/>
            </a:pPr>
            <a:r>
              <a:rPr lang="en-US" altLang="zh-TW" baseline="0" dirty="0" smtClean="0"/>
              <a:t>Anticipate the need for new markets outside of PCs, Barrett pursued an aggressive strategy to build new business. Pushing Intel into new markets such as networks, wireless, communications, and online service. He also changed the corporate mission statement.  (P.11)</a:t>
            </a:r>
          </a:p>
          <a:p>
            <a:pPr marL="0" indent="0">
              <a:buNone/>
            </a:pPr>
            <a:r>
              <a:rPr lang="en-US" altLang="zh-TW" baseline="0" dirty="0" smtClean="0"/>
              <a:t>	- “The PC was at the center of computing during the 1990s, but… Networking is becoming more important.”</a:t>
            </a:r>
          </a:p>
          <a:p>
            <a:pPr marL="0" indent="0">
              <a:buNone/>
            </a:pPr>
            <a:r>
              <a:rPr lang="en-US" altLang="zh-TW" baseline="0" dirty="0" smtClean="0"/>
              <a:t>	- “Even if we raise performance while lowering average selling prices, the important piece is that we are still driving technology ahead and forcing competition to 	     innovate. (p.13)</a:t>
            </a:r>
          </a:p>
          <a:p>
            <a:pPr marL="0" indent="0">
              <a:buFont typeface="+mj-lt"/>
              <a:buNone/>
            </a:pPr>
            <a:endParaRPr lang="en-US" altLang="zh-TW" baseline="0" dirty="0" smtClean="0"/>
          </a:p>
          <a:p>
            <a:pPr marL="228600" indent="-228600">
              <a:buFont typeface="+mj-lt"/>
              <a:buAutoNum type="arabicPeriod"/>
            </a:pPr>
            <a:r>
              <a:rPr lang="en-US" altLang="zh-TW" baseline="0" dirty="0" smtClean="0"/>
              <a:t>(p.12) </a:t>
            </a:r>
          </a:p>
          <a:p>
            <a:pPr marL="228600" indent="-228600">
              <a:buFont typeface="+mj-lt"/>
              <a:buAutoNum type="arabicPeriod"/>
            </a:pPr>
            <a:r>
              <a:rPr lang="en-US" altLang="zh-TW" baseline="0" dirty="0" smtClean="0"/>
              <a:t>Intl management believed that the recession would stimulate a change in industry structure that would work to Intel’s advantage. (p.15)</a:t>
            </a:r>
          </a:p>
          <a:p>
            <a:pPr marL="228600" indent="-228600">
              <a:buFont typeface="+mj-lt"/>
              <a:buAutoNum type="arabicPeriod"/>
            </a:pPr>
            <a:r>
              <a:rPr lang="en-US" altLang="zh-TW" baseline="0" dirty="0" smtClean="0"/>
              <a:t>The meltdown of the communication industry is a great opportunity for us. Intel is making big bets on capital investment in an economic downturn. From a strategic standpoint we can build a gap in performance with advanced technology, but our own challenge is to keep ourselves ready to be the technical supplier of the Internet. (p.15)</a:t>
            </a:r>
          </a:p>
          <a:p>
            <a:pPr marL="228600" indent="-228600">
              <a:buFont typeface="+mj-lt"/>
              <a:buAutoNum type="arabicPeriod"/>
            </a:pPr>
            <a:endParaRPr lang="en-US" altLang="zh-TW" baseline="0" dirty="0" smtClean="0"/>
          </a:p>
        </p:txBody>
      </p:sp>
      <p:sp>
        <p:nvSpPr>
          <p:cNvPr id="4" name="投影片編號版面配置區 3"/>
          <p:cNvSpPr>
            <a:spLocks noGrp="1"/>
          </p:cNvSpPr>
          <p:nvPr>
            <p:ph type="sldNum" sz="quarter" idx="10"/>
          </p:nvPr>
        </p:nvSpPr>
        <p:spPr/>
        <p:txBody>
          <a:bodyPr/>
          <a:lstStyle/>
          <a:p>
            <a:fld id="{9546B9B6-9E01-4DE9-9F45-965794925804}" type="slidenum">
              <a:rPr lang="zh-TW" altLang="en-US" smtClean="0"/>
              <a:t>16</a:t>
            </a:fld>
            <a:endParaRPr lang="zh-TW" altLang="en-US"/>
          </a:p>
        </p:txBody>
      </p:sp>
    </p:spTree>
    <p:extLst>
      <p:ext uri="{BB962C8B-B14F-4D97-AF65-F5344CB8AC3E}">
        <p14:creationId xmlns:p14="http://schemas.microsoft.com/office/powerpoint/2010/main" val="2395871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962691D-DD8D-4138-9A0B-E4F2AFB552E7}" type="datetime1">
              <a:rPr lang="en-US" altLang="zh-TW" smtClean="0"/>
              <a:t>2/11/2014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26D03B4-A251-474C-96E5-863815A5AA8E}"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2809AF-BDD7-4CB3-BD96-EEB8D44A9692}" type="datetime1">
              <a:rPr lang="en-US" altLang="zh-TW" smtClean="0"/>
              <a:t>2/11/2014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26D03B4-A251-474C-96E5-863815A5AA8E}"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FE1766-805C-410D-8C67-8F384172060B}" type="datetime1">
              <a:rPr lang="en-US" altLang="zh-TW" smtClean="0"/>
              <a:t>2/11/2014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26D03B4-A251-474C-96E5-863815A5AA8E}"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0A7848-4CF6-46A6-86DC-45C202DE87C6}" type="datetime1">
              <a:rPr lang="en-US" altLang="zh-TW" smtClean="0"/>
              <a:t>2/11/2014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26D03B4-A251-474C-96E5-863815A5AA8E}"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EAD17C-E8F9-446F-8761-CB7797A5DBC0}" type="datetime1">
              <a:rPr lang="en-US" altLang="zh-TW" smtClean="0"/>
              <a:t>2/11/2014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26D03B4-A251-474C-96E5-863815A5AA8E}"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81D8AFE-65C0-466E-8E83-61B0A5972065}" type="datetime1">
              <a:rPr lang="en-US" altLang="zh-TW" smtClean="0"/>
              <a:t>2/11/2014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26D03B4-A251-474C-96E5-863815A5AA8E}"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5908F9-357C-4F82-9EE8-D29418036459}" type="datetime1">
              <a:rPr lang="en-US" altLang="zh-TW" smtClean="0"/>
              <a:t>2/11/2014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26D03B4-A251-474C-96E5-863815A5AA8E}"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33FBB8-CECC-4BB3-B2C1-0D72C7209DDD}" type="datetime1">
              <a:rPr lang="en-US" altLang="zh-TW" smtClean="0"/>
              <a:t>2/11/2014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26D03B4-A251-474C-96E5-863815A5AA8E}"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11CD21-1098-4185-B737-3982B5A6753E}" type="datetime1">
              <a:rPr lang="en-US" altLang="zh-TW" smtClean="0"/>
              <a:t>2/11/2014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26D03B4-A251-474C-96E5-863815A5AA8E}"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642B40-354D-4E13-9622-9AACD8659CF6}" type="datetime1">
              <a:rPr lang="en-US" altLang="zh-TW" smtClean="0"/>
              <a:t>2/11/2014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26D03B4-A251-474C-96E5-863815A5AA8E}"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0F954C03-113F-449E-B53D-D8BC2FF27A43}" type="datetime1">
              <a:rPr lang="en-US" altLang="zh-TW" smtClean="0"/>
              <a:t>2/11/2014</a:t>
            </a:fld>
            <a:endParaRPr lang="en-US" dirty="0"/>
          </a:p>
        </p:txBody>
      </p:sp>
      <p:sp>
        <p:nvSpPr>
          <p:cNvPr id="9" name="Slide Number Placeholder 8"/>
          <p:cNvSpPr>
            <a:spLocks noGrp="1"/>
          </p:cNvSpPr>
          <p:nvPr>
            <p:ph type="sldNum" sz="quarter" idx="11"/>
          </p:nvPr>
        </p:nvSpPr>
        <p:spPr/>
        <p:txBody>
          <a:bodyPr/>
          <a:lstStyle/>
          <a:p>
            <a:fld id="{926D03B4-A251-474C-96E5-863815A5AA8E}"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26D03B4-A251-474C-96E5-863815A5AA8E}"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87F95E98-B86D-4DA7-885B-77FB69A9A95F}" type="datetime1">
              <a:rPr lang="en-US" altLang="zh-TW" smtClean="0"/>
              <a:t>2/11/2014</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543800" cy="2593975"/>
          </a:xfrm>
        </p:spPr>
        <p:txBody>
          <a:bodyPr/>
          <a:lstStyle/>
          <a:p>
            <a:r>
              <a:rPr lang="en-US" sz="8800" dirty="0" smtClean="0"/>
              <a:t>Intel</a:t>
            </a:r>
            <a:endParaRPr lang="en-US" sz="8800" dirty="0"/>
          </a:p>
        </p:txBody>
      </p:sp>
      <p:sp>
        <p:nvSpPr>
          <p:cNvPr id="3" name="Subtitle 2"/>
          <p:cNvSpPr>
            <a:spLocks noGrp="1"/>
          </p:cNvSpPr>
          <p:nvPr>
            <p:ph type="subTitle" idx="1"/>
          </p:nvPr>
        </p:nvSpPr>
        <p:spPr>
          <a:xfrm>
            <a:off x="685800" y="3505200"/>
            <a:ext cx="7010400" cy="2209800"/>
          </a:xfrm>
        </p:spPr>
        <p:txBody>
          <a:bodyPr>
            <a:normAutofit/>
          </a:bodyPr>
          <a:lstStyle/>
          <a:p>
            <a:r>
              <a:rPr lang="en-US" sz="3200" dirty="0">
                <a:solidFill>
                  <a:schemeClr val="tx1"/>
                </a:solidFill>
              </a:rPr>
              <a:t>By: Team Baldwin</a:t>
            </a:r>
          </a:p>
          <a:p>
            <a:r>
              <a:rPr lang="en-US" sz="3200" dirty="0">
                <a:solidFill>
                  <a:schemeClr val="tx1"/>
                </a:solidFill>
              </a:rPr>
              <a:t>Sarah Hsiao, Jaehee Lee, Al Li, Amanda Sorrentino and Meg Burke</a:t>
            </a:r>
          </a:p>
        </p:txBody>
      </p:sp>
      <p:sp>
        <p:nvSpPr>
          <p:cNvPr id="4" name="Slide Number Placeholder 3"/>
          <p:cNvSpPr>
            <a:spLocks noGrp="1"/>
          </p:cNvSpPr>
          <p:nvPr>
            <p:ph type="sldNum" sz="quarter" idx="12"/>
          </p:nvPr>
        </p:nvSpPr>
        <p:spPr/>
        <p:txBody>
          <a:bodyPr/>
          <a:lstStyle/>
          <a:p>
            <a:fld id="{926D03B4-A251-474C-96E5-863815A5AA8E}" type="slidenum">
              <a:rPr lang="en-US" sz="2400" smtClean="0"/>
              <a:t>1</a:t>
            </a:fld>
            <a:endParaRPr lang="en-US" sz="2400" dirty="0"/>
          </a:p>
        </p:txBody>
      </p:sp>
    </p:spTree>
    <p:extLst>
      <p:ext uri="{BB962C8B-B14F-4D97-AF65-F5344CB8AC3E}">
        <p14:creationId xmlns:p14="http://schemas.microsoft.com/office/powerpoint/2010/main" val="31277254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Competences cont’d</a:t>
            </a:r>
            <a:endParaRPr lang="en-US" dirty="0"/>
          </a:p>
        </p:txBody>
      </p:sp>
      <p:sp>
        <p:nvSpPr>
          <p:cNvPr id="3" name="Content Placeholder 2"/>
          <p:cNvSpPr>
            <a:spLocks noGrp="1"/>
          </p:cNvSpPr>
          <p:nvPr>
            <p:ph idx="1"/>
          </p:nvPr>
        </p:nvSpPr>
        <p:spPr/>
        <p:txBody>
          <a:bodyPr>
            <a:normAutofit/>
          </a:bodyPr>
          <a:lstStyle/>
          <a:p>
            <a:r>
              <a:rPr lang="en-US" sz="2800" dirty="0"/>
              <a:t>Microprocessor Company (</a:t>
            </a:r>
            <a:r>
              <a:rPr lang="en-US" sz="2800" dirty="0" smtClean="0"/>
              <a:t>1990s </a:t>
            </a:r>
            <a:r>
              <a:rPr lang="en-US" sz="2800" dirty="0"/>
              <a:t>– </a:t>
            </a:r>
            <a:r>
              <a:rPr lang="en-US" sz="2800" dirty="0" smtClean="0"/>
              <a:t>2000s</a:t>
            </a:r>
            <a:r>
              <a:rPr lang="en-US" sz="2800" dirty="0"/>
              <a:t>)</a:t>
            </a:r>
          </a:p>
          <a:p>
            <a:pPr lvl="1"/>
            <a:r>
              <a:rPr lang="en-US" sz="2600" dirty="0" smtClean="0"/>
              <a:t>Antitrust: competitors’ complaints</a:t>
            </a:r>
          </a:p>
          <a:p>
            <a:pPr lvl="1"/>
            <a:r>
              <a:rPr lang="en-US" sz="2600" dirty="0" smtClean="0"/>
              <a:t>AMD Challenges:</a:t>
            </a:r>
          </a:p>
          <a:p>
            <a:pPr lvl="2"/>
            <a:r>
              <a:rPr lang="en-US" sz="2400" dirty="0" smtClean="0"/>
              <a:t>Push Intel focus on R&amp;D</a:t>
            </a:r>
          </a:p>
          <a:p>
            <a:pPr lvl="2"/>
            <a:r>
              <a:rPr lang="en-US" sz="2400" dirty="0" smtClean="0"/>
              <a:t>Explore all markets (Celeron/Pentium/Xeon)</a:t>
            </a:r>
          </a:p>
          <a:p>
            <a:pPr lvl="2"/>
            <a:r>
              <a:rPr lang="en-US" sz="2400" dirty="0" smtClean="0"/>
              <a:t>Mobile segment: new architectural level design</a:t>
            </a:r>
          </a:p>
          <a:p>
            <a:pPr lvl="1"/>
            <a:r>
              <a:rPr lang="en-US" sz="2600" dirty="0" smtClean="0"/>
              <a:t>Server Platform: Sun Microsystem, IBM and AMD</a:t>
            </a:r>
          </a:p>
          <a:p>
            <a:pPr lvl="2"/>
            <a:r>
              <a:rPr lang="en-US" sz="2200" dirty="0" smtClean="0"/>
              <a:t>64-bit Itanium Processor collaborated with HP</a:t>
            </a:r>
          </a:p>
          <a:p>
            <a:pPr lvl="1"/>
            <a:r>
              <a:rPr lang="en-US" sz="2400" dirty="0" smtClean="0"/>
              <a:t>Cellular and Wireless: Texas Instruments</a:t>
            </a:r>
          </a:p>
          <a:p>
            <a:pPr lvl="2"/>
            <a:r>
              <a:rPr lang="en-US" sz="2400" dirty="0" smtClean="0"/>
              <a:t>Xscale Architecture</a:t>
            </a:r>
          </a:p>
        </p:txBody>
      </p:sp>
      <p:sp>
        <p:nvSpPr>
          <p:cNvPr id="4" name="Slide Number Placeholder 3"/>
          <p:cNvSpPr>
            <a:spLocks noGrp="1"/>
          </p:cNvSpPr>
          <p:nvPr>
            <p:ph type="sldNum" sz="quarter" idx="12"/>
          </p:nvPr>
        </p:nvSpPr>
        <p:spPr/>
        <p:txBody>
          <a:bodyPr/>
          <a:lstStyle/>
          <a:p>
            <a:fld id="{926D03B4-A251-474C-96E5-863815A5AA8E}" type="slidenum">
              <a:rPr lang="en-US" sz="2400" smtClean="0"/>
              <a:t>10</a:t>
            </a:fld>
            <a:endParaRPr lang="en-US" sz="2400" dirty="0"/>
          </a:p>
        </p:txBody>
      </p:sp>
    </p:spTree>
    <p:extLst>
      <p:ext uri="{BB962C8B-B14F-4D97-AF65-F5344CB8AC3E}">
        <p14:creationId xmlns:p14="http://schemas.microsoft.com/office/powerpoint/2010/main" val="24672131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Competences cont’d</a:t>
            </a:r>
          </a:p>
        </p:txBody>
      </p:sp>
      <p:sp>
        <p:nvSpPr>
          <p:cNvPr id="3" name="Content Placeholder 2"/>
          <p:cNvSpPr>
            <a:spLocks noGrp="1"/>
          </p:cNvSpPr>
          <p:nvPr>
            <p:ph idx="1"/>
          </p:nvPr>
        </p:nvSpPr>
        <p:spPr/>
        <p:txBody>
          <a:bodyPr>
            <a:normAutofit/>
          </a:bodyPr>
          <a:lstStyle/>
          <a:p>
            <a:r>
              <a:rPr lang="en-US" sz="3200" dirty="0" smtClean="0"/>
              <a:t>Broad Industry Age (2000s – Now)</a:t>
            </a:r>
          </a:p>
          <a:p>
            <a:pPr lvl="1"/>
            <a:r>
              <a:rPr lang="en-US" sz="3000" dirty="0" smtClean="0"/>
              <a:t>Rapidly growing AMD and Samsung’s R&amp;D</a:t>
            </a:r>
          </a:p>
          <a:p>
            <a:pPr lvl="1"/>
            <a:r>
              <a:rPr lang="en-US" sz="3000" dirty="0" smtClean="0"/>
              <a:t>Large number of incumbent competitors</a:t>
            </a:r>
          </a:p>
        </p:txBody>
      </p:sp>
      <p:sp>
        <p:nvSpPr>
          <p:cNvPr id="4" name="Slide Number Placeholder 3"/>
          <p:cNvSpPr>
            <a:spLocks noGrp="1"/>
          </p:cNvSpPr>
          <p:nvPr>
            <p:ph type="sldNum" sz="quarter" idx="12"/>
          </p:nvPr>
        </p:nvSpPr>
        <p:spPr>
          <a:xfrm>
            <a:off x="8519160" y="2895600"/>
            <a:ext cx="548640" cy="396240"/>
          </a:xfrm>
        </p:spPr>
        <p:txBody>
          <a:bodyPr/>
          <a:lstStyle/>
          <a:p>
            <a:fld id="{926D03B4-A251-474C-96E5-863815A5AA8E}" type="slidenum">
              <a:rPr lang="en-US" sz="2400" smtClean="0"/>
              <a:t>11</a:t>
            </a:fld>
            <a:endParaRPr lang="en-US" sz="2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289" y="3555816"/>
            <a:ext cx="9144000" cy="3302184"/>
          </a:xfrm>
          <a:prstGeom prst="rect">
            <a:avLst/>
          </a:prstGeom>
        </p:spPr>
      </p:pic>
    </p:spTree>
    <p:extLst>
      <p:ext uri="{BB962C8B-B14F-4D97-AF65-F5344CB8AC3E}">
        <p14:creationId xmlns:p14="http://schemas.microsoft.com/office/powerpoint/2010/main" val="22874742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049358" cy="994172"/>
          </a:xfrm>
        </p:spPr>
        <p:txBody>
          <a:bodyPr/>
          <a:lstStyle/>
          <a:p>
            <a:r>
              <a:rPr lang="en-US" dirty="0" smtClean="0"/>
              <a:t>Horizontal Scope &amp; Emphasis from 1990-1996: </a:t>
            </a:r>
            <a:r>
              <a:rPr lang="en-US" b="1" dirty="0" smtClean="0"/>
              <a:t>Customers</a:t>
            </a:r>
            <a:endParaRPr lang="en-US" b="1" dirty="0"/>
          </a:p>
        </p:txBody>
      </p:sp>
      <p:sp>
        <p:nvSpPr>
          <p:cNvPr id="3" name="Content Placeholder 2"/>
          <p:cNvSpPr>
            <a:spLocks noGrp="1"/>
          </p:cNvSpPr>
          <p:nvPr>
            <p:ph idx="1"/>
          </p:nvPr>
        </p:nvSpPr>
        <p:spPr>
          <a:xfrm>
            <a:off x="422910" y="1676400"/>
            <a:ext cx="7620000" cy="4800600"/>
          </a:xfrm>
        </p:spPr>
        <p:txBody>
          <a:bodyPr>
            <a:noAutofit/>
          </a:bodyPr>
          <a:lstStyle/>
          <a:p>
            <a:pPr marL="0" indent="0">
              <a:buNone/>
            </a:pPr>
            <a:r>
              <a:rPr lang="en-US" sz="2400" dirty="0"/>
              <a:t>Description: Offer OEM clients and the ultimate end users who are seeking </a:t>
            </a:r>
            <a:r>
              <a:rPr lang="en-US" sz="2400" dirty="0" smtClean="0"/>
              <a:t>high </a:t>
            </a:r>
            <a:r>
              <a:rPr lang="en-US" sz="2400" dirty="0"/>
              <a:t>performing microprocessors or </a:t>
            </a:r>
            <a:r>
              <a:rPr lang="en-US" sz="2400" dirty="0" smtClean="0"/>
              <a:t>computers with "Intel Inside” in </a:t>
            </a:r>
            <a:r>
              <a:rPr lang="en-US" sz="2400" dirty="0"/>
              <a:t>general. </a:t>
            </a:r>
          </a:p>
          <a:p>
            <a:pPr marL="0" indent="0">
              <a:buNone/>
            </a:pPr>
            <a:endParaRPr lang="en-US" sz="2400" dirty="0"/>
          </a:p>
          <a:p>
            <a:pPr marL="0" indent="0">
              <a:buNone/>
            </a:pPr>
            <a:endParaRPr lang="en-US" sz="2400" dirty="0"/>
          </a:p>
        </p:txBody>
      </p:sp>
      <p:sp>
        <p:nvSpPr>
          <p:cNvPr id="4" name="投影片編號版面配置區 3"/>
          <p:cNvSpPr>
            <a:spLocks noGrp="1"/>
          </p:cNvSpPr>
          <p:nvPr>
            <p:ph type="sldNum" sz="quarter" idx="12"/>
          </p:nvPr>
        </p:nvSpPr>
        <p:spPr/>
        <p:txBody>
          <a:bodyPr/>
          <a:lstStyle/>
          <a:p>
            <a:fld id="{926D03B4-A251-474C-96E5-863815A5AA8E}" type="slidenum">
              <a:rPr lang="en-US" sz="2400" smtClean="0"/>
              <a:t>12</a:t>
            </a:fld>
            <a:endParaRPr lang="en-US" dirty="0"/>
          </a:p>
        </p:txBody>
      </p:sp>
      <p:graphicFrame>
        <p:nvGraphicFramePr>
          <p:cNvPr id="7" name="Diagram 6"/>
          <p:cNvGraphicFramePr/>
          <p:nvPr>
            <p:extLst/>
          </p:nvPr>
        </p:nvGraphicFramePr>
        <p:xfrm>
          <a:off x="1371600" y="2997200"/>
          <a:ext cx="2514600" cy="347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0" name="Straight Connector 9"/>
          <p:cNvCxnSpPr/>
          <p:nvPr/>
        </p:nvCxnSpPr>
        <p:spPr>
          <a:xfrm>
            <a:off x="4040515" y="5648960"/>
            <a:ext cx="1445885" cy="0"/>
          </a:xfrm>
          <a:prstGeom prst="line">
            <a:avLst/>
          </a:prstGeom>
          <a:ln w="19050">
            <a:prstDash val="lgDashDot"/>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085829" y="5647482"/>
            <a:ext cx="4524771" cy="1200329"/>
          </a:xfrm>
          <a:prstGeom prst="rect">
            <a:avLst/>
          </a:prstGeom>
          <a:noFill/>
        </p:spPr>
        <p:txBody>
          <a:bodyPr wrap="square" rtlCol="0">
            <a:spAutoFit/>
          </a:bodyPr>
          <a:lstStyle/>
          <a:p>
            <a:pPr marL="342900" indent="-342900">
              <a:buAutoNum type="alphaLcPeriod"/>
            </a:pPr>
            <a:r>
              <a:rPr lang="en-US" sz="2400" dirty="0" smtClean="0"/>
              <a:t>High performance seekers*</a:t>
            </a:r>
          </a:p>
          <a:p>
            <a:pPr marL="342900" indent="-342900">
              <a:buAutoNum type="alphaLcPeriod"/>
            </a:pPr>
            <a:r>
              <a:rPr lang="en-US" sz="2400" dirty="0" smtClean="0"/>
              <a:t>Price sensitive consumers around end of 1 year launching</a:t>
            </a:r>
          </a:p>
        </p:txBody>
      </p:sp>
      <p:cxnSp>
        <p:nvCxnSpPr>
          <p:cNvPr id="12" name="Straight Connector 11"/>
          <p:cNvCxnSpPr/>
          <p:nvPr/>
        </p:nvCxnSpPr>
        <p:spPr>
          <a:xfrm>
            <a:off x="4085829" y="3657600"/>
            <a:ext cx="1400571" cy="0"/>
          </a:xfrm>
          <a:prstGeom prst="line">
            <a:avLst/>
          </a:prstGeom>
          <a:ln w="19050">
            <a:prstDash val="lgDashDot"/>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040515" y="3661201"/>
            <a:ext cx="4570085" cy="830997"/>
          </a:xfrm>
          <a:prstGeom prst="rect">
            <a:avLst/>
          </a:prstGeom>
          <a:noFill/>
        </p:spPr>
        <p:txBody>
          <a:bodyPr wrap="square" rtlCol="0">
            <a:spAutoFit/>
          </a:bodyPr>
          <a:lstStyle/>
          <a:p>
            <a:pPr marL="342900" indent="-342900">
              <a:buAutoNum type="alphaLcPeriod"/>
            </a:pPr>
            <a:r>
              <a:rPr lang="en-US" sz="2400" dirty="0" smtClean="0"/>
              <a:t>PC Makers: IBM, Compaq, Dell *</a:t>
            </a:r>
          </a:p>
          <a:p>
            <a:pPr marL="342900" indent="-342900">
              <a:buFontTx/>
              <a:buAutoNum type="alphaLcPeriod"/>
            </a:pPr>
            <a:r>
              <a:rPr lang="en-US" sz="2400" dirty="0" smtClean="0"/>
              <a:t>300 other OEMs (e.g. NCR)</a:t>
            </a:r>
            <a:endParaRPr lang="en-US" sz="2400" dirty="0"/>
          </a:p>
        </p:txBody>
      </p:sp>
    </p:spTree>
    <p:extLst>
      <p:ext uri="{BB962C8B-B14F-4D97-AF65-F5344CB8AC3E}">
        <p14:creationId xmlns:p14="http://schemas.microsoft.com/office/powerpoint/2010/main" val="14437618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851038586"/>
              </p:ext>
            </p:extLst>
          </p:nvPr>
        </p:nvGraphicFramePr>
        <p:xfrm>
          <a:off x="-464527" y="1143000"/>
          <a:ext cx="9906000" cy="59739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a:xfrm>
            <a:off x="457200" y="152400"/>
            <a:ext cx="8062547" cy="994172"/>
          </a:xfrm>
        </p:spPr>
        <p:txBody>
          <a:bodyPr/>
          <a:lstStyle/>
          <a:p>
            <a:r>
              <a:rPr lang="en-US" sz="4400" dirty="0"/>
              <a:t>Horizontal Scope &amp; Emphasis from 1990-1996: </a:t>
            </a:r>
            <a:r>
              <a:rPr lang="en-US" sz="4400" b="1" dirty="0"/>
              <a:t>Product</a:t>
            </a:r>
          </a:p>
        </p:txBody>
      </p:sp>
      <p:sp>
        <p:nvSpPr>
          <p:cNvPr id="3" name="Content Placeholder 2"/>
          <p:cNvSpPr>
            <a:spLocks noGrp="1"/>
          </p:cNvSpPr>
          <p:nvPr>
            <p:ph idx="1"/>
          </p:nvPr>
        </p:nvSpPr>
        <p:spPr>
          <a:xfrm>
            <a:off x="0" y="5867400"/>
            <a:ext cx="3810000" cy="685800"/>
          </a:xfrm>
        </p:spPr>
        <p:txBody>
          <a:bodyPr>
            <a:noAutofit/>
          </a:bodyPr>
          <a:lstStyle/>
          <a:p>
            <a:pPr marL="171450" lvl="1">
              <a:spcBef>
                <a:spcPts val="750"/>
              </a:spcBef>
            </a:pPr>
            <a:r>
              <a:rPr lang="en-US" sz="2400" dirty="0" smtClean="0"/>
              <a:t>Pentium MMX (133 MHz) P5 Fifth Generation.  </a:t>
            </a:r>
            <a:endParaRPr lang="en-US" sz="2400" dirty="0"/>
          </a:p>
        </p:txBody>
      </p:sp>
      <p:sp>
        <p:nvSpPr>
          <p:cNvPr id="4" name="投影片編號版面配置區 3"/>
          <p:cNvSpPr>
            <a:spLocks noGrp="1"/>
          </p:cNvSpPr>
          <p:nvPr>
            <p:ph type="sldNum" sz="quarter" idx="12"/>
          </p:nvPr>
        </p:nvSpPr>
        <p:spPr/>
        <p:txBody>
          <a:bodyPr/>
          <a:lstStyle/>
          <a:p>
            <a:fld id="{926D03B4-A251-474C-96E5-863815A5AA8E}" type="slidenum">
              <a:rPr lang="en-US" sz="2400" smtClean="0"/>
              <a:t>13</a:t>
            </a:fld>
            <a:endParaRPr lang="en-US" dirty="0"/>
          </a:p>
        </p:txBody>
      </p:sp>
    </p:spTree>
    <p:extLst>
      <p:ext uri="{BB962C8B-B14F-4D97-AF65-F5344CB8AC3E}">
        <p14:creationId xmlns:p14="http://schemas.microsoft.com/office/powerpoint/2010/main" val="9024392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r>
              <a:rPr lang="en-US" dirty="0" smtClean="0"/>
              <a:t>Vertical Integration from 1990-1996: </a:t>
            </a:r>
            <a:r>
              <a:rPr lang="en-US" b="1" dirty="0" smtClean="0"/>
              <a:t>Processes</a:t>
            </a:r>
            <a:endParaRPr lang="en-US" b="1" dirty="0"/>
          </a:p>
        </p:txBody>
      </p:sp>
      <p:sp>
        <p:nvSpPr>
          <p:cNvPr id="3" name="投影片編號版面配置區 2"/>
          <p:cNvSpPr>
            <a:spLocks noGrp="1"/>
          </p:cNvSpPr>
          <p:nvPr>
            <p:ph type="sldNum" sz="quarter" idx="12"/>
          </p:nvPr>
        </p:nvSpPr>
        <p:spPr/>
        <p:txBody>
          <a:bodyPr/>
          <a:lstStyle/>
          <a:p>
            <a:fld id="{926D03B4-A251-474C-96E5-863815A5AA8E}" type="slidenum">
              <a:rPr lang="en-US" sz="2400" smtClean="0"/>
              <a:t>14</a:t>
            </a:fld>
            <a:endParaRPr lang="en-US" sz="2400" dirty="0"/>
          </a:p>
        </p:txBody>
      </p:sp>
      <p:graphicFrame>
        <p:nvGraphicFramePr>
          <p:cNvPr id="5" name="Diagram 4"/>
          <p:cNvGraphicFramePr/>
          <p:nvPr>
            <p:extLst/>
          </p:nvPr>
        </p:nvGraphicFramePr>
        <p:xfrm>
          <a:off x="1676400" y="1524000"/>
          <a:ext cx="4876800" cy="518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0" name="Group 9"/>
          <p:cNvGrpSpPr/>
          <p:nvPr/>
        </p:nvGrpSpPr>
        <p:grpSpPr>
          <a:xfrm>
            <a:off x="3422059" y="3337560"/>
            <a:ext cx="5421470" cy="1636254"/>
            <a:chOff x="1484861" y="1886093"/>
            <a:chExt cx="5421470" cy="1636254"/>
          </a:xfrm>
        </p:grpSpPr>
        <p:sp>
          <p:nvSpPr>
            <p:cNvPr id="11" name="Rectangle 10"/>
            <p:cNvSpPr/>
            <p:nvPr/>
          </p:nvSpPr>
          <p:spPr>
            <a:xfrm>
              <a:off x="1484861" y="1886093"/>
              <a:ext cx="5421470" cy="163625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2" name="Rectangle 11"/>
            <p:cNvSpPr/>
            <p:nvPr/>
          </p:nvSpPr>
          <p:spPr>
            <a:xfrm>
              <a:off x="1484861" y="1886093"/>
              <a:ext cx="5421470" cy="1636254"/>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endParaRPr lang="en-US" sz="2400" kern="1200" dirty="0"/>
            </a:p>
          </p:txBody>
        </p:sp>
      </p:grpSp>
    </p:spTree>
    <p:extLst>
      <p:ext uri="{BB962C8B-B14F-4D97-AF65-F5344CB8AC3E}">
        <p14:creationId xmlns:p14="http://schemas.microsoft.com/office/powerpoint/2010/main" val="3193836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772400" cy="1143000"/>
          </a:xfrm>
        </p:spPr>
        <p:txBody>
          <a:bodyPr/>
          <a:lstStyle/>
          <a:p>
            <a:r>
              <a:rPr lang="en-US" dirty="0" smtClean="0"/>
              <a:t>Geographic Dimension of Scope </a:t>
            </a:r>
            <a:br>
              <a:rPr lang="en-US" dirty="0" smtClean="0"/>
            </a:br>
            <a:r>
              <a:rPr lang="en-US" dirty="0" smtClean="0"/>
              <a:t>from </a:t>
            </a:r>
            <a:r>
              <a:rPr lang="en-US" dirty="0"/>
              <a:t>1990-1996</a:t>
            </a:r>
          </a:p>
        </p:txBody>
      </p:sp>
      <p:sp>
        <p:nvSpPr>
          <p:cNvPr id="3" name="Content Placeholder 2"/>
          <p:cNvSpPr>
            <a:spLocks noGrp="1"/>
          </p:cNvSpPr>
          <p:nvPr>
            <p:ph idx="1"/>
          </p:nvPr>
        </p:nvSpPr>
        <p:spPr>
          <a:xfrm>
            <a:off x="457200" y="2514600"/>
            <a:ext cx="7620000" cy="2667000"/>
          </a:xfrm>
        </p:spPr>
        <p:txBody>
          <a:bodyPr>
            <a:normAutofit/>
          </a:bodyPr>
          <a:lstStyle/>
          <a:p>
            <a:r>
              <a:rPr lang="en-US" sz="2400" dirty="0" smtClean="0"/>
              <a:t>The United States where PC makers (e.g. Dell</a:t>
            </a:r>
            <a:r>
              <a:rPr lang="en-US" sz="2400" dirty="0"/>
              <a:t>, IBM, </a:t>
            </a:r>
            <a:r>
              <a:rPr lang="en-US" sz="2400" dirty="0" smtClean="0"/>
              <a:t>Compaq), other OEMs (e.g. NCR) were headquartered </a:t>
            </a:r>
          </a:p>
          <a:p>
            <a:endParaRPr lang="en-US" sz="2400" dirty="0"/>
          </a:p>
          <a:p>
            <a:r>
              <a:rPr lang="en-US" sz="2400" dirty="0" smtClean="0"/>
              <a:t>All around the world where the end users were</a:t>
            </a:r>
            <a:endParaRPr lang="en-US" sz="2400" dirty="0"/>
          </a:p>
        </p:txBody>
      </p:sp>
      <p:sp>
        <p:nvSpPr>
          <p:cNvPr id="4" name="Slide Number Placeholder 3"/>
          <p:cNvSpPr>
            <a:spLocks noGrp="1"/>
          </p:cNvSpPr>
          <p:nvPr>
            <p:ph type="sldNum" sz="quarter" idx="12"/>
          </p:nvPr>
        </p:nvSpPr>
        <p:spPr/>
        <p:txBody>
          <a:bodyPr/>
          <a:lstStyle/>
          <a:p>
            <a:fld id="{926D03B4-A251-474C-96E5-863815A5AA8E}" type="slidenum">
              <a:rPr lang="en-US" sz="2400" smtClean="0"/>
              <a:t>15</a:t>
            </a:fld>
            <a:endParaRPr lang="en-US" sz="2400" dirty="0"/>
          </a:p>
        </p:txBody>
      </p:sp>
      <p:graphicFrame>
        <p:nvGraphicFramePr>
          <p:cNvPr id="6" name="Diagram 5"/>
          <p:cNvGraphicFramePr/>
          <p:nvPr>
            <p:extLst/>
          </p:nvPr>
        </p:nvGraphicFramePr>
        <p:xfrm>
          <a:off x="144780" y="4267200"/>
          <a:ext cx="8077200" cy="30454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69194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457200" y="228600"/>
            <a:ext cx="7620000" cy="1143000"/>
          </a:xfrm>
        </p:spPr>
        <p:txBody>
          <a:bodyPr/>
          <a:lstStyle/>
          <a:p>
            <a:r>
              <a:rPr lang="en-US" altLang="zh-TW" dirty="0" smtClean="0"/>
              <a:t>Organization and Traditions</a:t>
            </a:r>
            <a:endParaRPr lang="zh-TW" altLang="en-US" dirty="0"/>
          </a:p>
        </p:txBody>
      </p:sp>
      <p:sp>
        <p:nvSpPr>
          <p:cNvPr id="5" name="內容版面配置區 4"/>
          <p:cNvSpPr>
            <a:spLocks noGrp="1"/>
          </p:cNvSpPr>
          <p:nvPr>
            <p:ph idx="1"/>
          </p:nvPr>
        </p:nvSpPr>
        <p:spPr>
          <a:xfrm>
            <a:off x="228600" y="1676400"/>
            <a:ext cx="8001000" cy="4343400"/>
          </a:xfrm>
        </p:spPr>
        <p:txBody>
          <a:bodyPr>
            <a:noAutofit/>
          </a:bodyPr>
          <a:lstStyle/>
          <a:p>
            <a:r>
              <a:rPr lang="en-US" altLang="zh-TW" sz="2800" b="1" dirty="0" smtClean="0"/>
              <a:t>Corporate spirit- Innovation</a:t>
            </a:r>
          </a:p>
          <a:p>
            <a:endParaRPr lang="en-US" altLang="zh-TW" sz="2800" b="1" dirty="0" smtClean="0"/>
          </a:p>
          <a:p>
            <a:r>
              <a:rPr lang="en-US" altLang="zh-TW" sz="2800" b="1" dirty="0" smtClean="0"/>
              <a:t>Leadership</a:t>
            </a:r>
            <a:r>
              <a:rPr lang="en-US" altLang="zh-TW" sz="2800" dirty="0" smtClean="0"/>
              <a:t>- </a:t>
            </a:r>
            <a:r>
              <a:rPr lang="en-US" altLang="zh-TW" sz="2800" dirty="0"/>
              <a:t>Visionary, </a:t>
            </a:r>
            <a:r>
              <a:rPr lang="en-US" altLang="zh-TW" sz="2800" dirty="0" smtClean="0"/>
              <a:t>Insightful, Optimistic</a:t>
            </a:r>
          </a:p>
          <a:p>
            <a:pPr lvl="1"/>
            <a:r>
              <a:rPr lang="en-US" altLang="zh-TW" sz="2800" dirty="0" smtClean="0"/>
              <a:t>Robert </a:t>
            </a:r>
            <a:r>
              <a:rPr lang="en-US" altLang="zh-TW" sz="2800" dirty="0"/>
              <a:t>Noyce (Co founder</a:t>
            </a:r>
            <a:r>
              <a:rPr lang="en-US" altLang="zh-TW" sz="2800" dirty="0" smtClean="0"/>
              <a:t>): Open and Trustful </a:t>
            </a:r>
            <a:endParaRPr lang="en-US" altLang="zh-TW" sz="2800" dirty="0"/>
          </a:p>
          <a:p>
            <a:pPr lvl="1"/>
            <a:r>
              <a:rPr lang="en-US" altLang="zh-TW" sz="2800" dirty="0" smtClean="0"/>
              <a:t>Craig Barrett (CEO): Ambitious, Aggressive</a:t>
            </a:r>
          </a:p>
          <a:p>
            <a:pPr lvl="1"/>
            <a:r>
              <a:rPr lang="en-US" altLang="zh-TW" sz="2800" dirty="0" smtClean="0"/>
              <a:t>Dennis Cater (CMO): Bold, Creative- “Red X,” “Intel Inside”</a:t>
            </a:r>
          </a:p>
          <a:p>
            <a:pPr lvl="1"/>
            <a:r>
              <a:rPr lang="en-US" altLang="zh-TW" sz="2800" dirty="0" smtClean="0"/>
              <a:t>Paul Otellini (CEO): </a:t>
            </a:r>
            <a:r>
              <a:rPr lang="en-US" altLang="zh-TW" sz="2800" b="1" dirty="0" smtClean="0"/>
              <a:t>Change</a:t>
            </a:r>
          </a:p>
          <a:p>
            <a:pPr lvl="1"/>
            <a:endParaRPr lang="en-US" altLang="zh-TW" sz="2800" dirty="0" smtClean="0"/>
          </a:p>
          <a:p>
            <a:pPr marL="0" indent="0">
              <a:buNone/>
            </a:pPr>
            <a:endParaRPr lang="zh-TW" altLang="en-US" sz="2800" dirty="0"/>
          </a:p>
        </p:txBody>
      </p:sp>
      <p:sp>
        <p:nvSpPr>
          <p:cNvPr id="2" name="投影片編號版面配置區 1"/>
          <p:cNvSpPr>
            <a:spLocks noGrp="1"/>
          </p:cNvSpPr>
          <p:nvPr>
            <p:ph type="sldNum" sz="quarter" idx="12"/>
          </p:nvPr>
        </p:nvSpPr>
        <p:spPr/>
        <p:txBody>
          <a:bodyPr/>
          <a:lstStyle/>
          <a:p>
            <a:fld id="{926D03B4-A251-474C-96E5-863815A5AA8E}" type="slidenum">
              <a:rPr lang="en-US" sz="2400" smtClean="0"/>
              <a:t>16</a:t>
            </a:fld>
            <a:endParaRPr lang="en-US" sz="2400" dirty="0"/>
          </a:p>
        </p:txBody>
      </p:sp>
    </p:spTree>
    <p:extLst>
      <p:ext uri="{BB962C8B-B14F-4D97-AF65-F5344CB8AC3E}">
        <p14:creationId xmlns:p14="http://schemas.microsoft.com/office/powerpoint/2010/main" val="33397688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9308" y="228600"/>
            <a:ext cx="8305800" cy="1143000"/>
          </a:xfrm>
        </p:spPr>
        <p:txBody>
          <a:bodyPr/>
          <a:lstStyle/>
          <a:p>
            <a:r>
              <a:rPr lang="en-US" altLang="zh-TW" sz="4400" dirty="0"/>
              <a:t>Organization and </a:t>
            </a:r>
            <a:r>
              <a:rPr lang="en-US" altLang="zh-TW" sz="4400" dirty="0" smtClean="0"/>
              <a:t>Traditions (</a:t>
            </a:r>
            <a:r>
              <a:rPr lang="en-US" altLang="zh-TW" sz="4400" dirty="0"/>
              <a:t>cont’d)</a:t>
            </a:r>
            <a:endParaRPr lang="zh-TW" altLang="en-US" sz="4400" dirty="0"/>
          </a:p>
        </p:txBody>
      </p:sp>
      <p:sp>
        <p:nvSpPr>
          <p:cNvPr id="3" name="內容版面配置區 2"/>
          <p:cNvSpPr>
            <a:spLocks noGrp="1"/>
          </p:cNvSpPr>
          <p:nvPr>
            <p:ph idx="1"/>
          </p:nvPr>
        </p:nvSpPr>
        <p:spPr/>
        <p:txBody>
          <a:bodyPr>
            <a:normAutofit/>
          </a:bodyPr>
          <a:lstStyle/>
          <a:p>
            <a:r>
              <a:rPr lang="en-US" altLang="zh-TW" sz="2800" b="1" dirty="0"/>
              <a:t>Component </a:t>
            </a:r>
            <a:r>
              <a:rPr lang="en-US" altLang="zh-TW" sz="2800" b="1" dirty="0" smtClean="0"/>
              <a:t>source</a:t>
            </a:r>
          </a:p>
          <a:p>
            <a:pPr lvl="1"/>
            <a:r>
              <a:rPr lang="en-US" altLang="zh-TW" sz="2600" dirty="0" smtClean="0"/>
              <a:t>Outside Suppliers -&gt; Manufacture on their own</a:t>
            </a:r>
          </a:p>
          <a:p>
            <a:pPr marL="411480" lvl="1" indent="0">
              <a:buNone/>
            </a:pPr>
            <a:r>
              <a:rPr lang="en-US" altLang="zh-TW" sz="2600" b="1" dirty="0" smtClean="0"/>
              <a:t> </a:t>
            </a:r>
            <a:endParaRPr lang="en-US" altLang="zh-TW" sz="2600" dirty="0"/>
          </a:p>
          <a:p>
            <a:r>
              <a:rPr lang="en-US" altLang="zh-TW" sz="2800" b="1" dirty="0" smtClean="0"/>
              <a:t>Structure</a:t>
            </a:r>
          </a:p>
          <a:p>
            <a:pPr lvl="1"/>
            <a:r>
              <a:rPr lang="en-US" altLang="zh-TW" sz="2800" b="1" dirty="0" smtClean="0"/>
              <a:t>Industry </a:t>
            </a:r>
            <a:r>
              <a:rPr lang="en-US" altLang="zh-TW" sz="2800" b="1" dirty="0"/>
              <a:t>categories (Old)- </a:t>
            </a:r>
            <a:r>
              <a:rPr lang="en-US" altLang="zh-TW" sz="2800" dirty="0"/>
              <a:t>Client platforms; Server platforms; Cellular and wireless; Communication and networking</a:t>
            </a:r>
          </a:p>
          <a:p>
            <a:pPr lvl="1"/>
            <a:r>
              <a:rPr lang="en-US" altLang="zh-TW" sz="2800" b="1" dirty="0"/>
              <a:t>Customer categories (New)-  </a:t>
            </a:r>
            <a:r>
              <a:rPr lang="en-US" altLang="zh-TW" sz="2800" dirty="0"/>
              <a:t>Digital Enterprise; Digital home; Mobility; Digital health; Channel </a:t>
            </a:r>
            <a:r>
              <a:rPr lang="en-US" altLang="zh-TW" sz="2800" dirty="0" smtClean="0"/>
              <a:t>platforms</a:t>
            </a:r>
          </a:p>
          <a:p>
            <a:pPr marL="411480" lvl="1" indent="0">
              <a:buNone/>
            </a:pPr>
            <a:endParaRPr lang="en-US" altLang="zh-TW" sz="2800" dirty="0" smtClean="0"/>
          </a:p>
          <a:p>
            <a:pPr marL="411480" lvl="1" indent="0">
              <a:buNone/>
            </a:pPr>
            <a:endParaRPr lang="en-US" altLang="zh-TW" sz="2600" dirty="0"/>
          </a:p>
          <a:p>
            <a:endParaRPr lang="zh-TW" altLang="en-US" sz="2400" dirty="0"/>
          </a:p>
        </p:txBody>
      </p:sp>
      <p:sp>
        <p:nvSpPr>
          <p:cNvPr id="4" name="投影片編號版面配置區 3"/>
          <p:cNvSpPr>
            <a:spLocks noGrp="1"/>
          </p:cNvSpPr>
          <p:nvPr>
            <p:ph type="sldNum" sz="quarter" idx="12"/>
          </p:nvPr>
        </p:nvSpPr>
        <p:spPr/>
        <p:txBody>
          <a:bodyPr/>
          <a:lstStyle/>
          <a:p>
            <a:fld id="{926D03B4-A251-474C-96E5-863815A5AA8E}" type="slidenum">
              <a:rPr lang="en-US" sz="2400" smtClean="0"/>
              <a:t>17</a:t>
            </a:fld>
            <a:endParaRPr lang="en-US" dirty="0"/>
          </a:p>
        </p:txBody>
      </p:sp>
    </p:spTree>
    <p:extLst>
      <p:ext uri="{BB962C8B-B14F-4D97-AF65-F5344CB8AC3E}">
        <p14:creationId xmlns:p14="http://schemas.microsoft.com/office/powerpoint/2010/main" val="15226239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a:bodyPr>
          <a:lstStyle/>
          <a:p>
            <a:r>
              <a:rPr lang="en-US" sz="3200" dirty="0"/>
              <a:t>Describe the strategy that Intel followed for its </a:t>
            </a:r>
            <a:r>
              <a:rPr lang="en-US" sz="3200" dirty="0" smtClean="0"/>
              <a:t>microprocessor business </a:t>
            </a:r>
            <a:r>
              <a:rPr lang="en-US" sz="3200" dirty="0"/>
              <a:t>from 1990 to 1996</a:t>
            </a:r>
            <a:r>
              <a:rPr lang="en-US" sz="3200" dirty="0" smtClean="0"/>
              <a:t>.</a:t>
            </a:r>
            <a:endParaRPr lang="en-US" sz="3200" dirty="0"/>
          </a:p>
          <a:p>
            <a:r>
              <a:rPr lang="en-US" sz="3200" dirty="0" smtClean="0"/>
              <a:t>Discuss </a:t>
            </a:r>
            <a:r>
              <a:rPr lang="en-US" sz="3200" dirty="0"/>
              <a:t>policies </a:t>
            </a:r>
            <a:r>
              <a:rPr lang="en-US" sz="3200" dirty="0" smtClean="0"/>
              <a:t>about resources </a:t>
            </a:r>
            <a:r>
              <a:rPr lang="en-US" sz="3200" dirty="0"/>
              <a:t>developed between 1980 and 1990 that continued to </a:t>
            </a:r>
            <a:r>
              <a:rPr lang="en-US" sz="3200" dirty="0" smtClean="0"/>
              <a:t>support microprocessors.</a:t>
            </a:r>
            <a:endParaRPr lang="en-US" sz="3200" dirty="0"/>
          </a:p>
        </p:txBody>
      </p:sp>
      <p:sp>
        <p:nvSpPr>
          <p:cNvPr id="4" name="Slide Number Placeholder 3"/>
          <p:cNvSpPr>
            <a:spLocks noGrp="1"/>
          </p:cNvSpPr>
          <p:nvPr>
            <p:ph type="sldNum" sz="quarter" idx="12"/>
          </p:nvPr>
        </p:nvSpPr>
        <p:spPr/>
        <p:txBody>
          <a:bodyPr/>
          <a:lstStyle/>
          <a:p>
            <a:fld id="{926D03B4-A251-474C-96E5-863815A5AA8E}" type="slidenum">
              <a:rPr lang="en-US" sz="2400" smtClean="0"/>
              <a:t>2</a:t>
            </a:fld>
            <a:endParaRPr lang="en-US" sz="2400" dirty="0"/>
          </a:p>
        </p:txBody>
      </p:sp>
    </p:spTree>
    <p:extLst>
      <p:ext uri="{BB962C8B-B14F-4D97-AF65-F5344CB8AC3E}">
        <p14:creationId xmlns:p14="http://schemas.microsoft.com/office/powerpoint/2010/main" val="14910164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Intel’s Purpose</a:t>
            </a:r>
            <a:endParaRPr lang="en-US" dirty="0"/>
          </a:p>
        </p:txBody>
      </p:sp>
      <p:sp>
        <p:nvSpPr>
          <p:cNvPr id="3" name="Content Placeholder 2"/>
          <p:cNvSpPr>
            <a:spLocks noGrp="1"/>
          </p:cNvSpPr>
          <p:nvPr>
            <p:ph idx="1"/>
          </p:nvPr>
        </p:nvSpPr>
        <p:spPr/>
        <p:txBody>
          <a:bodyPr>
            <a:normAutofit/>
          </a:bodyPr>
          <a:lstStyle/>
          <a:p>
            <a:r>
              <a:rPr lang="en-US" sz="2400" dirty="0" smtClean="0"/>
              <a:t>Remain positioned  “to be at the heart of this long-term technology build-out, with </a:t>
            </a:r>
            <a:r>
              <a:rPr lang="en-US" sz="2400" b="1" dirty="0" smtClean="0"/>
              <a:t>innovative</a:t>
            </a:r>
            <a:r>
              <a:rPr lang="en-US" sz="2400" dirty="0" smtClean="0"/>
              <a:t> architectures targeted at key Internet areas”</a:t>
            </a:r>
          </a:p>
          <a:p>
            <a:r>
              <a:rPr lang="en-US" sz="2400" dirty="0" smtClean="0"/>
              <a:t>“Become the main supplier of the building blocks for the Internet economy”</a:t>
            </a:r>
          </a:p>
          <a:p>
            <a:r>
              <a:rPr lang="en-US" sz="2400" dirty="0" smtClean="0"/>
              <a:t>Become and remain the “market lead in microprocessors”</a:t>
            </a:r>
          </a:p>
          <a:p>
            <a:r>
              <a:rPr lang="en-US" sz="2400" dirty="0"/>
              <a:t>“the preeminent supplier to the new computing industry worldwide</a:t>
            </a:r>
            <a:r>
              <a:rPr lang="en-US" sz="2400" dirty="0" smtClean="0"/>
              <a:t>”</a:t>
            </a:r>
          </a:p>
          <a:p>
            <a:r>
              <a:rPr lang="en-US" sz="2400" dirty="0"/>
              <a:t>Produce </a:t>
            </a:r>
            <a:r>
              <a:rPr lang="en-US" sz="2400" dirty="0" smtClean="0"/>
              <a:t>fast, reliable, </a:t>
            </a:r>
            <a:r>
              <a:rPr lang="en-US" sz="2400" dirty="0"/>
              <a:t>improved </a:t>
            </a:r>
            <a:r>
              <a:rPr lang="en-US" sz="2400" dirty="0" smtClean="0"/>
              <a:t>products in mass quantities</a:t>
            </a:r>
            <a:endParaRPr lang="en-US" sz="2400" dirty="0"/>
          </a:p>
          <a:p>
            <a:endParaRPr lang="en-US" sz="2400" dirty="0"/>
          </a:p>
          <a:p>
            <a:endParaRPr lang="en-US" sz="2400" dirty="0"/>
          </a:p>
        </p:txBody>
      </p:sp>
      <p:sp>
        <p:nvSpPr>
          <p:cNvPr id="4" name="Slide Number Placeholder 3"/>
          <p:cNvSpPr>
            <a:spLocks noGrp="1"/>
          </p:cNvSpPr>
          <p:nvPr>
            <p:ph type="sldNum" sz="quarter" idx="12"/>
          </p:nvPr>
        </p:nvSpPr>
        <p:spPr/>
        <p:txBody>
          <a:bodyPr/>
          <a:lstStyle/>
          <a:p>
            <a:fld id="{926D03B4-A251-474C-96E5-863815A5AA8E}" type="slidenum">
              <a:rPr lang="en-US" sz="2400" smtClean="0"/>
              <a:t>3</a:t>
            </a:fld>
            <a:endParaRPr lang="en-US" sz="2400" dirty="0"/>
          </a:p>
        </p:txBody>
      </p:sp>
    </p:spTree>
    <p:extLst>
      <p:ext uri="{BB962C8B-B14F-4D97-AF65-F5344CB8AC3E}">
        <p14:creationId xmlns:p14="http://schemas.microsoft.com/office/powerpoint/2010/main" val="3541117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Strategy (1990-1996)</a:t>
            </a:r>
            <a:endParaRPr lang="en-US" dirty="0"/>
          </a:p>
        </p:txBody>
      </p:sp>
      <p:sp>
        <p:nvSpPr>
          <p:cNvPr id="3" name="Content Placeholder 2"/>
          <p:cNvSpPr>
            <a:spLocks noGrp="1"/>
          </p:cNvSpPr>
          <p:nvPr>
            <p:ph idx="1"/>
          </p:nvPr>
        </p:nvSpPr>
        <p:spPr>
          <a:xfrm>
            <a:off x="457200" y="1600200"/>
            <a:ext cx="7620000" cy="4953000"/>
          </a:xfrm>
        </p:spPr>
        <p:txBody>
          <a:bodyPr>
            <a:noAutofit/>
          </a:bodyPr>
          <a:lstStyle/>
          <a:p>
            <a:r>
              <a:rPr lang="en-US" sz="2400" dirty="0"/>
              <a:t>“the preeminent supplier to the new computing industry </a:t>
            </a:r>
            <a:r>
              <a:rPr lang="en-US" sz="2400" dirty="0" smtClean="0"/>
              <a:t>worldwide”</a:t>
            </a:r>
          </a:p>
          <a:p>
            <a:r>
              <a:rPr lang="en-US" sz="2400" dirty="0" smtClean="0"/>
              <a:t>Protection of microcodes</a:t>
            </a:r>
          </a:p>
          <a:p>
            <a:r>
              <a:rPr lang="en-US" sz="2400" dirty="0" smtClean="0"/>
              <a:t>Negotiations with competitors</a:t>
            </a:r>
          </a:p>
          <a:p>
            <a:r>
              <a:rPr lang="en-US" sz="2400" dirty="0" smtClean="0"/>
              <a:t>Produce fast improved products</a:t>
            </a:r>
          </a:p>
          <a:p>
            <a:r>
              <a:rPr lang="en-US" sz="2400" dirty="0" smtClean="0"/>
              <a:t>Provide exceptional customer service</a:t>
            </a:r>
          </a:p>
          <a:p>
            <a:r>
              <a:rPr lang="en-US" sz="2400" dirty="0" smtClean="0"/>
              <a:t>Court “independent software vendors to write software applications for their leading-edge processors”</a:t>
            </a:r>
          </a:p>
          <a:p>
            <a:r>
              <a:rPr lang="en-US" sz="2400" dirty="0" smtClean="0"/>
              <a:t>Invest in small companies</a:t>
            </a:r>
            <a:r>
              <a:rPr lang="en-US" sz="2400" dirty="0"/>
              <a:t> </a:t>
            </a:r>
            <a:r>
              <a:rPr lang="en-US" sz="2400" dirty="0" smtClean="0"/>
              <a:t>to ensure outsourced bits and pieces of technology were completed in a timely manner</a:t>
            </a:r>
          </a:p>
          <a:p>
            <a:r>
              <a:rPr lang="en-US" sz="2400" dirty="0" smtClean="0"/>
              <a:t>“the creation of a market ecosystem and the development of complementors to drive the system.”</a:t>
            </a:r>
          </a:p>
        </p:txBody>
      </p:sp>
      <p:sp>
        <p:nvSpPr>
          <p:cNvPr id="4" name="Slide Number Placeholder 3"/>
          <p:cNvSpPr>
            <a:spLocks noGrp="1"/>
          </p:cNvSpPr>
          <p:nvPr>
            <p:ph type="sldNum" sz="quarter" idx="12"/>
          </p:nvPr>
        </p:nvSpPr>
        <p:spPr/>
        <p:txBody>
          <a:bodyPr/>
          <a:lstStyle/>
          <a:p>
            <a:fld id="{926D03B4-A251-474C-96E5-863815A5AA8E}" type="slidenum">
              <a:rPr lang="en-US" sz="2400" smtClean="0"/>
              <a:t>4</a:t>
            </a:fld>
            <a:endParaRPr lang="en-US" sz="2400" dirty="0"/>
          </a:p>
        </p:txBody>
      </p:sp>
    </p:spTree>
    <p:extLst>
      <p:ext uri="{BB962C8B-B14F-4D97-AF65-F5344CB8AC3E}">
        <p14:creationId xmlns:p14="http://schemas.microsoft.com/office/powerpoint/2010/main" val="12797014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Marketing Strategy</a:t>
            </a:r>
            <a:endParaRPr lang="en-US" dirty="0"/>
          </a:p>
        </p:txBody>
      </p:sp>
      <p:sp>
        <p:nvSpPr>
          <p:cNvPr id="3" name="Content Placeholder 2"/>
          <p:cNvSpPr>
            <a:spLocks noGrp="1"/>
          </p:cNvSpPr>
          <p:nvPr>
            <p:ph sz="half" idx="1"/>
          </p:nvPr>
        </p:nvSpPr>
        <p:spPr>
          <a:xfrm>
            <a:off x="457200" y="1752600"/>
            <a:ext cx="3962400" cy="4590288"/>
          </a:xfrm>
        </p:spPr>
        <p:txBody>
          <a:bodyPr>
            <a:normAutofit/>
          </a:bodyPr>
          <a:lstStyle/>
          <a:p>
            <a:r>
              <a:rPr lang="en-US" sz="3200" dirty="0" smtClean="0"/>
              <a:t>Red X campaign (1990)</a:t>
            </a:r>
          </a:p>
          <a:p>
            <a:r>
              <a:rPr lang="en-US" sz="3200" dirty="0" smtClean="0"/>
              <a:t>Intel Inside campaign (July, 1991)</a:t>
            </a:r>
            <a:endParaRPr lang="en-US" sz="3200" dirty="0"/>
          </a:p>
        </p:txBody>
      </p:sp>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105400" y="2848451"/>
            <a:ext cx="2286000" cy="1965960"/>
          </a:xfrm>
        </p:spPr>
      </p:pic>
      <p:sp>
        <p:nvSpPr>
          <p:cNvPr id="5" name="Slide Number Placeholder 4"/>
          <p:cNvSpPr>
            <a:spLocks noGrp="1"/>
          </p:cNvSpPr>
          <p:nvPr>
            <p:ph type="sldNum" sz="quarter" idx="12"/>
          </p:nvPr>
        </p:nvSpPr>
        <p:spPr/>
        <p:txBody>
          <a:bodyPr/>
          <a:lstStyle/>
          <a:p>
            <a:fld id="{926D03B4-A251-474C-96E5-863815A5AA8E}" type="slidenum">
              <a:rPr lang="en-US" sz="2400" smtClean="0"/>
              <a:t>5</a:t>
            </a:fld>
            <a:endParaRPr lang="en-US" sz="2400" dirty="0"/>
          </a:p>
        </p:txBody>
      </p:sp>
    </p:spTree>
    <p:extLst>
      <p:ext uri="{BB962C8B-B14F-4D97-AF65-F5344CB8AC3E}">
        <p14:creationId xmlns:p14="http://schemas.microsoft.com/office/powerpoint/2010/main" val="3574526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7620000" cy="1143000"/>
          </a:xfrm>
        </p:spPr>
        <p:txBody>
          <a:bodyPr/>
          <a:lstStyle/>
          <a:p>
            <a:r>
              <a:rPr lang="en-US" dirty="0" smtClean="0"/>
              <a:t>Resources Developed – PC/One Size Fits All </a:t>
            </a:r>
            <a:endParaRPr lang="en-US" dirty="0"/>
          </a:p>
        </p:txBody>
      </p:sp>
      <p:sp>
        <p:nvSpPr>
          <p:cNvPr id="3" name="Content Placeholder 2"/>
          <p:cNvSpPr>
            <a:spLocks noGrp="1"/>
          </p:cNvSpPr>
          <p:nvPr>
            <p:ph idx="1"/>
          </p:nvPr>
        </p:nvSpPr>
        <p:spPr>
          <a:xfrm>
            <a:off x="381000" y="1905000"/>
            <a:ext cx="7772400" cy="4800600"/>
          </a:xfrm>
        </p:spPr>
        <p:txBody>
          <a:bodyPr>
            <a:normAutofit lnSpcReduction="10000"/>
          </a:bodyPr>
          <a:lstStyle/>
          <a:p>
            <a:r>
              <a:rPr lang="en-US" sz="2600" dirty="0" smtClean="0"/>
              <a:t>Early 1980s- Context of Changing Resource Focus</a:t>
            </a:r>
          </a:p>
          <a:p>
            <a:pPr lvl="2"/>
            <a:r>
              <a:rPr lang="en-US" sz="2400" dirty="0" smtClean="0"/>
              <a:t>Intel Market Share &lt;1% DRAMs</a:t>
            </a:r>
          </a:p>
          <a:p>
            <a:pPr lvl="3"/>
            <a:r>
              <a:rPr lang="en-US" sz="2400" dirty="0" smtClean="0"/>
              <a:t>Dominated by Japanese – Industry overcapacity</a:t>
            </a:r>
          </a:p>
          <a:p>
            <a:pPr lvl="3"/>
            <a:r>
              <a:rPr lang="en-US" sz="2400" dirty="0" smtClean="0"/>
              <a:t>Relates to rapid diffusion of best practices</a:t>
            </a:r>
          </a:p>
          <a:p>
            <a:pPr lvl="4"/>
            <a:r>
              <a:rPr lang="en-US" sz="2400" dirty="0" smtClean="0"/>
              <a:t>Importance of differentiation from competitors</a:t>
            </a:r>
          </a:p>
          <a:p>
            <a:pPr lvl="2"/>
            <a:r>
              <a:rPr lang="en-US" sz="2400" dirty="0" smtClean="0"/>
              <a:t>Worth investing $600 million for 10% market share?</a:t>
            </a:r>
          </a:p>
          <a:p>
            <a:pPr lvl="3"/>
            <a:r>
              <a:rPr lang="en-US" sz="2400" dirty="0" smtClean="0"/>
              <a:t>Generation market share leadership changing</a:t>
            </a:r>
          </a:p>
          <a:p>
            <a:pPr lvl="3"/>
            <a:r>
              <a:rPr lang="en-US" sz="2400" dirty="0" smtClean="0"/>
              <a:t>Leave DRAMs – trade off</a:t>
            </a:r>
          </a:p>
          <a:p>
            <a:pPr lvl="3"/>
            <a:r>
              <a:rPr lang="en-US" sz="2400" dirty="0" smtClean="0"/>
              <a:t>Preserve “Intel’s legacy” – Moore</a:t>
            </a:r>
          </a:p>
          <a:p>
            <a:pPr lvl="3"/>
            <a:r>
              <a:rPr lang="en-US" sz="2400" dirty="0"/>
              <a:t>Re-established Intel as “innovator</a:t>
            </a:r>
            <a:r>
              <a:rPr lang="en-US" sz="2400" dirty="0" smtClean="0"/>
              <a:t>”</a:t>
            </a:r>
          </a:p>
          <a:p>
            <a:pPr lvl="3"/>
            <a:r>
              <a:rPr lang="en-US" sz="2400" dirty="0" smtClean="0"/>
              <a:t>Importance of supplier relations</a:t>
            </a:r>
            <a:endParaRPr lang="en-US" sz="2400" dirty="0"/>
          </a:p>
          <a:p>
            <a:pPr lvl="3"/>
            <a:endParaRPr lang="en-US" sz="2400" dirty="0" smtClean="0"/>
          </a:p>
        </p:txBody>
      </p:sp>
      <p:sp>
        <p:nvSpPr>
          <p:cNvPr id="4" name="Slide Number Placeholder 3"/>
          <p:cNvSpPr>
            <a:spLocks noGrp="1"/>
          </p:cNvSpPr>
          <p:nvPr>
            <p:ph type="sldNum" sz="quarter" idx="12"/>
          </p:nvPr>
        </p:nvSpPr>
        <p:spPr/>
        <p:txBody>
          <a:bodyPr/>
          <a:lstStyle/>
          <a:p>
            <a:fld id="{926D03B4-A251-474C-96E5-863815A5AA8E}" type="slidenum">
              <a:rPr lang="en-US" sz="2400" smtClean="0"/>
              <a:t>6</a:t>
            </a:fld>
            <a:endParaRPr lang="en-US" sz="2400" dirty="0"/>
          </a:p>
        </p:txBody>
      </p:sp>
    </p:spTree>
    <p:extLst>
      <p:ext uri="{BB962C8B-B14F-4D97-AF65-F5344CB8AC3E}">
        <p14:creationId xmlns:p14="http://schemas.microsoft.com/office/powerpoint/2010/main" val="19346777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Developed-1980s</a:t>
            </a:r>
            <a:endParaRPr lang="en-US" dirty="0"/>
          </a:p>
        </p:txBody>
      </p:sp>
      <p:sp>
        <p:nvSpPr>
          <p:cNvPr id="3" name="Content Placeholder 2"/>
          <p:cNvSpPr>
            <a:spLocks noGrp="1"/>
          </p:cNvSpPr>
          <p:nvPr>
            <p:ph idx="1"/>
          </p:nvPr>
        </p:nvSpPr>
        <p:spPr/>
        <p:txBody>
          <a:bodyPr>
            <a:normAutofit fontScale="92500" lnSpcReduction="10000"/>
          </a:bodyPr>
          <a:lstStyle/>
          <a:p>
            <a:r>
              <a:rPr lang="en-US" sz="3000" dirty="0"/>
              <a:t>1981- IBM-PC </a:t>
            </a:r>
            <a:r>
              <a:rPr lang="en-US" sz="3000" dirty="0" smtClean="0"/>
              <a:t>1 &amp; “Project Crush”</a:t>
            </a:r>
            <a:endParaRPr lang="en-US" sz="3000" dirty="0"/>
          </a:p>
          <a:p>
            <a:pPr lvl="1"/>
            <a:r>
              <a:rPr lang="en-US" sz="2800" dirty="0"/>
              <a:t>focus on microprocessors &amp; flash </a:t>
            </a:r>
            <a:r>
              <a:rPr lang="en-US" sz="2800" dirty="0" smtClean="0"/>
              <a:t>memory</a:t>
            </a:r>
          </a:p>
          <a:p>
            <a:pPr lvl="2"/>
            <a:r>
              <a:rPr lang="en-US" sz="2600" dirty="0" smtClean="0"/>
              <a:t>First PC with microprocessor </a:t>
            </a:r>
            <a:r>
              <a:rPr lang="en-US" sz="2600" dirty="0"/>
              <a:t>8086 &amp; 8088 </a:t>
            </a:r>
          </a:p>
          <a:p>
            <a:pPr lvl="2"/>
            <a:r>
              <a:rPr lang="en-US" sz="2800" dirty="0"/>
              <a:t>Global and domestic factors influenced </a:t>
            </a:r>
            <a:r>
              <a:rPr lang="en-US" sz="2800" dirty="0" smtClean="0"/>
              <a:t>market</a:t>
            </a:r>
            <a:endParaRPr lang="en-US" sz="2600" dirty="0" smtClean="0"/>
          </a:p>
          <a:p>
            <a:r>
              <a:rPr lang="en-US" sz="3000" dirty="0" smtClean="0"/>
              <a:t>1983 –1985 -2</a:t>
            </a:r>
            <a:r>
              <a:rPr lang="en-US" sz="3000" baseline="30000" dirty="0" smtClean="0"/>
              <a:t>nd</a:t>
            </a:r>
            <a:r>
              <a:rPr lang="en-US" sz="3000" dirty="0" smtClean="0"/>
              <a:t> generation 80286, 80386</a:t>
            </a:r>
          </a:p>
          <a:p>
            <a:pPr lvl="1"/>
            <a:r>
              <a:rPr lang="en-US" sz="2800" dirty="0" smtClean="0"/>
              <a:t>Licensing of Microprocessors lost revenues </a:t>
            </a:r>
          </a:p>
          <a:p>
            <a:pPr lvl="2"/>
            <a:r>
              <a:rPr lang="en-US" sz="2600" dirty="0" smtClean="0"/>
              <a:t>Second sources like AMD</a:t>
            </a:r>
          </a:p>
          <a:p>
            <a:pPr lvl="1"/>
            <a:r>
              <a:rPr lang="en-US" sz="2800" dirty="0" smtClean="0"/>
              <a:t>Limited to four licenses “Checkmate”</a:t>
            </a:r>
          </a:p>
          <a:p>
            <a:pPr lvl="1"/>
            <a:r>
              <a:rPr lang="en-US" sz="2800" dirty="0" smtClean="0"/>
              <a:t>Controlled Pricing</a:t>
            </a:r>
          </a:p>
          <a:p>
            <a:pPr lvl="1"/>
            <a:r>
              <a:rPr lang="en-US" sz="2800" dirty="0" smtClean="0"/>
              <a:t>80386</a:t>
            </a:r>
          </a:p>
          <a:p>
            <a:pPr lvl="2"/>
            <a:r>
              <a:rPr lang="en-US" sz="2600" dirty="0" smtClean="0"/>
              <a:t>Intellectual Resources</a:t>
            </a:r>
            <a:r>
              <a:rPr lang="en-US" sz="2600" dirty="0"/>
              <a:t> </a:t>
            </a:r>
            <a:r>
              <a:rPr lang="en-US" sz="2600" dirty="0" smtClean="0"/>
              <a:t>despite second sources</a:t>
            </a:r>
          </a:p>
        </p:txBody>
      </p:sp>
      <p:sp>
        <p:nvSpPr>
          <p:cNvPr id="4" name="Slide Number Placeholder 3"/>
          <p:cNvSpPr>
            <a:spLocks noGrp="1"/>
          </p:cNvSpPr>
          <p:nvPr>
            <p:ph type="sldNum" sz="quarter" idx="12"/>
          </p:nvPr>
        </p:nvSpPr>
        <p:spPr/>
        <p:txBody>
          <a:bodyPr/>
          <a:lstStyle/>
          <a:p>
            <a:fld id="{926D03B4-A251-474C-96E5-863815A5AA8E}" type="slidenum">
              <a:rPr lang="en-US" sz="2400" smtClean="0"/>
              <a:t>7</a:t>
            </a:fld>
            <a:endParaRPr lang="en-US" sz="2400" dirty="0"/>
          </a:p>
        </p:txBody>
      </p:sp>
    </p:spTree>
    <p:extLst>
      <p:ext uri="{BB962C8B-B14F-4D97-AF65-F5344CB8AC3E}">
        <p14:creationId xmlns:p14="http://schemas.microsoft.com/office/powerpoint/2010/main" val="2566671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Developed -1990s</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RISC Architecture – Early to mid 1990s</a:t>
            </a:r>
          </a:p>
          <a:p>
            <a:pPr lvl="1"/>
            <a:r>
              <a:rPr lang="en-US" sz="2400" dirty="0" smtClean="0"/>
              <a:t>RISC versus CISC processors not compatible</a:t>
            </a:r>
          </a:p>
          <a:p>
            <a:pPr lvl="1"/>
            <a:r>
              <a:rPr lang="en-US" sz="2400" dirty="0" smtClean="0"/>
              <a:t>“Intel found its resources divided between two architectures”</a:t>
            </a:r>
          </a:p>
          <a:p>
            <a:pPr lvl="2"/>
            <a:r>
              <a:rPr lang="en-US" sz="2400" dirty="0" smtClean="0"/>
              <a:t>Intel focused on 486 processor </a:t>
            </a:r>
          </a:p>
          <a:p>
            <a:pPr lvl="3"/>
            <a:r>
              <a:rPr lang="en-US" sz="2400" dirty="0" smtClean="0"/>
              <a:t>Consumer preference</a:t>
            </a:r>
          </a:p>
          <a:p>
            <a:pPr lvl="3"/>
            <a:r>
              <a:rPr lang="en-US" sz="2400" dirty="0" smtClean="0"/>
              <a:t>Ideal for capacity emphasis</a:t>
            </a:r>
          </a:p>
          <a:p>
            <a:r>
              <a:rPr lang="en-US" sz="3000" dirty="0" smtClean="0"/>
              <a:t>1994 – Pentium Multiprocessor </a:t>
            </a:r>
          </a:p>
          <a:p>
            <a:r>
              <a:rPr lang="en-US" sz="3000" dirty="0" smtClean="0"/>
              <a:t>Mid 1990s to late 1990s –Intel Capital </a:t>
            </a:r>
          </a:p>
          <a:p>
            <a:pPr lvl="1"/>
            <a:r>
              <a:rPr lang="en-US" sz="2800" dirty="0" smtClean="0"/>
              <a:t>“Creation of a market ecosystem” for business strategy</a:t>
            </a:r>
          </a:p>
        </p:txBody>
      </p:sp>
      <p:sp>
        <p:nvSpPr>
          <p:cNvPr id="4" name="Slide Number Placeholder 3"/>
          <p:cNvSpPr>
            <a:spLocks noGrp="1"/>
          </p:cNvSpPr>
          <p:nvPr>
            <p:ph type="sldNum" sz="quarter" idx="12"/>
          </p:nvPr>
        </p:nvSpPr>
        <p:spPr/>
        <p:txBody>
          <a:bodyPr/>
          <a:lstStyle/>
          <a:p>
            <a:fld id="{926D03B4-A251-474C-96E5-863815A5AA8E}" type="slidenum">
              <a:rPr lang="en-US" sz="2400" smtClean="0"/>
              <a:t>8</a:t>
            </a:fld>
            <a:endParaRPr lang="en-US" sz="2400" dirty="0"/>
          </a:p>
        </p:txBody>
      </p:sp>
    </p:spTree>
    <p:extLst>
      <p:ext uri="{BB962C8B-B14F-4D97-AF65-F5344CB8AC3E}">
        <p14:creationId xmlns:p14="http://schemas.microsoft.com/office/powerpoint/2010/main" val="26952345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Competences</a:t>
            </a:r>
            <a:endParaRPr lang="en-US" dirty="0"/>
          </a:p>
        </p:txBody>
      </p:sp>
      <p:sp>
        <p:nvSpPr>
          <p:cNvPr id="3" name="Content Placeholder 2"/>
          <p:cNvSpPr>
            <a:spLocks noGrp="1"/>
          </p:cNvSpPr>
          <p:nvPr>
            <p:ph idx="1"/>
          </p:nvPr>
        </p:nvSpPr>
        <p:spPr/>
        <p:txBody>
          <a:bodyPr>
            <a:noAutofit/>
          </a:bodyPr>
          <a:lstStyle/>
          <a:p>
            <a:r>
              <a:rPr lang="en-US" sz="3200" dirty="0" smtClean="0"/>
              <a:t>Early in Memory Chip Industry</a:t>
            </a:r>
          </a:p>
          <a:p>
            <a:pPr lvl="1"/>
            <a:r>
              <a:rPr lang="en-US" sz="2800" dirty="0" smtClean="0"/>
              <a:t>DRAM: </a:t>
            </a:r>
          </a:p>
          <a:p>
            <a:pPr lvl="2"/>
            <a:r>
              <a:rPr lang="en-US" sz="2400" dirty="0" smtClean="0"/>
              <a:t>100+ Patents: Cross-licensing share</a:t>
            </a:r>
          </a:p>
          <a:p>
            <a:pPr lvl="2"/>
            <a:r>
              <a:rPr lang="en-US" sz="2400" dirty="0" smtClean="0"/>
              <a:t>Japanese Manufacturer: Suppliers Integration, Abundant Capital and quality</a:t>
            </a:r>
          </a:p>
          <a:p>
            <a:pPr lvl="1"/>
            <a:r>
              <a:rPr lang="en-US" sz="2800" dirty="0" smtClean="0"/>
              <a:t>EPROM: Sole Player</a:t>
            </a:r>
          </a:p>
          <a:p>
            <a:r>
              <a:rPr lang="en-US" sz="3200" dirty="0"/>
              <a:t>Microprocessor </a:t>
            </a:r>
            <a:r>
              <a:rPr lang="en-US" sz="3200" dirty="0" smtClean="0"/>
              <a:t>Company (1970s – 1990s)</a:t>
            </a:r>
          </a:p>
          <a:p>
            <a:pPr lvl="1"/>
            <a:r>
              <a:rPr lang="en-US" sz="2800" dirty="0" smtClean="0"/>
              <a:t>Early Period: Motorola</a:t>
            </a:r>
          </a:p>
          <a:p>
            <a:pPr lvl="1"/>
            <a:r>
              <a:rPr lang="en-US" sz="2800" dirty="0" smtClean="0"/>
              <a:t>Second-Source Strategy: AMD became threat</a:t>
            </a:r>
          </a:p>
          <a:p>
            <a:pPr lvl="2"/>
            <a:r>
              <a:rPr lang="en-US" sz="2800" dirty="0" smtClean="0"/>
              <a:t>Lawsuits against AMD, NEC and etc.</a:t>
            </a:r>
            <a:endParaRPr lang="en-US" sz="2800" dirty="0"/>
          </a:p>
        </p:txBody>
      </p:sp>
      <p:sp>
        <p:nvSpPr>
          <p:cNvPr id="4" name="Slide Number Placeholder 3"/>
          <p:cNvSpPr>
            <a:spLocks noGrp="1"/>
          </p:cNvSpPr>
          <p:nvPr>
            <p:ph type="sldNum" sz="quarter" idx="12"/>
          </p:nvPr>
        </p:nvSpPr>
        <p:spPr/>
        <p:txBody>
          <a:bodyPr/>
          <a:lstStyle/>
          <a:p>
            <a:fld id="{926D03B4-A251-474C-96E5-863815A5AA8E}" type="slidenum">
              <a:rPr lang="en-US" sz="2400" smtClean="0"/>
              <a:t>9</a:t>
            </a:fld>
            <a:endParaRPr lang="en-US" sz="2400" dirty="0"/>
          </a:p>
        </p:txBody>
      </p:sp>
    </p:spTree>
    <p:extLst>
      <p:ext uri="{BB962C8B-B14F-4D97-AF65-F5344CB8AC3E}">
        <p14:creationId xmlns:p14="http://schemas.microsoft.com/office/powerpoint/2010/main" val="12383313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0</TotalTime>
  <Words>1370</Words>
  <Application>Microsoft Office PowerPoint</Application>
  <PresentationFormat>On-screen Show (4:3)</PresentationFormat>
  <Paragraphs>189</Paragraphs>
  <Slides>17</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新細明體</vt:lpstr>
      <vt:lpstr>맑은 고딕</vt:lpstr>
      <vt:lpstr>Arial</vt:lpstr>
      <vt:lpstr>Calibri</vt:lpstr>
      <vt:lpstr>Cambria</vt:lpstr>
      <vt:lpstr>Adjacency</vt:lpstr>
      <vt:lpstr>Intel</vt:lpstr>
      <vt:lpstr>Agenda</vt:lpstr>
      <vt:lpstr>Intel’s Purpose</vt:lpstr>
      <vt:lpstr>Strategy (1990-1996)</vt:lpstr>
      <vt:lpstr>Marketing Strategy</vt:lpstr>
      <vt:lpstr>Resources Developed – PC/One Size Fits All </vt:lpstr>
      <vt:lpstr>Resources Developed-1980s</vt:lpstr>
      <vt:lpstr>Resources Developed -1990s</vt:lpstr>
      <vt:lpstr>Competences</vt:lpstr>
      <vt:lpstr>Competences cont’d</vt:lpstr>
      <vt:lpstr>Competences cont’d</vt:lpstr>
      <vt:lpstr>Horizontal Scope &amp; Emphasis from 1990-1996: Customers</vt:lpstr>
      <vt:lpstr>Horizontal Scope &amp; Emphasis from 1990-1996: Product</vt:lpstr>
      <vt:lpstr>Vertical Integration from 1990-1996: Processes</vt:lpstr>
      <vt:lpstr>Geographic Dimension of Scope  from 1990-1996</vt:lpstr>
      <vt:lpstr>Organization and Traditions</vt:lpstr>
      <vt:lpstr>Organization and Traditions (cont’d)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Intel</dc:title>
  <dc:creator>Windows User</dc:creator>
  <cp:lastModifiedBy>Windows User</cp:lastModifiedBy>
  <cp:revision>113</cp:revision>
  <dcterms:created xsi:type="dcterms:W3CDTF">2014-02-05T17:52:38Z</dcterms:created>
  <dcterms:modified xsi:type="dcterms:W3CDTF">2014-02-11T19:01:21Z</dcterms:modified>
</cp:coreProperties>
</file>