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72" r:id="rId7"/>
    <p:sldId id="278" r:id="rId8"/>
    <p:sldId id="260" r:id="rId9"/>
    <p:sldId id="267" r:id="rId10"/>
    <p:sldId id="262" r:id="rId11"/>
    <p:sldId id="263" r:id="rId12"/>
    <p:sldId id="269" r:id="rId13"/>
    <p:sldId id="280" r:id="rId14"/>
    <p:sldId id="266" r:id="rId15"/>
    <p:sldId id="273" r:id="rId16"/>
    <p:sldId id="265" r:id="rId17"/>
    <p:sldId id="264" r:id="rId18"/>
    <p:sldId id="268" r:id="rId19"/>
    <p:sldId id="274" r:id="rId20"/>
    <p:sldId id="275" r:id="rId21"/>
    <p:sldId id="277" r:id="rId22"/>
    <p:sldId id="276" r:id="rId23"/>
    <p:sldId id="270" r:id="rId24"/>
    <p:sldId id="271" r:id="rId25"/>
    <p:sldId id="285" r:id="rId26"/>
    <p:sldId id="286" r:id="rId27"/>
    <p:sldId id="287" r:id="rId28"/>
    <p:sldId id="281" r:id="rId29"/>
    <p:sldId id="282" r:id="rId30"/>
    <p:sldId id="283" r:id="rId31"/>
    <p:sldId id="289" r:id="rId32"/>
    <p:sldId id="290" r:id="rId33"/>
    <p:sldId id="284" r:id="rId34"/>
    <p:sldId id="291" r:id="rId35"/>
    <p:sldId id="292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91" autoAdjust="0"/>
  </p:normalViewPr>
  <p:slideViewPr>
    <p:cSldViewPr snapToGrid="0">
      <p:cViewPr varScale="1">
        <p:scale>
          <a:sx n="75" d="100"/>
          <a:sy n="75" d="100"/>
        </p:scale>
        <p:origin x="-240" y="-1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4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4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1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2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4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6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5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AB4CD-D3E5-40CD-9E49-33F546B5369B}" type="datetimeFigureOut">
              <a:rPr lang="en-US" smtClean="0"/>
              <a:pPr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4C2C-AE2F-400D-B66C-4DA44E836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hyperlink" Target="http://www.getty.edu/art/gettyguide/artObjectDetails?artobj=6550&amp;handle=li" TargetMode="External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etty.edu/art/gettyguide/artObjectDetails?artobj=6035&amp;handle=l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e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hyperlink" Target="http://www.getty.edu/art/gettyguide/artObjectDetails?artobj=7106&amp;handle=li" TargetMode="External"/><Relationship Id="rId4" Type="http://schemas.openxmlformats.org/officeDocument/2006/relationships/image" Target="../media/image50.jpeg"/><Relationship Id="rId5" Type="http://schemas.openxmlformats.org/officeDocument/2006/relationships/hyperlink" Target="http://www.getty.edu/art/gettyguide/artObjectDetails?artobj=7064&amp;handle=li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://www.getty.edu/art/gettyguide/artObjectDetails?artobj=6572&amp;handle=li" TargetMode="External"/><Relationship Id="rId8" Type="http://schemas.openxmlformats.org/officeDocument/2006/relationships/image" Target="../media/image51.jpeg"/><Relationship Id="rId9" Type="http://schemas.openxmlformats.org/officeDocument/2006/relationships/hyperlink" Target="http://www.getty.edu/art/gettyguide/artObjectDetails?artobj=6868&amp;handle=li" TargetMode="External"/><Relationship Id="rId10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Rockin</a:t>
            </a:r>
            <a:r>
              <a:rPr lang="en-US" dirty="0" smtClean="0"/>
              <a:t>’ Rococo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Megan Morse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6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5" y="1740957"/>
            <a:ext cx="3871341" cy="4193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0758" y="1740957"/>
            <a:ext cx="1548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Table or Stand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0758" y="249669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Unknown </a:t>
            </a:r>
            <a:br>
              <a:rPr lang="en-US" dirty="0" smtClean="0"/>
            </a:br>
            <a:r>
              <a:rPr lang="en-US" dirty="0" smtClean="0"/>
              <a:t>French, Paris, about 1700 - 1715 </a:t>
            </a:r>
            <a:br>
              <a:rPr lang="en-US" dirty="0" smtClean="0"/>
            </a:br>
            <a:r>
              <a:rPr lang="en-US" dirty="0" smtClean="0"/>
              <a:t>Gilded oak; pine</a:t>
            </a:r>
            <a:br>
              <a:rPr lang="en-US" dirty="0" smtClean="0"/>
            </a:br>
            <a:r>
              <a:rPr lang="en-US" dirty="0" smtClean="0"/>
              <a:t>H: 2 ft. 1/2 in. x W: 2 ft. 6 1/2 in. x D: 1 ft. 8 1/2 in. </a:t>
            </a:r>
            <a:br>
              <a:rPr lang="en-US" dirty="0" smtClean="0"/>
            </a:br>
            <a:r>
              <a:rPr lang="en-US" dirty="0" smtClean="0"/>
              <a:t>90.DA.23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6" y="1833641"/>
            <a:ext cx="3255264" cy="3255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1514" y="1648975"/>
            <a:ext cx="2832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/>
              </a:rPr>
              <a:t>Pair of two-light candelabra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71514" y="201830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Date: ca. 1745–55 Culture: French Medium: Gilt bronze Dimensions: Each: H. 15 7/8 x W. 11 in. (40.3 x 27.9 cm) Classification: Metalwork-Gilt Bronze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1979 Accession Number: 1979.172.7, 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0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75" y="1484376"/>
            <a:ext cx="4105476" cy="3982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6955" y="148437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Mechanical table</a:t>
            </a:r>
          </a:p>
          <a:p>
            <a:endParaRPr lang="en-US" dirty="0" smtClean="0"/>
          </a:p>
          <a:p>
            <a:r>
              <a:rPr lang="en-US" dirty="0" smtClean="0"/>
              <a:t>Jean-François </a:t>
            </a:r>
            <a:r>
              <a:rPr lang="en-US" dirty="0" err="1" smtClean="0"/>
              <a:t>Oeben</a:t>
            </a:r>
            <a:r>
              <a:rPr lang="en-US" dirty="0" smtClean="0"/>
              <a:t> (1721–1763) </a:t>
            </a:r>
          </a:p>
          <a:p>
            <a:r>
              <a:rPr lang="en-US" dirty="0" smtClean="0"/>
              <a:t>Maker: and Roger </a:t>
            </a:r>
            <a:r>
              <a:rPr lang="en-US" dirty="0" err="1" smtClean="0"/>
              <a:t>Vandercruse</a:t>
            </a:r>
            <a:r>
              <a:rPr lang="en-US" dirty="0" smtClean="0"/>
              <a:t>, called </a:t>
            </a:r>
            <a:r>
              <a:rPr lang="en-US" dirty="0" err="1" smtClean="0"/>
              <a:t>Lacroix</a:t>
            </a:r>
            <a:r>
              <a:rPr lang="en-US" dirty="0" smtClean="0"/>
              <a:t> (French, 1727–1799) Date: ca. 1761–63 Culture: French Medium: Oak veneered with mahogany, kingwood, and tulipwood, with marquetry of mahogany, rosewood, holly, and various other woods; gilt-bronze mounts; imitation Japanese lacquer; replaced silk Dimensions: H. 27 1/2 in. (69.8 cm), W. 32 1/4 in. (81.9 cm), D. 18 3/8 in. (46.7 cm) Classification: Woodwork-Furniture Credit Line: The Jack and Belle </a:t>
            </a:r>
            <a:r>
              <a:rPr lang="en-US" dirty="0" err="1" smtClean="0"/>
              <a:t>Linsky</a:t>
            </a:r>
            <a:r>
              <a:rPr lang="en-US" dirty="0" smtClean="0"/>
              <a:t> Collection, 1982 Accession Number: 1982.60.61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9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34125" y="699373"/>
            <a:ext cx="52816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Four-Panel </a:t>
            </a:r>
            <a:r>
              <a:rPr lang="en-US" dirty="0" smtClean="0"/>
              <a:t>Screen</a:t>
            </a:r>
          </a:p>
          <a:p>
            <a:r>
              <a:rPr lang="en-US" dirty="0" smtClean="0"/>
              <a:t>1719 </a:t>
            </a:r>
            <a:r>
              <a:rPr lang="en-US" dirty="0"/>
              <a:t>- 1784, </a:t>
            </a:r>
            <a:endParaRPr lang="en-US" dirty="0" smtClean="0"/>
          </a:p>
          <a:p>
            <a:r>
              <a:rPr lang="en-US" dirty="0" smtClean="0"/>
              <a:t>Wool </a:t>
            </a:r>
            <a:r>
              <a:rPr lang="en-US" dirty="0"/>
              <a:t>and linen; wood frame; modern cotton-twill gimp; modern silk velvet; modern brass nails</a:t>
            </a:r>
          </a:p>
          <a:p>
            <a:r>
              <a:rPr lang="en-US" dirty="0"/>
              <a:t>Object: H: 185.4 x W: 254 cm (6 ft. 1 in. x 8 ft. 4 in.)</a:t>
            </a:r>
          </a:p>
          <a:p>
            <a:r>
              <a:rPr lang="en-US" dirty="0"/>
              <a:t>The J. Paul Getty Museum, Los Angeles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14312"/>
            <a:ext cx="5976477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9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1" y="1650851"/>
            <a:ext cx="5462074" cy="36311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203526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Inkstand (</a:t>
            </a:r>
            <a:r>
              <a:rPr lang="en-US" dirty="0" err="1" smtClean="0"/>
              <a:t>écritoire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Villeroy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Maker: Gilt-bronze mounts attributed to Jean-Joseph de Saint </a:t>
            </a:r>
            <a:r>
              <a:rPr lang="en-US" dirty="0" err="1" smtClean="0"/>
              <a:t>Germain</a:t>
            </a:r>
            <a:r>
              <a:rPr lang="en-US" dirty="0" smtClean="0"/>
              <a:t> (1719–1791) Date: ca. 1740–48 Culture: French, </a:t>
            </a:r>
            <a:r>
              <a:rPr lang="en-US" dirty="0" err="1" smtClean="0"/>
              <a:t>Villeroy</a:t>
            </a:r>
            <a:r>
              <a:rPr lang="en-US" dirty="0" smtClean="0"/>
              <a:t> Medium: Soft-paste porcelain, gilt-bronze mounts Dimensions: H. 6 11/16 x W. 13 11/16 x D. 6 3/4 in. (17.0 x 34.8 x 17.1 cm) Classification: Metalwork-Gilt Bronze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1976.155.155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7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" y="1432559"/>
            <a:ext cx="4707905" cy="3658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8169" y="196927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Toilet set</a:t>
            </a:r>
          </a:p>
          <a:p>
            <a:endParaRPr lang="en-US" dirty="0" smtClean="0"/>
          </a:p>
          <a:p>
            <a:r>
              <a:rPr lang="en-US" dirty="0" smtClean="0"/>
              <a:t>Louis </a:t>
            </a:r>
            <a:r>
              <a:rPr lang="en-US" dirty="0" err="1" smtClean="0"/>
              <a:t>Mailly</a:t>
            </a:r>
            <a:r>
              <a:rPr lang="en-US" dirty="0" smtClean="0"/>
              <a:t> (master 1723, died 1739) </a:t>
            </a:r>
          </a:p>
          <a:p>
            <a:r>
              <a:rPr lang="en-US" dirty="0" smtClean="0"/>
              <a:t>Maker: Jean </a:t>
            </a:r>
            <a:r>
              <a:rPr lang="en-US" dirty="0" err="1" smtClean="0"/>
              <a:t>Écosse</a:t>
            </a:r>
            <a:r>
              <a:rPr lang="en-US" dirty="0" smtClean="0"/>
              <a:t> (master 1705, died 1741/3) Maker: Noël </a:t>
            </a:r>
            <a:r>
              <a:rPr lang="en-US" dirty="0" err="1" smtClean="0"/>
              <a:t>Hardivillers</a:t>
            </a:r>
            <a:r>
              <a:rPr lang="en-US" dirty="0" smtClean="0"/>
              <a:t> (master 1729, died 1779) Date: 1728–30 Culture: French, Paris Medium: Rock crystal, gold Classification: Metalwork-Gold and Platinum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1976.155.47a, b–.58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4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4" y="1568733"/>
            <a:ext cx="4674094" cy="3702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7111" y="17584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Jean </a:t>
            </a:r>
            <a:r>
              <a:rPr lang="en-US" dirty="0" err="1" smtClean="0"/>
              <a:t>Ducrollay</a:t>
            </a:r>
            <a:r>
              <a:rPr lang="en-US" dirty="0" smtClean="0"/>
              <a:t> (born 1709, master 1734, recorded 1760) </a:t>
            </a:r>
          </a:p>
          <a:p>
            <a:r>
              <a:rPr lang="en-US" dirty="0" smtClean="0"/>
              <a:t>Date: 1736–37 Culture: French, Paris Medium: Gold Dimensions: Overall: 1 9/16 x 3 5/16 x 2 11/16 in. (4 x 8.4 x 6.8 cm) Classification: Metalwork-Gold and Platinum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5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4" y="1956726"/>
            <a:ext cx="4002140" cy="2690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1958" y="173560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Daniel </a:t>
            </a:r>
            <a:r>
              <a:rPr lang="en-US" dirty="0" err="1" smtClean="0"/>
              <a:t>Govaers</a:t>
            </a:r>
            <a:r>
              <a:rPr lang="en-US" dirty="0" smtClean="0"/>
              <a:t> (or </a:t>
            </a:r>
            <a:r>
              <a:rPr lang="en-US" dirty="0" err="1" smtClean="0"/>
              <a:t>Gouers</a:t>
            </a:r>
            <a:r>
              <a:rPr lang="en-US" dirty="0" smtClean="0"/>
              <a:t>) (French, master 1717, active 1736) </a:t>
            </a:r>
          </a:p>
          <a:p>
            <a:r>
              <a:rPr lang="en-US" dirty="0" smtClean="0"/>
              <a:t>Date: 1734–35 Culture: French, Paris Medium: Gold, diamonds Dimensions: 1 x 3 1/4 x 2 3/8 in. (2.5 x 8.3 x 6cm) Classification: Metalwork-Gold and Platinum Credit Line: Bequest of Catherine D. Wentworth, 1948 Accession Number: 48.187.419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1" y="1837586"/>
            <a:ext cx="3772415" cy="2938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7407" y="204892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Jean </a:t>
            </a:r>
            <a:r>
              <a:rPr lang="en-US" dirty="0" err="1" smtClean="0"/>
              <a:t>Moynat</a:t>
            </a:r>
            <a:r>
              <a:rPr lang="en-US" dirty="0" smtClean="0"/>
              <a:t> (master 1745, died 1761) </a:t>
            </a:r>
          </a:p>
          <a:p>
            <a:r>
              <a:rPr lang="en-US" dirty="0" smtClean="0"/>
              <a:t>Date: 1750–51 Culture: French, Paris Medium: Gold Dimensions: 1 1/2 x 3 1/2 x 2 3/4 in. (3.8 x 8.9 x 7cm) Classification: Metalwork-Gold and Platinum Credit Line: Bequest of Catherine D. Wentworth, 1948 Accession Number: 48.187.448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4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" y="1625302"/>
            <a:ext cx="4364686" cy="3269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6499" y="16253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Daniel </a:t>
            </a:r>
            <a:r>
              <a:rPr lang="en-US" dirty="0" err="1" smtClean="0"/>
              <a:t>Govaers</a:t>
            </a:r>
            <a:r>
              <a:rPr lang="en-US" dirty="0" smtClean="0"/>
              <a:t> (or </a:t>
            </a:r>
            <a:r>
              <a:rPr lang="en-US" dirty="0" err="1" smtClean="0"/>
              <a:t>Gouers</a:t>
            </a:r>
            <a:r>
              <a:rPr lang="en-US" dirty="0" smtClean="0"/>
              <a:t>) (French, master 1717, active 1736) </a:t>
            </a:r>
          </a:p>
          <a:p>
            <a:r>
              <a:rPr lang="en-US" dirty="0" smtClean="0"/>
              <a:t>Date: 1733–34 Culture: French, Paris Medium: Gold, rubies, diamonds Dimensions: 7/8 x 2 3/4 x 2 in. (2.2 x 7 x 5.1cm) Classification: Metalwork-Gold and Platinum Credit Line: Bequest of Catherine D. Wentworth, 1948 Accession Number: 48.187.420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4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7" y="818926"/>
            <a:ext cx="3656457" cy="4983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17127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Unknown </a:t>
            </a:r>
            <a:br>
              <a:rPr lang="en-US" dirty="0" smtClean="0"/>
            </a:br>
            <a:r>
              <a:rPr lang="en-US" dirty="0" smtClean="0"/>
              <a:t>French, Paris, about 1775 - 1780 </a:t>
            </a:r>
            <a:br>
              <a:rPr lang="en-US" dirty="0" smtClean="0"/>
            </a:br>
            <a:r>
              <a:rPr lang="en-US" dirty="0" smtClean="0"/>
              <a:t>Painted and gilded walnut, gilded iron, modern silk upholstery and </a:t>
            </a:r>
            <a:r>
              <a:rPr lang="en-US" i="1" dirty="0" err="1" smtClean="0"/>
              <a:t>passementerie</a:t>
            </a:r>
            <a:r>
              <a:rPr lang="en-US" dirty="0" smtClean="0"/>
              <a:t>, and ostrich feathers</a:t>
            </a:r>
            <a:br>
              <a:rPr lang="en-US" dirty="0" smtClean="0"/>
            </a:br>
            <a:r>
              <a:rPr lang="en-US" dirty="0" smtClean="0"/>
              <a:t>9 ft. 11 in. x 5 ft. 10 1/2 in. x 7 ft. 5 in. </a:t>
            </a:r>
            <a:br>
              <a:rPr lang="en-US" dirty="0" smtClean="0"/>
            </a:br>
            <a:r>
              <a:rPr lang="en-US" dirty="0" smtClean="0"/>
              <a:t>94.DA.72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69196" y="1243412"/>
            <a:ext cx="2402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Bed</a:t>
            </a:r>
            <a:r>
              <a:rPr lang="fr-FR" b="1" dirty="0" smtClean="0"/>
              <a:t> (Lit à la Polonaise)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5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5" y="1781644"/>
            <a:ext cx="4111488" cy="2833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1195" y="204417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Jean </a:t>
            </a:r>
            <a:r>
              <a:rPr lang="en-US" dirty="0" err="1" smtClean="0"/>
              <a:t>Moynat</a:t>
            </a:r>
            <a:r>
              <a:rPr lang="en-US" dirty="0" smtClean="0"/>
              <a:t> (master 1745, died 1761) </a:t>
            </a:r>
          </a:p>
          <a:p>
            <a:r>
              <a:rPr lang="en-US" dirty="0" smtClean="0"/>
              <a:t>Date: 1747–49 Culture: French (Paris) Medium: Gold, enamel Dimensions: 1-3/8 x 3-1/8 x 2-3/8 in. (3.5 x 7.9 x 6.0 cm) Classification: Metalwork-Gold and Platinum Credit Line: Bequest of Catherine D. Wentworth, 1948 Accession Number: 48.187.426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8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98" y="2217509"/>
            <a:ext cx="4066572" cy="30537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0894" y="23366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r>
              <a:rPr lang="en-US" dirty="0" smtClean="0"/>
              <a:t>Date: 1738–44 Culture: French (Paris) Medium: Gold, mother-of-pearl Dimensions: 2-1/2 x 1-13/16 x 1-1/4 in. (6.4 x 4.6 x 3.2 cm) Classification: Metalwork-Gold and Platinum Credit Line: The Lesley and Emma </a:t>
            </a:r>
            <a:r>
              <a:rPr lang="en-US" dirty="0" err="1" smtClean="0"/>
              <a:t>Sheafer</a:t>
            </a:r>
            <a:r>
              <a:rPr lang="en-US" dirty="0" smtClean="0"/>
              <a:t> Collection, Bequest of Emma A. </a:t>
            </a:r>
            <a:r>
              <a:rPr lang="en-US" dirty="0" err="1" smtClean="0"/>
              <a:t>Sheafer</a:t>
            </a:r>
            <a:r>
              <a:rPr lang="en-US" dirty="0" smtClean="0"/>
              <a:t>, 1973 Accession Number: 1974.356.657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3" y="2045836"/>
            <a:ext cx="4020001" cy="2687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6348" y="23366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r>
              <a:rPr lang="en-US" dirty="0" smtClean="0"/>
              <a:t>Date: 1744–45 Culture: French, Paris Medium: Gold, mother-of-pearl Dimensions: 1 3/8 × 2 15/16 × 2 1/4 in. (3.5 × 7.5 × 5.7 cm) Classification: Metalwork-Gold and Platinum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6" y="1349189"/>
            <a:ext cx="5192864" cy="3889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6663" y="186292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Snuffbox</a:t>
            </a:r>
          </a:p>
          <a:p>
            <a:endParaRPr lang="en-US" dirty="0" smtClean="0"/>
          </a:p>
          <a:p>
            <a:r>
              <a:rPr lang="en-US" dirty="0" smtClean="0"/>
              <a:t>Possibly by Pierre-François </a:t>
            </a:r>
            <a:r>
              <a:rPr lang="en-US" dirty="0" err="1" smtClean="0"/>
              <a:t>Delafons</a:t>
            </a:r>
            <a:r>
              <a:rPr lang="en-US" dirty="0" smtClean="0"/>
              <a:t> (master 1732, died 1787) </a:t>
            </a:r>
          </a:p>
          <a:p>
            <a:r>
              <a:rPr lang="en-US" dirty="0" smtClean="0"/>
              <a:t>Artist: Miniatures by Louis Nicolas van </a:t>
            </a:r>
            <a:r>
              <a:rPr lang="en-US" dirty="0" err="1" smtClean="0"/>
              <a:t>Blarenberghe</a:t>
            </a:r>
            <a:r>
              <a:rPr lang="en-US" dirty="0" smtClean="0"/>
              <a:t> (French, Lille 1716–1794 Fontainebleau) Date: 1748/49, miniatures 1767 Culture: French, Paris Medium: Gold, vellum Dimensions: Overall: 1-3/4 x 3-1/8 x 2-1/4 in. (4.4 x 7.9 x 5.7 cm) Classification: Metalwork-Gold and Platinum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6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1" y="1592043"/>
            <a:ext cx="4464245" cy="37034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5289" y="207044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Double snuffbox</a:t>
            </a:r>
          </a:p>
          <a:p>
            <a:endParaRPr lang="en-US" dirty="0" smtClean="0"/>
          </a:p>
          <a:p>
            <a:r>
              <a:rPr lang="en-US" dirty="0" smtClean="0"/>
              <a:t>Jean </a:t>
            </a:r>
            <a:r>
              <a:rPr lang="en-US" dirty="0" err="1" smtClean="0"/>
              <a:t>Ducrollay</a:t>
            </a:r>
            <a:r>
              <a:rPr lang="en-US" dirty="0" smtClean="0"/>
              <a:t> (born 1709, master 1734, recorded 1760) </a:t>
            </a:r>
          </a:p>
          <a:p>
            <a:r>
              <a:rPr lang="en-US" dirty="0" smtClean="0"/>
              <a:t>Date: 1749–50 Culture: French, Paris Medium: Gold, enamel, vellum, gouache, glass Dimensions: H. 1-3/4 × W. 3-3/16 × D. 2-1/4 in. (4.4 × 8.1 × 5.7 cm) Classification: Metalwork-Gold and Platinum Credit Line: Gift of Mr. and Mrs. Charles </a:t>
            </a:r>
            <a:r>
              <a:rPr lang="en-US" dirty="0" err="1" smtClean="0"/>
              <a:t>Wrightsman</a:t>
            </a:r>
            <a:r>
              <a:rPr lang="en-US" dirty="0" smtClean="0"/>
              <a:t>, 1976 Accession Number: 1976.155.21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6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Milli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" y="700088"/>
            <a:ext cx="4819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69342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Milliner</a:t>
            </a:r>
          </a:p>
          <a:p>
            <a:r>
              <a:rPr lang="en-US" dirty="0" smtClean="0"/>
              <a:t>Oil on canvas</a:t>
            </a:r>
          </a:p>
          <a:p>
            <a:r>
              <a:rPr lang="en-US" dirty="0" err="1" smtClean="0"/>
              <a:t>DimensionsDimensions</a:t>
            </a:r>
            <a:r>
              <a:rPr lang="en-US" dirty="0"/>
              <a:t>: (h x b) 64 x 53 cm</a:t>
            </a:r>
          </a:p>
          <a:p>
            <a:r>
              <a:rPr lang="en-US" dirty="0"/>
              <a:t>Frame: (h x b x </a:t>
            </a:r>
            <a:r>
              <a:rPr lang="en-US" dirty="0" err="1"/>
              <a:t>dj</a:t>
            </a:r>
            <a:r>
              <a:rPr lang="en-US" dirty="0"/>
              <a:t>) 90 x 80 x 12 cm</a:t>
            </a:r>
          </a:p>
          <a:p>
            <a:r>
              <a:rPr lang="en-US" dirty="0" err="1"/>
              <a:t>DatingSign</a:t>
            </a:r>
            <a:r>
              <a:rPr lang="en-US" dirty="0"/>
              <a:t>. 1746</a:t>
            </a:r>
          </a:p>
          <a:p>
            <a:r>
              <a:rPr lang="en-US" dirty="0"/>
              <a:t>Artist/</a:t>
            </a:r>
            <a:r>
              <a:rPr lang="en-US" dirty="0" err="1"/>
              <a:t>MakerArtist</a:t>
            </a:r>
            <a:r>
              <a:rPr lang="en-US" dirty="0"/>
              <a:t>: François Boucher, French, born 1703, dead 1770</a:t>
            </a:r>
          </a:p>
          <a:p>
            <a:r>
              <a:rPr lang="en-US" dirty="0" err="1"/>
              <a:t>CategoryPaintings</a:t>
            </a:r>
            <a:r>
              <a:rPr lang="en-US" dirty="0"/>
              <a:t>, Paintings</a:t>
            </a:r>
          </a:p>
          <a:p>
            <a:r>
              <a:rPr lang="en-US" dirty="0"/>
              <a:t>Inventory </a:t>
            </a:r>
            <a:r>
              <a:rPr lang="en-US" dirty="0" err="1"/>
              <a:t>No.NM</a:t>
            </a:r>
            <a:r>
              <a:rPr lang="en-US" dirty="0"/>
              <a:t> </a:t>
            </a:r>
            <a:r>
              <a:rPr lang="en-US" dirty="0" smtClean="0"/>
              <a:t>772</a:t>
            </a:r>
          </a:p>
          <a:p>
            <a:r>
              <a:rPr lang="en-US" dirty="0" smtClean="0"/>
              <a:t>National Museum Stockholm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33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Four Times of Day: Morning / Nicolas Lanc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" y="1299090"/>
            <a:ext cx="59055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43049" y="1486971"/>
            <a:ext cx="3192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Four Times of Day: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493006" y="1856303"/>
            <a:ext cx="160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Nicolas </a:t>
            </a:r>
            <a:r>
              <a:rPr lang="en-US" dirty="0" err="1"/>
              <a:t>Lancret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886544" y="222563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1739</a:t>
            </a:r>
          </a:p>
        </p:txBody>
      </p:sp>
      <p:sp>
        <p:nvSpPr>
          <p:cNvPr id="6" name="Rectangle 5"/>
          <p:cNvSpPr/>
          <p:nvPr/>
        </p:nvSpPr>
        <p:spPr>
          <a:xfrm>
            <a:off x="8448291" y="2594967"/>
            <a:ext cx="144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Oil on copper</a:t>
            </a:r>
          </a:p>
        </p:txBody>
      </p:sp>
      <p:sp>
        <p:nvSpPr>
          <p:cNvPr id="7" name="Rectangle 6"/>
          <p:cNvSpPr/>
          <p:nvPr/>
        </p:nvSpPr>
        <p:spPr>
          <a:xfrm>
            <a:off x="8493006" y="2964299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28.3 x 36.4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8420585" y="3425964"/>
            <a:ext cx="1751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National Gallery NG5867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73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ady Fastening Her Garter (also known as La Toilette) / Francois Bou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" y="1090613"/>
            <a:ext cx="59055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1362" y="2218543"/>
            <a:ext cx="34017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François Boucher</a:t>
            </a:r>
          </a:p>
          <a:p>
            <a:r>
              <a:rPr lang="en-US" dirty="0"/>
              <a:t>La toilette</a:t>
            </a:r>
          </a:p>
          <a:p>
            <a:r>
              <a:rPr lang="en-US" dirty="0"/>
              <a:t>1742</a:t>
            </a:r>
          </a:p>
          <a:p>
            <a:r>
              <a:rPr lang="en-US" dirty="0"/>
              <a:t>Oil on canvas. 52.5 x 66.5 cm</a:t>
            </a:r>
          </a:p>
          <a:p>
            <a:r>
              <a:rPr lang="en-US" dirty="0" err="1"/>
              <a:t>Museo</a:t>
            </a:r>
            <a:r>
              <a:rPr lang="en-US" dirty="0"/>
              <a:t> </a:t>
            </a:r>
            <a:r>
              <a:rPr lang="en-US" dirty="0" err="1"/>
              <a:t>Thyssen-Bornemisza</a:t>
            </a:r>
            <a:r>
              <a:rPr lang="en-US" dirty="0"/>
              <a:t>, Madrid</a:t>
            </a:r>
          </a:p>
          <a:p>
            <a:r>
              <a:rPr lang="en-US" dirty="0"/>
              <a:t>INV. Nr. 58 (1967.4)</a:t>
            </a:r>
          </a:p>
        </p:txBody>
      </p:sp>
    </p:spTree>
    <p:extLst>
      <p:ext uri="{BB962C8B-B14F-4D97-AF65-F5344CB8AC3E}">
        <p14:creationId xmlns:p14="http://schemas.microsoft.com/office/powerpoint/2010/main" val="175118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49" y="244743"/>
            <a:ext cx="3543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Palm Springs Art Museum</a:t>
            </a:r>
            <a:endParaRPr lang="en-US" sz="4000" dirty="0"/>
          </a:p>
        </p:txBody>
      </p:sp>
      <p:sp>
        <p:nvSpPr>
          <p:cNvPr id="3" name="AutoShape 6" descr="data:image/jpeg;base64,/9j/4AAQSkZJRgABAQAAAQABAAD/2wCEAAkGBhQSEBUUEhQVFRUWFRUXFxgXGBgXFxUVGBgXFRYUFxUXGyYeFx0jGhcVHy8gIycpLCwsFSAxNTAqNSctLCkBCQoKDgwOGg8PGiwgHBwsKSkpKSkqKSkpKSwpKSkpKSwpKSkpLCksKSwsKSkpKSkpLCkpLCkpLCwpKSwpLCkpKf/AABEIALYBFQMBIgACEQEDEQH/xAAcAAABBQEBAQAAAAAAAAAAAAAAAQIDBAUGBwj/xABHEAABAgMEBQgHBQgBAwUAAAABAhEAAyEEEjFBBVFhcZEGEyJSgaHR8BQyQpKxweEHFWKi0iMzU3KCk+Lx0xdD42Nzo7LC/8QAGQEAAwEBAQAAAAAAAAAAAAAAAAECAwQF/8QAKREAAgICAQQBAwQDAAAAAAAAAAECEQMhEgQTMVFBMmGRFFJxoSIjQv/aAAwDAQACEQMRAD8A9weFjyrQn23oJCbXJufjlG8MMTLV0hXUVR6LozT0i0JCpM1EwHqqBIwoU4pNRQgGsazwzx/UhJpmhBCPBejIYsEJegvQALBCPBegAWCG3oW9AAsEJegeABYIIIACCB4IACCCCAAggggAIIIIACCCCAAhDA8YPLPlOiw2SZNJRzgSeaQpQBmTMkpGKtZAy1QJW6A3owNP8uLHYweenJvZS0G/MO5CajeWEfO9p5S2mYVGZabQoqJKv2sxIJIr0UkADCgDRmy0tk2wMBwjpWBLyyOR03LLlzPt8w31FMlKlGXKHRASSG5xiQtXRBrgSWZ45nCHO0IWzjaktIkYTq+cDlnpCc4HhCrVxrEtjA12Db9YFmkMUs7vOyFSTE2Aiht4/KkEIYIgZdBhyTV8xgcxuOIiY6PXq70fqiKZYpowQ/an9Uer3eKsjiWhpWd/Gnf3Znd0omk6etCDeTPnA6+dX81RRl2KbnLIOqh+Bh3oMzqGLjki1dCpnTWf7UdISwALQVAddEtZO8lN48YtWD7Z7eiYVTOampPsFIQBQAEKTUVqXfE4ZcaqwzCPUVwiL0GYCegptxjizKLlqJWz0y1fbjaC3N2eQjXeVMmPwuNnrxjBmfappEl/SGxomXKAH5PjHLejK6qvdML6KvqK4GOjHDElqKFs6KV9pGkEoCBalkDMhBVi9VlN48YbYvtAt8tV4WqYTmFkTEnD2VgjhHPCzqb1TwMKLOrqq4GNksf7V+BbO1sX2uW5E7nFqRNSQxlFIQjYQUi8CK1JL5x1ejvtxlGk+zzEbUKTMHA3THkHMq6quBhOaV1VcDGcsGGXlV/A7Z9F2H7Q7BNe7apYYOb5Mqmf70JdmyizL5Z2JSrotdnvOzc6h32dKuOUfNgQvqK4GC6vqq90xyvpMXxJlcmfVSJgIcEEHAio4xStnKCzyklUyfKQEhyStIpxj5os9sny0lMtU5CTilKpiUnHIfzK4xU5ggvcIOu7Xi0ZLpI3uQ+TPprRvK6yWikm0yVlnuhaQsClSgkKGIxGca4VHyeqWSKpJG0OOBEalg5R2yQAJU+0ISGZKVKuhsOiXDbMIcukT+l/kOTPp2FjxLRH2z2uWwnykTkjEhJlTOIdJP8ASI6g/bdZG/dWon+RDDt5yOeXTzj8WNNHosEcnZftP0euXfNoCGZ0zErTMDtggh1M9SlwKuaGLE77RNHpSVelyVM1EKvqL9VCAVKxyFGOoxnwl6HZ0kUdLaXlWaUqbPWES0ipPcABUk0AAqY8y5U/bOSLlgSQaXps1GXVRLJd8Kq20zjzTTOmrRa5nOWmYuYoCjsAnLooSAlPYI0jgb29CbO75S/bZOWbtiQJSG9eYAuYo6wl7qA2u92R53pHSs20TDMnTFzVn2lF22DJIwoGwiC4dR4H4NBdOo8D4R0KMY+ETtiACI1Dhg+ZiYIV1TrwhnMq1E9h8IGFEYTu8/OAy9eR2fF4m5tXVV7phfRVGt1Q7MOyJCiAytkNUGybtix6KWcIWf6VfEiEFimfw1t/IfCJY6K4Vwgu5uRFn0Cb/DmdiD4Qg0ZN/hzPdV4Qgplfj3QRaGi538Cb7ivCCJHTLJHx+kAHx+cKo/EfMwwK89kOxj0+e8wKHnhCAw6KtgNCvPf4Q5/PCGee4Q4Hz2xdsBb1PO0w6/hEfnughqTAlKq+df0hL2HnVDSa+dsH1+MVyYD75fHL5GAq88YaPPdB5+MHJgOEw6zxOyC+dvGGiDz8IXJgPvnWeO+DnDrPHfDFee+FHj84LYD+dOs8TCierWeJ2RHC/T5QWwHptCusridkKbSrrK4mIoU+Pzg5MCUWpYHrK4nbthVWtfWVxO3b5aIT574BByYyUWhWs8Trh3pCuscdZ85xCPPdAk4dn/5g5MCX0pXWPE+c4Z6QrrK4nZEY890Ll585QmwHmerrKx1nf4wekq6ys8zqPhDCPj4wgMZtgSelL6yveO3bugNpV1lcTt+kRefh9YPp57oVjsnFpUfaVicz47YT0lXWVhrOt/nEQpx8/CDz8R4RI7JDPU2KsBmdvhDpk06zjrOsj5iIn88PGFJ8+d0SNDgtRFCeOvyYIZu85/OFiQsatKW/eIzziMpT/El5+19IyV2oEEEEHucGvzhZS09Ydrj5Rl3JINGqlAyUg/1RL6Mopeja3pgzP2xny5Y1p4iLtimKQXSpG0FSWUNRrCeeSKjBMFI1lI3mE/qT7wiW22ATQOaINQSkEKu4ihGIdm8gRJ0DNR7BG+nxhfqX8ldr0K21PvCHJlEmjE7xvhv3PMPsd48YdL0TNSoKSkgjDCD9Uw7P2FVKbFhvIGyEubU5+0Nu2LGktHrmICkpIUWvJOzEgmhy4iKKNErHs948Ya6ttA8NMsJTtT7ydm2Gns7CPHbEatFrPsd48YiOh5nV7x4w11TF2iypJGUIx8kbItWmzrXISCOmGBqMnDvwPbFRGil9V+0eMJdWynhAjy4hQN3EbdsKdFrPsfDxiKZoKZkk93jFLq2yXhaJxLOOXdxhFIPnsiyjRyxZQi707zkUwvO78IgToqZ1D3RH6tl9gRKC2Hw8YXmz5I2wi9FLIbmz3RVm8nph9VBG+KXVWS8NFwSycBAJJ1fDZEtgsK5dna70y4bUHx4Oe2IBo2Z1D3RP6tl9gdzCtXeNkLzBbDvHjAnRsz+GTwiCdyeWapQQdWX0hrqmJ4SfmFau8bRAZB2cRtixo3RxlSwSl5mAS46OPSPn6KdHrJcguc6RD6x2Wun1ZWMg7OI2bd8J6OdnvJ8YuDR6uoYoWvk8VVSlj2MfCBdW/kUunpaH+jnZ7w27dogXZjsr+IDX4iJLFozm0AzACpqIcMDrUc9wilpeWqYoE1NRiKYMO4w11Em6JeJJWWRJzdOPWT474BIPWR76dQ2xhLspGIHEeMQrSBmOIMX3JGWvR0nMHrI94ef9RIbPg6kB9agNRz7eMc+ibeLIDndQdkaUvQSkNMmEHpIBBqWWSA+QZhTbE9yV0Wq+EaSLKP4kr+4N3yhIaLKnqjgIIfKRXFHPCy4lsz8TEcyR9Y6hFlCSU43VFOBpViWzLJ7jqiha9FHG6QMnBD1GZwxGOD8clPZLx6MMSokTJpR41DoRYIcAOTjiALrlQxArQnFjF+xcnCrG6C7M5fNwdlU+8Gd4bkgUGzCky1JVeSSDrFd7jPdHXSOVkxcvm5qb5AN1aT0hRmUD6w2u++NTRnIhN43lu2YB9Zkmr4BiKliKBqx1OjeQlnDPeNGDlDElsAx1U4ZOOecoy+DohFw+Tg7Jp+Uj1pc0jYEHvvRryuXVjT6yJ43oSPiuOrt3IOyt6qwSzEqOLHbvOOuOF0/ySTKBKaiubhxtzfGMuEJeTVSklcR2lOWFlWnoidiMUJINDqXvjnbXZ5aiJiFOhQBFCTuOpsOyMq12O6rV3RWE5SaBRY4j51jojhS+k55Zm/qNgLlZE+6rwhypSG8Eq8IzAJgY0qARQVcAw42qZs90Q+Hojueza0RPSkqRecKFAzdIDbsfhFZNmSk3VEEihoSPhGWLdMBBYOKg3c4sWm1TAoEdK8AXutsakS8bspZVX8GpzKDq90+EQzbNKzLf0q/TGd94ztX5YDpGdq/L9IFBjeWLN5KEiyoDuOcLFj+OjM8Mly0eQfCMo2ubzKcGvFk3cD0q954w1OkJwwT+QxPbZfdRsTky2rUfyk/KKcuxoWsCWqrgsUnIuWLb4pnSU/q/kMTWW0zRemNdIAu/s6rclNHxqkh61B1QKDSE8ibNW3TElbAsEi7gcc8Bs7oiTc1/lPhGQi1TdX5dtfnDvSJ2r8kHbG8pemz5CvWP5VOO1olsNkkyyZs1f7MEAC6bxVqut0gMaYsYw5omBJJDAM5usOkW87jFdU9SiLxJbDZrjRYrXkzeXfg9rsf2iaLlyghPPgDE80XUTio1xMY2kuWOjVklJnEn/wBIn5xwGh9EmatKdZAfU+dY9g5J/Z1ZwhK5ibyqZkbWpjRu/CMHhgnouGSaV3o4SZbpC1Dm5c3EHpICRQjWaUeJdOctZs2WJMhPNS6CpvTFH1nUE0AqGS5BOvCPWVclrMnoos8ol6AgKqxapdqDHUTjSMrSFiQm6uWkBmWAE3ST0VAAgN6yk9HMgdlcUt0Pny0eE/dqlFxeUS5JulRO12rQ/CI5ujVDEHubLu80j1DSaU3U3LrhyhxdCAmpKVXmFLpodRF5mjnLRIDg3mAocf2YoEso+tdokHF00GD7xkZyx0cerRxGLcdXl4VOjj5+O6N20yiCQoNgkpFKoYuRXEjvDYRJZrKygSAWLhiDtJbWEgmtWinIzWO2WORGggqaokOQkkDVUZbj3xq6dXLMuaiWoLmJ5lRCagEWmRLulQ6L/tcHfGM+XZnMuWCwWZoXdUWmJSkKDsQLuzA7Xpbm2cS5MwAAACVTdarMv4IMYf8Ads2qo0jMNknpLGVX+dMLHW2maoTFdFIwyI17YSLWWTQOCs52fNStZOIK1nFXrElgo5MCGGogZuVMsFTOkuWdnF0NeIHtZGrYvhUVgnFVFUqWBuuQW6QcEEjHF6UBMWZIZJNSGDuGcPkXYVAfuOKYTQ4iyZTqwSt2OJArgKHE+qDSu4PpWCaGHquCA4TQC6R0g7V6eIBcHUQa/Ni9Vn1pvKw6NGqxDPiGOD4alkVdSxUKAC6ACbpu1LDFksxOwsXeGzWKOh0VuUzFQ9pLEeqztRTBxgDQ4N0skhu0mhcAO2LUw1jHF8eWsdsQ2+pIJrtFNYWSdZJzVG9Z51QXqQnaHBqcGFC2WWuMwmjUmKocCwJwxLvjkz47ePL8oLIkpILjHHsYANQUyNGMdBMmgh21PeAydnDUNO6Mm3zLwIcB3wB2OQRQwmLEjx/TujiFEEVqdrB8NlMY5q0So9E0/ZASXd8VUxKi5oTWvwOEcZb7Oz9tK9kdWORhmhspCYpdxBFAwFNmuAJOaO+NLQOi1T7RLkoUEqWq6lSsAQCXLVwEdLP+zy0c+mVflXlIUq+AopJSQCDR0llAjXXUY0lwi6bMoxlJaOJMuo6P5hq3ROJToLpPRZg4wc5thU8I29I8nRJPStElXrOEomAhgcbyA7kNvh1m0DeCiifJUyHuspJW+KUkpYMbuNOlvh8U1YJNOjnhL/D+YeEKUDq/mHhHaWf7PFqSFC02arezNpscIaJP+mk7+NZ+Ez9EQ5Q8WUoTfhHJInXZSQEAh1UJwbbnjDV2t/8AtpG4+Lx1qPs5tCuiVyUhPtG8UqfqhKSQ2BcB8ol/6Xzv49m92Z+iIvH7NGp+jiFz/wAH5h4RJaFEMi6SAE0vNdLrU2B65O+OotnIWZJIJmyF1HRQFA73UkCmOvZGVJ0WFzVJM2UCGN4pUUl3wZJOyusRahF7RDcl5MRBp+7OftDX/LC3SosJf5gWzcsI66xciFLISm02UKUq6lJRNcupkkHm2Y4hznWJ9GcjJygTLXJSoKUHUliq4SKJY0JBxqaQnKC8scYykcNMtSuZ5sJAS4NAQSdateqIJCK7YuWmV0KYdH4iJtG2ZzX5xo0orRnTk9nWcibFdWDga1PYXrqr3x7JYJgSgYAcBUs1MThuwyr5nyclCXdObEDVVgH3urgOzrZFtIy3lVDeajFibr1wzwq55W/8rOpwuNHQLtYNE9IAu+2ubYtXcMKscbSykkF2CSCWIDhTVN01PQ5vDCgoCRBOt9AQSAKADMhaKvewriQ2GZjGttrUzG6CpgCUEqZiEO94jpVUoHEDW6qbsiMKMvSK7pCQxa8AA/RUzkBnKjRRwYBBBLJY89bJibyWckCgBwAumgBLVMwV6ru6qa1uQnpMSXc4g0UxKhR6uGThVSVKLxkWuSxVdSRWtS6QReLkgXiXWAA24s5cS2VObASWAboqVTNipIOqjpYY364OW4JNcR2UYkCrYgvrbARKEJZzVWIJLhqllKDBwAEtiXegiO0MQEg+yAog53nIJJ1lIxzhiCz2kJmylEBr831alV6U1Goa11BzVsLOkbUpUqZ0bqWOJdWIIoKDDbFGUXmSiRjNxLuQUqaj7DVhidUX9NUs05spa+4GIepInymdBpiwLSoPMmEnUmTqB/hDXBGhylt45wJCRRON4VrdGX4YSGuSXgv/ABezztNoqGuuC5cuSS7YimGevsNqXaXHt9pFAxCiwYu4RsYKFSRGWtZvVcVUWNMWfAZ66RZlTqDA9GlSK11MxzOWzKNWjJM1pUxukGJLguQR0kgFm1srFL4YvGnZ5xBKSOk7Buj0ipDgpFMQPVrQvQB+flaQZKUkJDXg5UKg3HTe9qgW1cCKhhF2y2xxX1WfZQsapcmtNVcsIzcTVSOksFsDjpVyIASFMAkEOksQ5JwftJjZs9rLFgmrEh2pdSwSnEP3muw8tZ7WXJ1nNhfAIcFhdNHwFLrvnEiLQefH7WUmWJbrlky0rmqUMZQWLyQkqJUxFNd4xnxs0ckjsBpAMHJdizsXx6NaN0cCMCC9YoT7QVYMokB2Bo4wxo+D5tTOKku+Syb0w9IsHcGjEpCTQG7Vg4epiK0WeYAkzEqAWHClJIBo5ZTP6oo9caqAcxRouK0Z+klk0JpiG9o5UwLFsO8xx+lwAC+JBbacANg27OHS21RSK0PVSCcqsAHAJY7ewRxGlpyucVeqXxwJ7DUfGOnDGzk6idIVSiHKCQasQSCHORFcDlEK7fOzmzX/APcX4xWM9gK7BvMSpU9MTHcoo4eTOk5SoTcSrBV3ayhSh8Y5uTblJVR3qNbvgAM8qR0OkNIBcpQDFknb7JDiOalKKZgUkkEFwUliDrByiUnVFz82esciNBWlch08y4UUqTMmLStKgysObNClSVA/i3xv2TR9qMyYi5ZwZakgkzVsbyQoEfs6ipFcwY8y0dyhmJcptVpS4BJTMIdmAetS3w7I2Jsye1/061BSmFFqJLPddV7U5bbHHkwyb2zphldaOrkT7QqeZJlyUzLiFkGapgFFQZ0yyHBTXKoi0ZVq55Mrm5BJQpb88oAJSpKA7ysyqg/CqPHdJW+cJ9/n1zFAeveVeNcAp64xvcn9IzZqg9rnoLBIIWcBgm8+RJpCl00qtMa6ht0dVym0Pa1LQgJk313mCJqlUQASotKF2pSBrKgN3mUybMl2laVi6sEhQLhtZLgHM0Zy+GEdVpsT0G8LVaFG6AVqWfVPSuggupzVhvjiLQVFZJJUSakuScMSa55xvghJKmzHNL8ne8mLSvnpKphH72UaCg6STjmYs8puVwkzjzV1QO3BWeGs17Y5WyzVBIUlawxTqcHK7eYdh7sYwJyyCQcX4HzqhPApT5P4H33CNR+S/MnApUBqHcpJeNHRSQFDfQPiNWBZ6YjaxDxzgmn5445Re0XOVfF13O5t9aU17I0njVGcMjvZ6LouZWgvGvVq7hiwYB3OVd9ddFoughIqS+bBxib200cNUa44rSvKPmEJ5u6VkiigSw9ZKilWV58DjqoY0zpKVLlSjOtSEqXIlq5pKTNWL0sEhSEC6hjdZJIJul29nj7bezueWKdM6G0WxQFLzXXvMWIIw5xRZ+liCWL7AnnbVyqlCcJSRdIJvK6NyVMOZnVKy5DlN0UNTRs3SXLMXCiRJKiSVc5McEH8CE1ui64BU71Ls0c7JmTJ00SpqlMXKk31MAElZLKUQThxjWOL5ZhLLbqJ1U62zVlSZqEggsEhd9KgXJN2hYMMGcdWrtmzklTVYqq5W4YoIU2DkhLm47IONDDJV2WhKU9C6L6Gbo9EFHSopRpQUxJSakxBMtLEACockKvpdfq0F4OfUxNRElq/kJyhdcqUA6r1CBqACnqaEHuoIpLUKihrnRmooBIpirB8sqiHzg3tBxXMXtwFSWu4Gjhic6sye96r1H8pu1GbsHzyTjrpCbCZaykBQFUqCg+sXgFNm7nu1xVtOkpkxKnUapVTAOxyFItei3yBdWoFQcpF5V0FQGHRfu7XipPsKkrYImBLDpLSQKviWaLjH5MJt2dnbLfZlc0rm0JBlBkpQ7NMmpD9EHAJqYWOMlWi4kJJJzB6QxAGTvhBDaQlkaLE2c7AkkszPqJYOS7Ylthh6FXmADanJZzUEAEkuGxpvjIXpEF2SpqsCQpnoHpX67YmRpJjmMauCQ+GOJercWrA4tsamkdRZ7HLulSljJQSoG5cYHnZqKqYFwlCSFLajBiYps1BYoSwDUJAWql7nFEUeoF1JuowAZyrnlaZJQUsdbvmQxUcySCamvwMidPAN0MNoDtViB7NMAzdpdcGUpqzqJUwMQ6j0ZVakpYAKUkijADN3F0mjk8za7EZtoUlCkPQErugJSAAqbUAMkpBpVjTYg0zLvOqTeOTlODktg2ZyhbVpiWpTiWEp6IKQmWQpgHHq5EO7Y5ZwRg0wnNSR1GltIzJKLtkmXygSpaOavXkywgrMxRUAZs6YEh+iQmWqnrPGDybTMTMvTBM9QAXnu1SCEgPkm62oPg0V5enJQWVGS5JB9Zq1cm6QavriaVp6QP+wt9k0jbr8vDcHVUKMkndmvpK1koU9SwD+tnjmEjo5tiNUc9MlpAcgMK0oAdgFBjlFyfpRCxdRLmofrKvDKtaigiDGPT6HFWN8lsy6ifKWiqmVK6owJaooO3YYk5qUFAXQ9NedBnE4SNQ80hyZY1DhHZ2/svwc1irAu1wAPBi/wA4iE6WcqkNhkMu4cIshMSIlDICFKCvSX4GmVEmUz3e4u4Kcn/EIsG1pYB1EZYkZjXmxiymSNQ4bvAcBD02ZPVTwHb8+MRx+yGVJVyYlwHFRUNqf5Q0oloUAzFQODhxmDXPCNWwWUX0hgz4DjDbdZxziqDHUPOLxqsX+vloV7ozhpYqQAFTCkMkCrBgCAz6m4RDOkJIqKV72fDHAcIuKlDUIiUmJjCPpfgG2UDOQoAYgYCrCj/LuiBQl6qUo2Or5xfXLGoRGqWNQ4CDt/ZBZTVLlgeqM343cO2Ldjn3U/szdBfADcccoCgahwgAiljV7S/ArfwR2yyzFJ5wVAIGIehwY7+/fEJkGrBAxJvLQipx9ZQzBi8i3hAbm1KLmobhURHM05lcUACaXhQnFhkaCPIzRlGb1o6lxa8l3RhldIzhZ3SgquhQUFLHQSAqSFJCV4rQXAYlJRhFSYtMudLKSCU3gtRBHOEuTMIOJvE4ZbornTIvPdODesNeOG00hkvSusE1OYDZAUEYOLGmkbSrYCTcISDnQ3a0cs70yrRnbCaXbQhABCeitLEpcXlC6ecSkuUkKHSBCk3XQQXvYCdLAYoJqK3mIbLCmXDfEZ0q4Zu8Ees7OQ7UAxyDuzRCgzTmjXtSUgOkEihS5SSkmgClP0g5LFLEtVi4ivOmJFKje7hqitMwa7c4o/fBZmLPRmJSCagA0LihGcXtGcoUyFc5zCZkwMqXfP7MXXZZQA8wpwAJZOJBo1cGLmixZ7QtMtrykspVKpY0Ls9DTNzTExdl8oFEXZpvA5mr7FDAxz405fWVTwVJLlpZEs3iXJK1XlK7TlhFgFK0X0KdgLwJ6SThqAUK4ilY6INLTMm38Fm0aMQWuG6MhiG/DXCEioicoYEiCNaiTyZiIU0OvPDOELw7oxEKPPnzhDx9fO2BCc6OcMOJ2Y+RCLVWh8+fjDAL3msBhAPNPGBvPkwUAr7Yv6NkubxwGG/6RSky7ygBifOvDGN2WgJDDAeXMd/R4ecucvCM5yrQq1UiBaqwpW584RCVF90PNmcsloIqkTpVEqTFdBiZKo2jMVE6IsIEVEqixLVA2BaSIv2HR5mORgln7SzCM9BjpuT6f2St/wAGHzgx05bG/BFaLCET0sGBHwpGVbk9M7z8THT2uS6pZ2fFo57SMo3zvPxjoyTTi0vZKjvZmLEVliLc1JEVJqo50xshXERh6jESjF8hCEw1BrCKMNSS9IxnMaRalqilpSR7Y3KYkbj52ROFNE5AIY4H4R0KKzY3B+SPDOeJ8vAFN/vGJZ9nKVEMTqNajKIrh1HgY8aUWnTN7C9Af9eG+EuHUeBhUpOotuPGJGNJhUzCNRfX8d8KRx+O2GlB1HgYKAL1Xx87IvaM0wuQVGWmUbySkmZKlzCEnH1wW1ONkULp1HgYUJOo8D5MKrHZpotyFVW6VZ3ahX4tlXgjOD7RsYn/AFCwACZytZ4qhyZqsXVsDqr9P9bo0p18MzsfLfDnzzNKD1RhSv8ArfFIkFKL5viTV3yAO+DnldZXFVIYE7O4eMDbO4eMAEgnL6y+KocLQvrL95cQts/+vjFmzSks5S9SGwwbVFRVsDRsCVXXUpRvYOVFhuUc4faF0bXDE2s6hwPjEaiSY9V5YxxcIGNW7ZIgUiNRrEilUiBRrHFLRoSJMSJMQAw9KouLEWkmJ5aopJVEyJkaAaEtcdlyalPJP8qj+eWI4SXNj07kPYSuQSASLigTkCZksgcEk9kZZJ8FZcdmno/RV9SaYJQeKQYz9P8AJu4olszHeaJsN0AnqSxwQkfKK3K8AWVaz7I+NIyx9U+X2KaR4ppIAFoxpqo0NJT3J3xkzFx28rMWNWqIiqFUqIyYlsAUYaDWAmGvGcmMnVhDpK8uENQYYaGOiL4tMnyFvs99NMRUbRmMfLRkN58mNpVqIGAijaUJIUQGIrT6u0Y9WoyfKPkqGtFNvPkwHz5eB93Efpg84jwjzywT9QdVd/n4ik/Ud744VEDV8+EKlQzLbabmNMIEMjbz2Prgbz5MPLa941cRDX8uPCChCEeaeMEKTu7vCCJGLc2dyfGAJ8snxh/NbvdMJzO73YqgpiN5ZPjA3no+MOErYPdheZ8sPGHQUxgHno+MW7N6nafjsiDmfN0eMWbPKLagNYbHtaKjpiaZPLHnhCgw1KTg47vGJEjdxEdeNciGqGKPZvisu0DJ1fDjF0pfG6d7Qt0fh4DwjSWG/DFZQFq2HiPGHi0/hPERd93gPCD3eH0hLA/3f0FlRNo/CeIiVM0n2VcRE97aOH0hwmHX8fCK7L/d/QbLOjdFz5ygJcmaonUI965A6HmWexhE1BSokkgkEgZO0eCStKTU+rOmJ/lWsfCLsrlfbEhha5w/rVGOTppS1yKjKj6OVaQlClEEBAU+5Dv8I5/l1aCbMqUkEmYlSsQKJKA1Ti608DHh0zlRazjap39xcVZulJq/WnLVvUo/GM49E07bKcyzb7PMBLpI7R4xlzAoeyeMPM1RxV8Yad489kdna+5nbK6ph6p4iIjaPwniItkbRw+kIw2cPpEvC/YWUzadh4iBNpGYI74uMNnD6QMNnD6RPYfsLGSlvgx3GFmKhSBs4fSGnfG1VGhDVmkQzfVVuMOmPkRwhqkKq1dwyMcWSWy0ioVbfzDwhL+380T+iL1K4CD0RepXARhxl6KK5Vt/N9IQq2/m+kWfRF6lcBCeir1K4CDty9f0BBe2/m+kITt/MPCLHoa9R7oT0Veo8BB25emBXKvN4QRYNlXqPAQRHF+hmvzcDwQR78UqMWLehb48/wC4II0QhCrf57YhmAZv57YIIicU14GhiWMPSBqggicaQywmzCHixCCCOlRRDHCwCFGjt3H6QQQmkId917uP0hRoo7OP0ggiRi/dB/DxPhDTowg4J4nwgghsaSEGjTqTx/xgGjTqTx/xgghWVxRKNEHUnj/jDhoRX4eP+MEEaImkH3Ir8PH/ABg+41fh4/4wQQBSD7kV+Hif0wv3IdSeP+MJBAKg+5NieJ/TDToY6k8T+mEgjORSQn3GcQEcT+mBOhjqT7x/RCwRh8l0izL0XrA97/CJvusdX/5P/HCwRoyaQ37vHVP9z/xwhsKeqf7g/wCOCCJHxQ02BPVPvj/jhPQkdVX9wf8AHCQQmw4oDZkdVXvJ/wCOCCCMJPYUf//Z"/>
          <p:cNvSpPr>
            <a:spLocks noChangeAspect="1" noChangeArrowheads="1"/>
          </p:cNvSpPr>
          <p:nvPr/>
        </p:nvSpPr>
        <p:spPr bwMode="auto">
          <a:xfrm>
            <a:off x="5474833" y="2797989"/>
            <a:ext cx="672738" cy="6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latimesblogs.latimes.com/.a/6a00d8341c630a53ef0133f278ae4f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737506"/>
            <a:ext cx="7358063" cy="48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75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.aolcdn.com/hss/storage/mqdiscover/467b41dbaa39c41ce32cc16f6fd310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68274"/>
            <a:ext cx="9753600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1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81" y="1147438"/>
            <a:ext cx="2583180" cy="5079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5278" y="1480080"/>
            <a:ext cx="1816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Corner Cupboard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65278" y="196151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Cabinet by Jacques Dubois; clock movement by Étienne Le Noir; enamel by Antoine-Nicolas </a:t>
            </a:r>
            <a:r>
              <a:rPr lang="en-US" dirty="0" err="1" smtClean="0"/>
              <a:t>Martinière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French, Paris, about 1744 - 1752 </a:t>
            </a:r>
            <a:br>
              <a:rPr lang="en-US" dirty="0" smtClean="0"/>
            </a:br>
            <a:r>
              <a:rPr lang="en-US" dirty="0" smtClean="0"/>
              <a:t>Oak veneered with </a:t>
            </a:r>
            <a:r>
              <a:rPr lang="en-US" i="1" dirty="0" smtClean="0"/>
              <a:t>bois </a:t>
            </a:r>
            <a:r>
              <a:rPr lang="en-US" i="1" dirty="0" err="1" smtClean="0"/>
              <a:t>satiné</a:t>
            </a:r>
            <a:r>
              <a:rPr lang="en-US" dirty="0" smtClean="0"/>
              <a:t> and rosewood; gilt bronze mounts </a:t>
            </a:r>
            <a:br>
              <a:rPr lang="en-US" dirty="0" smtClean="0"/>
            </a:br>
            <a:r>
              <a:rPr lang="en-US" dirty="0" smtClean="0"/>
              <a:t>9 ft. 6 in. x 4 ft. 3 in. x 2 ft. 4 1/2 in. </a:t>
            </a:r>
            <a:br>
              <a:rPr lang="en-US" dirty="0" smtClean="0"/>
            </a:br>
            <a:r>
              <a:rPr lang="en-US" dirty="0" smtClean="0"/>
              <a:t>79.DA.66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7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3316" y="400186"/>
            <a:ext cx="1780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Room 1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0" y="1108072"/>
            <a:ext cx="4458355" cy="3524887"/>
          </a:xfrm>
          <a:prstGeom prst="rect">
            <a:avLst/>
          </a:prstGeom>
        </p:spPr>
      </p:pic>
      <p:pic>
        <p:nvPicPr>
          <p:cNvPr id="4098" name="Picture 2" descr="http://1.bp.blogspot.com/-FZ_-O2WsJjg/TsxvgAFCidI/AAAAAAAANNM/ZUbXyhzV0eE/s400/dressing%2Br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1147201"/>
            <a:ext cx="3436937" cy="49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9076" y="46329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Attributed to Jules </a:t>
            </a:r>
            <a:r>
              <a:rPr lang="en-US" dirty="0" err="1"/>
              <a:t>Degoullons</a:t>
            </a:r>
            <a:r>
              <a:rPr lang="en-US" dirty="0"/>
              <a:t> (French, 1671 - 1738, active 1720)</a:t>
            </a:r>
          </a:p>
          <a:p>
            <a:r>
              <a:rPr lang="en-US" dirty="0"/>
              <a:t>Paneling, about 1720, Oak, carved, painted and gilded</a:t>
            </a:r>
          </a:p>
          <a:p>
            <a:r>
              <a:rPr lang="en-US" dirty="0"/>
              <a:t>Object: H: 305 cm (H: 10 ft. )</a:t>
            </a:r>
          </a:p>
          <a:p>
            <a:r>
              <a:rPr lang="en-US" dirty="0"/>
              <a:t>The J. Paul Getty Museum, Los Angeles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3675" y="6472238"/>
            <a:ext cx="428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Katrin</a:t>
            </a:r>
            <a:r>
              <a:rPr lang="en-US" dirty="0" smtClean="0"/>
              <a:t> </a:t>
            </a:r>
            <a:r>
              <a:rPr lang="en-US" dirty="0" err="1" smtClean="0"/>
              <a:t>Sigurdardottir’s</a:t>
            </a:r>
            <a:r>
              <a:rPr lang="en-US" dirty="0" smtClean="0"/>
              <a:t> “</a:t>
            </a:r>
            <a:r>
              <a:rPr lang="en-US" dirty="0" err="1" smtClean="0"/>
              <a:t>Boiserie</a:t>
            </a:r>
            <a:r>
              <a:rPr lang="en-US" dirty="0" smtClean="0"/>
              <a:t>” at the 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3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getty.edu/art/collections/images/m/0060350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32" y="406872"/>
            <a:ext cx="292608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getty.edu/art/collections/images/m/00655001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913" y="442436"/>
            <a:ext cx="14935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air of two-light candelabr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41" y="442436"/>
            <a:ext cx="1938046" cy="19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echanical tabl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09" y="3707688"/>
            <a:ext cx="2563022" cy="243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et of four armchairs (fauteuils en cabriolet)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88" y="3909631"/>
            <a:ext cx="2065020" cy="258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621" y="3137754"/>
            <a:ext cx="2790638" cy="2395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4744" y="3137754"/>
            <a:ext cx="3244920" cy="2541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035" y="386453"/>
            <a:ext cx="3328876" cy="26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9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83" y="516021"/>
            <a:ext cx="2673483" cy="211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853" y="669336"/>
            <a:ext cx="2696348" cy="1812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972" y="518326"/>
            <a:ext cx="3068457" cy="2116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34" y="3340359"/>
            <a:ext cx="3191071" cy="2127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162" y="4839321"/>
            <a:ext cx="3316113" cy="1931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740" y="3039487"/>
            <a:ext cx="3693296" cy="2765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853" y="2761842"/>
            <a:ext cx="2303768" cy="17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73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163" y="585787"/>
            <a:ext cx="1780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Room 2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1258889"/>
            <a:ext cx="4952897" cy="398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78" y="1249363"/>
            <a:ext cx="5382033" cy="39773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9162" y="524779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Unknown </a:t>
            </a:r>
          </a:p>
          <a:p>
            <a:r>
              <a:rPr lang="en-US" dirty="0"/>
              <a:t>French, Paris, about 1719 </a:t>
            </a:r>
          </a:p>
          <a:p>
            <a:r>
              <a:rPr lang="en-US" dirty="0"/>
              <a:t>Painted and gilded oak; modern plaster plaque </a:t>
            </a:r>
          </a:p>
          <a:p>
            <a:r>
              <a:rPr lang="en-US" dirty="0"/>
              <a:t>H: 10 ft. </a:t>
            </a:r>
          </a:p>
          <a:p>
            <a:r>
              <a:rPr lang="en-US" dirty="0"/>
              <a:t>97.DH.2</a:t>
            </a:r>
          </a:p>
        </p:txBody>
      </p:sp>
    </p:spTree>
    <p:extLst>
      <p:ext uri="{BB962C8B-B14F-4D97-AF65-F5344CB8AC3E}">
        <p14:creationId xmlns:p14="http://schemas.microsoft.com/office/powerpoint/2010/main" val="292262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86" y="3433715"/>
            <a:ext cx="3106350" cy="2547653"/>
          </a:xfrm>
          <a:prstGeom prst="rect">
            <a:avLst/>
          </a:prstGeom>
        </p:spPr>
      </p:pic>
      <p:pic>
        <p:nvPicPr>
          <p:cNvPr id="3" name="Picture 2" descr="http://www.getty.edu/art/collections/images/m/00710601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37" y="452787"/>
            <a:ext cx="2449052" cy="273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www.getty.edu/art/collections/images/m/00706401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865" y="276928"/>
            <a:ext cx="2094749" cy="273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getty.edu/art/collections/images/m/00657201.jp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49" y="3695368"/>
            <a:ext cx="18288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getty.edu/art/collections/images/m/00686801.jp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78" y="197142"/>
            <a:ext cx="2400300" cy="302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Small writing desk (bonheur-du-jour)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1" y="3567151"/>
            <a:ext cx="2985796" cy="288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05" y="276928"/>
            <a:ext cx="3462828" cy="2914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1959" y="3433715"/>
            <a:ext cx="2678655" cy="31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0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0" y="518001"/>
            <a:ext cx="3228052" cy="2418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7" y="596428"/>
            <a:ext cx="3420498" cy="2568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825" y="596428"/>
            <a:ext cx="3427359" cy="2568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34" y="3446687"/>
            <a:ext cx="3187185" cy="2653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69" y="3587727"/>
            <a:ext cx="3234829" cy="2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14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666" y="1342936"/>
            <a:ext cx="3479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Stuffbox</a:t>
            </a:r>
            <a:r>
              <a:rPr lang="en-US" sz="4000" dirty="0" smtClean="0"/>
              <a:t> display</a:t>
            </a:r>
            <a:endParaRPr lang="en-US" sz="4000" dirty="0"/>
          </a:p>
        </p:txBody>
      </p:sp>
      <p:pic>
        <p:nvPicPr>
          <p:cNvPr id="1026" name="Picture 2" descr="http://www.theweddingformat.com/wp-content/uploads/2013/05/glass-domed-cake-stan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66" y="3761509"/>
            <a:ext cx="2369561" cy="236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sheknows.com/articles/2012/11/glass-cake-st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46" y="145473"/>
            <a:ext cx="1905349" cy="19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replacements.com/images/images5/china/A/arte_italica_tuscan_19_buffet_cake_pedestal_glass_dome_P0000249154S0040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6" y="1164434"/>
            <a:ext cx="1981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8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91" y="1291813"/>
            <a:ext cx="3309770" cy="4137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94381" y="23783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Unknown </a:t>
            </a:r>
            <a:br>
              <a:rPr lang="en-US" dirty="0" smtClean="0"/>
            </a:br>
            <a:r>
              <a:rPr lang="en-US" dirty="0" smtClean="0"/>
              <a:t>French, Paris, about 1730 - 1735 </a:t>
            </a:r>
            <a:br>
              <a:rPr lang="en-US" dirty="0" smtClean="0"/>
            </a:br>
            <a:r>
              <a:rPr lang="en-US" dirty="0" smtClean="0"/>
              <a:t>Gilded </a:t>
            </a:r>
            <a:r>
              <a:rPr lang="en-US" dirty="0" err="1" smtClean="0"/>
              <a:t>beechwood</a:t>
            </a:r>
            <a:r>
              <a:rPr lang="en-US" dirty="0" smtClean="0"/>
              <a:t>; brass casters; modern silk upholstery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94.DA.10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37579" y="2009032"/>
            <a:ext cx="182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Pair of Armchairs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5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0" y="1604167"/>
            <a:ext cx="4837176" cy="3778758"/>
          </a:xfrm>
          <a:prstGeom prst="rect">
            <a:avLst/>
          </a:prstGeom>
        </p:spPr>
      </p:pic>
      <p:pic>
        <p:nvPicPr>
          <p:cNvPr id="1025" name="Picture 1" descr="http://www.getty.edu/global/images/gho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87" y="809757"/>
            <a:ext cx="95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77353" y="1813567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Commode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94381" y="25747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Attributed to Joseph </a:t>
            </a:r>
            <a:r>
              <a:rPr lang="en-US" dirty="0" err="1" smtClean="0"/>
              <a:t>Baumhauer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French, Paris, about 1750 </a:t>
            </a:r>
            <a:br>
              <a:rPr lang="en-US" dirty="0" smtClean="0"/>
            </a:br>
            <a:r>
              <a:rPr lang="en-US" dirty="0" smtClean="0"/>
              <a:t>Oak veneered with panels of Japanese lacquer and painted with French </a:t>
            </a:r>
            <a:r>
              <a:rPr lang="en-US" i="1" dirty="0" err="1" smtClean="0"/>
              <a:t>vernis</a:t>
            </a:r>
            <a:r>
              <a:rPr lang="en-US" i="1" dirty="0" smtClean="0"/>
              <a:t> Martin; </a:t>
            </a:r>
            <a:r>
              <a:rPr lang="en-US" dirty="0" smtClean="0"/>
              <a:t>gilt-bronze mounts; </a:t>
            </a:r>
            <a:r>
              <a:rPr lang="en-US" i="1" dirty="0" err="1" smtClean="0"/>
              <a:t>campan</a:t>
            </a:r>
            <a:r>
              <a:rPr lang="en-US" i="1" dirty="0" smtClean="0"/>
              <a:t> </a:t>
            </a:r>
            <a:r>
              <a:rPr lang="en-US" i="1" dirty="0" err="1" smtClean="0"/>
              <a:t>mélangé</a:t>
            </a:r>
            <a:r>
              <a:rPr lang="en-US" i="1" dirty="0" smtClean="0"/>
              <a:t> </a:t>
            </a:r>
            <a:r>
              <a:rPr lang="en-US" i="1" dirty="0" err="1" smtClean="0"/>
              <a:t>vert</a:t>
            </a:r>
            <a:r>
              <a:rPr lang="en-US" i="1" dirty="0" smtClean="0"/>
              <a:t> </a:t>
            </a:r>
            <a:r>
              <a:rPr lang="en-US" dirty="0" smtClean="0"/>
              <a:t>marble top </a:t>
            </a:r>
            <a:br>
              <a:rPr lang="en-US" dirty="0" smtClean="0"/>
            </a:br>
            <a:r>
              <a:rPr lang="en-US" dirty="0" smtClean="0"/>
              <a:t>2 ft. 10 3/4 in. x 4 ft. 9 1/2 in. x 2 ft. 5/8 in. </a:t>
            </a:r>
            <a:br>
              <a:rPr lang="en-US" dirty="0" smtClean="0"/>
            </a:br>
            <a:r>
              <a:rPr lang="en-US" dirty="0" smtClean="0"/>
              <a:t>55.DA.2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8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7" y="1772502"/>
            <a:ext cx="3255264" cy="40660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9073" y="20511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Set of four armchairs (fauteuils en cabriolet)</a:t>
            </a:r>
          </a:p>
          <a:p>
            <a:r>
              <a:rPr lang="en-US" dirty="0" smtClean="0"/>
              <a:t>Date: ca. 1750–60 Culture: French Medium: Carved and gilded </a:t>
            </a:r>
            <a:r>
              <a:rPr lang="en-US" dirty="0" err="1" smtClean="0"/>
              <a:t>beechwood</a:t>
            </a:r>
            <a:r>
              <a:rPr lang="en-US" dirty="0" smtClean="0"/>
              <a:t>, upholstered in modern green </a:t>
            </a:r>
            <a:r>
              <a:rPr lang="en-US" dirty="0" err="1" smtClean="0"/>
              <a:t>broché</a:t>
            </a:r>
            <a:r>
              <a:rPr lang="en-US" dirty="0" smtClean="0"/>
              <a:t> Dimensions: Each, 34 1/4 x 25 1/2 x 26 in. (87 x 64.8 x 66cm) Classification: Woodwork-Furniture Credit Line: The Jack and Belle </a:t>
            </a:r>
            <a:r>
              <a:rPr lang="en-US" dirty="0" err="1" smtClean="0"/>
              <a:t>Linsky</a:t>
            </a:r>
            <a:r>
              <a:rPr lang="en-US" dirty="0" smtClean="0"/>
              <a:t> Collection, 1982 Accession Number: 1982.60.73-.76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4" y="1157881"/>
            <a:ext cx="3976384" cy="4102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4833" y="123809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Small writing desk (</a:t>
            </a:r>
            <a:r>
              <a:rPr lang="en-US" dirty="0" err="1" smtClean="0"/>
              <a:t>bonheur</a:t>
            </a:r>
            <a:r>
              <a:rPr lang="en-US" dirty="0" smtClean="0"/>
              <a:t>-du-jour)</a:t>
            </a:r>
          </a:p>
          <a:p>
            <a:endParaRPr lang="en-US" dirty="0" smtClean="0"/>
          </a:p>
          <a:p>
            <a:r>
              <a:rPr lang="en-US" dirty="0" smtClean="0"/>
              <a:t>Martin Carlin (French, near Freiburg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Breisgau</a:t>
            </a:r>
            <a:r>
              <a:rPr lang="en-US" dirty="0" smtClean="0"/>
              <a:t> ca. 1730–1785 Paris) </a:t>
            </a:r>
          </a:p>
          <a:p>
            <a:r>
              <a:rPr lang="en-US" dirty="0" smtClean="0"/>
              <a:t>Factory: Porcelain plaques by </a:t>
            </a:r>
            <a:r>
              <a:rPr lang="en-US" dirty="0" err="1" smtClean="0"/>
              <a:t>Sèvres</a:t>
            </a:r>
            <a:r>
              <a:rPr lang="en-US" dirty="0" smtClean="0"/>
              <a:t> Manufactory (French, 1740–present) Decorator: Decorated by Denis </a:t>
            </a:r>
            <a:r>
              <a:rPr lang="en-US" dirty="0" err="1" smtClean="0"/>
              <a:t>Levé</a:t>
            </a:r>
            <a:r>
              <a:rPr lang="en-US" dirty="0" smtClean="0"/>
              <a:t> (active 1754–93, 1795–1805) Date: ca. 1768 Culture: French, Paris and </a:t>
            </a:r>
            <a:r>
              <a:rPr lang="en-US" dirty="0" err="1" smtClean="0"/>
              <a:t>Sèvres</a:t>
            </a:r>
            <a:r>
              <a:rPr lang="en-US" dirty="0" smtClean="0"/>
              <a:t> Medium: Oak veneered with tulipwood, amaranth, and stained sycamore; mahogany; seventeen soft-paste porcelain plaques; gilt bronze mounts; velvet (not original) Dimensions: 32 1/2 x 25 7/8 x 16 in. (82.5 x 65.7 x 40.6 cm) Classification: Woodwork-Furniture Credit Line: Gift of Samuel H. Kress Foundation, 1958 Accession Number: 58.75.48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5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" y="1225800"/>
            <a:ext cx="3384423" cy="53961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08663" y="1662960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Wall Clock (</a:t>
            </a:r>
            <a:r>
              <a:rPr lang="en-US" b="1" dirty="0" err="1" smtClean="0"/>
              <a:t>Pendule</a:t>
            </a:r>
            <a:r>
              <a:rPr lang="en-US" b="1" dirty="0" smtClean="0"/>
              <a:t> </a:t>
            </a:r>
            <a:r>
              <a:rPr lang="en-US" b="1" dirty="0" err="1" smtClean="0"/>
              <a:t>d'alcove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6950" y="304668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Movement by Charles </a:t>
            </a:r>
            <a:r>
              <a:rPr lang="en-US" dirty="0" err="1" smtClean="0"/>
              <a:t>Voisin</a:t>
            </a:r>
            <a:r>
              <a:rPr lang="en-US" dirty="0" smtClean="0"/>
              <a:t>, clockmaker; clock case made at the Chantilly Porcelain Manufactory</a:t>
            </a:r>
            <a:br>
              <a:rPr lang="en-US" dirty="0" smtClean="0"/>
            </a:br>
            <a:r>
              <a:rPr lang="en-US" dirty="0" smtClean="0"/>
              <a:t>French, Paris and Chantilly, about 1740 </a:t>
            </a:r>
            <a:br>
              <a:rPr lang="en-US" dirty="0" smtClean="0"/>
            </a:br>
            <a:r>
              <a:rPr lang="en-US" dirty="0" smtClean="0"/>
              <a:t>Soft-paste porcelain; gilt bronze; enameled metal; glass </a:t>
            </a:r>
            <a:br>
              <a:rPr lang="en-US" dirty="0" smtClean="0"/>
            </a:br>
            <a:r>
              <a:rPr lang="en-US" dirty="0" smtClean="0"/>
              <a:t>2 ft. 5 1/2 in. x 1 ft. 2 in. x 4 3/8 in. </a:t>
            </a:r>
            <a:br>
              <a:rPr lang="en-US" dirty="0" smtClean="0"/>
            </a:br>
            <a:r>
              <a:rPr lang="en-US" dirty="0" smtClean="0"/>
              <a:t>81.DB.81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7" y="1599662"/>
            <a:ext cx="5187402" cy="3875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159966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Potpourri vase (pot-</a:t>
            </a:r>
            <a:r>
              <a:rPr lang="en-US" dirty="0" err="1" smtClean="0"/>
              <a:t>pourri</a:t>
            </a:r>
            <a:r>
              <a:rPr lang="en-US" dirty="0" smtClean="0"/>
              <a:t> </a:t>
            </a:r>
            <a:r>
              <a:rPr lang="en-US" dirty="0" err="1" smtClean="0"/>
              <a:t>gondole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Sèvres</a:t>
            </a:r>
            <a:r>
              <a:rPr lang="en-US" dirty="0" smtClean="0"/>
              <a:t> Manufactory (French, 1740–present) </a:t>
            </a:r>
          </a:p>
          <a:p>
            <a:r>
              <a:rPr lang="en-US" dirty="0" smtClean="0"/>
              <a:t>Modeler: Jean-Claude </a:t>
            </a:r>
            <a:r>
              <a:rPr lang="en-US" dirty="0" err="1" smtClean="0"/>
              <a:t>Duplessis</a:t>
            </a:r>
            <a:r>
              <a:rPr lang="en-US" dirty="0" smtClean="0"/>
              <a:t> (ca. 1695–1774, active 1748–74) Decorator: Attributed to Charles-Nicolas </a:t>
            </a:r>
            <a:r>
              <a:rPr lang="en-US" dirty="0" err="1" smtClean="0"/>
              <a:t>Dodin</a:t>
            </a:r>
            <a:r>
              <a:rPr lang="en-US" dirty="0" smtClean="0"/>
              <a:t> (1734–1803) Date: 1756–57 Culture: French, </a:t>
            </a:r>
            <a:r>
              <a:rPr lang="en-US" dirty="0" err="1" smtClean="0"/>
              <a:t>Sèvres</a:t>
            </a:r>
            <a:r>
              <a:rPr lang="en-US" dirty="0" smtClean="0"/>
              <a:t> Medium: Soft-paste porcelain Dimensions: Overall, body with lid (confirmed): 12 3/16 x 14 1/4 x 7 3/4 in. (31 x 36.2 x 19.7 cm); Overall, base (confirmed): 2 5/16 x 9 x 5 1/4 in. (5.9 x 22.9 x 13.3 cm); Height assembled (confirmed): 14 1/8 in. (35.9 cm) Classification: Ceramics-Porcelain Credit Line: Gift of Samuel H. Kress Foundation, 1958 Accession Number: 58.75.88a–c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4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1826</Words>
  <Application>Microsoft Macintosh PowerPoint</Application>
  <PresentationFormat>Custom</PresentationFormat>
  <Paragraphs>110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Rockin’ Rococo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Rockin’ Rococo</dc:title>
  <dc:creator>Morse, Ms. Megan Mari Elizabeth</dc:creator>
  <cp:lastModifiedBy>Megan Morse</cp:lastModifiedBy>
  <cp:revision>29</cp:revision>
  <dcterms:created xsi:type="dcterms:W3CDTF">2014-04-02T18:00:58Z</dcterms:created>
  <dcterms:modified xsi:type="dcterms:W3CDTF">2014-11-18T02:05:18Z</dcterms:modified>
</cp:coreProperties>
</file>