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Raleway"/>
      <p:regular r:id="rId33"/>
      <p:bold r:id="rId34"/>
      <p:italic r:id="rId35"/>
      <p:boldItalic r:id="rId36"/>
    </p:embeddedFont>
    <p:embeddedFont>
      <p:font typeface="Lato"/>
      <p:regular r:id="rId37"/>
      <p:bold r:id="rId38"/>
      <p:italic r:id="rId39"/>
      <p:boldItalic r:id="rId40"/>
    </p:embeddedFont>
    <p:embeddedFont>
      <p:font typeface="Raleway Light"/>
      <p:regular r:id="rId41"/>
      <p:bold r:id="rId42"/>
      <p:italic r:id="rId43"/>
      <p:boldItalic r:id="rId44"/>
    </p:embeddedFont>
    <p:embeddedFont>
      <p:font typeface="Bree Serif"/>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2" Type="http://schemas.openxmlformats.org/officeDocument/2006/relationships/font" Target="fonts/RalewayLight-bold.fntdata"/><Relationship Id="rId41" Type="http://schemas.openxmlformats.org/officeDocument/2006/relationships/font" Target="fonts/RalewayLight-regular.fntdata"/><Relationship Id="rId22" Type="http://schemas.openxmlformats.org/officeDocument/2006/relationships/slide" Target="slides/slide18.xml"/><Relationship Id="rId44" Type="http://schemas.openxmlformats.org/officeDocument/2006/relationships/font" Target="fonts/RalewayLight-boldItalic.fntdata"/><Relationship Id="rId21" Type="http://schemas.openxmlformats.org/officeDocument/2006/relationships/slide" Target="slides/slide17.xml"/><Relationship Id="rId43" Type="http://schemas.openxmlformats.org/officeDocument/2006/relationships/font" Target="fonts/RalewayLight-italic.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BreeSerif-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rIns="91425" wrap="square" tIns="91425"/>
          <a:lstStyle>
            <a:lvl1pPr lvl="0">
              <a:spcBef>
                <a:spcPts val="0"/>
              </a:spcBef>
              <a:buClr>
                <a:schemeClr val="dk2"/>
              </a:buClr>
              <a:buSzPct val="100000"/>
              <a:defRPr sz="4200">
                <a:solidFill>
                  <a:schemeClr val="dk2"/>
                </a:solidFill>
              </a:defRPr>
            </a:lvl1pPr>
            <a:lvl2pPr lvl="1">
              <a:spcBef>
                <a:spcPts val="0"/>
              </a:spcBef>
              <a:buClr>
                <a:schemeClr val="dk2"/>
              </a:buClr>
              <a:buSzPct val="100000"/>
              <a:defRPr sz="4200">
                <a:solidFill>
                  <a:schemeClr val="dk2"/>
                </a:solidFill>
              </a:defRPr>
            </a:lvl2pPr>
            <a:lvl3pPr lvl="2">
              <a:spcBef>
                <a:spcPts val="0"/>
              </a:spcBef>
              <a:buClr>
                <a:schemeClr val="dk2"/>
              </a:buClr>
              <a:buSzPct val="100000"/>
              <a:defRPr sz="4200">
                <a:solidFill>
                  <a:schemeClr val="dk2"/>
                </a:solidFill>
              </a:defRPr>
            </a:lvl3pPr>
            <a:lvl4pPr lvl="3">
              <a:spcBef>
                <a:spcPts val="0"/>
              </a:spcBef>
              <a:buClr>
                <a:schemeClr val="dk2"/>
              </a:buClr>
              <a:buSzPct val="100000"/>
              <a:defRPr sz="4200">
                <a:solidFill>
                  <a:schemeClr val="dk2"/>
                </a:solidFill>
              </a:defRPr>
            </a:lvl4pPr>
            <a:lvl5pPr lvl="4">
              <a:spcBef>
                <a:spcPts val="0"/>
              </a:spcBef>
              <a:buClr>
                <a:schemeClr val="dk2"/>
              </a:buClr>
              <a:buSzPct val="100000"/>
              <a:defRPr sz="4200">
                <a:solidFill>
                  <a:schemeClr val="dk2"/>
                </a:solidFill>
              </a:defRPr>
            </a:lvl5pPr>
            <a:lvl6pPr lvl="5">
              <a:spcBef>
                <a:spcPts val="0"/>
              </a:spcBef>
              <a:buClr>
                <a:schemeClr val="dk2"/>
              </a:buClr>
              <a:buSzPct val="100000"/>
              <a:defRPr sz="4200">
                <a:solidFill>
                  <a:schemeClr val="dk2"/>
                </a:solidFill>
              </a:defRPr>
            </a:lvl6pPr>
            <a:lvl7pPr lvl="6">
              <a:spcBef>
                <a:spcPts val="0"/>
              </a:spcBef>
              <a:buClr>
                <a:schemeClr val="dk2"/>
              </a:buClr>
              <a:buSzPct val="100000"/>
              <a:defRPr sz="4200">
                <a:solidFill>
                  <a:schemeClr val="dk2"/>
                </a:solidFill>
              </a:defRPr>
            </a:lvl7pPr>
            <a:lvl8pPr lvl="7">
              <a:spcBef>
                <a:spcPts val="0"/>
              </a:spcBef>
              <a:buClr>
                <a:schemeClr val="dk2"/>
              </a:buClr>
              <a:buSzPct val="100000"/>
              <a:defRPr sz="4200">
                <a:solidFill>
                  <a:schemeClr val="dk2"/>
                </a:solidFill>
              </a:defRPr>
            </a:lvl8pPr>
            <a:lvl9pPr lvl="8">
              <a:spcBef>
                <a:spcPts val="0"/>
              </a:spcBef>
              <a:buClr>
                <a:schemeClr val="dk2"/>
              </a:buClr>
              <a:buSzPct val="100000"/>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rIns="91425" wrap="square" tIns="91425"/>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77" name="Shape 77"/>
          <p:cNvSpPr txBox="1"/>
          <p:nvPr>
            <p:ph type="title"/>
          </p:nvPr>
        </p:nvSpPr>
        <p:spPr>
          <a:xfrm>
            <a:off x="729450" y="733950"/>
            <a:ext cx="7688400" cy="1244700"/>
          </a:xfrm>
          <a:prstGeom prst="rect">
            <a:avLst/>
          </a:prstGeom>
        </p:spPr>
        <p:txBody>
          <a:bodyPr anchorCtr="0" anchor="t" bIns="91425" lIns="91425" rIns="91425" wrap="square" tIns="91425"/>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p:txBody>
      </p:sp>
      <p:sp>
        <p:nvSpPr>
          <p:cNvPr id="78" name="Shape 78"/>
          <p:cNvSpPr txBox="1"/>
          <p:nvPr>
            <p:ph idx="1" type="body"/>
          </p:nvPr>
        </p:nvSpPr>
        <p:spPr>
          <a:xfrm>
            <a:off x="729450" y="2272888"/>
            <a:ext cx="7688400" cy="15804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rIns="91425" wrap="square" tIns="91425"/>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rIns="91425" wrap="square" tIns="91425"/>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rIns="91425" wrap="square" tIns="91425"/>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rIns="91425" wrap="square" tIns="91425"/>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SzPct val="100000"/>
              <a:buFont typeface="Raleway"/>
              <a:buNone/>
              <a:defRPr b="1" sz="2800">
                <a:latin typeface="Raleway"/>
                <a:ea typeface="Raleway"/>
                <a:cs typeface="Raleway"/>
                <a:sym typeface="Raleway"/>
              </a:defRPr>
            </a:lvl1pPr>
            <a:lvl2pPr lvl="1">
              <a:spcBef>
                <a:spcPts val="0"/>
              </a:spcBef>
              <a:buSzPct val="100000"/>
              <a:buFont typeface="Raleway"/>
              <a:buNone/>
              <a:defRPr b="1" sz="2800">
                <a:latin typeface="Raleway"/>
                <a:ea typeface="Raleway"/>
                <a:cs typeface="Raleway"/>
                <a:sym typeface="Raleway"/>
              </a:defRPr>
            </a:lvl2pPr>
            <a:lvl3pPr lvl="2">
              <a:spcBef>
                <a:spcPts val="0"/>
              </a:spcBef>
              <a:buSzPct val="100000"/>
              <a:buFont typeface="Raleway"/>
              <a:buNone/>
              <a:defRPr b="1" sz="2800">
                <a:latin typeface="Raleway"/>
                <a:ea typeface="Raleway"/>
                <a:cs typeface="Raleway"/>
                <a:sym typeface="Raleway"/>
              </a:defRPr>
            </a:lvl3pPr>
            <a:lvl4pPr lvl="3">
              <a:spcBef>
                <a:spcPts val="0"/>
              </a:spcBef>
              <a:buSzPct val="100000"/>
              <a:buFont typeface="Raleway"/>
              <a:buNone/>
              <a:defRPr b="1" sz="2800">
                <a:latin typeface="Raleway"/>
                <a:ea typeface="Raleway"/>
                <a:cs typeface="Raleway"/>
                <a:sym typeface="Raleway"/>
              </a:defRPr>
            </a:lvl4pPr>
            <a:lvl5pPr lvl="4">
              <a:spcBef>
                <a:spcPts val="0"/>
              </a:spcBef>
              <a:buSzPct val="100000"/>
              <a:buFont typeface="Raleway"/>
              <a:buNone/>
              <a:defRPr b="1" sz="2800">
                <a:latin typeface="Raleway"/>
                <a:ea typeface="Raleway"/>
                <a:cs typeface="Raleway"/>
                <a:sym typeface="Raleway"/>
              </a:defRPr>
            </a:lvl5pPr>
            <a:lvl6pPr lvl="5">
              <a:spcBef>
                <a:spcPts val="0"/>
              </a:spcBef>
              <a:buSzPct val="100000"/>
              <a:buFont typeface="Raleway"/>
              <a:buNone/>
              <a:defRPr b="1" sz="2800">
                <a:latin typeface="Raleway"/>
                <a:ea typeface="Raleway"/>
                <a:cs typeface="Raleway"/>
                <a:sym typeface="Raleway"/>
              </a:defRPr>
            </a:lvl6pPr>
            <a:lvl7pPr lvl="6">
              <a:spcBef>
                <a:spcPts val="0"/>
              </a:spcBef>
              <a:buSzPct val="100000"/>
              <a:buFont typeface="Raleway"/>
              <a:buNone/>
              <a:defRPr b="1" sz="2800">
                <a:latin typeface="Raleway"/>
                <a:ea typeface="Raleway"/>
                <a:cs typeface="Raleway"/>
                <a:sym typeface="Raleway"/>
              </a:defRPr>
            </a:lvl7pPr>
            <a:lvl8pPr lvl="7">
              <a:spcBef>
                <a:spcPts val="0"/>
              </a:spcBef>
              <a:buSzPct val="100000"/>
              <a:buFont typeface="Raleway"/>
              <a:buNone/>
              <a:defRPr b="1" sz="2800">
                <a:latin typeface="Raleway"/>
                <a:ea typeface="Raleway"/>
                <a:cs typeface="Raleway"/>
                <a:sym typeface="Raleway"/>
              </a:defRPr>
            </a:lvl8pPr>
            <a:lvl9pPr lvl="8">
              <a:spcBef>
                <a:spcPts val="0"/>
              </a:spcBef>
              <a:buSzPct val="1000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DVDm4_3L2Co"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3.jp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HffWFd_6bJ0" TargetMode="Externa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3.jpg"/><Relationship Id="rId5"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DBRZ-lF3t6s" TargetMode="Externa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huffingtonpost.com/laura-m-brown/facebook-etiquette_b_5268789.html" TargetMode="External"/><Relationship Id="rId4" Type="http://schemas.openxmlformats.org/officeDocument/2006/relationships/hyperlink" Target="https://www.huffingtonpost.com/laura-m-brown/facebook-etiquette_b_5268789.html" TargetMode="External"/><Relationship Id="rId5" Type="http://schemas.openxmlformats.org/officeDocument/2006/relationships/hyperlink" Target="https://www.statista.com/topics/2882/snapchat/" TargetMode="External"/><Relationship Id="rId6" Type="http://schemas.openxmlformats.org/officeDocument/2006/relationships/hyperlink" Target="https://www.socialmediaexaminer.com/how-to-use-snapchat-for-business/" TargetMode="External"/><Relationship Id="rId7" Type="http://schemas.openxmlformats.org/officeDocument/2006/relationships/hyperlink" Target="http://curious.stratford.edu/2017/08/03/dos-and-donts-of-instagram/" TargetMode="External"/><Relationship Id="rId8"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hyperlink" Target="http://instagram.com/muradosman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rIns="91425" wrap="square" tIns="91425">
            <a:noAutofit/>
          </a:bodyPr>
          <a:lstStyle/>
          <a:p>
            <a:pPr lvl="0" algn="ctr">
              <a:spcBef>
                <a:spcPts val="0"/>
              </a:spcBef>
              <a:buNone/>
            </a:pPr>
            <a:r>
              <a:rPr lang="en"/>
              <a:t>SOCIAL MEDIA</a:t>
            </a:r>
          </a:p>
        </p:txBody>
      </p:sp>
      <p:sp>
        <p:nvSpPr>
          <p:cNvPr id="87" name="Shape 87"/>
          <p:cNvSpPr txBox="1"/>
          <p:nvPr>
            <p:ph idx="1" type="subTitle"/>
          </p:nvPr>
        </p:nvSpPr>
        <p:spPr>
          <a:xfrm>
            <a:off x="593602" y="4463500"/>
            <a:ext cx="7688100" cy="541200"/>
          </a:xfrm>
          <a:prstGeom prst="rect">
            <a:avLst/>
          </a:prstGeom>
        </p:spPr>
        <p:txBody>
          <a:bodyPr anchorCtr="0" anchor="t" bIns="91425" lIns="91425" rIns="91425" wrap="square" tIns="91425">
            <a:noAutofit/>
          </a:bodyPr>
          <a:lstStyle/>
          <a:p>
            <a:pPr lvl="0" algn="ctr">
              <a:spcBef>
                <a:spcPts val="0"/>
              </a:spcBef>
              <a:buNone/>
            </a:pPr>
            <a:r>
              <a:rPr lang="en"/>
              <a:t>CHRISTIAN, XAVIER, FRANCY, LANYU.</a:t>
            </a:r>
          </a:p>
        </p:txBody>
      </p:sp>
      <p:pic>
        <p:nvPicPr>
          <p:cNvPr descr="1-2-facebook-download-png.png" id="88" name="Shape 88"/>
          <p:cNvPicPr preferRelativeResize="0"/>
          <p:nvPr/>
        </p:nvPicPr>
        <p:blipFill>
          <a:blip r:embed="rId3">
            <a:alphaModFix/>
          </a:blip>
          <a:stretch>
            <a:fillRect/>
          </a:stretch>
        </p:blipFill>
        <p:spPr>
          <a:xfrm>
            <a:off x="3528225" y="2501075"/>
            <a:ext cx="1580950" cy="1580950"/>
          </a:xfrm>
          <a:prstGeom prst="rect">
            <a:avLst/>
          </a:prstGeom>
          <a:noFill/>
          <a:ln>
            <a:noFill/>
          </a:ln>
        </p:spPr>
      </p:pic>
      <p:pic>
        <p:nvPicPr>
          <p:cNvPr descr="2-2-twitter-png-file-thumb.png" id="89" name="Shape 89"/>
          <p:cNvPicPr preferRelativeResize="0"/>
          <p:nvPr/>
        </p:nvPicPr>
        <p:blipFill>
          <a:blip r:embed="rId4">
            <a:alphaModFix/>
          </a:blip>
          <a:stretch>
            <a:fillRect/>
          </a:stretch>
        </p:blipFill>
        <p:spPr>
          <a:xfrm>
            <a:off x="185975" y="2542702"/>
            <a:ext cx="1412300" cy="1412300"/>
          </a:xfrm>
          <a:prstGeom prst="rect">
            <a:avLst/>
          </a:prstGeom>
          <a:noFill/>
          <a:ln>
            <a:noFill/>
          </a:ln>
        </p:spPr>
      </p:pic>
      <p:pic>
        <p:nvPicPr>
          <p:cNvPr descr="instagram_PNG11.png" id="90" name="Shape 90"/>
          <p:cNvPicPr preferRelativeResize="0"/>
          <p:nvPr/>
        </p:nvPicPr>
        <p:blipFill>
          <a:blip r:embed="rId5">
            <a:alphaModFix/>
          </a:blip>
          <a:stretch>
            <a:fillRect/>
          </a:stretch>
        </p:blipFill>
        <p:spPr>
          <a:xfrm>
            <a:off x="1916875" y="2543399"/>
            <a:ext cx="1412301" cy="1410901"/>
          </a:xfrm>
          <a:prstGeom prst="rect">
            <a:avLst/>
          </a:prstGeom>
          <a:noFill/>
          <a:ln>
            <a:noFill/>
          </a:ln>
        </p:spPr>
      </p:pic>
      <p:pic>
        <p:nvPicPr>
          <p:cNvPr descr="LinkedIn_logo_initials.png" id="91" name="Shape 91"/>
          <p:cNvPicPr preferRelativeResize="0"/>
          <p:nvPr/>
        </p:nvPicPr>
        <p:blipFill>
          <a:blip r:embed="rId6">
            <a:alphaModFix/>
          </a:blip>
          <a:stretch>
            <a:fillRect/>
          </a:stretch>
        </p:blipFill>
        <p:spPr>
          <a:xfrm>
            <a:off x="5422875" y="2542700"/>
            <a:ext cx="1412300" cy="1412300"/>
          </a:xfrm>
          <a:prstGeom prst="rect">
            <a:avLst/>
          </a:prstGeom>
          <a:noFill/>
          <a:ln>
            <a:noFill/>
          </a:ln>
        </p:spPr>
      </p:pic>
      <p:pic>
        <p:nvPicPr>
          <p:cNvPr descr="snapcode-300x300.png" id="92" name="Shape 92"/>
          <p:cNvPicPr preferRelativeResize="0"/>
          <p:nvPr/>
        </p:nvPicPr>
        <p:blipFill>
          <a:blip r:embed="rId7">
            <a:alphaModFix/>
          </a:blip>
          <a:stretch>
            <a:fillRect/>
          </a:stretch>
        </p:blipFill>
        <p:spPr>
          <a:xfrm>
            <a:off x="7148875" y="2585400"/>
            <a:ext cx="1412300" cy="141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It can happen to </a:t>
            </a:r>
            <a:r>
              <a:rPr i="1" lang="en"/>
              <a:t>anyone</a:t>
            </a:r>
            <a:r>
              <a:rPr lang="en"/>
              <a:t>...</a:t>
            </a:r>
          </a:p>
        </p:txBody>
      </p:sp>
      <p:sp>
        <p:nvSpPr>
          <p:cNvPr descr="10 High-Profile Social Media Gaffes  Can you use terrorism to sell breakfast cereal? Do sexually suggestive tweets help politicians? Find out with these 10 high-profile social media gaffes.  10 Stupid Publicity Stunts: https://www.youtube.com/watch?v=dmSaW6u_x1g&amp;list=PLec1lxRhYOzuKn4EmcbMmDcTUBOnIJZcX&amp;index=160  10 Embarrassing Political Fails: https://www.youtube.com/watch?v=vSjrHYDyD5o&amp;index=43&amp;list=PLec1lxRhYOzuYldExemeSejUAvKEklUYD  10 Mind Blowing Facts About The Internet: https://www.youtube.com/watch?v=G-xsp11WpfI&amp;index=49&amp;list=PLec1lxRhYOzuYldExemeSejUAvKEklUYD  Music = Crazy Dance by Gareth Johnson  Click to Subscribe.. http://bit.ly/WTVC4x  Where else to find All Time 10s...  Facebook: http://ow.ly/3FNFR  Twitter: http://ow.ly/3FNMk  Minds:  http://www.minds.com/Alltime10s  Here are our 10 favorite videos from 2013.. Hope you have enjoyed them! :D -  https://www.youtube.com/playlist?list=PLec1lxRhYOzvM9EGqneSSWZTdn7WFlR63" id="168" name="Shape 168" title="10 High-Profile Social Media Mistakes">
            <a:hlinkClick r:id="rId3"/>
          </p:cNvPr>
          <p:cNvSpPr/>
          <p:nvPr/>
        </p:nvSpPr>
        <p:spPr>
          <a:xfrm>
            <a:off x="2583900" y="1952400"/>
            <a:ext cx="3979800" cy="298485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Twitter</a:t>
            </a:r>
          </a:p>
        </p:txBody>
      </p:sp>
      <p:sp>
        <p:nvSpPr>
          <p:cNvPr id="174" name="Shape 174"/>
          <p:cNvSpPr txBox="1"/>
          <p:nvPr>
            <p:ph idx="1" type="body"/>
          </p:nvPr>
        </p:nvSpPr>
        <p:spPr>
          <a:xfrm>
            <a:off x="729450" y="2078875"/>
            <a:ext cx="7688700" cy="2919000"/>
          </a:xfrm>
          <a:prstGeom prst="rect">
            <a:avLst/>
          </a:prstGeom>
        </p:spPr>
        <p:txBody>
          <a:bodyPr anchorCtr="0" anchor="t" bIns="91425" lIns="91425" rIns="91425" wrap="square" tIns="91425">
            <a:noAutofit/>
          </a:bodyPr>
          <a:lstStyle/>
          <a:p>
            <a:pPr indent="457200" lvl="0" rtl="0">
              <a:spcBef>
                <a:spcPts val="0"/>
              </a:spcBef>
              <a:buNone/>
            </a:pPr>
            <a:r>
              <a:rPr lang="en" sz="1200">
                <a:solidFill>
                  <a:srgbClr val="000000"/>
                </a:solidFill>
                <a:latin typeface="Raleway"/>
                <a:ea typeface="Raleway"/>
                <a:cs typeface="Raleway"/>
                <a:sym typeface="Raleway"/>
              </a:rPr>
              <a:t>Founded by Jack Dorsey</a:t>
            </a:r>
          </a:p>
          <a:p>
            <a:pPr indent="457200" lvl="0">
              <a:spcBef>
                <a:spcPts val="0"/>
              </a:spcBef>
              <a:buNone/>
            </a:pPr>
            <a:r>
              <a:rPr lang="en" sz="1200">
                <a:solidFill>
                  <a:srgbClr val="000000"/>
                </a:solidFill>
                <a:latin typeface="Raleway"/>
                <a:ea typeface="Raleway"/>
                <a:cs typeface="Raleway"/>
                <a:sym typeface="Raleway"/>
              </a:rPr>
              <a:t>Started in 2006</a:t>
            </a:r>
          </a:p>
          <a:p>
            <a:pPr indent="457200" lvl="0" rtl="0">
              <a:spcBef>
                <a:spcPts val="0"/>
              </a:spcBef>
              <a:buNone/>
            </a:pPr>
            <a:r>
              <a:rPr lang="en" sz="1200">
                <a:solidFill>
                  <a:srgbClr val="000000"/>
                </a:solidFill>
                <a:latin typeface="Raleway"/>
                <a:ea typeface="Raleway"/>
                <a:cs typeface="Raleway"/>
                <a:sym typeface="Raleway"/>
              </a:rPr>
              <a:t>First Tweet, March 21 2006</a:t>
            </a:r>
          </a:p>
          <a:p>
            <a:pPr indent="457200" lvl="0" rtl="0">
              <a:spcBef>
                <a:spcPts val="0"/>
              </a:spcBef>
              <a:buNone/>
            </a:pPr>
            <a:r>
              <a:rPr lang="en" sz="1200">
                <a:solidFill>
                  <a:srgbClr val="000000"/>
                </a:solidFill>
                <a:latin typeface="Raleway"/>
                <a:ea typeface="Raleway"/>
                <a:cs typeface="Raleway"/>
                <a:sym typeface="Raleway"/>
              </a:rPr>
              <a:t>Open to public, July 15 2007</a:t>
            </a:r>
          </a:p>
          <a:p>
            <a:pPr indent="457200" lvl="0" rtl="0">
              <a:spcBef>
                <a:spcPts val="0"/>
              </a:spcBef>
              <a:buNone/>
            </a:pPr>
            <a:r>
              <a:rPr lang="en" sz="1200">
                <a:solidFill>
                  <a:srgbClr val="000000"/>
                </a:solidFill>
                <a:latin typeface="Raleway"/>
                <a:ea typeface="Raleway"/>
                <a:cs typeface="Raleway"/>
                <a:sym typeface="Raleway"/>
              </a:rPr>
              <a:t>Introduced to the hashtag in 2007 </a:t>
            </a:r>
          </a:p>
          <a:p>
            <a:pPr indent="457200" lvl="0" rtl="0">
              <a:spcBef>
                <a:spcPts val="0"/>
              </a:spcBef>
              <a:buNone/>
            </a:pPr>
            <a:r>
              <a:rPr lang="en" sz="1200">
                <a:solidFill>
                  <a:srgbClr val="000000"/>
                </a:solidFill>
                <a:latin typeface="Raleway"/>
                <a:ea typeface="Raleway"/>
                <a:cs typeface="Raleway"/>
                <a:sym typeface="Raleway"/>
              </a:rPr>
              <a:t>328 million active users</a:t>
            </a:r>
          </a:p>
          <a:p>
            <a:pPr indent="457200" lvl="0">
              <a:spcBef>
                <a:spcPts val="0"/>
              </a:spcBef>
              <a:buNone/>
            </a:pPr>
            <a:r>
              <a:rPr lang="en" sz="1200">
                <a:solidFill>
                  <a:srgbClr val="000000"/>
                </a:solidFill>
                <a:latin typeface="Raleway"/>
                <a:ea typeface="Raleway"/>
                <a:cs typeface="Raleway"/>
                <a:sym typeface="Raleway"/>
              </a:rPr>
              <a:t>500 million tweets sent out per day</a:t>
            </a:r>
          </a:p>
          <a:p>
            <a:pPr lvl="0">
              <a:spcBef>
                <a:spcPts val="0"/>
              </a:spcBef>
              <a:buNone/>
            </a:pPr>
            <a:r>
              <a:t/>
            </a:r>
            <a:endParaRPr>
              <a:solidFill>
                <a:srgbClr val="000000"/>
              </a:solidFill>
              <a:latin typeface="Raleway"/>
              <a:ea typeface="Raleway"/>
              <a:cs typeface="Raleway"/>
              <a:sym typeface="Raleway"/>
            </a:endParaRPr>
          </a:p>
          <a:p>
            <a:pPr lvl="0">
              <a:spcBef>
                <a:spcPts val="0"/>
              </a:spcBef>
              <a:buNone/>
            </a:pPr>
            <a:r>
              <a:t/>
            </a:r>
            <a:endParaRPr>
              <a:solidFill>
                <a:srgbClr val="000000"/>
              </a:solidFill>
              <a:latin typeface="Raleway"/>
              <a:ea typeface="Raleway"/>
              <a:cs typeface="Raleway"/>
              <a:sym typeface="Raleway"/>
            </a:endParaRPr>
          </a:p>
        </p:txBody>
      </p:sp>
      <p:pic>
        <p:nvPicPr>
          <p:cNvPr id="175" name="Shape 175"/>
          <p:cNvPicPr preferRelativeResize="0"/>
          <p:nvPr/>
        </p:nvPicPr>
        <p:blipFill>
          <a:blip r:embed="rId3">
            <a:alphaModFix/>
          </a:blip>
          <a:stretch>
            <a:fillRect/>
          </a:stretch>
        </p:blipFill>
        <p:spPr>
          <a:xfrm>
            <a:off x="2905971" y="828572"/>
            <a:ext cx="5512180" cy="1025275"/>
          </a:xfrm>
          <a:prstGeom prst="rect">
            <a:avLst/>
          </a:prstGeom>
          <a:noFill/>
          <a:ln>
            <a:noFill/>
          </a:ln>
        </p:spPr>
      </p:pic>
      <p:pic>
        <p:nvPicPr>
          <p:cNvPr id="176" name="Shape 176"/>
          <p:cNvPicPr preferRelativeResize="0"/>
          <p:nvPr/>
        </p:nvPicPr>
        <p:blipFill>
          <a:blip r:embed="rId4">
            <a:alphaModFix/>
          </a:blip>
          <a:stretch>
            <a:fillRect/>
          </a:stretch>
        </p:blipFill>
        <p:spPr>
          <a:xfrm>
            <a:off x="906200" y="2159125"/>
            <a:ext cx="223549" cy="223549"/>
          </a:xfrm>
          <a:prstGeom prst="rect">
            <a:avLst/>
          </a:prstGeom>
          <a:noFill/>
          <a:ln>
            <a:noFill/>
          </a:ln>
        </p:spPr>
      </p:pic>
      <p:pic>
        <p:nvPicPr>
          <p:cNvPr id="177" name="Shape 177"/>
          <p:cNvPicPr preferRelativeResize="0"/>
          <p:nvPr/>
        </p:nvPicPr>
        <p:blipFill>
          <a:blip r:embed="rId5">
            <a:alphaModFix/>
          </a:blip>
          <a:stretch>
            <a:fillRect/>
          </a:stretch>
        </p:blipFill>
        <p:spPr>
          <a:xfrm>
            <a:off x="906200" y="2562825"/>
            <a:ext cx="223549" cy="223549"/>
          </a:xfrm>
          <a:prstGeom prst="rect">
            <a:avLst/>
          </a:prstGeom>
          <a:noFill/>
          <a:ln>
            <a:noFill/>
          </a:ln>
        </p:spPr>
      </p:pic>
      <p:pic>
        <p:nvPicPr>
          <p:cNvPr id="178" name="Shape 178"/>
          <p:cNvPicPr preferRelativeResize="0"/>
          <p:nvPr/>
        </p:nvPicPr>
        <p:blipFill>
          <a:blip r:embed="rId6">
            <a:alphaModFix/>
          </a:blip>
          <a:stretch>
            <a:fillRect/>
          </a:stretch>
        </p:blipFill>
        <p:spPr>
          <a:xfrm>
            <a:off x="906200" y="2966525"/>
            <a:ext cx="223549" cy="223549"/>
          </a:xfrm>
          <a:prstGeom prst="rect">
            <a:avLst/>
          </a:prstGeom>
          <a:noFill/>
          <a:ln>
            <a:noFill/>
          </a:ln>
        </p:spPr>
      </p:pic>
      <p:pic>
        <p:nvPicPr>
          <p:cNvPr id="179" name="Shape 179"/>
          <p:cNvPicPr preferRelativeResize="0"/>
          <p:nvPr/>
        </p:nvPicPr>
        <p:blipFill>
          <a:blip r:embed="rId7">
            <a:alphaModFix/>
          </a:blip>
          <a:stretch>
            <a:fillRect/>
          </a:stretch>
        </p:blipFill>
        <p:spPr>
          <a:xfrm>
            <a:off x="4339750" y="2621275"/>
            <a:ext cx="4804251" cy="2522225"/>
          </a:xfrm>
          <a:prstGeom prst="rect">
            <a:avLst/>
          </a:prstGeom>
          <a:noFill/>
          <a:ln>
            <a:noFill/>
          </a:ln>
        </p:spPr>
      </p:pic>
      <p:pic>
        <p:nvPicPr>
          <p:cNvPr id="180" name="Shape 180"/>
          <p:cNvPicPr preferRelativeResize="0"/>
          <p:nvPr/>
        </p:nvPicPr>
        <p:blipFill>
          <a:blip r:embed="rId6">
            <a:alphaModFix/>
          </a:blip>
          <a:stretch>
            <a:fillRect/>
          </a:stretch>
        </p:blipFill>
        <p:spPr>
          <a:xfrm>
            <a:off x="906200" y="3370225"/>
            <a:ext cx="223549" cy="223549"/>
          </a:xfrm>
          <a:prstGeom prst="rect">
            <a:avLst/>
          </a:prstGeom>
          <a:noFill/>
          <a:ln>
            <a:noFill/>
          </a:ln>
        </p:spPr>
      </p:pic>
      <p:pic>
        <p:nvPicPr>
          <p:cNvPr id="181" name="Shape 181"/>
          <p:cNvPicPr preferRelativeResize="0"/>
          <p:nvPr/>
        </p:nvPicPr>
        <p:blipFill>
          <a:blip r:embed="rId6">
            <a:alphaModFix/>
          </a:blip>
          <a:stretch>
            <a:fillRect/>
          </a:stretch>
        </p:blipFill>
        <p:spPr>
          <a:xfrm>
            <a:off x="906200" y="3773925"/>
            <a:ext cx="223549" cy="223549"/>
          </a:xfrm>
          <a:prstGeom prst="rect">
            <a:avLst/>
          </a:prstGeom>
          <a:noFill/>
          <a:ln>
            <a:noFill/>
          </a:ln>
        </p:spPr>
      </p:pic>
      <p:pic>
        <p:nvPicPr>
          <p:cNvPr id="182" name="Shape 182"/>
          <p:cNvPicPr preferRelativeResize="0"/>
          <p:nvPr/>
        </p:nvPicPr>
        <p:blipFill>
          <a:blip r:embed="rId6">
            <a:alphaModFix/>
          </a:blip>
          <a:stretch>
            <a:fillRect/>
          </a:stretch>
        </p:blipFill>
        <p:spPr>
          <a:xfrm>
            <a:off x="906200" y="4177625"/>
            <a:ext cx="223549" cy="223549"/>
          </a:xfrm>
          <a:prstGeom prst="rect">
            <a:avLst/>
          </a:prstGeom>
          <a:noFill/>
          <a:ln>
            <a:noFill/>
          </a:ln>
        </p:spPr>
      </p:pic>
      <p:pic>
        <p:nvPicPr>
          <p:cNvPr id="183" name="Shape 183"/>
          <p:cNvPicPr preferRelativeResize="0"/>
          <p:nvPr/>
        </p:nvPicPr>
        <p:blipFill>
          <a:blip r:embed="rId6">
            <a:alphaModFix/>
          </a:blip>
          <a:stretch>
            <a:fillRect/>
          </a:stretch>
        </p:blipFill>
        <p:spPr>
          <a:xfrm>
            <a:off x="906200" y="4616975"/>
            <a:ext cx="223549" cy="223549"/>
          </a:xfrm>
          <a:prstGeom prst="rect">
            <a:avLst/>
          </a:prstGeom>
          <a:noFill/>
          <a:ln>
            <a:noFill/>
          </a:ln>
        </p:spPr>
      </p:pic>
      <p:pic>
        <p:nvPicPr>
          <p:cNvPr id="184" name="Shape 184"/>
          <p:cNvPicPr preferRelativeResize="0"/>
          <p:nvPr/>
        </p:nvPicPr>
        <p:blipFill>
          <a:blip r:embed="rId8">
            <a:alphaModFix/>
          </a:blip>
          <a:stretch>
            <a:fillRect/>
          </a:stretch>
        </p:blipFill>
        <p:spPr>
          <a:xfrm>
            <a:off x="5501351" y="1887188"/>
            <a:ext cx="2240549" cy="76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Do’s and don’ts of Twitter</a:t>
            </a:r>
          </a:p>
        </p:txBody>
      </p:sp>
      <p:sp>
        <p:nvSpPr>
          <p:cNvPr id="190" name="Shape 190"/>
          <p:cNvSpPr txBox="1"/>
          <p:nvPr>
            <p:ph idx="1" type="body"/>
          </p:nvPr>
        </p:nvSpPr>
        <p:spPr>
          <a:xfrm>
            <a:off x="554450" y="2077200"/>
            <a:ext cx="3842400" cy="3066300"/>
          </a:xfrm>
          <a:prstGeom prst="rect">
            <a:avLst/>
          </a:prstGeom>
        </p:spPr>
        <p:txBody>
          <a:bodyPr anchorCtr="0" anchor="t" bIns="91425" lIns="91425" rIns="91425" wrap="square" tIns="91425">
            <a:noAutofit/>
          </a:bodyPr>
          <a:lstStyle/>
          <a:p>
            <a:pPr lvl="0">
              <a:spcBef>
                <a:spcPts val="0"/>
              </a:spcBef>
              <a:buNone/>
            </a:pPr>
            <a:r>
              <a:rPr b="1" lang="en" sz="1400" u="sng">
                <a:solidFill>
                  <a:srgbClr val="00C2F5"/>
                </a:solidFill>
                <a:latin typeface="Raleway"/>
                <a:ea typeface="Raleway"/>
                <a:cs typeface="Raleway"/>
                <a:sym typeface="Raleway"/>
              </a:rPr>
              <a:t>Do’s</a:t>
            </a:r>
          </a:p>
          <a:p>
            <a:pPr indent="457200" lvl="0">
              <a:spcBef>
                <a:spcPts val="0"/>
              </a:spcBef>
              <a:buNone/>
            </a:pPr>
            <a:r>
              <a:rPr lang="en" sz="1200">
                <a:solidFill>
                  <a:srgbClr val="333333"/>
                </a:solidFill>
                <a:highlight>
                  <a:srgbClr val="FFFFFF"/>
                </a:highlight>
                <a:latin typeface="Raleway"/>
                <a:ea typeface="Raleway"/>
                <a:cs typeface="Raleway"/>
                <a:sym typeface="Raleway"/>
              </a:rPr>
              <a:t>DO include media (photos/videos)</a:t>
            </a:r>
          </a:p>
          <a:p>
            <a:pPr indent="457200" lvl="0">
              <a:spcBef>
                <a:spcPts val="0"/>
              </a:spcBef>
              <a:buNone/>
            </a:pPr>
            <a:r>
              <a:rPr lang="en" sz="1200">
                <a:solidFill>
                  <a:srgbClr val="333333"/>
                </a:solidFill>
                <a:highlight>
                  <a:srgbClr val="FFFFFF"/>
                </a:highlight>
                <a:latin typeface="Raleway"/>
                <a:ea typeface="Raleway"/>
                <a:cs typeface="Raleway"/>
                <a:sym typeface="Raleway"/>
              </a:rPr>
              <a:t>DO retweet others &amp; favorite others</a:t>
            </a:r>
          </a:p>
          <a:p>
            <a:pPr indent="0" lvl="0" marL="457200">
              <a:spcBef>
                <a:spcPts val="0"/>
              </a:spcBef>
              <a:buNone/>
            </a:pPr>
            <a:r>
              <a:rPr lang="en" sz="1200">
                <a:solidFill>
                  <a:srgbClr val="333333"/>
                </a:solidFill>
                <a:highlight>
                  <a:srgbClr val="FFFFFF"/>
                </a:highlight>
                <a:latin typeface="Raleway"/>
                <a:ea typeface="Raleway"/>
                <a:cs typeface="Raleway"/>
                <a:sym typeface="Raleway"/>
              </a:rPr>
              <a:t>DO geo-search and save searches for keywords surrounding your brand</a:t>
            </a:r>
          </a:p>
          <a:p>
            <a:pPr indent="457200" lvl="0">
              <a:spcBef>
                <a:spcPts val="0"/>
              </a:spcBef>
              <a:buNone/>
            </a:pPr>
            <a:r>
              <a:rPr lang="en" sz="1200">
                <a:solidFill>
                  <a:srgbClr val="333333"/>
                </a:solidFill>
                <a:highlight>
                  <a:srgbClr val="FFFFFF"/>
                </a:highlight>
                <a:latin typeface="Raleway"/>
                <a:ea typeface="Raleway"/>
                <a:cs typeface="Raleway"/>
                <a:sym typeface="Raleway"/>
              </a:rPr>
              <a:t>DO follow people</a:t>
            </a:r>
          </a:p>
          <a:p>
            <a:pPr indent="457200" lvl="0">
              <a:spcBef>
                <a:spcPts val="0"/>
              </a:spcBef>
              <a:buNone/>
            </a:pPr>
            <a:r>
              <a:rPr lang="en" sz="1200">
                <a:solidFill>
                  <a:srgbClr val="333333"/>
                </a:solidFill>
                <a:highlight>
                  <a:srgbClr val="FFFFFF"/>
                </a:highlight>
                <a:latin typeface="Raleway"/>
                <a:ea typeface="Raleway"/>
                <a:cs typeface="Raleway"/>
                <a:sym typeface="Raleway"/>
              </a:rPr>
              <a:t>DO use relevant hashtags</a:t>
            </a:r>
          </a:p>
        </p:txBody>
      </p:sp>
      <p:pic>
        <p:nvPicPr>
          <p:cNvPr id="191" name="Shape 191"/>
          <p:cNvPicPr preferRelativeResize="0"/>
          <p:nvPr/>
        </p:nvPicPr>
        <p:blipFill rotWithShape="1">
          <a:blip r:embed="rId3">
            <a:alphaModFix/>
          </a:blip>
          <a:srcRect b="6072" l="1594" r="0" t="11751"/>
          <a:stretch/>
        </p:blipFill>
        <p:spPr>
          <a:xfrm>
            <a:off x="5536528" y="507525"/>
            <a:ext cx="3029222" cy="1346325"/>
          </a:xfrm>
          <a:prstGeom prst="rect">
            <a:avLst/>
          </a:prstGeom>
          <a:noFill/>
          <a:ln>
            <a:noFill/>
          </a:ln>
        </p:spPr>
      </p:pic>
      <p:sp>
        <p:nvSpPr>
          <p:cNvPr id="192" name="Shape 192"/>
          <p:cNvSpPr txBox="1"/>
          <p:nvPr>
            <p:ph idx="1" type="body"/>
          </p:nvPr>
        </p:nvSpPr>
        <p:spPr>
          <a:xfrm>
            <a:off x="4580450" y="2077175"/>
            <a:ext cx="4124100" cy="3066300"/>
          </a:xfrm>
          <a:prstGeom prst="rect">
            <a:avLst/>
          </a:prstGeom>
        </p:spPr>
        <p:txBody>
          <a:bodyPr anchorCtr="0" anchor="t" bIns="91425" lIns="91425" rIns="91425" wrap="square" tIns="91425">
            <a:noAutofit/>
          </a:bodyPr>
          <a:lstStyle/>
          <a:p>
            <a:pPr lvl="0">
              <a:spcBef>
                <a:spcPts val="0"/>
              </a:spcBef>
              <a:buNone/>
            </a:pPr>
            <a:r>
              <a:rPr b="1" lang="en" sz="1400" u="sng">
                <a:solidFill>
                  <a:srgbClr val="00C2F5"/>
                </a:solidFill>
                <a:latin typeface="Raleway"/>
                <a:ea typeface="Raleway"/>
                <a:cs typeface="Raleway"/>
                <a:sym typeface="Raleway"/>
              </a:rPr>
              <a:t>Don’ts</a:t>
            </a:r>
          </a:p>
          <a:p>
            <a:pPr indent="457200" lvl="0">
              <a:spcBef>
                <a:spcPts val="0"/>
              </a:spcBef>
              <a:buNone/>
            </a:pPr>
            <a:r>
              <a:rPr lang="en" sz="1200">
                <a:solidFill>
                  <a:srgbClr val="333333"/>
                </a:solidFill>
                <a:highlight>
                  <a:srgbClr val="FFFFFF"/>
                </a:highlight>
                <a:latin typeface="Raleway"/>
                <a:ea typeface="Raleway"/>
                <a:cs typeface="Raleway"/>
                <a:sym typeface="Raleway"/>
              </a:rPr>
              <a:t>DON’T overuse hashtags</a:t>
            </a:r>
          </a:p>
          <a:p>
            <a:pPr indent="457200" lvl="0">
              <a:spcBef>
                <a:spcPts val="0"/>
              </a:spcBef>
              <a:buNone/>
            </a:pPr>
            <a:r>
              <a:rPr lang="en" sz="1200">
                <a:solidFill>
                  <a:srgbClr val="333333"/>
                </a:solidFill>
                <a:highlight>
                  <a:srgbClr val="FFFFFF"/>
                </a:highlight>
                <a:latin typeface="Raleway"/>
                <a:ea typeface="Raleway"/>
                <a:cs typeface="Raleway"/>
                <a:sym typeface="Raleway"/>
              </a:rPr>
              <a:t>DON’T protect your tweets</a:t>
            </a:r>
          </a:p>
          <a:p>
            <a:pPr indent="0" lvl="0" marL="457200">
              <a:spcBef>
                <a:spcPts val="0"/>
              </a:spcBef>
              <a:buNone/>
            </a:pPr>
            <a:r>
              <a:rPr lang="en" sz="1200">
                <a:solidFill>
                  <a:srgbClr val="333333"/>
                </a:solidFill>
                <a:highlight>
                  <a:srgbClr val="FFFFFF"/>
                </a:highlight>
                <a:latin typeface="Raleway"/>
                <a:ea typeface="Raleway"/>
                <a:cs typeface="Raleway"/>
                <a:sym typeface="Raleway"/>
              </a:rPr>
              <a:t>DON’T link your Facebook account to your Twitter account.</a:t>
            </a:r>
          </a:p>
          <a:p>
            <a:pPr indent="457200" lvl="0">
              <a:spcBef>
                <a:spcPts val="0"/>
              </a:spcBef>
              <a:buNone/>
            </a:pPr>
            <a:r>
              <a:rPr lang="en" sz="1200">
                <a:solidFill>
                  <a:srgbClr val="333333"/>
                </a:solidFill>
                <a:highlight>
                  <a:srgbClr val="FFFFFF"/>
                </a:highlight>
                <a:latin typeface="Raleway"/>
                <a:ea typeface="Raleway"/>
                <a:cs typeface="Raleway"/>
                <a:sym typeface="Raleway"/>
              </a:rPr>
              <a:t>DON’T engage just with your followers</a:t>
            </a:r>
          </a:p>
          <a:p>
            <a:pPr indent="457200" lvl="0">
              <a:spcBef>
                <a:spcPts val="0"/>
              </a:spcBef>
              <a:buNone/>
            </a:pPr>
            <a:r>
              <a:rPr lang="en" sz="1200">
                <a:solidFill>
                  <a:srgbClr val="333333"/>
                </a:solidFill>
                <a:highlight>
                  <a:srgbClr val="FFFFFF"/>
                </a:highlight>
                <a:latin typeface="Raleway"/>
                <a:ea typeface="Raleway"/>
                <a:cs typeface="Raleway"/>
                <a:sym typeface="Raleway"/>
              </a:rPr>
              <a:t>DON’T be self-centered </a:t>
            </a:r>
          </a:p>
          <a:p>
            <a:pPr lvl="0" rtl="0">
              <a:spcBef>
                <a:spcPts val="0"/>
              </a:spcBef>
              <a:buNone/>
            </a:pPr>
            <a:r>
              <a:t/>
            </a:r>
            <a:endParaRPr sz="1200">
              <a:solidFill>
                <a:srgbClr val="333333"/>
              </a:solidFill>
              <a:highlight>
                <a:srgbClr val="FFFFFF"/>
              </a:highlight>
              <a:latin typeface="Arial"/>
              <a:ea typeface="Arial"/>
              <a:cs typeface="Arial"/>
              <a:sym typeface="Arial"/>
            </a:endParaRPr>
          </a:p>
        </p:txBody>
      </p:sp>
      <p:pic>
        <p:nvPicPr>
          <p:cNvPr id="193" name="Shape 193"/>
          <p:cNvPicPr preferRelativeResize="0"/>
          <p:nvPr/>
        </p:nvPicPr>
        <p:blipFill>
          <a:blip r:embed="rId4">
            <a:alphaModFix/>
          </a:blip>
          <a:stretch>
            <a:fillRect/>
          </a:stretch>
        </p:blipFill>
        <p:spPr>
          <a:xfrm>
            <a:off x="729450" y="2585850"/>
            <a:ext cx="223549" cy="223549"/>
          </a:xfrm>
          <a:prstGeom prst="rect">
            <a:avLst/>
          </a:prstGeom>
          <a:noFill/>
          <a:ln>
            <a:noFill/>
          </a:ln>
        </p:spPr>
      </p:pic>
      <p:pic>
        <p:nvPicPr>
          <p:cNvPr id="194" name="Shape 194"/>
          <p:cNvPicPr preferRelativeResize="0"/>
          <p:nvPr/>
        </p:nvPicPr>
        <p:blipFill>
          <a:blip r:embed="rId4">
            <a:alphaModFix/>
          </a:blip>
          <a:stretch>
            <a:fillRect/>
          </a:stretch>
        </p:blipFill>
        <p:spPr>
          <a:xfrm>
            <a:off x="729450" y="3004950"/>
            <a:ext cx="223549" cy="223549"/>
          </a:xfrm>
          <a:prstGeom prst="rect">
            <a:avLst/>
          </a:prstGeom>
          <a:noFill/>
          <a:ln>
            <a:noFill/>
          </a:ln>
        </p:spPr>
      </p:pic>
      <p:pic>
        <p:nvPicPr>
          <p:cNvPr id="195" name="Shape 195"/>
          <p:cNvPicPr preferRelativeResize="0"/>
          <p:nvPr/>
        </p:nvPicPr>
        <p:blipFill>
          <a:blip r:embed="rId4">
            <a:alphaModFix/>
          </a:blip>
          <a:stretch>
            <a:fillRect/>
          </a:stretch>
        </p:blipFill>
        <p:spPr>
          <a:xfrm>
            <a:off x="729450" y="3424050"/>
            <a:ext cx="223549" cy="223549"/>
          </a:xfrm>
          <a:prstGeom prst="rect">
            <a:avLst/>
          </a:prstGeom>
          <a:noFill/>
          <a:ln>
            <a:noFill/>
          </a:ln>
        </p:spPr>
      </p:pic>
      <p:pic>
        <p:nvPicPr>
          <p:cNvPr id="196" name="Shape 196"/>
          <p:cNvPicPr preferRelativeResize="0"/>
          <p:nvPr/>
        </p:nvPicPr>
        <p:blipFill>
          <a:blip r:embed="rId4">
            <a:alphaModFix/>
          </a:blip>
          <a:stretch>
            <a:fillRect/>
          </a:stretch>
        </p:blipFill>
        <p:spPr>
          <a:xfrm>
            <a:off x="729450" y="4048875"/>
            <a:ext cx="223549" cy="223549"/>
          </a:xfrm>
          <a:prstGeom prst="rect">
            <a:avLst/>
          </a:prstGeom>
          <a:noFill/>
          <a:ln>
            <a:noFill/>
          </a:ln>
        </p:spPr>
      </p:pic>
      <p:pic>
        <p:nvPicPr>
          <p:cNvPr id="197" name="Shape 197"/>
          <p:cNvPicPr preferRelativeResize="0"/>
          <p:nvPr/>
        </p:nvPicPr>
        <p:blipFill>
          <a:blip r:embed="rId4">
            <a:alphaModFix/>
          </a:blip>
          <a:stretch>
            <a:fillRect/>
          </a:stretch>
        </p:blipFill>
        <p:spPr>
          <a:xfrm>
            <a:off x="729450" y="4452750"/>
            <a:ext cx="223549" cy="223549"/>
          </a:xfrm>
          <a:prstGeom prst="rect">
            <a:avLst/>
          </a:prstGeom>
          <a:noFill/>
          <a:ln>
            <a:noFill/>
          </a:ln>
        </p:spPr>
      </p:pic>
      <p:pic>
        <p:nvPicPr>
          <p:cNvPr id="198" name="Shape 198"/>
          <p:cNvPicPr preferRelativeResize="0"/>
          <p:nvPr/>
        </p:nvPicPr>
        <p:blipFill>
          <a:blip r:embed="rId4">
            <a:alphaModFix/>
          </a:blip>
          <a:stretch>
            <a:fillRect/>
          </a:stretch>
        </p:blipFill>
        <p:spPr>
          <a:xfrm>
            <a:off x="4746700" y="2585850"/>
            <a:ext cx="223549" cy="223549"/>
          </a:xfrm>
          <a:prstGeom prst="rect">
            <a:avLst/>
          </a:prstGeom>
          <a:noFill/>
          <a:ln>
            <a:noFill/>
          </a:ln>
        </p:spPr>
      </p:pic>
      <p:pic>
        <p:nvPicPr>
          <p:cNvPr id="199" name="Shape 199"/>
          <p:cNvPicPr preferRelativeResize="0"/>
          <p:nvPr/>
        </p:nvPicPr>
        <p:blipFill>
          <a:blip r:embed="rId4">
            <a:alphaModFix/>
          </a:blip>
          <a:stretch>
            <a:fillRect/>
          </a:stretch>
        </p:blipFill>
        <p:spPr>
          <a:xfrm>
            <a:off x="4746700" y="3004950"/>
            <a:ext cx="223549" cy="223549"/>
          </a:xfrm>
          <a:prstGeom prst="rect">
            <a:avLst/>
          </a:prstGeom>
          <a:noFill/>
          <a:ln>
            <a:noFill/>
          </a:ln>
        </p:spPr>
      </p:pic>
      <p:pic>
        <p:nvPicPr>
          <p:cNvPr id="200" name="Shape 200"/>
          <p:cNvPicPr preferRelativeResize="0"/>
          <p:nvPr/>
        </p:nvPicPr>
        <p:blipFill>
          <a:blip r:embed="rId4">
            <a:alphaModFix/>
          </a:blip>
          <a:stretch>
            <a:fillRect/>
          </a:stretch>
        </p:blipFill>
        <p:spPr>
          <a:xfrm>
            <a:off x="4746700" y="3424050"/>
            <a:ext cx="223549" cy="223549"/>
          </a:xfrm>
          <a:prstGeom prst="rect">
            <a:avLst/>
          </a:prstGeom>
          <a:noFill/>
          <a:ln>
            <a:noFill/>
          </a:ln>
        </p:spPr>
      </p:pic>
      <p:pic>
        <p:nvPicPr>
          <p:cNvPr id="201" name="Shape 201"/>
          <p:cNvPicPr preferRelativeResize="0"/>
          <p:nvPr/>
        </p:nvPicPr>
        <p:blipFill>
          <a:blip r:embed="rId4">
            <a:alphaModFix/>
          </a:blip>
          <a:stretch>
            <a:fillRect/>
          </a:stretch>
        </p:blipFill>
        <p:spPr>
          <a:xfrm>
            <a:off x="4746700" y="4048875"/>
            <a:ext cx="223549" cy="223549"/>
          </a:xfrm>
          <a:prstGeom prst="rect">
            <a:avLst/>
          </a:prstGeom>
          <a:noFill/>
          <a:ln>
            <a:noFill/>
          </a:ln>
        </p:spPr>
      </p:pic>
      <p:pic>
        <p:nvPicPr>
          <p:cNvPr id="202" name="Shape 202"/>
          <p:cNvPicPr preferRelativeResize="0"/>
          <p:nvPr/>
        </p:nvPicPr>
        <p:blipFill>
          <a:blip r:embed="rId4">
            <a:alphaModFix/>
          </a:blip>
          <a:stretch>
            <a:fillRect/>
          </a:stretch>
        </p:blipFill>
        <p:spPr>
          <a:xfrm>
            <a:off x="4746700" y="4452750"/>
            <a:ext cx="223549" cy="223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How to network with Twitter</a:t>
            </a:r>
          </a:p>
        </p:txBody>
      </p:sp>
      <p:sp>
        <p:nvSpPr>
          <p:cNvPr id="208" name="Shape 208"/>
          <p:cNvSpPr txBox="1"/>
          <p:nvPr>
            <p:ph idx="1" type="body"/>
          </p:nvPr>
        </p:nvSpPr>
        <p:spPr>
          <a:xfrm>
            <a:off x="729450" y="1978475"/>
            <a:ext cx="7688700" cy="3105300"/>
          </a:xfrm>
          <a:prstGeom prst="rect">
            <a:avLst/>
          </a:prstGeom>
        </p:spPr>
        <p:txBody>
          <a:bodyPr anchorCtr="0" anchor="t" bIns="91425" lIns="91425" rIns="91425" wrap="square" tIns="91425">
            <a:noAutofit/>
          </a:bodyPr>
          <a:lstStyle/>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Find the right people to follow </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Show your followers who you are </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Don’t make newbie mistakes </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Think about you actions from follower point of view </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RETWEET!</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Ask questions </a:t>
            </a:r>
          </a:p>
          <a:p>
            <a:pPr lvl="0" rtl="0">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457200" rtl="0">
              <a:spcBef>
                <a:spcPts val="0"/>
              </a:spcBef>
              <a:spcAft>
                <a:spcPts val="0"/>
              </a:spcAft>
              <a:buClr>
                <a:srgbClr val="000000"/>
              </a:buClr>
              <a:buSzPct val="100000"/>
              <a:buFont typeface="Raleway"/>
            </a:pPr>
            <a:r>
              <a:rPr lang="en" sz="1200">
                <a:solidFill>
                  <a:srgbClr val="000000"/>
                </a:solidFill>
                <a:highlight>
                  <a:srgbClr val="FFFFFF"/>
                </a:highlight>
                <a:latin typeface="Raleway"/>
                <a:ea typeface="Raleway"/>
                <a:cs typeface="Raleway"/>
                <a:sym typeface="Raleway"/>
              </a:rPr>
              <a:t>Share your network </a:t>
            </a:r>
          </a:p>
          <a:p>
            <a:pPr lvl="0">
              <a:spcBef>
                <a:spcPts val="0"/>
              </a:spcBef>
              <a:buNone/>
            </a:pPr>
            <a:r>
              <a:t/>
            </a:r>
            <a:endParaRPr>
              <a:solidFill>
                <a:srgbClr val="000000"/>
              </a:solidFill>
              <a:latin typeface="Raleway"/>
              <a:ea typeface="Raleway"/>
              <a:cs typeface="Raleway"/>
              <a:sym typeface="Raleway"/>
            </a:endParaRPr>
          </a:p>
        </p:txBody>
      </p:sp>
      <p:pic>
        <p:nvPicPr>
          <p:cNvPr id="209" name="Shape 209"/>
          <p:cNvPicPr preferRelativeResize="0"/>
          <p:nvPr/>
        </p:nvPicPr>
        <p:blipFill>
          <a:blip r:embed="rId3">
            <a:alphaModFix/>
          </a:blip>
          <a:stretch>
            <a:fillRect/>
          </a:stretch>
        </p:blipFill>
        <p:spPr>
          <a:xfrm>
            <a:off x="5894062" y="703566"/>
            <a:ext cx="2138675" cy="1375300"/>
          </a:xfrm>
          <a:prstGeom prst="rect">
            <a:avLst/>
          </a:prstGeom>
          <a:noFill/>
          <a:ln>
            <a:noFill/>
          </a:ln>
        </p:spPr>
      </p:pic>
      <p:pic>
        <p:nvPicPr>
          <p:cNvPr id="210" name="Shape 210"/>
          <p:cNvPicPr preferRelativeResize="0"/>
          <p:nvPr/>
        </p:nvPicPr>
        <p:blipFill>
          <a:blip r:embed="rId4">
            <a:alphaModFix/>
          </a:blip>
          <a:stretch>
            <a:fillRect/>
          </a:stretch>
        </p:blipFill>
        <p:spPr>
          <a:xfrm>
            <a:off x="905200" y="2078875"/>
            <a:ext cx="223549" cy="223549"/>
          </a:xfrm>
          <a:prstGeom prst="rect">
            <a:avLst/>
          </a:prstGeom>
          <a:noFill/>
          <a:ln>
            <a:noFill/>
          </a:ln>
        </p:spPr>
      </p:pic>
      <p:pic>
        <p:nvPicPr>
          <p:cNvPr id="211" name="Shape 211"/>
          <p:cNvPicPr preferRelativeResize="0"/>
          <p:nvPr/>
        </p:nvPicPr>
        <p:blipFill>
          <a:blip r:embed="rId4">
            <a:alphaModFix/>
          </a:blip>
          <a:stretch>
            <a:fillRect/>
          </a:stretch>
        </p:blipFill>
        <p:spPr>
          <a:xfrm>
            <a:off x="905200" y="2492050"/>
            <a:ext cx="223549" cy="223549"/>
          </a:xfrm>
          <a:prstGeom prst="rect">
            <a:avLst/>
          </a:prstGeom>
          <a:noFill/>
          <a:ln>
            <a:noFill/>
          </a:ln>
        </p:spPr>
      </p:pic>
      <p:pic>
        <p:nvPicPr>
          <p:cNvPr id="212" name="Shape 212"/>
          <p:cNvPicPr preferRelativeResize="0"/>
          <p:nvPr/>
        </p:nvPicPr>
        <p:blipFill>
          <a:blip r:embed="rId4">
            <a:alphaModFix/>
          </a:blip>
          <a:stretch>
            <a:fillRect/>
          </a:stretch>
        </p:blipFill>
        <p:spPr>
          <a:xfrm>
            <a:off x="905200" y="2905225"/>
            <a:ext cx="223549" cy="223549"/>
          </a:xfrm>
          <a:prstGeom prst="rect">
            <a:avLst/>
          </a:prstGeom>
          <a:noFill/>
          <a:ln>
            <a:noFill/>
          </a:ln>
        </p:spPr>
      </p:pic>
      <p:pic>
        <p:nvPicPr>
          <p:cNvPr id="213" name="Shape 213"/>
          <p:cNvPicPr preferRelativeResize="0"/>
          <p:nvPr/>
        </p:nvPicPr>
        <p:blipFill>
          <a:blip r:embed="rId4">
            <a:alphaModFix/>
          </a:blip>
          <a:stretch>
            <a:fillRect/>
          </a:stretch>
        </p:blipFill>
        <p:spPr>
          <a:xfrm>
            <a:off x="905200" y="3318400"/>
            <a:ext cx="223549" cy="223549"/>
          </a:xfrm>
          <a:prstGeom prst="rect">
            <a:avLst/>
          </a:prstGeom>
          <a:noFill/>
          <a:ln>
            <a:noFill/>
          </a:ln>
        </p:spPr>
      </p:pic>
      <p:pic>
        <p:nvPicPr>
          <p:cNvPr id="214" name="Shape 214"/>
          <p:cNvPicPr preferRelativeResize="0"/>
          <p:nvPr/>
        </p:nvPicPr>
        <p:blipFill>
          <a:blip r:embed="rId4">
            <a:alphaModFix/>
          </a:blip>
          <a:stretch>
            <a:fillRect/>
          </a:stretch>
        </p:blipFill>
        <p:spPr>
          <a:xfrm>
            <a:off x="905200" y="3731575"/>
            <a:ext cx="223549" cy="223549"/>
          </a:xfrm>
          <a:prstGeom prst="rect">
            <a:avLst/>
          </a:prstGeom>
          <a:noFill/>
          <a:ln>
            <a:noFill/>
          </a:ln>
        </p:spPr>
      </p:pic>
      <p:pic>
        <p:nvPicPr>
          <p:cNvPr id="215" name="Shape 215"/>
          <p:cNvPicPr preferRelativeResize="0"/>
          <p:nvPr/>
        </p:nvPicPr>
        <p:blipFill>
          <a:blip r:embed="rId4">
            <a:alphaModFix/>
          </a:blip>
          <a:stretch>
            <a:fillRect/>
          </a:stretch>
        </p:blipFill>
        <p:spPr>
          <a:xfrm>
            <a:off x="905200" y="4144750"/>
            <a:ext cx="223549" cy="223549"/>
          </a:xfrm>
          <a:prstGeom prst="rect">
            <a:avLst/>
          </a:prstGeom>
          <a:noFill/>
          <a:ln>
            <a:noFill/>
          </a:ln>
        </p:spPr>
      </p:pic>
      <p:pic>
        <p:nvPicPr>
          <p:cNvPr id="216" name="Shape 216"/>
          <p:cNvPicPr preferRelativeResize="0"/>
          <p:nvPr/>
        </p:nvPicPr>
        <p:blipFill>
          <a:blip r:embed="rId4">
            <a:alphaModFix/>
          </a:blip>
          <a:stretch>
            <a:fillRect/>
          </a:stretch>
        </p:blipFill>
        <p:spPr>
          <a:xfrm>
            <a:off x="905200" y="4557925"/>
            <a:ext cx="223549" cy="223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What is </a:t>
            </a:r>
            <a:r>
              <a:rPr i="1" lang="en"/>
              <a:t>really </a:t>
            </a:r>
            <a:r>
              <a:rPr lang="en"/>
              <a:t>happening to us?</a:t>
            </a:r>
          </a:p>
        </p:txBody>
      </p:sp>
      <p:sp>
        <p:nvSpPr>
          <p:cNvPr descr="Your brain may never be the same! Watch our Q&amp;A: http://youtu.be/thYzq0TEwbs Send us stuff! ASAPSCIENCE INC. P.O. BOX 93, Toronto P, TORONTO, ON, M5S2S6 Subscribe: http://bit.ly/10kWnZ7  Instagram and Twitter: @whalewatchmeplz and @mitchellmoffit  Clickable: http://bit.ly/16F1jeC and http://bit.ly/15J7ube  Facebook: http://on.fb.me/1fjWszw Twitter: http://bit.ly/1d84R71 Tumblr: http://bit.ly/1amIPjF Vine: Search &quot;AsapSCIENCE&quot; on vine!  Written and created by Mitchell Moffit (twitter @mitchellmoffit) and Gregory Brown (twitter @whalewatchmeplz).  Further Reading--  Abnormal White Matter Integrity in Adolescents with Internet Addiction Disorder: A Tract-Based Spatial Statistics Study http://www.plosone.org/article/info%3Adoi%2F10.1371%2Fjournal.pone.0030253  Phantom vibrations among undergraduates: Prevalence and associated psychological characteristics http://www.sciencedirect.com/science/article/pii/S0747563212000799  Cognitive control in media multitaskers http://www.pnas.org/content/106/37/15583.abstract?sid=113b39d8-d0b5-4f46-b2a5-362ee79d0b61  Amygdala Volume and Social Network Size in Humans http://www.ncbi.nlm.nih.gov/pmc/articles/PMC3079404/  What is the role of dopamine in reward: hedonic impact, reward learning, or incentive salience? http://www.lsa.umich.edu/psych/research&amp;labs/berridge/publications/Berridge&amp;RobinsonBrResRev1998.pdf" id="222" name="Shape 222" title="5 Crazy Ways Social Media Is Changing Your Brain Right Now">
            <a:hlinkClick r:id="rId3"/>
          </p:cNvPr>
          <p:cNvSpPr/>
          <p:nvPr/>
        </p:nvSpPr>
        <p:spPr>
          <a:xfrm>
            <a:off x="2583900" y="1907525"/>
            <a:ext cx="3979800" cy="2984850"/>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Snapchat</a:t>
            </a:r>
          </a:p>
        </p:txBody>
      </p:sp>
      <p:sp>
        <p:nvSpPr>
          <p:cNvPr id="228" name="Shape 228"/>
          <p:cNvSpPr txBox="1"/>
          <p:nvPr>
            <p:ph idx="1" type="body"/>
          </p:nvPr>
        </p:nvSpPr>
        <p:spPr>
          <a:xfrm>
            <a:off x="280625" y="1853850"/>
            <a:ext cx="6685200" cy="3196500"/>
          </a:xfrm>
          <a:prstGeom prst="rect">
            <a:avLst/>
          </a:prstGeom>
        </p:spPr>
        <p:txBody>
          <a:bodyPr anchorCtr="0" anchor="t" bIns="91425" lIns="91425" rIns="91425" wrap="square" tIns="91425">
            <a:noAutofit/>
          </a:bodyPr>
          <a:lstStyle/>
          <a:p>
            <a:pPr indent="-301625" lvl="0" marL="457200">
              <a:lnSpc>
                <a:spcPct val="200000"/>
              </a:lnSpc>
              <a:spcBef>
                <a:spcPts val="0"/>
              </a:spcBef>
              <a:buClr>
                <a:srgbClr val="000000"/>
              </a:buClr>
              <a:buSzPct val="95833"/>
              <a:buFont typeface="Raleway"/>
            </a:pPr>
            <a:r>
              <a:rPr lang="en" sz="1150">
                <a:solidFill>
                  <a:srgbClr val="000000"/>
                </a:solidFill>
                <a:highlight>
                  <a:srgbClr val="FFFFFF"/>
                </a:highlight>
                <a:latin typeface="Raleway"/>
                <a:ea typeface="Raleway"/>
                <a:cs typeface="Raleway"/>
                <a:sym typeface="Raleway"/>
              </a:rPr>
              <a:t>Mobile photo messaging and multimedia sharing app</a:t>
            </a:r>
          </a:p>
          <a:p>
            <a:pPr indent="-301625" lvl="0" marL="457200">
              <a:lnSpc>
                <a:spcPct val="200000"/>
              </a:lnSpc>
              <a:spcBef>
                <a:spcPts val="0"/>
              </a:spcBef>
              <a:buClr>
                <a:srgbClr val="000000"/>
              </a:buClr>
              <a:buSzPct val="95833"/>
              <a:buFont typeface="Raleway"/>
            </a:pPr>
            <a:r>
              <a:rPr lang="en" sz="1150">
                <a:solidFill>
                  <a:srgbClr val="000000"/>
                </a:solidFill>
                <a:highlight>
                  <a:srgbClr val="FFFFFF"/>
                </a:highlight>
                <a:latin typeface="Raleway"/>
                <a:ea typeface="Raleway"/>
                <a:cs typeface="Raleway"/>
                <a:sym typeface="Raleway"/>
              </a:rPr>
              <a:t>Founded by Evan Spiegel, Bobby Murphy, and Reggie Brown in September of 2011</a:t>
            </a:r>
          </a:p>
          <a:p>
            <a:pPr indent="-301625" lvl="0" marL="457200">
              <a:lnSpc>
                <a:spcPct val="200000"/>
              </a:lnSpc>
              <a:spcBef>
                <a:spcPts val="0"/>
              </a:spcBef>
              <a:buClr>
                <a:srgbClr val="000000"/>
              </a:buClr>
              <a:buSzPct val="95833"/>
              <a:buFont typeface="Raleway"/>
            </a:pPr>
            <a:r>
              <a:rPr lang="en" sz="1150">
                <a:solidFill>
                  <a:srgbClr val="000000"/>
                </a:solidFill>
                <a:highlight>
                  <a:srgbClr val="FFFFFF"/>
                </a:highlight>
                <a:latin typeface="Raleway"/>
                <a:ea typeface="Raleway"/>
                <a:cs typeface="Raleway"/>
                <a:sym typeface="Raleway"/>
              </a:rPr>
              <a:t>Built to share impermanent pictures via private message called 'snaps' that can be viewed for a user-specified length of time before becoming inaccessible.</a:t>
            </a:r>
          </a:p>
          <a:p>
            <a:pPr indent="-301625" lvl="0" marL="457200">
              <a:lnSpc>
                <a:spcPct val="200000"/>
              </a:lnSpc>
              <a:spcBef>
                <a:spcPts val="0"/>
              </a:spcBef>
              <a:buClr>
                <a:srgbClr val="000000"/>
              </a:buClr>
              <a:buSzPct val="95833"/>
              <a:buFont typeface="Raleway"/>
            </a:pPr>
            <a:r>
              <a:rPr lang="en" sz="1150">
                <a:solidFill>
                  <a:srgbClr val="000000"/>
                </a:solidFill>
                <a:highlight>
                  <a:srgbClr val="FFFFFF"/>
                </a:highlight>
                <a:latin typeface="Raleway"/>
                <a:ea typeface="Raleway"/>
                <a:cs typeface="Raleway"/>
                <a:sym typeface="Raleway"/>
              </a:rPr>
              <a:t>Fun Fun Fun! Snaps can consist of a photo or a short video, and can be edited with text, filters, or stickers</a:t>
            </a:r>
          </a:p>
          <a:p>
            <a:pPr indent="-301625" lvl="0" marL="457200" rtl="0">
              <a:lnSpc>
                <a:spcPct val="200000"/>
              </a:lnSpc>
              <a:spcBef>
                <a:spcPts val="0"/>
              </a:spcBef>
              <a:buClr>
                <a:srgbClr val="000000"/>
              </a:buClr>
              <a:buSzPct val="95833"/>
              <a:buFont typeface="Raleway"/>
            </a:pPr>
            <a:r>
              <a:rPr lang="en" sz="1150">
                <a:solidFill>
                  <a:srgbClr val="000000"/>
                </a:solidFill>
                <a:highlight>
                  <a:srgbClr val="FFFFFF"/>
                </a:highlight>
                <a:latin typeface="Raleway"/>
                <a:ea typeface="Raleway"/>
                <a:cs typeface="Raleway"/>
                <a:sym typeface="Raleway"/>
              </a:rPr>
              <a:t>During the first quarter of 2017, Snapchat reported 166 million daily active users worldwide. </a:t>
            </a:r>
          </a:p>
        </p:txBody>
      </p:sp>
      <p:pic>
        <p:nvPicPr>
          <p:cNvPr descr="snapcode-300x300.png" id="229" name="Shape 229"/>
          <p:cNvPicPr preferRelativeResize="0"/>
          <p:nvPr/>
        </p:nvPicPr>
        <p:blipFill>
          <a:blip r:embed="rId3">
            <a:alphaModFix/>
          </a:blip>
          <a:stretch>
            <a:fillRect/>
          </a:stretch>
        </p:blipFill>
        <p:spPr>
          <a:xfrm>
            <a:off x="8204902" y="4394685"/>
            <a:ext cx="823048" cy="655784"/>
          </a:xfrm>
          <a:prstGeom prst="rect">
            <a:avLst/>
          </a:prstGeom>
          <a:noFill/>
          <a:ln>
            <a:noFill/>
          </a:ln>
        </p:spPr>
      </p:pic>
      <p:pic>
        <p:nvPicPr>
          <p:cNvPr descr="Snapchat-camera.jpg" id="230" name="Shape 230"/>
          <p:cNvPicPr preferRelativeResize="0"/>
          <p:nvPr/>
        </p:nvPicPr>
        <p:blipFill>
          <a:blip r:embed="rId4">
            <a:alphaModFix/>
          </a:blip>
          <a:stretch>
            <a:fillRect/>
          </a:stretch>
        </p:blipFill>
        <p:spPr>
          <a:xfrm>
            <a:off x="4949200" y="569325"/>
            <a:ext cx="3910151" cy="1623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572400" y="680600"/>
            <a:ext cx="7688700" cy="535200"/>
          </a:xfrm>
          <a:prstGeom prst="rect">
            <a:avLst/>
          </a:prstGeom>
        </p:spPr>
        <p:txBody>
          <a:bodyPr anchorCtr="0" anchor="t" bIns="91425" lIns="91425" rIns="91425" wrap="square" tIns="91425">
            <a:noAutofit/>
          </a:bodyPr>
          <a:lstStyle/>
          <a:p>
            <a:pPr indent="-393700" lvl="0" marL="457200" algn="ctr">
              <a:spcBef>
                <a:spcPts val="0"/>
              </a:spcBef>
              <a:buChar char="-"/>
            </a:pPr>
            <a:r>
              <a:rPr lang="en"/>
              <a:t>Do’s and dont’s of Snapchat</a:t>
            </a:r>
          </a:p>
        </p:txBody>
      </p:sp>
      <p:sp>
        <p:nvSpPr>
          <p:cNvPr id="236" name="Shape 236"/>
          <p:cNvSpPr txBox="1"/>
          <p:nvPr>
            <p:ph idx="1" type="body"/>
          </p:nvPr>
        </p:nvSpPr>
        <p:spPr>
          <a:xfrm>
            <a:off x="271500" y="1853850"/>
            <a:ext cx="3381900" cy="2553000"/>
          </a:xfrm>
          <a:prstGeom prst="rect">
            <a:avLst/>
          </a:prstGeom>
        </p:spPr>
        <p:txBody>
          <a:bodyPr anchorCtr="0" anchor="t" bIns="91425" lIns="91425" rIns="91425" wrap="square" tIns="91425">
            <a:noAutofit/>
          </a:bodyPr>
          <a:lstStyle/>
          <a:p>
            <a:pPr lvl="0">
              <a:spcBef>
                <a:spcPts val="0"/>
              </a:spcBef>
              <a:buNone/>
            </a:pPr>
            <a:r>
              <a:rPr b="1" i="1" lang="en" sz="1200" u="sng">
                <a:solidFill>
                  <a:srgbClr val="000000"/>
                </a:solidFill>
                <a:latin typeface="Raleway"/>
                <a:ea typeface="Raleway"/>
                <a:cs typeface="Raleway"/>
                <a:sym typeface="Raleway"/>
              </a:rPr>
              <a:t>Don’t</a:t>
            </a:r>
          </a:p>
          <a:p>
            <a:pPr indent="-304800" lvl="0" marL="457200" rtl="0">
              <a:lnSpc>
                <a:spcPct val="200000"/>
              </a:lnSpc>
              <a:spcBef>
                <a:spcPts val="0"/>
              </a:spcBef>
              <a:buClr>
                <a:srgbClr val="000000"/>
              </a:buClr>
              <a:buSzPct val="100000"/>
              <a:buFont typeface="Raleway"/>
            </a:pPr>
            <a:r>
              <a:rPr lang="en" sz="1200">
                <a:solidFill>
                  <a:srgbClr val="000000"/>
                </a:solidFill>
                <a:latin typeface="Raleway"/>
                <a:ea typeface="Raleway"/>
                <a:cs typeface="Raleway"/>
                <a:sym typeface="Raleway"/>
              </a:rPr>
              <a:t>Post long stories</a:t>
            </a:r>
          </a:p>
          <a:p>
            <a:pPr indent="-304800" lvl="0" marL="457200" rtl="0">
              <a:lnSpc>
                <a:spcPct val="200000"/>
              </a:lnSpc>
              <a:spcBef>
                <a:spcPts val="0"/>
              </a:spcBef>
              <a:buClr>
                <a:srgbClr val="000000"/>
              </a:buClr>
              <a:buSzPct val="100000"/>
              <a:buFont typeface="Raleway"/>
            </a:pPr>
            <a:r>
              <a:rPr lang="en" sz="1200">
                <a:solidFill>
                  <a:srgbClr val="000000"/>
                </a:solidFill>
                <a:highlight>
                  <a:srgbClr val="FFFFFF"/>
                </a:highlight>
                <a:latin typeface="Raleway"/>
                <a:ea typeface="Raleway"/>
                <a:cs typeface="Raleway"/>
                <a:sym typeface="Raleway"/>
              </a:rPr>
              <a:t>Overuse the filters</a:t>
            </a:r>
          </a:p>
          <a:p>
            <a:pPr indent="-304800" lvl="0" marL="457200" rtl="0">
              <a:lnSpc>
                <a:spcPct val="200000"/>
              </a:lnSpc>
              <a:spcBef>
                <a:spcPts val="0"/>
              </a:spcBef>
              <a:buClr>
                <a:srgbClr val="000000"/>
              </a:buClr>
              <a:buSzPct val="100000"/>
              <a:buFont typeface="Raleway"/>
            </a:pPr>
            <a:r>
              <a:rPr lang="en" sz="1200">
                <a:solidFill>
                  <a:srgbClr val="000000"/>
                </a:solidFill>
                <a:highlight>
                  <a:srgbClr val="FFFFFF"/>
                </a:highlight>
                <a:latin typeface="Raleway"/>
                <a:ea typeface="Raleway"/>
                <a:cs typeface="Raleway"/>
                <a:sym typeface="Raleway"/>
              </a:rPr>
              <a:t>Snap while driving</a:t>
            </a:r>
          </a:p>
          <a:p>
            <a:pPr indent="-304800" lvl="0" marL="457200" rtl="0">
              <a:lnSpc>
                <a:spcPct val="200000"/>
              </a:lnSpc>
              <a:spcBef>
                <a:spcPts val="0"/>
              </a:spcBef>
              <a:buClr>
                <a:srgbClr val="000000"/>
              </a:buClr>
              <a:buSzPct val="100000"/>
              <a:buFont typeface="Raleway"/>
            </a:pPr>
            <a:r>
              <a:rPr lang="en" sz="1200">
                <a:solidFill>
                  <a:srgbClr val="000000"/>
                </a:solidFill>
                <a:highlight>
                  <a:srgbClr val="FFFFFF"/>
                </a:highlight>
                <a:latin typeface="Raleway"/>
                <a:ea typeface="Raleway"/>
                <a:cs typeface="Raleway"/>
                <a:sym typeface="Raleway"/>
              </a:rPr>
              <a:t>Be generic/boring</a:t>
            </a:r>
          </a:p>
          <a:p>
            <a:pPr indent="-304800" lvl="0" marL="457200" rtl="0">
              <a:lnSpc>
                <a:spcPct val="200000"/>
              </a:lnSpc>
              <a:spcBef>
                <a:spcPts val="0"/>
              </a:spcBef>
              <a:buClr>
                <a:srgbClr val="000000"/>
              </a:buClr>
              <a:buSzPct val="100000"/>
              <a:buFont typeface="Raleway"/>
            </a:pPr>
            <a:r>
              <a:rPr lang="en" sz="1200">
                <a:solidFill>
                  <a:srgbClr val="000000"/>
                </a:solidFill>
                <a:highlight>
                  <a:srgbClr val="FFFFFF"/>
                </a:highlight>
                <a:latin typeface="Raleway"/>
                <a:ea typeface="Raleway"/>
                <a:cs typeface="Raleway"/>
                <a:sym typeface="Raleway"/>
              </a:rPr>
              <a:t>Get too personal</a:t>
            </a:r>
          </a:p>
          <a:p>
            <a:pPr indent="-304800" lvl="0" marL="457200">
              <a:lnSpc>
                <a:spcPct val="200000"/>
              </a:lnSpc>
              <a:spcBef>
                <a:spcPts val="0"/>
              </a:spcBef>
              <a:buClr>
                <a:srgbClr val="000000"/>
              </a:buClr>
              <a:buSzPct val="100000"/>
              <a:buFont typeface="Raleway"/>
            </a:pPr>
            <a:r>
              <a:rPr lang="en" sz="1200">
                <a:solidFill>
                  <a:srgbClr val="000000"/>
                </a:solidFill>
                <a:highlight>
                  <a:srgbClr val="FFFFFF"/>
                </a:highlight>
                <a:latin typeface="Raleway"/>
                <a:ea typeface="Raleway"/>
                <a:cs typeface="Raleway"/>
                <a:sym typeface="Raleway"/>
              </a:rPr>
              <a:t>Accept followers with weird names</a:t>
            </a:r>
          </a:p>
        </p:txBody>
      </p:sp>
      <p:pic>
        <p:nvPicPr>
          <p:cNvPr descr="snapcode-300x300.png" id="237" name="Shape 237"/>
          <p:cNvPicPr preferRelativeResize="0"/>
          <p:nvPr/>
        </p:nvPicPr>
        <p:blipFill>
          <a:blip r:embed="rId3">
            <a:alphaModFix/>
          </a:blip>
          <a:stretch>
            <a:fillRect/>
          </a:stretch>
        </p:blipFill>
        <p:spPr>
          <a:xfrm>
            <a:off x="8204902" y="4394685"/>
            <a:ext cx="823048" cy="655784"/>
          </a:xfrm>
          <a:prstGeom prst="rect">
            <a:avLst/>
          </a:prstGeom>
          <a:noFill/>
          <a:ln>
            <a:noFill/>
          </a:ln>
        </p:spPr>
      </p:pic>
      <p:sp>
        <p:nvSpPr>
          <p:cNvPr id="238" name="Shape 238"/>
          <p:cNvSpPr txBox="1"/>
          <p:nvPr>
            <p:ph idx="1" type="body"/>
          </p:nvPr>
        </p:nvSpPr>
        <p:spPr>
          <a:xfrm>
            <a:off x="3653399" y="1853850"/>
            <a:ext cx="5026800" cy="2553000"/>
          </a:xfrm>
          <a:prstGeom prst="rect">
            <a:avLst/>
          </a:prstGeom>
        </p:spPr>
        <p:txBody>
          <a:bodyPr anchorCtr="0" anchor="t" bIns="91425" lIns="91425" rIns="91425" wrap="square" tIns="91425">
            <a:noAutofit/>
          </a:bodyPr>
          <a:lstStyle/>
          <a:p>
            <a:pPr lvl="0" rtl="0">
              <a:spcBef>
                <a:spcPts val="0"/>
              </a:spcBef>
              <a:buNone/>
            </a:pPr>
            <a:r>
              <a:rPr b="1" i="1" lang="en" sz="1200" u="sng">
                <a:solidFill>
                  <a:srgbClr val="000000"/>
                </a:solidFill>
                <a:latin typeface="Raleway"/>
                <a:ea typeface="Raleway"/>
                <a:cs typeface="Raleway"/>
                <a:sym typeface="Raleway"/>
              </a:rPr>
              <a:t>Do</a:t>
            </a:r>
          </a:p>
          <a:p>
            <a:pPr indent="-304800" lvl="0" marL="457200" rtl="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Show personality/ be creative</a:t>
            </a:r>
          </a:p>
          <a:p>
            <a:pPr indent="-304800" lvl="0" marL="45720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Follow everyone in your contacts</a:t>
            </a:r>
          </a:p>
          <a:p>
            <a:pPr indent="-304800" lvl="0" marL="457200" rtl="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Engage with your followers</a:t>
            </a:r>
          </a:p>
          <a:p>
            <a:pPr indent="-304800" lvl="0" marL="457200" rtl="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Use filters</a:t>
            </a:r>
          </a:p>
          <a:p>
            <a:pPr indent="-304800" lvl="0" marL="45720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Promote your snapchat in your other social media </a:t>
            </a:r>
            <a:r>
              <a:rPr lang="en" sz="1200">
                <a:solidFill>
                  <a:srgbClr val="000000"/>
                </a:solidFill>
                <a:latin typeface="Raleway"/>
                <a:ea typeface="Raleway"/>
                <a:cs typeface="Raleway"/>
                <a:sym typeface="Raleway"/>
              </a:rPr>
              <a:t>platforms</a:t>
            </a:r>
            <a:r>
              <a:rPr lang="en" sz="1200">
                <a:solidFill>
                  <a:srgbClr val="000000"/>
                </a:solidFill>
                <a:latin typeface="Raleway"/>
                <a:ea typeface="Raleway"/>
                <a:cs typeface="Raleway"/>
                <a:sym typeface="Raleway"/>
              </a:rPr>
              <a:t> (i.e. Facebook, Twitter, Instagram)</a:t>
            </a:r>
          </a:p>
          <a:p>
            <a:pPr indent="-304800" lvl="0" marL="45720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Pay attention when opening snaps, remember they </a:t>
            </a:r>
            <a:r>
              <a:rPr lang="en" sz="1200">
                <a:solidFill>
                  <a:srgbClr val="000000"/>
                </a:solidFill>
                <a:latin typeface="Raleway"/>
                <a:ea typeface="Raleway"/>
                <a:cs typeface="Raleway"/>
                <a:sym typeface="Raleway"/>
              </a:rPr>
              <a:t>disappear</a:t>
            </a:r>
            <a:r>
              <a:rPr lang="en" sz="1200">
                <a:solidFill>
                  <a:srgbClr val="000000"/>
                </a:solidFill>
                <a:latin typeface="Raleway"/>
                <a:ea typeface="Raleway"/>
                <a:cs typeface="Raleway"/>
                <a:sym typeface="Raleway"/>
              </a:rPr>
              <a:t>!</a:t>
            </a:r>
          </a:p>
          <a:p>
            <a:pPr indent="-304800" lvl="0" marL="457200" rtl="0">
              <a:lnSpc>
                <a:spcPct val="150000"/>
              </a:lnSpc>
              <a:spcBef>
                <a:spcPts val="0"/>
              </a:spcBef>
              <a:buClr>
                <a:srgbClr val="000000"/>
              </a:buClr>
              <a:buSzPct val="100000"/>
              <a:buFont typeface="Raleway"/>
            </a:pPr>
            <a:r>
              <a:rPr lang="en" sz="1200">
                <a:solidFill>
                  <a:srgbClr val="000000"/>
                </a:solidFill>
                <a:latin typeface="Raleway"/>
                <a:ea typeface="Raleway"/>
                <a:cs typeface="Raleway"/>
                <a:sym typeface="Raleway"/>
              </a:rPr>
              <a:t>Create your own geofilter</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1455300" y="533375"/>
            <a:ext cx="7688700" cy="535200"/>
          </a:xfrm>
          <a:prstGeom prst="rect">
            <a:avLst/>
          </a:prstGeom>
        </p:spPr>
        <p:txBody>
          <a:bodyPr anchorCtr="0" anchor="t" bIns="91425" lIns="91425" rIns="91425" wrap="square" tIns="91425">
            <a:noAutofit/>
          </a:bodyPr>
          <a:lstStyle/>
          <a:p>
            <a:pPr lvl="0" algn="r">
              <a:spcBef>
                <a:spcPts val="0"/>
              </a:spcBef>
              <a:buNone/>
            </a:pPr>
            <a:r>
              <a:rPr lang="en"/>
              <a:t>How to Network with Snap -</a:t>
            </a:r>
          </a:p>
        </p:txBody>
      </p:sp>
      <p:sp>
        <p:nvSpPr>
          <p:cNvPr id="244" name="Shape 244"/>
          <p:cNvSpPr txBox="1"/>
          <p:nvPr>
            <p:ph idx="1" type="body"/>
          </p:nvPr>
        </p:nvSpPr>
        <p:spPr>
          <a:xfrm>
            <a:off x="3375500" y="1187225"/>
            <a:ext cx="4829400" cy="3459300"/>
          </a:xfrm>
          <a:prstGeom prst="rect">
            <a:avLst/>
          </a:prstGeom>
        </p:spPr>
        <p:txBody>
          <a:bodyPr anchorCtr="0" anchor="t" bIns="91425" lIns="91425" rIns="91425" wrap="square" tIns="91425">
            <a:noAutofit/>
          </a:bodyPr>
          <a:lstStyle/>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Share your professional work </a:t>
            </a:r>
            <a:r>
              <a:rPr lang="en">
                <a:solidFill>
                  <a:srgbClr val="000000"/>
                </a:solidFill>
                <a:latin typeface="Raleway"/>
                <a:ea typeface="Raleway"/>
                <a:cs typeface="Raleway"/>
                <a:sym typeface="Raleway"/>
              </a:rPr>
              <a:t>through</a:t>
            </a:r>
            <a:r>
              <a:rPr lang="en">
                <a:solidFill>
                  <a:srgbClr val="000000"/>
                </a:solidFill>
                <a:latin typeface="Raleway"/>
                <a:ea typeface="Raleway"/>
                <a:cs typeface="Raleway"/>
                <a:sym typeface="Raleway"/>
              </a:rPr>
              <a:t> the day, show your product in action</a:t>
            </a:r>
          </a:p>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Share your volunteer work</a:t>
            </a:r>
          </a:p>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Share tutorials/valuable thoughts/</a:t>
            </a:r>
            <a:r>
              <a:rPr lang="en">
                <a:solidFill>
                  <a:srgbClr val="000000"/>
                </a:solidFill>
                <a:latin typeface="Raleway"/>
                <a:ea typeface="Raleway"/>
                <a:cs typeface="Raleway"/>
                <a:sym typeface="Raleway"/>
              </a:rPr>
              <a:t>knowledge</a:t>
            </a:r>
          </a:p>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Promote your business/company/organization</a:t>
            </a:r>
          </a:p>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Invite people of mutual interest to follow you on Snap, share your snap code</a:t>
            </a:r>
          </a:p>
          <a:p>
            <a:pPr indent="-311150" lvl="0" marL="457200" rtl="0">
              <a:lnSpc>
                <a:spcPct val="200000"/>
              </a:lnSpc>
              <a:spcBef>
                <a:spcPts val="0"/>
              </a:spcBef>
              <a:buClr>
                <a:srgbClr val="000000"/>
              </a:buClr>
              <a:buFont typeface="Raleway"/>
            </a:pPr>
            <a:r>
              <a:rPr lang="en">
                <a:solidFill>
                  <a:srgbClr val="000000"/>
                </a:solidFill>
                <a:latin typeface="Raleway"/>
                <a:ea typeface="Raleway"/>
                <a:cs typeface="Raleway"/>
                <a:sym typeface="Raleway"/>
              </a:rPr>
              <a:t>Keep your story eye-catching and interactive. Use filters, draw and/or write on your pictures.</a:t>
            </a:r>
          </a:p>
        </p:txBody>
      </p:sp>
      <p:pic>
        <p:nvPicPr>
          <p:cNvPr descr="snapcode-300x300.png" id="245" name="Shape 245"/>
          <p:cNvPicPr preferRelativeResize="0"/>
          <p:nvPr/>
        </p:nvPicPr>
        <p:blipFill>
          <a:blip r:embed="rId3">
            <a:alphaModFix/>
          </a:blip>
          <a:stretch>
            <a:fillRect/>
          </a:stretch>
        </p:blipFill>
        <p:spPr>
          <a:xfrm>
            <a:off x="8204902" y="4394685"/>
            <a:ext cx="823048" cy="655784"/>
          </a:xfrm>
          <a:prstGeom prst="rect">
            <a:avLst/>
          </a:prstGeom>
          <a:noFill/>
          <a:ln>
            <a:noFill/>
          </a:ln>
        </p:spPr>
      </p:pic>
      <p:pic>
        <p:nvPicPr>
          <p:cNvPr descr="images.jpg" id="246" name="Shape 246"/>
          <p:cNvPicPr preferRelativeResize="0"/>
          <p:nvPr/>
        </p:nvPicPr>
        <p:blipFill>
          <a:blip r:embed="rId4">
            <a:alphaModFix/>
          </a:blip>
          <a:stretch>
            <a:fillRect/>
          </a:stretch>
        </p:blipFill>
        <p:spPr>
          <a:xfrm>
            <a:off x="160850" y="607213"/>
            <a:ext cx="2781300" cy="1647825"/>
          </a:xfrm>
          <a:prstGeom prst="rect">
            <a:avLst/>
          </a:prstGeom>
          <a:noFill/>
          <a:ln>
            <a:noFill/>
          </a:ln>
        </p:spPr>
      </p:pic>
      <p:pic>
        <p:nvPicPr>
          <p:cNvPr descr="Screen-Shot-2016-06-25-at-4.18.38-AM.png" id="247" name="Shape 247"/>
          <p:cNvPicPr preferRelativeResize="0"/>
          <p:nvPr/>
        </p:nvPicPr>
        <p:blipFill>
          <a:blip r:embed="rId5">
            <a:alphaModFix/>
          </a:blip>
          <a:stretch>
            <a:fillRect/>
          </a:stretch>
        </p:blipFill>
        <p:spPr>
          <a:xfrm>
            <a:off x="429488" y="2447850"/>
            <a:ext cx="2244025" cy="2602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LinkedIn</a:t>
            </a:r>
          </a:p>
        </p:txBody>
      </p:sp>
      <p:sp>
        <p:nvSpPr>
          <p:cNvPr id="253" name="Shape 253"/>
          <p:cNvSpPr txBox="1"/>
          <p:nvPr>
            <p:ph idx="1" type="body"/>
          </p:nvPr>
        </p:nvSpPr>
        <p:spPr>
          <a:xfrm>
            <a:off x="729450" y="1853850"/>
            <a:ext cx="7688700" cy="2486100"/>
          </a:xfrm>
          <a:prstGeom prst="rect">
            <a:avLst/>
          </a:prstGeom>
        </p:spPr>
        <p:txBody>
          <a:bodyPr anchorCtr="0" anchor="t" bIns="91425" lIns="91425" rIns="91425" wrap="square" tIns="91425">
            <a:noAutofit/>
          </a:bodyPr>
          <a:lstStyle/>
          <a:p>
            <a:pPr indent="-311150" lvl="0" marL="457200" rtl="0">
              <a:lnSpc>
                <a:spcPct val="200000"/>
              </a:lnSpc>
              <a:spcBef>
                <a:spcPts val="0"/>
              </a:spcBef>
              <a:buClr>
                <a:srgbClr val="000000"/>
              </a:buClr>
              <a:buFont typeface="Raleway"/>
            </a:pPr>
            <a:r>
              <a:rPr lang="en" sz="1100">
                <a:solidFill>
                  <a:srgbClr val="000000"/>
                </a:solidFill>
                <a:latin typeface="Raleway"/>
                <a:ea typeface="Raleway"/>
                <a:cs typeface="Raleway"/>
                <a:sym typeface="Raleway"/>
              </a:rPr>
              <a:t>LinkedIn began in con-founder Reid Hoffman's living room in 2002 and was officially launched in May of 2003.</a:t>
            </a:r>
          </a:p>
          <a:p>
            <a:pPr indent="-311150" lvl="0" marL="457200" rtl="0">
              <a:lnSpc>
                <a:spcPct val="200000"/>
              </a:lnSpc>
              <a:spcBef>
                <a:spcPts val="0"/>
              </a:spcBef>
              <a:buClr>
                <a:srgbClr val="000000"/>
              </a:buClr>
              <a:buFont typeface="Raleway"/>
            </a:pPr>
            <a:r>
              <a:rPr lang="en" sz="1100">
                <a:solidFill>
                  <a:srgbClr val="000000"/>
                </a:solidFill>
                <a:highlight>
                  <a:srgbClr val="FFFFFF"/>
                </a:highlight>
                <a:latin typeface="Raleway"/>
                <a:ea typeface="Raleway"/>
                <a:cs typeface="Raleway"/>
                <a:sym typeface="Raleway"/>
              </a:rPr>
              <a:t>It’s the world's largest professional network with more than 530 million users in more than 200 countries and territories worldwide.</a:t>
            </a:r>
          </a:p>
          <a:p>
            <a:pPr indent="-311150" lvl="0" marL="457200" rtl="0">
              <a:lnSpc>
                <a:spcPct val="200000"/>
              </a:lnSpc>
              <a:spcBef>
                <a:spcPts val="0"/>
              </a:spcBef>
              <a:buClr>
                <a:srgbClr val="000000"/>
              </a:buClr>
              <a:buFont typeface="Raleway"/>
            </a:pPr>
            <a:r>
              <a:rPr lang="en" sz="1100">
                <a:solidFill>
                  <a:srgbClr val="101010"/>
                </a:solidFill>
                <a:highlight>
                  <a:srgbClr val="FFFFFF"/>
                </a:highlight>
                <a:latin typeface="Raleway"/>
                <a:ea typeface="Raleway"/>
                <a:cs typeface="Raleway"/>
                <a:sym typeface="Raleway"/>
              </a:rPr>
              <a:t>LinkedIn is for anybody and everybody who's interested in promoting their business, taking their professional lives seriously by finding new opportunities to grow in their careers, looking for new job hires and sharing internships and job opportunities, and to network with other professionals.</a:t>
            </a:r>
            <a:r>
              <a:rPr lang="en" sz="1100">
                <a:solidFill>
                  <a:srgbClr val="000000"/>
                </a:solidFill>
                <a:latin typeface="Raleway"/>
                <a:ea typeface="Raleway"/>
                <a:cs typeface="Raleway"/>
                <a:sym typeface="Raleway"/>
              </a:rPr>
              <a:t> </a:t>
            </a:r>
          </a:p>
          <a:p>
            <a:pPr indent="-311150" lvl="0" marL="457200" rtl="0">
              <a:lnSpc>
                <a:spcPct val="200000"/>
              </a:lnSpc>
              <a:spcBef>
                <a:spcPts val="0"/>
              </a:spcBef>
              <a:buClr>
                <a:srgbClr val="000000"/>
              </a:buClr>
              <a:buFont typeface="Raleway"/>
            </a:pPr>
            <a:r>
              <a:rPr lang="en" sz="1100">
                <a:solidFill>
                  <a:srgbClr val="000000"/>
                </a:solidFill>
                <a:latin typeface="Raleway"/>
                <a:ea typeface="Raleway"/>
                <a:cs typeface="Raleway"/>
                <a:sym typeface="Raleway"/>
              </a:rPr>
              <a:t>Linked profiles act as online resumes featuring experience, skills, link to work, and recommendations.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rtl="0">
              <a:spcBef>
                <a:spcPts val="0"/>
              </a:spcBef>
              <a:buNone/>
            </a:pPr>
            <a:r>
              <a:rPr lang="en"/>
              <a:t>LinkedIn</a:t>
            </a:r>
          </a:p>
        </p:txBody>
      </p:sp>
      <p:sp>
        <p:nvSpPr>
          <p:cNvPr id="259" name="Shape 259"/>
          <p:cNvSpPr txBox="1"/>
          <p:nvPr>
            <p:ph idx="1" type="body"/>
          </p:nvPr>
        </p:nvSpPr>
        <p:spPr>
          <a:xfrm>
            <a:off x="729450" y="1853850"/>
            <a:ext cx="7688700" cy="24861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Fore each second, 2 members are joining LinkedIn</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LinkedIn now has 3 million active job listings on their website</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highlight>
                  <a:srgbClr val="FFFFFF"/>
                </a:highlight>
                <a:latin typeface="Raleway"/>
                <a:ea typeface="Raleway"/>
                <a:cs typeface="Raleway"/>
                <a:sym typeface="Raleway"/>
              </a:rPr>
              <a:t>92% of hiring professionals surveyed said they used social media platforms during the hiring process. 87% of hiring professionals reported they use LinkedIn to find more candidates.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What is social media?</a:t>
            </a:r>
          </a:p>
        </p:txBody>
      </p:sp>
      <p:sp>
        <p:nvSpPr>
          <p:cNvPr id="98" name="Shape 98"/>
          <p:cNvSpPr txBox="1"/>
          <p:nvPr>
            <p:ph idx="1" type="body"/>
          </p:nvPr>
        </p:nvSpPr>
        <p:spPr>
          <a:xfrm>
            <a:off x="134550" y="1853850"/>
            <a:ext cx="8283600" cy="2991300"/>
          </a:xfrm>
          <a:prstGeom prst="rect">
            <a:avLst/>
          </a:prstGeom>
        </p:spPr>
        <p:txBody>
          <a:bodyPr anchorCtr="0" anchor="t" bIns="91425" lIns="91425" rIns="91425" wrap="square" tIns="91425">
            <a:noAutofit/>
          </a:bodyPr>
          <a:lstStyle/>
          <a:p>
            <a:pPr lvl="0">
              <a:spcBef>
                <a:spcPts val="0"/>
              </a:spcBef>
              <a:buNone/>
            </a:pPr>
            <a:r>
              <a:rPr lang="en">
                <a:solidFill>
                  <a:srgbClr val="000000"/>
                </a:solidFill>
                <a:latin typeface="Raleway"/>
                <a:ea typeface="Raleway"/>
                <a:cs typeface="Raleway"/>
                <a:sym typeface="Raleway"/>
              </a:rPr>
              <a:t>What is social media?</a:t>
            </a:r>
          </a:p>
          <a:p>
            <a:pPr lvl="0">
              <a:spcBef>
                <a:spcPts val="0"/>
              </a:spcBef>
              <a:buNone/>
            </a:pPr>
            <a:r>
              <a:rPr lang="en">
                <a:solidFill>
                  <a:srgbClr val="000000"/>
                </a:solidFill>
                <a:latin typeface="Raleway"/>
                <a:ea typeface="Raleway"/>
                <a:cs typeface="Raleway"/>
                <a:sym typeface="Raleway"/>
              </a:rPr>
              <a:t>Any website and/or mobile application that allows users to create, </a:t>
            </a:r>
            <a:r>
              <a:rPr lang="en">
                <a:solidFill>
                  <a:srgbClr val="000000"/>
                </a:solidFill>
                <a:latin typeface="Raleway"/>
                <a:ea typeface="Raleway"/>
                <a:cs typeface="Raleway"/>
                <a:sym typeface="Raleway"/>
              </a:rPr>
              <a:t>interact</a:t>
            </a:r>
            <a:r>
              <a:rPr lang="en">
                <a:solidFill>
                  <a:srgbClr val="000000"/>
                </a:solidFill>
                <a:latin typeface="Raleway"/>
                <a:ea typeface="Raleway"/>
                <a:cs typeface="Raleway"/>
                <a:sym typeface="Raleway"/>
              </a:rPr>
              <a:t> and share </a:t>
            </a:r>
            <a:r>
              <a:rPr lang="en">
                <a:solidFill>
                  <a:srgbClr val="000000"/>
                </a:solidFill>
                <a:latin typeface="Raleway"/>
                <a:ea typeface="Raleway"/>
                <a:cs typeface="Raleway"/>
                <a:sym typeface="Raleway"/>
              </a:rPr>
              <a:t>content. Enables people </a:t>
            </a:r>
            <a:r>
              <a:rPr lang="en">
                <a:solidFill>
                  <a:srgbClr val="000000"/>
                </a:solidFill>
                <a:latin typeface="Raleway"/>
                <a:ea typeface="Raleway"/>
                <a:cs typeface="Raleway"/>
                <a:sym typeface="Raleway"/>
              </a:rPr>
              <a:t>to participate in social </a:t>
            </a:r>
            <a:r>
              <a:rPr lang="en">
                <a:solidFill>
                  <a:srgbClr val="000000"/>
                </a:solidFill>
                <a:latin typeface="Raleway"/>
                <a:ea typeface="Raleway"/>
                <a:cs typeface="Raleway"/>
                <a:sym typeface="Raleway"/>
              </a:rPr>
              <a:t>networking</a:t>
            </a:r>
            <a:r>
              <a:rPr lang="en">
                <a:solidFill>
                  <a:srgbClr val="000000"/>
                </a:solidFill>
                <a:latin typeface="Raleway"/>
                <a:ea typeface="Raleway"/>
                <a:cs typeface="Raleway"/>
                <a:sym typeface="Raleway"/>
              </a:rPr>
              <a:t>.</a:t>
            </a:r>
          </a:p>
          <a:p>
            <a:pPr lvl="0">
              <a:spcBef>
                <a:spcPts val="0"/>
              </a:spcBef>
              <a:buNone/>
            </a:pPr>
            <a:r>
              <a:rPr lang="en">
                <a:solidFill>
                  <a:srgbClr val="000000"/>
                </a:solidFill>
                <a:latin typeface="Raleway"/>
                <a:ea typeface="Raleway"/>
                <a:cs typeface="Raleway"/>
                <a:sym typeface="Raleway"/>
              </a:rPr>
              <a:t>Any </a:t>
            </a:r>
            <a:r>
              <a:rPr lang="en">
                <a:solidFill>
                  <a:srgbClr val="000000"/>
                </a:solidFill>
                <a:latin typeface="Raleway"/>
                <a:ea typeface="Raleway"/>
                <a:cs typeface="Raleway"/>
                <a:sym typeface="Raleway"/>
              </a:rPr>
              <a:t>application</a:t>
            </a:r>
            <a:r>
              <a:rPr lang="en">
                <a:solidFill>
                  <a:srgbClr val="000000"/>
                </a:solidFill>
                <a:latin typeface="Raleway"/>
                <a:ea typeface="Raleway"/>
                <a:cs typeface="Raleway"/>
                <a:sym typeface="Raleway"/>
              </a:rPr>
              <a:t> or website dedicated to forums. For example blogging, social </a:t>
            </a:r>
            <a:r>
              <a:rPr lang="en">
                <a:solidFill>
                  <a:srgbClr val="000000"/>
                </a:solidFill>
                <a:latin typeface="Raleway"/>
                <a:ea typeface="Raleway"/>
                <a:cs typeface="Raleway"/>
                <a:sym typeface="Raleway"/>
              </a:rPr>
              <a:t>networking and wikis are different types of social media platforms.</a:t>
            </a:r>
          </a:p>
          <a:p>
            <a:pPr lvl="0">
              <a:spcBef>
                <a:spcPts val="0"/>
              </a:spcBef>
              <a:buNone/>
            </a:pPr>
            <a:r>
              <a:rPr lang="en">
                <a:solidFill>
                  <a:srgbClr val="000000"/>
                </a:solidFill>
                <a:latin typeface="Raleway"/>
                <a:ea typeface="Raleway"/>
                <a:cs typeface="Raleway"/>
                <a:sym typeface="Raleway"/>
              </a:rPr>
              <a:t>The most </a:t>
            </a:r>
            <a:r>
              <a:rPr lang="en">
                <a:solidFill>
                  <a:srgbClr val="000000"/>
                </a:solidFill>
                <a:latin typeface="Raleway"/>
                <a:ea typeface="Raleway"/>
                <a:cs typeface="Raleway"/>
                <a:sym typeface="Raleway"/>
              </a:rPr>
              <a:t>dominating</a:t>
            </a:r>
            <a:r>
              <a:rPr lang="en">
                <a:solidFill>
                  <a:srgbClr val="000000"/>
                </a:solidFill>
                <a:latin typeface="Raleway"/>
                <a:ea typeface="Raleway"/>
                <a:cs typeface="Raleway"/>
                <a:sym typeface="Raleway"/>
              </a:rPr>
              <a:t> and prominent  social media networks are:</a:t>
            </a:r>
          </a:p>
          <a:p>
            <a:pPr lvl="0" algn="ctr">
              <a:spcBef>
                <a:spcPts val="0"/>
              </a:spcBef>
              <a:buNone/>
            </a:pPr>
            <a:r>
              <a:rPr lang="en">
                <a:solidFill>
                  <a:srgbClr val="000000"/>
                </a:solidFill>
                <a:latin typeface="Raleway"/>
                <a:ea typeface="Raleway"/>
                <a:cs typeface="Raleway"/>
                <a:sym typeface="Raleway"/>
              </a:rPr>
              <a:t>Twitter, Instagram, Facebook, LinkedIn, and SnapChat</a:t>
            </a:r>
          </a:p>
          <a:p>
            <a:pPr lvl="0">
              <a:spcBef>
                <a:spcPts val="0"/>
              </a:spcBef>
              <a:buNone/>
            </a:pPr>
            <a:r>
              <a:t/>
            </a:r>
            <a:endParaRPr>
              <a:solidFill>
                <a:srgbClr val="000000"/>
              </a:solidFill>
              <a:latin typeface="Raleway"/>
              <a:ea typeface="Raleway"/>
              <a:cs typeface="Raleway"/>
              <a:sym typeface="Raleway"/>
            </a:endParaRPr>
          </a:p>
        </p:txBody>
      </p:sp>
      <p:pic>
        <p:nvPicPr>
          <p:cNvPr descr="1-2-facebook-download-png.png" id="99" name="Shape 99"/>
          <p:cNvPicPr preferRelativeResize="0"/>
          <p:nvPr/>
        </p:nvPicPr>
        <p:blipFill>
          <a:blip r:embed="rId3">
            <a:alphaModFix/>
          </a:blip>
          <a:stretch>
            <a:fillRect/>
          </a:stretch>
        </p:blipFill>
        <p:spPr>
          <a:xfrm>
            <a:off x="3913617" y="4409405"/>
            <a:ext cx="921332" cy="734095"/>
          </a:xfrm>
          <a:prstGeom prst="rect">
            <a:avLst/>
          </a:prstGeom>
          <a:noFill/>
          <a:ln>
            <a:noFill/>
          </a:ln>
        </p:spPr>
      </p:pic>
      <p:pic>
        <p:nvPicPr>
          <p:cNvPr descr="2-2-twitter-png-file-thumb.png" id="100" name="Shape 100"/>
          <p:cNvPicPr preferRelativeResize="0"/>
          <p:nvPr/>
        </p:nvPicPr>
        <p:blipFill>
          <a:blip r:embed="rId4">
            <a:alphaModFix/>
          </a:blip>
          <a:stretch>
            <a:fillRect/>
          </a:stretch>
        </p:blipFill>
        <p:spPr>
          <a:xfrm>
            <a:off x="1965850" y="4428734"/>
            <a:ext cx="823047" cy="655785"/>
          </a:xfrm>
          <a:prstGeom prst="rect">
            <a:avLst/>
          </a:prstGeom>
          <a:noFill/>
          <a:ln>
            <a:noFill/>
          </a:ln>
        </p:spPr>
      </p:pic>
      <p:pic>
        <p:nvPicPr>
          <p:cNvPr descr="instagram_PNG11.png" id="101" name="Shape 101"/>
          <p:cNvPicPr preferRelativeResize="0"/>
          <p:nvPr/>
        </p:nvPicPr>
        <p:blipFill>
          <a:blip r:embed="rId5">
            <a:alphaModFix/>
          </a:blip>
          <a:stretch>
            <a:fillRect/>
          </a:stretch>
        </p:blipFill>
        <p:spPr>
          <a:xfrm>
            <a:off x="2974569" y="4429057"/>
            <a:ext cx="823050" cy="655134"/>
          </a:xfrm>
          <a:prstGeom prst="rect">
            <a:avLst/>
          </a:prstGeom>
          <a:noFill/>
          <a:ln>
            <a:noFill/>
          </a:ln>
        </p:spPr>
      </p:pic>
      <p:pic>
        <p:nvPicPr>
          <p:cNvPr descr="LinkedIn_logo_initials.png" id="102" name="Shape 102"/>
          <p:cNvPicPr preferRelativeResize="0"/>
          <p:nvPr/>
        </p:nvPicPr>
        <p:blipFill>
          <a:blip r:embed="rId6">
            <a:alphaModFix/>
          </a:blip>
          <a:stretch>
            <a:fillRect/>
          </a:stretch>
        </p:blipFill>
        <p:spPr>
          <a:xfrm>
            <a:off x="5017764" y="4428733"/>
            <a:ext cx="823048" cy="655782"/>
          </a:xfrm>
          <a:prstGeom prst="rect">
            <a:avLst/>
          </a:prstGeom>
          <a:noFill/>
          <a:ln>
            <a:noFill/>
          </a:ln>
        </p:spPr>
      </p:pic>
      <p:pic>
        <p:nvPicPr>
          <p:cNvPr descr="snapcode-300x300.png" id="103" name="Shape 103"/>
          <p:cNvPicPr preferRelativeResize="0"/>
          <p:nvPr/>
        </p:nvPicPr>
        <p:blipFill>
          <a:blip r:embed="rId7">
            <a:alphaModFix/>
          </a:blip>
          <a:stretch>
            <a:fillRect/>
          </a:stretch>
        </p:blipFill>
        <p:spPr>
          <a:xfrm>
            <a:off x="6023627" y="4448560"/>
            <a:ext cx="823048" cy="655784"/>
          </a:xfrm>
          <a:prstGeom prst="rect">
            <a:avLst/>
          </a:prstGeom>
          <a:noFill/>
          <a:ln>
            <a:noFill/>
          </a:ln>
        </p:spPr>
      </p:pic>
      <p:pic>
        <p:nvPicPr>
          <p:cNvPr descr="snapchat-social-video-623x350.jpg" id="104" name="Shape 104"/>
          <p:cNvPicPr preferRelativeResize="0"/>
          <p:nvPr/>
        </p:nvPicPr>
        <p:blipFill>
          <a:blip r:embed="rId8">
            <a:alphaModFix/>
          </a:blip>
          <a:stretch>
            <a:fillRect/>
          </a:stretch>
        </p:blipFill>
        <p:spPr>
          <a:xfrm>
            <a:off x="5840807" y="520200"/>
            <a:ext cx="3176725" cy="1784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The Don’t of LinkedIn</a:t>
            </a:r>
          </a:p>
        </p:txBody>
      </p:sp>
      <p:sp>
        <p:nvSpPr>
          <p:cNvPr id="265" name="Shape 265"/>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Profile picture: No empty profile picture, selfies and no random objects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Don’t leave a connection request empty.</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Don’t leave anything blank.</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Eliminate past jobs or volunteer work.</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Post anything that is not related to your field or that others may find unpleasant.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Do’s of LinkedIn</a:t>
            </a:r>
          </a:p>
        </p:txBody>
      </p:sp>
      <p:sp>
        <p:nvSpPr>
          <p:cNvPr id="271" name="Shape 271"/>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Keep it crisp and clean. Free from grammatical and spelling errors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Have a professional photo</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Use and place keywords strategically throughout your profile</a:t>
            </a:r>
          </a:p>
          <a:p>
            <a:pPr indent="-342900" lvl="0" marL="457200" rtl="0">
              <a:lnSpc>
                <a:spcPct val="150000"/>
              </a:lnSpc>
              <a:spcBef>
                <a:spcPts val="0"/>
              </a:spcBef>
              <a:spcAft>
                <a:spcPts val="0"/>
              </a:spcAft>
              <a:buClr>
                <a:srgbClr val="000000"/>
              </a:buClr>
              <a:buSzPct val="100000"/>
              <a:buFont typeface="Raleway"/>
            </a:pPr>
            <a:r>
              <a:t/>
            </a:r>
            <a:endParaRPr sz="1800">
              <a:solidFill>
                <a:srgbClr val="000000"/>
              </a:solidFill>
              <a:latin typeface="Raleway"/>
              <a:ea typeface="Raleway"/>
              <a:cs typeface="Raleway"/>
              <a:sym typeface="Raleway"/>
            </a:endParaRP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393700" lvl="0" marL="457200" rtl="0">
              <a:spcBef>
                <a:spcPts val="0"/>
              </a:spcBef>
              <a:buChar char="-"/>
            </a:pPr>
            <a:r>
              <a:rPr lang="en"/>
              <a:t>Do’s of LinkedIn</a:t>
            </a:r>
          </a:p>
        </p:txBody>
      </p:sp>
      <p:sp>
        <p:nvSpPr>
          <p:cNvPr id="277" name="Shape 277"/>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Interact with your homepage on a daily basis.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Update a weekly post your on your achievements or interests.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Add new contacts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Update your profile monthly.</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Participate in a group related to your job profession.</a:t>
            </a:r>
          </a:p>
          <a:p>
            <a:pPr lvl="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How to network with LinkedIn</a:t>
            </a:r>
          </a:p>
        </p:txBody>
      </p:sp>
      <p:sp>
        <p:nvSpPr>
          <p:cNvPr id="283" name="Shape 283"/>
          <p:cNvSpPr txBox="1"/>
          <p:nvPr>
            <p:ph idx="1" type="body"/>
          </p:nvPr>
        </p:nvSpPr>
        <p:spPr>
          <a:xfrm>
            <a:off x="727650" y="1853850"/>
            <a:ext cx="7688700" cy="22611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Show them what you have to offer. Having a well detailed and completed profile will increase your opportunities for a job offer. </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LinkedIn Groups: Join career related groups and join Pace University Alumni.</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Connect with suggested individuals</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Once you’re connected with another person. Have a nice small chat.</a:t>
            </a:r>
          </a:p>
          <a:p>
            <a:pPr indent="-342900" lvl="0" marL="457200" rtl="0">
              <a:lnSpc>
                <a:spcPct val="150000"/>
              </a:lnSpc>
              <a:spcBef>
                <a:spcPts val="0"/>
              </a:spcBef>
              <a:spcAft>
                <a:spcPts val="0"/>
              </a:spcAft>
              <a:buClr>
                <a:srgbClr val="000000"/>
              </a:buClr>
              <a:buSzPct val="100000"/>
              <a:buFont typeface="Raleway"/>
            </a:pPr>
            <a:r>
              <a:rPr lang="en" sz="1800">
                <a:solidFill>
                  <a:srgbClr val="000000"/>
                </a:solidFill>
                <a:latin typeface="Raleway"/>
                <a:ea typeface="Raleway"/>
                <a:cs typeface="Raleway"/>
                <a:sym typeface="Raleway"/>
              </a:rPr>
              <a:t>Be helpful with other individuals in your shoes.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670550" y="572650"/>
            <a:ext cx="7688700" cy="535200"/>
          </a:xfrm>
          <a:prstGeom prst="rect">
            <a:avLst/>
          </a:prstGeom>
        </p:spPr>
        <p:txBody>
          <a:bodyPr anchorCtr="0" anchor="t" bIns="91425" lIns="91425" rIns="91425" wrap="square" tIns="91425">
            <a:noAutofit/>
          </a:bodyPr>
          <a:lstStyle/>
          <a:p>
            <a:pPr lvl="0">
              <a:spcBef>
                <a:spcPts val="0"/>
              </a:spcBef>
              <a:buNone/>
            </a:pPr>
            <a:r>
              <a:rPr lang="en"/>
              <a:t>Helpful Tips</a:t>
            </a:r>
          </a:p>
        </p:txBody>
      </p:sp>
      <p:pic>
        <p:nvPicPr>
          <p:cNvPr descr="Social-Media-Monitoring-Cartoon.jpg" id="289" name="Shape 289"/>
          <p:cNvPicPr preferRelativeResize="0"/>
          <p:nvPr/>
        </p:nvPicPr>
        <p:blipFill>
          <a:blip r:embed="rId3">
            <a:alphaModFix/>
          </a:blip>
          <a:stretch>
            <a:fillRect/>
          </a:stretch>
        </p:blipFill>
        <p:spPr>
          <a:xfrm>
            <a:off x="4061450" y="3524350"/>
            <a:ext cx="5082553" cy="1619274"/>
          </a:xfrm>
          <a:prstGeom prst="rect">
            <a:avLst/>
          </a:prstGeom>
          <a:noFill/>
          <a:ln>
            <a:noFill/>
          </a:ln>
        </p:spPr>
      </p:pic>
      <p:pic>
        <p:nvPicPr>
          <p:cNvPr id="290" name="Shape 290"/>
          <p:cNvPicPr preferRelativeResize="0"/>
          <p:nvPr/>
        </p:nvPicPr>
        <p:blipFill>
          <a:blip r:embed="rId4">
            <a:alphaModFix/>
          </a:blip>
          <a:stretch>
            <a:fillRect/>
          </a:stretch>
        </p:blipFill>
        <p:spPr>
          <a:xfrm>
            <a:off x="5524500" y="657250"/>
            <a:ext cx="3458801" cy="2672700"/>
          </a:xfrm>
          <a:prstGeom prst="rect">
            <a:avLst/>
          </a:prstGeom>
          <a:noFill/>
          <a:ln>
            <a:noFill/>
          </a:ln>
        </p:spPr>
      </p:pic>
      <p:sp>
        <p:nvSpPr>
          <p:cNvPr id="291" name="Shape 291"/>
          <p:cNvSpPr txBox="1"/>
          <p:nvPr>
            <p:ph type="title"/>
          </p:nvPr>
        </p:nvSpPr>
        <p:spPr>
          <a:xfrm>
            <a:off x="729450" y="1303025"/>
            <a:ext cx="4970400" cy="2672700"/>
          </a:xfrm>
          <a:prstGeom prst="rect">
            <a:avLst/>
          </a:prstGeom>
        </p:spPr>
        <p:txBody>
          <a:bodyPr anchorCtr="0" anchor="t" bIns="91425" lIns="91425" rIns="91425" wrap="square" tIns="91425">
            <a:noAutofit/>
          </a:bodyPr>
          <a:lstStyle/>
          <a:p>
            <a:pPr indent="-317500" lvl="0" marL="457200" rtl="0">
              <a:lnSpc>
                <a:spcPct val="150000"/>
              </a:lnSpc>
              <a:spcBef>
                <a:spcPts val="0"/>
              </a:spcBef>
              <a:buClr>
                <a:srgbClr val="000000"/>
              </a:buClr>
              <a:buSzPct val="100000"/>
              <a:buChar char="●"/>
            </a:pPr>
            <a:r>
              <a:rPr b="0" lang="en" sz="1400">
                <a:solidFill>
                  <a:srgbClr val="000000"/>
                </a:solidFill>
              </a:rPr>
              <a:t>Create a plan for each social media channel</a:t>
            </a:r>
          </a:p>
          <a:p>
            <a:pPr indent="-317500" lvl="0" marL="457200" rtl="0">
              <a:lnSpc>
                <a:spcPct val="150000"/>
              </a:lnSpc>
              <a:spcBef>
                <a:spcPts val="0"/>
              </a:spcBef>
              <a:buClr>
                <a:srgbClr val="000000"/>
              </a:buClr>
              <a:buSzPct val="100000"/>
              <a:buChar char="●"/>
            </a:pPr>
            <a:r>
              <a:rPr b="0" lang="en" sz="1400">
                <a:solidFill>
                  <a:srgbClr val="000000"/>
                </a:solidFill>
              </a:rPr>
              <a:t>Have to be active and post consistently</a:t>
            </a:r>
          </a:p>
          <a:p>
            <a:pPr indent="-317500" lvl="0" marL="457200" rtl="0">
              <a:lnSpc>
                <a:spcPct val="150000"/>
              </a:lnSpc>
              <a:spcBef>
                <a:spcPts val="0"/>
              </a:spcBef>
              <a:buClr>
                <a:srgbClr val="000000"/>
              </a:buClr>
              <a:buSzPct val="100000"/>
              <a:buChar char="●"/>
            </a:pPr>
            <a:r>
              <a:rPr b="0" lang="en" sz="1400">
                <a:solidFill>
                  <a:srgbClr val="000000"/>
                </a:solidFill>
              </a:rPr>
              <a:t>Be picky about what you share</a:t>
            </a:r>
          </a:p>
          <a:p>
            <a:pPr indent="-317500" lvl="0" marL="457200" rtl="0">
              <a:lnSpc>
                <a:spcPct val="150000"/>
              </a:lnSpc>
              <a:spcBef>
                <a:spcPts val="0"/>
              </a:spcBef>
              <a:buClr>
                <a:srgbClr val="000000"/>
              </a:buClr>
              <a:buSzPct val="100000"/>
              <a:buChar char="●"/>
            </a:pPr>
            <a:r>
              <a:rPr b="0" lang="en" sz="1400">
                <a:solidFill>
                  <a:srgbClr val="000000"/>
                </a:solidFill>
              </a:rPr>
              <a:t>Post images and videos often</a:t>
            </a:r>
          </a:p>
          <a:p>
            <a:pPr indent="-317500" lvl="0" marL="457200" rtl="0">
              <a:lnSpc>
                <a:spcPct val="150000"/>
              </a:lnSpc>
              <a:spcBef>
                <a:spcPts val="0"/>
              </a:spcBef>
              <a:buClr>
                <a:srgbClr val="000000"/>
              </a:buClr>
              <a:buSzPct val="100000"/>
              <a:buChar char="●"/>
            </a:pPr>
            <a:r>
              <a:rPr b="0" lang="en" sz="1400">
                <a:solidFill>
                  <a:srgbClr val="000000"/>
                </a:solidFill>
              </a:rPr>
              <a:t>Join in on communities</a:t>
            </a:r>
          </a:p>
          <a:p>
            <a:pPr indent="-317500" lvl="0" marL="457200" rtl="0">
              <a:lnSpc>
                <a:spcPct val="150000"/>
              </a:lnSpc>
              <a:spcBef>
                <a:spcPts val="0"/>
              </a:spcBef>
              <a:buClr>
                <a:srgbClr val="000000"/>
              </a:buClr>
              <a:buSzPct val="100000"/>
              <a:buChar char="●"/>
            </a:pPr>
            <a:r>
              <a:rPr b="0" lang="en" sz="1400">
                <a:solidFill>
                  <a:srgbClr val="000000"/>
                </a:solidFill>
              </a:rPr>
              <a:t>Watch your competitors</a:t>
            </a:r>
          </a:p>
          <a:p>
            <a:pPr indent="-317500" lvl="0" marL="457200" rtl="0">
              <a:lnSpc>
                <a:spcPct val="150000"/>
              </a:lnSpc>
              <a:spcBef>
                <a:spcPts val="0"/>
              </a:spcBef>
              <a:buClr>
                <a:srgbClr val="000000"/>
              </a:buClr>
              <a:buSzPct val="100000"/>
              <a:buChar char="●"/>
            </a:pPr>
            <a:r>
              <a:rPr b="0" lang="en" sz="1400">
                <a:solidFill>
                  <a:srgbClr val="000000"/>
                </a:solidFill>
              </a:rPr>
              <a:t>Give people a reason to follow you</a:t>
            </a:r>
          </a:p>
          <a:p>
            <a:pPr indent="-317500" lvl="0" marL="457200" rtl="0">
              <a:lnSpc>
                <a:spcPct val="150000"/>
              </a:lnSpc>
              <a:spcBef>
                <a:spcPts val="0"/>
              </a:spcBef>
              <a:buClr>
                <a:srgbClr val="000000"/>
              </a:buClr>
              <a:buSzPct val="100000"/>
              <a:buChar char="●"/>
            </a:pPr>
            <a:r>
              <a:rPr b="0" lang="en" sz="1400">
                <a:solidFill>
                  <a:srgbClr val="000000"/>
                </a:solidFill>
              </a:rPr>
              <a:t>Target your social media posts</a:t>
            </a:r>
          </a:p>
          <a:p>
            <a:pPr lvl="0" rtl="0">
              <a:spcBef>
                <a:spcPts val="0"/>
              </a:spcBef>
              <a:buNone/>
            </a:pPr>
            <a:r>
              <a:t/>
            </a:r>
            <a:endParaRPr sz="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This is why you should be </a:t>
            </a:r>
            <a:r>
              <a:rPr i="1" lang="en"/>
              <a:t>careful</a:t>
            </a:r>
            <a:r>
              <a:rPr lang="en"/>
              <a:t>...</a:t>
            </a:r>
          </a:p>
        </p:txBody>
      </p:sp>
      <p:sp>
        <p:nvSpPr>
          <p:cNvPr descr="10 Facebook and Twitter posts that caused these people to lose their jobs and reputation. Subscribe: https://goo.gl/Hnoaw3  Other videos you will enjoy:   10 Pictures Taken Right Before Tragedy Struck https://youtu.be/bn1u502JUJw  10 Of Hollywood's Most Annoying Attention Seekers https://youtu.be/EOPL3QR-uoo  The Worst Social Media Trends Ever https://youtu.be/dAaAGDDqz1A ----------------------------------------------------------------------------------------- Description: Social media has become the most popular way to connect with the people in our lives, and the world in general. We share our ups and downs with our followers, but sometimes people tend to share a little too much. Rants about hating work and your annoyances with your boss are much better gabbed about in private than spewed all over your Twitter account, and if you’re blatantly racist or sexist on the web, then you probably deserve the termination that’s coming for you.  The separation between our public and private spheres is becoming increasingly blurred, to the point where you pretty much have to assume that anything you choose to share on social media will be public. You may not always think it’s fair, but social media is accelerating as a means to get people fired in this day in age. Gary Stein was a Marine Sargent for nine whole years and was terminated due to one Facebook post. He couldn’t believe after all that time he could be fired for that, but when you bash your boss on social media, that’s what happens, guys.   And it’s not only about bad-talking your job or boss; you better keep your behavior in check, too. A high school teacher was canned after posting inappropriate photos to Twitter that showed her nearly naked and smoking pot. Another girl was fired from her job for dressing up as a victim of the Boston Marathon bombings and posting it to her Twitter account. Who knows what was going through their minds, but their mistakes cost them big time.   If these stories teach us anything, it’s to think twice about what you share online. And if you have to think twice, it probably means you shouldn’t post it at all. Check out 10 insane social media posts that got their posters fired.    ----------------------------------------------------------------------------------------- Our Social Media: Facebook: https://www.facebook.com/TheTalko Twitter: https://twitter.com/thetalko Instagram: https://instagram.com/the_talko  ----------------------------------------------------------------------------------------- For more videos and articles visit: http://www.thetalko.com/" id="297" name="Shape 297" title="10 INSANE Social Media Posts That Got People FIRED">
            <a:hlinkClick r:id="rId3"/>
          </p:cNvPr>
          <p:cNvSpPr/>
          <p:nvPr/>
        </p:nvSpPr>
        <p:spPr>
          <a:xfrm>
            <a:off x="2583900" y="1907525"/>
            <a:ext cx="3979800" cy="2984850"/>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What to do when...</a:t>
            </a:r>
          </a:p>
        </p:txBody>
      </p:sp>
      <p:sp>
        <p:nvSpPr>
          <p:cNvPr id="303" name="Shape 303"/>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17500" lvl="0" marL="457200" rtl="0">
              <a:lnSpc>
                <a:spcPct val="150000"/>
              </a:lnSpc>
              <a:spcBef>
                <a:spcPts val="1800"/>
              </a:spcBef>
              <a:spcAft>
                <a:spcPts val="400"/>
              </a:spcAft>
              <a:buClr>
                <a:srgbClr val="464646"/>
              </a:buClr>
              <a:buSzPct val="100000"/>
              <a:buChar char="●"/>
            </a:pPr>
            <a:r>
              <a:rPr lang="en" sz="1400">
                <a:solidFill>
                  <a:srgbClr val="333333"/>
                </a:solidFill>
                <a:highlight>
                  <a:srgbClr val="FFFFFF"/>
                </a:highlight>
              </a:rPr>
              <a:t>Live Streaming</a:t>
            </a:r>
          </a:p>
          <a:p>
            <a:pPr indent="-317500" lvl="0" marL="457200" rtl="0">
              <a:lnSpc>
                <a:spcPct val="150000"/>
              </a:lnSpc>
              <a:spcBef>
                <a:spcPts val="1800"/>
              </a:spcBef>
              <a:spcAft>
                <a:spcPts val="400"/>
              </a:spcAft>
              <a:buClr>
                <a:srgbClr val="464646"/>
              </a:buClr>
              <a:buSzPct val="100000"/>
              <a:buChar char="●"/>
            </a:pPr>
            <a:r>
              <a:rPr lang="en" sz="1400">
                <a:solidFill>
                  <a:srgbClr val="464646"/>
                </a:solidFill>
                <a:highlight>
                  <a:srgbClr val="FFFFFF"/>
                </a:highlight>
              </a:rPr>
              <a:t>Video, and more video </a:t>
            </a:r>
          </a:p>
          <a:p>
            <a:pPr indent="-317500" lvl="0" marL="457200" rtl="0">
              <a:lnSpc>
                <a:spcPct val="150000"/>
              </a:lnSpc>
              <a:spcBef>
                <a:spcPts val="1800"/>
              </a:spcBef>
              <a:spcAft>
                <a:spcPts val="400"/>
              </a:spcAft>
              <a:buClr>
                <a:srgbClr val="464646"/>
              </a:buClr>
              <a:buSzPct val="100000"/>
              <a:buChar char="●"/>
            </a:pPr>
            <a:r>
              <a:rPr lang="en" sz="1400">
                <a:solidFill>
                  <a:srgbClr val="333333"/>
                </a:solidFill>
                <a:highlight>
                  <a:srgbClr val="FFFFFF"/>
                </a:highlight>
              </a:rPr>
              <a:t>Client Support</a:t>
            </a:r>
          </a:p>
          <a:p>
            <a:pPr indent="-317500" lvl="0" marL="457200" rtl="0">
              <a:lnSpc>
                <a:spcPct val="150000"/>
              </a:lnSpc>
              <a:spcBef>
                <a:spcPts val="1800"/>
              </a:spcBef>
              <a:spcAft>
                <a:spcPts val="400"/>
              </a:spcAft>
              <a:buClr>
                <a:srgbClr val="464646"/>
              </a:buClr>
              <a:buSzPct val="100000"/>
              <a:buChar char="●"/>
            </a:pPr>
            <a:r>
              <a:rPr lang="en" sz="1400">
                <a:solidFill>
                  <a:srgbClr val="464646"/>
                </a:solidFill>
                <a:highlight>
                  <a:srgbClr val="FFFFFF"/>
                </a:highlight>
              </a:rPr>
              <a:t>Increased focus on privacy</a:t>
            </a:r>
          </a:p>
          <a:p>
            <a:pPr indent="-317500" lvl="0" marL="457200" rtl="0">
              <a:lnSpc>
                <a:spcPct val="150000"/>
              </a:lnSpc>
              <a:spcBef>
                <a:spcPts val="1800"/>
              </a:spcBef>
              <a:spcAft>
                <a:spcPts val="400"/>
              </a:spcAft>
              <a:buClr>
                <a:srgbClr val="464646"/>
              </a:buClr>
              <a:buSzPct val="100000"/>
              <a:buChar char="●"/>
            </a:pPr>
            <a:r>
              <a:rPr lang="en" sz="1400">
                <a:solidFill>
                  <a:srgbClr val="464646"/>
                </a:solidFill>
                <a:highlight>
                  <a:srgbClr val="FFFFFF"/>
                </a:highlight>
              </a:rPr>
              <a:t> Different types of groups</a:t>
            </a:r>
          </a:p>
          <a:p>
            <a:pPr indent="-317500" lvl="0" marL="457200" rtl="0">
              <a:lnSpc>
                <a:spcPct val="150000"/>
              </a:lnSpc>
              <a:spcBef>
                <a:spcPts val="1800"/>
              </a:spcBef>
              <a:spcAft>
                <a:spcPts val="400"/>
              </a:spcAft>
              <a:buClr>
                <a:srgbClr val="464646"/>
              </a:buClr>
              <a:buSzPct val="100000"/>
              <a:buChar char="●"/>
            </a:pPr>
            <a:r>
              <a:rPr lang="en" sz="1400">
                <a:solidFill>
                  <a:srgbClr val="464646"/>
                </a:solidFill>
                <a:highlight>
                  <a:srgbClr val="FFFFFF"/>
                </a:highlight>
              </a:rPr>
              <a:t>Users will pay for peace</a:t>
            </a:r>
          </a:p>
          <a:p>
            <a:pPr lvl="0">
              <a:spcBef>
                <a:spcPts val="0"/>
              </a:spcBef>
              <a:buNone/>
            </a:pPr>
            <a:r>
              <a:t/>
            </a:r>
            <a:endParaRPr sz="1400">
              <a:solidFill>
                <a:srgbClr val="1A1A1A"/>
              </a:solidFill>
            </a:endParaRPr>
          </a:p>
        </p:txBody>
      </p:sp>
      <p:pic>
        <p:nvPicPr>
          <p:cNvPr id="304" name="Shape 304"/>
          <p:cNvPicPr preferRelativeResize="0"/>
          <p:nvPr/>
        </p:nvPicPr>
        <p:blipFill>
          <a:blip r:embed="rId3">
            <a:alphaModFix/>
          </a:blip>
          <a:stretch>
            <a:fillRect/>
          </a:stretch>
        </p:blipFill>
        <p:spPr>
          <a:xfrm>
            <a:off x="4895350" y="1732313"/>
            <a:ext cx="3713374" cy="2607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Summary</a:t>
            </a:r>
          </a:p>
        </p:txBody>
      </p:sp>
      <p:sp>
        <p:nvSpPr>
          <p:cNvPr id="310" name="Shape 310"/>
          <p:cNvSpPr txBox="1"/>
          <p:nvPr>
            <p:ph idx="1" type="body"/>
          </p:nvPr>
        </p:nvSpPr>
        <p:spPr>
          <a:xfrm>
            <a:off x="6205075" y="534950"/>
            <a:ext cx="2861100" cy="2261100"/>
          </a:xfrm>
          <a:prstGeom prst="rect">
            <a:avLst/>
          </a:prstGeom>
        </p:spPr>
        <p:txBody>
          <a:bodyPr anchorCtr="0" anchor="t" bIns="91425" lIns="91425" rIns="91425" wrap="square" tIns="91425">
            <a:noAutofit/>
          </a:bodyPr>
          <a:lstStyle/>
          <a:p>
            <a:pPr lvl="0" algn="just">
              <a:spcBef>
                <a:spcPts val="0"/>
              </a:spcBef>
              <a:buNone/>
            </a:pPr>
            <a:r>
              <a:rPr i="1" lang="en">
                <a:solidFill>
                  <a:srgbClr val="000000"/>
                </a:solidFill>
                <a:latin typeface="Raleway"/>
                <a:ea typeface="Raleway"/>
                <a:cs typeface="Raleway"/>
                <a:sym typeface="Raleway"/>
              </a:rPr>
              <a:t>On a scale from 1-5 we have ranked which social media networking site is the most professional:</a:t>
            </a:r>
          </a:p>
          <a:p>
            <a:pPr indent="-311150" lvl="0" marL="457200" rtl="0" algn="just">
              <a:spcBef>
                <a:spcPts val="0"/>
              </a:spcBef>
              <a:buClr>
                <a:srgbClr val="000000"/>
              </a:buClr>
              <a:buFont typeface="Raleway"/>
              <a:buAutoNum type="arabicPeriod"/>
            </a:pPr>
            <a:r>
              <a:rPr lang="en">
                <a:solidFill>
                  <a:srgbClr val="000000"/>
                </a:solidFill>
                <a:latin typeface="Raleway"/>
                <a:ea typeface="Raleway"/>
                <a:cs typeface="Raleway"/>
                <a:sym typeface="Raleway"/>
              </a:rPr>
              <a:t>LinkedIn</a:t>
            </a:r>
          </a:p>
          <a:p>
            <a:pPr indent="-311150" lvl="0" marL="457200" rtl="0" algn="just">
              <a:spcBef>
                <a:spcPts val="0"/>
              </a:spcBef>
              <a:buClr>
                <a:srgbClr val="000000"/>
              </a:buClr>
              <a:buFont typeface="Raleway"/>
              <a:buAutoNum type="arabicPeriod"/>
            </a:pPr>
            <a:r>
              <a:rPr lang="en">
                <a:solidFill>
                  <a:srgbClr val="000000"/>
                </a:solidFill>
                <a:latin typeface="Raleway"/>
                <a:ea typeface="Raleway"/>
                <a:cs typeface="Raleway"/>
                <a:sym typeface="Raleway"/>
              </a:rPr>
              <a:t>Twitter</a:t>
            </a:r>
          </a:p>
          <a:p>
            <a:pPr indent="-311150" lvl="0" marL="457200" rtl="0" algn="just">
              <a:spcBef>
                <a:spcPts val="0"/>
              </a:spcBef>
              <a:buClr>
                <a:srgbClr val="000000"/>
              </a:buClr>
              <a:buFont typeface="Raleway"/>
              <a:buAutoNum type="arabicPeriod"/>
            </a:pPr>
            <a:r>
              <a:rPr lang="en">
                <a:solidFill>
                  <a:srgbClr val="000000"/>
                </a:solidFill>
                <a:latin typeface="Raleway"/>
                <a:ea typeface="Raleway"/>
                <a:cs typeface="Raleway"/>
                <a:sym typeface="Raleway"/>
              </a:rPr>
              <a:t>Facebook</a:t>
            </a:r>
          </a:p>
          <a:p>
            <a:pPr indent="-311150" lvl="0" marL="457200" rtl="0" algn="just">
              <a:spcBef>
                <a:spcPts val="0"/>
              </a:spcBef>
              <a:buClr>
                <a:srgbClr val="000000"/>
              </a:buClr>
              <a:buFont typeface="Raleway"/>
              <a:buAutoNum type="arabicPeriod"/>
            </a:pPr>
            <a:r>
              <a:rPr lang="en">
                <a:solidFill>
                  <a:srgbClr val="000000"/>
                </a:solidFill>
                <a:latin typeface="Raleway"/>
                <a:ea typeface="Raleway"/>
                <a:cs typeface="Raleway"/>
                <a:sym typeface="Raleway"/>
              </a:rPr>
              <a:t>Instagram</a:t>
            </a:r>
          </a:p>
          <a:p>
            <a:pPr indent="-311150" lvl="0" marL="457200" algn="just">
              <a:spcBef>
                <a:spcPts val="0"/>
              </a:spcBef>
              <a:buClr>
                <a:srgbClr val="000000"/>
              </a:buClr>
              <a:buFont typeface="Raleway"/>
              <a:buAutoNum type="arabicPeriod"/>
            </a:pPr>
            <a:r>
              <a:rPr lang="en">
                <a:solidFill>
                  <a:srgbClr val="000000"/>
                </a:solidFill>
                <a:latin typeface="Raleway"/>
                <a:ea typeface="Raleway"/>
                <a:cs typeface="Raleway"/>
                <a:sym typeface="Raleway"/>
              </a:rPr>
              <a:t>Snapchat</a:t>
            </a:r>
          </a:p>
        </p:txBody>
      </p:sp>
      <p:sp>
        <p:nvSpPr>
          <p:cNvPr id="311" name="Shape 311"/>
          <p:cNvSpPr txBox="1"/>
          <p:nvPr/>
        </p:nvSpPr>
        <p:spPr>
          <a:xfrm>
            <a:off x="207725" y="1853850"/>
            <a:ext cx="5917500" cy="3289800"/>
          </a:xfrm>
          <a:prstGeom prst="rect">
            <a:avLst/>
          </a:prstGeom>
          <a:noFill/>
          <a:ln>
            <a:noFill/>
          </a:ln>
        </p:spPr>
        <p:txBody>
          <a:bodyPr anchorCtr="0" anchor="t" bIns="91425" lIns="91425" rIns="91425" wrap="square" tIns="91425">
            <a:noAutofit/>
          </a:bodyPr>
          <a:lstStyle/>
          <a:p>
            <a:pPr indent="-228600" lvl="0" marL="457200" rtl="0">
              <a:lnSpc>
                <a:spcPct val="150000"/>
              </a:lnSpc>
              <a:spcBef>
                <a:spcPts val="0"/>
              </a:spcBef>
              <a:buFont typeface="Raleway"/>
              <a:buChar char="●"/>
            </a:pPr>
            <a:r>
              <a:rPr lang="en">
                <a:latin typeface="Raleway"/>
                <a:ea typeface="Raleway"/>
                <a:cs typeface="Raleway"/>
                <a:sym typeface="Raleway"/>
              </a:rPr>
              <a:t>All social media networks </a:t>
            </a:r>
            <a:r>
              <a:rPr i="1" lang="en">
                <a:latin typeface="Raleway"/>
                <a:ea typeface="Raleway"/>
                <a:cs typeface="Raleway"/>
                <a:sym typeface="Raleway"/>
              </a:rPr>
              <a:t>can </a:t>
            </a:r>
            <a:r>
              <a:rPr lang="en">
                <a:latin typeface="Raleway"/>
                <a:ea typeface="Raleway"/>
                <a:cs typeface="Raleway"/>
                <a:sym typeface="Raleway"/>
              </a:rPr>
              <a:t>be used in a professional matter</a:t>
            </a:r>
          </a:p>
          <a:p>
            <a:pPr indent="-228600" lvl="0" marL="457200" rtl="0">
              <a:lnSpc>
                <a:spcPct val="150000"/>
              </a:lnSpc>
              <a:spcBef>
                <a:spcPts val="0"/>
              </a:spcBef>
              <a:buFont typeface="Raleway"/>
              <a:buChar char="●"/>
            </a:pPr>
            <a:r>
              <a:rPr lang="en">
                <a:latin typeface="Raleway"/>
                <a:ea typeface="Raleway"/>
                <a:cs typeface="Raleway"/>
                <a:sym typeface="Raleway"/>
              </a:rPr>
              <a:t>LinkedIn is the #1 networking site for professional use</a:t>
            </a:r>
          </a:p>
          <a:p>
            <a:pPr indent="-228600" lvl="0" marL="457200" rtl="0">
              <a:lnSpc>
                <a:spcPct val="150000"/>
              </a:lnSpc>
              <a:spcBef>
                <a:spcPts val="0"/>
              </a:spcBef>
              <a:buFont typeface="Raleway"/>
              <a:buChar char="●"/>
            </a:pPr>
            <a:r>
              <a:rPr lang="en">
                <a:latin typeface="Raleway"/>
                <a:ea typeface="Raleway"/>
                <a:cs typeface="Raleway"/>
                <a:sym typeface="Raleway"/>
              </a:rPr>
              <a:t>Facebook has the highest number of active users</a:t>
            </a:r>
          </a:p>
          <a:p>
            <a:pPr indent="-228600" lvl="0" marL="457200" rtl="0">
              <a:lnSpc>
                <a:spcPct val="150000"/>
              </a:lnSpc>
              <a:spcBef>
                <a:spcPts val="0"/>
              </a:spcBef>
              <a:buFont typeface="Raleway"/>
              <a:buChar char="●"/>
            </a:pPr>
            <a:r>
              <a:rPr lang="en">
                <a:latin typeface="Raleway"/>
                <a:ea typeface="Raleway"/>
                <a:cs typeface="Raleway"/>
                <a:sym typeface="Raleway"/>
              </a:rPr>
              <a:t>Have a profile photo (head shot, professional)</a:t>
            </a:r>
          </a:p>
          <a:p>
            <a:pPr indent="-228600" lvl="0" marL="457200" rtl="0">
              <a:lnSpc>
                <a:spcPct val="150000"/>
              </a:lnSpc>
              <a:spcBef>
                <a:spcPts val="0"/>
              </a:spcBef>
              <a:buFont typeface="Raleway"/>
              <a:buChar char="●"/>
            </a:pPr>
            <a:r>
              <a:rPr lang="en">
                <a:latin typeface="Raleway"/>
                <a:ea typeface="Raleway"/>
                <a:cs typeface="Raleway"/>
                <a:sym typeface="Raleway"/>
              </a:rPr>
              <a:t>Always monitor what you post and what you are tagged in; always act as if your boss is watching</a:t>
            </a:r>
          </a:p>
          <a:p>
            <a:pPr indent="-228600" lvl="0" marL="457200" rtl="0">
              <a:lnSpc>
                <a:spcPct val="150000"/>
              </a:lnSpc>
              <a:spcBef>
                <a:spcPts val="0"/>
              </a:spcBef>
              <a:buFont typeface="Raleway"/>
              <a:buChar char="●"/>
            </a:pPr>
            <a:r>
              <a:rPr lang="en">
                <a:latin typeface="Raleway"/>
                <a:ea typeface="Raleway"/>
                <a:cs typeface="Raleway"/>
                <a:sym typeface="Raleway"/>
              </a:rPr>
              <a:t>Use social media to expand your professional and personal interest </a:t>
            </a:r>
          </a:p>
          <a:p>
            <a:pPr indent="-228600" lvl="0" marL="457200" rtl="0">
              <a:lnSpc>
                <a:spcPct val="150000"/>
              </a:lnSpc>
              <a:spcBef>
                <a:spcPts val="0"/>
              </a:spcBef>
              <a:buFont typeface="Raleway"/>
              <a:buChar char="●"/>
            </a:pPr>
            <a:r>
              <a:rPr lang="en">
                <a:latin typeface="Raleway"/>
                <a:ea typeface="Raleway"/>
                <a:cs typeface="Raleway"/>
                <a:sym typeface="Raleway"/>
              </a:rPr>
              <a:t>Spark conversation based on mutual interests </a:t>
            </a:r>
          </a:p>
          <a:p>
            <a:pPr indent="-228600" lvl="0" marL="457200" rtl="0">
              <a:lnSpc>
                <a:spcPct val="150000"/>
              </a:lnSpc>
              <a:spcBef>
                <a:spcPts val="0"/>
              </a:spcBef>
              <a:buFont typeface="Raleway"/>
              <a:buChar char="●"/>
            </a:pPr>
            <a:r>
              <a:rPr lang="en">
                <a:latin typeface="Raleway"/>
                <a:ea typeface="Raleway"/>
                <a:cs typeface="Raleway"/>
                <a:sym typeface="Raleway"/>
              </a:rPr>
              <a:t>Stay active! Stay relative! </a:t>
            </a:r>
          </a:p>
          <a:p>
            <a:pPr lvl="0" rtl="0">
              <a:spcBef>
                <a:spcPts val="0"/>
              </a:spcBef>
              <a:buNone/>
            </a:pPr>
            <a:r>
              <a:t/>
            </a:r>
            <a:endParaRPr>
              <a:latin typeface="Raleway"/>
              <a:ea typeface="Raleway"/>
              <a:cs typeface="Raleway"/>
              <a:sym typeface="Raleway"/>
            </a:endParaRPr>
          </a:p>
        </p:txBody>
      </p:sp>
      <p:pic>
        <p:nvPicPr>
          <p:cNvPr descr="shutterstock_395841919.jpg" id="312" name="Shape 312"/>
          <p:cNvPicPr preferRelativeResize="0"/>
          <p:nvPr/>
        </p:nvPicPr>
        <p:blipFill>
          <a:blip r:embed="rId3">
            <a:alphaModFix/>
          </a:blip>
          <a:stretch>
            <a:fillRect/>
          </a:stretch>
        </p:blipFill>
        <p:spPr>
          <a:xfrm>
            <a:off x="6357525" y="2948450"/>
            <a:ext cx="2634075" cy="20071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641125" y="621725"/>
            <a:ext cx="7688700" cy="535200"/>
          </a:xfrm>
          <a:prstGeom prst="rect">
            <a:avLst/>
          </a:prstGeom>
        </p:spPr>
        <p:txBody>
          <a:bodyPr anchorCtr="0" anchor="t" bIns="91425" lIns="91425" rIns="91425" wrap="square" tIns="91425">
            <a:noAutofit/>
          </a:bodyPr>
          <a:lstStyle/>
          <a:p>
            <a:pPr lvl="0">
              <a:spcBef>
                <a:spcPts val="0"/>
              </a:spcBef>
              <a:buNone/>
            </a:pPr>
            <a:r>
              <a:rPr lang="en"/>
              <a:t>Citation</a:t>
            </a:r>
          </a:p>
        </p:txBody>
      </p:sp>
      <p:sp>
        <p:nvSpPr>
          <p:cNvPr id="318" name="Shape 318"/>
          <p:cNvSpPr txBox="1"/>
          <p:nvPr>
            <p:ph idx="1" type="body"/>
          </p:nvPr>
        </p:nvSpPr>
        <p:spPr>
          <a:xfrm>
            <a:off x="0" y="3408575"/>
            <a:ext cx="4542000" cy="1690500"/>
          </a:xfrm>
          <a:prstGeom prst="rect">
            <a:avLst/>
          </a:prstGeom>
        </p:spPr>
        <p:txBody>
          <a:bodyPr anchorCtr="0" anchor="t" bIns="91425" lIns="91425" rIns="91425" wrap="square" tIns="91425">
            <a:noAutofit/>
          </a:bodyPr>
          <a:lstStyle/>
          <a:p>
            <a:pPr lvl="0">
              <a:spcBef>
                <a:spcPts val="0"/>
              </a:spcBef>
              <a:buNone/>
            </a:pPr>
            <a:r>
              <a:rPr lang="en" sz="700" u="sng">
                <a:solidFill>
                  <a:schemeClr val="hlink"/>
                </a:solidFill>
                <a:latin typeface="Raleway"/>
                <a:ea typeface="Raleway"/>
                <a:cs typeface="Raleway"/>
                <a:sym typeface="Raleway"/>
                <a:hlinkClick r:id="rId3"/>
              </a:rPr>
              <a:t>https://www.huffingtonpost.com/laura-m-brown/facebook-etiquette_b_5268789.html</a:t>
            </a:r>
          </a:p>
          <a:p>
            <a:pPr lvl="0">
              <a:spcBef>
                <a:spcPts val="0"/>
              </a:spcBef>
              <a:buNone/>
            </a:pPr>
            <a:r>
              <a:rPr lang="en" sz="700" u="sng">
                <a:solidFill>
                  <a:schemeClr val="hlink"/>
                </a:solidFill>
                <a:latin typeface="Raleway"/>
                <a:ea typeface="Raleway"/>
                <a:cs typeface="Raleway"/>
                <a:sym typeface="Raleway"/>
                <a:hlinkClick r:id="rId4"/>
              </a:rPr>
              <a:t>https://www.huffingtonpost.com/laura-m-brown/facebook-etiquette_b_5268789.html</a:t>
            </a:r>
          </a:p>
          <a:p>
            <a:pPr lvl="0">
              <a:spcBef>
                <a:spcPts val="0"/>
              </a:spcBef>
              <a:buNone/>
            </a:pPr>
            <a:r>
              <a:rPr lang="en" sz="700" u="sng">
                <a:solidFill>
                  <a:schemeClr val="hlink"/>
                </a:solidFill>
                <a:latin typeface="Raleway"/>
                <a:ea typeface="Raleway"/>
                <a:cs typeface="Raleway"/>
                <a:sym typeface="Raleway"/>
                <a:hlinkClick r:id="rId5"/>
              </a:rPr>
              <a:t>https://www.statista.com/topics/2882/snapchat/</a:t>
            </a:r>
          </a:p>
          <a:p>
            <a:pPr lvl="0">
              <a:spcBef>
                <a:spcPts val="0"/>
              </a:spcBef>
              <a:buNone/>
            </a:pPr>
            <a:r>
              <a:rPr lang="en" sz="700" u="sng">
                <a:solidFill>
                  <a:schemeClr val="hlink"/>
                </a:solidFill>
                <a:latin typeface="Raleway"/>
                <a:ea typeface="Raleway"/>
                <a:cs typeface="Raleway"/>
                <a:sym typeface="Raleway"/>
                <a:hlinkClick r:id="rId6"/>
              </a:rPr>
              <a:t>https://www.socialmediaexaminer.com/how-to-use-snapchat-for-business/</a:t>
            </a:r>
            <a:r>
              <a:rPr lang="en" sz="700">
                <a:latin typeface="Raleway"/>
                <a:ea typeface="Raleway"/>
                <a:cs typeface="Raleway"/>
                <a:sym typeface="Raleway"/>
              </a:rPr>
              <a:t> </a:t>
            </a:r>
          </a:p>
          <a:p>
            <a:pPr lvl="0">
              <a:spcBef>
                <a:spcPts val="0"/>
              </a:spcBef>
              <a:buNone/>
            </a:pPr>
            <a:r>
              <a:rPr lang="en" sz="700" u="sng">
                <a:solidFill>
                  <a:schemeClr val="hlink"/>
                </a:solidFill>
                <a:latin typeface="Raleway"/>
                <a:ea typeface="Raleway"/>
                <a:cs typeface="Raleway"/>
                <a:sym typeface="Raleway"/>
                <a:hlinkClick r:id="rId7"/>
              </a:rPr>
              <a:t>http://curious.stratford.edu/2017/08/03/dos-and-donts-of-instagram/</a:t>
            </a:r>
          </a:p>
          <a:p>
            <a:pPr lvl="0">
              <a:spcBef>
                <a:spcPts val="0"/>
              </a:spcBef>
              <a:buNone/>
            </a:pPr>
            <a:r>
              <a:t/>
            </a:r>
            <a:endParaRPr sz="1400">
              <a:solidFill>
                <a:srgbClr val="000080"/>
              </a:solidFill>
              <a:latin typeface="Arial"/>
              <a:ea typeface="Arial"/>
              <a:cs typeface="Arial"/>
              <a:sym typeface="Arial"/>
            </a:endParaRPr>
          </a:p>
          <a:p>
            <a:pPr lvl="0">
              <a:spcBef>
                <a:spcPts val="0"/>
              </a:spcBef>
              <a:buNone/>
            </a:pPr>
            <a:r>
              <a:t/>
            </a:r>
            <a:endParaRPr sz="700">
              <a:latin typeface="Raleway"/>
              <a:ea typeface="Raleway"/>
              <a:cs typeface="Raleway"/>
              <a:sym typeface="Raleway"/>
            </a:endParaRPr>
          </a:p>
        </p:txBody>
      </p:sp>
      <p:pic>
        <p:nvPicPr>
          <p:cNvPr descr="6.jpg" id="319" name="Shape 319"/>
          <p:cNvPicPr preferRelativeResize="0"/>
          <p:nvPr/>
        </p:nvPicPr>
        <p:blipFill>
          <a:blip r:embed="rId8">
            <a:alphaModFix/>
          </a:blip>
          <a:stretch>
            <a:fillRect/>
          </a:stretch>
        </p:blipFill>
        <p:spPr>
          <a:xfrm>
            <a:off x="2383250" y="1099375"/>
            <a:ext cx="4818875" cy="2309200"/>
          </a:xfrm>
          <a:prstGeom prst="rect">
            <a:avLst/>
          </a:prstGeom>
          <a:noFill/>
          <a:ln>
            <a:noFill/>
          </a:ln>
        </p:spPr>
      </p:pic>
      <p:sp>
        <p:nvSpPr>
          <p:cNvPr id="320" name="Shape 320"/>
          <p:cNvSpPr txBox="1"/>
          <p:nvPr>
            <p:ph idx="1" type="body"/>
          </p:nvPr>
        </p:nvSpPr>
        <p:spPr>
          <a:xfrm>
            <a:off x="4542000" y="3408575"/>
            <a:ext cx="4542000" cy="1690500"/>
          </a:xfrm>
          <a:prstGeom prst="rect">
            <a:avLst/>
          </a:prstGeom>
        </p:spPr>
        <p:txBody>
          <a:bodyPr anchorCtr="0" anchor="t" bIns="91425" lIns="91425" rIns="91425" wrap="square" tIns="91425">
            <a:noAutofit/>
          </a:bodyPr>
          <a:lstStyle/>
          <a:p>
            <a:pPr lvl="0">
              <a:spcBef>
                <a:spcPts val="0"/>
              </a:spcBef>
              <a:buNone/>
            </a:pPr>
            <a:r>
              <a:rPr lang="en" sz="1800">
                <a:latin typeface="Raleway"/>
                <a:ea typeface="Raleway"/>
                <a:cs typeface="Raleway"/>
                <a:sym typeface="Raleway"/>
              </a:rPr>
              <a:t>More citations……..</a:t>
            </a:r>
          </a:p>
          <a:p>
            <a:pPr lvl="0" rtl="0">
              <a:spcBef>
                <a:spcPts val="0"/>
              </a:spcBef>
              <a:buNone/>
            </a:pPr>
            <a:r>
              <a:rPr lang="en" sz="700">
                <a:solidFill>
                  <a:srgbClr val="000080"/>
                </a:solidFill>
                <a:latin typeface="Raleway"/>
                <a:ea typeface="Raleway"/>
                <a:cs typeface="Raleway"/>
                <a:sym typeface="Raleway"/>
              </a:rPr>
              <a:t>https://theundercoverrecruiter.com/instagram-networking-tool/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Facebook</a:t>
            </a:r>
          </a:p>
        </p:txBody>
      </p:sp>
      <p:sp>
        <p:nvSpPr>
          <p:cNvPr id="110" name="Shape 110"/>
          <p:cNvSpPr txBox="1"/>
          <p:nvPr>
            <p:ph idx="1" type="body"/>
          </p:nvPr>
        </p:nvSpPr>
        <p:spPr>
          <a:xfrm>
            <a:off x="727650" y="2016900"/>
            <a:ext cx="7688700" cy="2261100"/>
          </a:xfrm>
          <a:prstGeom prst="rect">
            <a:avLst/>
          </a:prstGeom>
        </p:spPr>
        <p:txBody>
          <a:bodyPr anchorCtr="0" anchor="t" bIns="91425" lIns="91425" rIns="91425" wrap="square" tIns="91425">
            <a:noAutofit/>
          </a:bodyPr>
          <a:lstStyle/>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Founded by Mark Zuckerberg in January of 2004</a:t>
            </a:r>
          </a:p>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Initially designed for Harvard University students</a:t>
            </a:r>
          </a:p>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By December of that same year, Facebook had already grown to 1 million users</a:t>
            </a:r>
          </a:p>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a:t>
            </a:r>
            <a:r>
              <a:rPr i="1" lang="en" sz="1400">
                <a:solidFill>
                  <a:srgbClr val="000000"/>
                </a:solidFill>
                <a:latin typeface="Raleway"/>
                <a:ea typeface="Raleway"/>
                <a:cs typeface="Raleway"/>
                <a:sym typeface="Raleway"/>
              </a:rPr>
              <a:t>The Social Network </a:t>
            </a:r>
            <a:r>
              <a:rPr lang="en" sz="1400">
                <a:solidFill>
                  <a:srgbClr val="000000"/>
                </a:solidFill>
                <a:latin typeface="Raleway"/>
                <a:ea typeface="Raleway"/>
                <a:cs typeface="Raleway"/>
                <a:sym typeface="Raleway"/>
              </a:rPr>
              <a:t>Movie</a:t>
            </a:r>
          </a:p>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Over 1 BILLION users! #1 Website in the WORLD since 2013</a:t>
            </a:r>
          </a:p>
          <a:p>
            <a:pPr indent="-317500" lvl="0" marL="45720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- 66% of millennials use Facebook</a:t>
            </a:r>
          </a:p>
          <a:p>
            <a:pPr indent="-317500" lvl="0" marL="457200" rtl="0">
              <a:lnSpc>
                <a:spcPct val="200000"/>
              </a:lnSpc>
              <a:spcBef>
                <a:spcPts val="0"/>
              </a:spcBef>
              <a:buClr>
                <a:srgbClr val="000000"/>
              </a:buClr>
              <a:buSzPct val="100000"/>
              <a:buFont typeface="Raleway"/>
            </a:pPr>
            <a:r>
              <a:rPr lang="en" sz="1400">
                <a:solidFill>
                  <a:srgbClr val="000000"/>
                </a:solidFill>
                <a:latin typeface="Raleway"/>
                <a:ea typeface="Raleway"/>
                <a:cs typeface="Raleway"/>
                <a:sym typeface="Raleway"/>
              </a:rPr>
              <a:t>- 31% of senior citizens</a:t>
            </a:r>
          </a:p>
        </p:txBody>
      </p:sp>
      <p:pic>
        <p:nvPicPr>
          <p:cNvPr descr="1-2-facebook-download-png.png" id="111" name="Shape 111"/>
          <p:cNvPicPr preferRelativeResize="0"/>
          <p:nvPr/>
        </p:nvPicPr>
        <p:blipFill>
          <a:blip r:embed="rId3">
            <a:alphaModFix/>
          </a:blip>
          <a:stretch>
            <a:fillRect/>
          </a:stretch>
        </p:blipFill>
        <p:spPr>
          <a:xfrm>
            <a:off x="8040300" y="4308700"/>
            <a:ext cx="927900" cy="739325"/>
          </a:xfrm>
          <a:prstGeom prst="rect">
            <a:avLst/>
          </a:prstGeom>
          <a:noFill/>
          <a:ln>
            <a:noFill/>
          </a:ln>
        </p:spPr>
      </p:pic>
      <p:pic>
        <p:nvPicPr>
          <p:cNvPr descr="461062-3-ways-to-fight-facebook-fatigue.jpg" id="112" name="Shape 112"/>
          <p:cNvPicPr preferRelativeResize="0"/>
          <p:nvPr/>
        </p:nvPicPr>
        <p:blipFill>
          <a:blip r:embed="rId4">
            <a:alphaModFix/>
          </a:blip>
          <a:stretch>
            <a:fillRect/>
          </a:stretch>
        </p:blipFill>
        <p:spPr>
          <a:xfrm>
            <a:off x="5526325" y="587275"/>
            <a:ext cx="3548975" cy="199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727650" y="54375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Do’s and Don’ts of Facebook</a:t>
            </a:r>
          </a:p>
        </p:txBody>
      </p:sp>
      <p:sp>
        <p:nvSpPr>
          <p:cNvPr id="118" name="Shape 118"/>
          <p:cNvSpPr txBox="1"/>
          <p:nvPr>
            <p:ph idx="1" type="body"/>
          </p:nvPr>
        </p:nvSpPr>
        <p:spPr>
          <a:xfrm>
            <a:off x="0" y="1200650"/>
            <a:ext cx="4597800" cy="3798300"/>
          </a:xfrm>
          <a:prstGeom prst="rect">
            <a:avLst/>
          </a:prstGeom>
        </p:spPr>
        <p:txBody>
          <a:bodyPr anchorCtr="0" anchor="t" bIns="91425" lIns="91425" rIns="91425" wrap="square" tIns="91425">
            <a:noAutofit/>
          </a:bodyPr>
          <a:lstStyle/>
          <a:p>
            <a:pPr lvl="0">
              <a:spcBef>
                <a:spcPts val="0"/>
              </a:spcBef>
              <a:buNone/>
            </a:pPr>
            <a:r>
              <a:rPr lang="en" sz="1000">
                <a:solidFill>
                  <a:srgbClr val="000000"/>
                </a:solidFill>
                <a:latin typeface="Raleway"/>
                <a:ea typeface="Raleway"/>
                <a:cs typeface="Raleway"/>
                <a:sym typeface="Raleway"/>
              </a:rPr>
              <a:t>- Have a decent/professional profile picture and header photo</a:t>
            </a:r>
          </a:p>
          <a:p>
            <a:pPr lvl="0">
              <a:spcBef>
                <a:spcPts val="0"/>
              </a:spcBef>
              <a:buNone/>
            </a:pPr>
            <a:r>
              <a:rPr lang="en" sz="1000">
                <a:solidFill>
                  <a:srgbClr val="000000"/>
                </a:solidFill>
                <a:latin typeface="Raleway"/>
                <a:ea typeface="Raleway"/>
                <a:cs typeface="Raleway"/>
                <a:sym typeface="Raleway"/>
              </a:rPr>
              <a:t>- Assume your Facebook is a professional profile: showcase your professional interests</a:t>
            </a:r>
          </a:p>
          <a:p>
            <a:pPr lvl="0">
              <a:spcBef>
                <a:spcPts val="0"/>
              </a:spcBef>
              <a:buNone/>
            </a:pPr>
            <a:r>
              <a:rPr lang="en" sz="1000">
                <a:solidFill>
                  <a:srgbClr val="000000"/>
                </a:solidFill>
                <a:latin typeface="Raleway"/>
                <a:ea typeface="Raleway"/>
                <a:cs typeface="Raleway"/>
                <a:sym typeface="Raleway"/>
              </a:rPr>
              <a:t>- Complete the ‘About Me’ section, have a strong summary that includes keywords and phrases for skills employers would look for in your industry</a:t>
            </a:r>
          </a:p>
          <a:p>
            <a:pPr lvl="0">
              <a:spcBef>
                <a:spcPts val="0"/>
              </a:spcBef>
              <a:buNone/>
            </a:pPr>
            <a:r>
              <a:rPr lang="en" sz="1000">
                <a:solidFill>
                  <a:srgbClr val="000000"/>
                </a:solidFill>
                <a:latin typeface="Raleway"/>
                <a:ea typeface="Raleway"/>
                <a:cs typeface="Raleway"/>
                <a:sym typeface="Raleway"/>
              </a:rPr>
              <a:t>- Add photos to give a better visual, i.e. Volunteer work, events, involvement with organizations and appropriate activities</a:t>
            </a:r>
          </a:p>
          <a:p>
            <a:pPr lvl="0">
              <a:spcBef>
                <a:spcPts val="0"/>
              </a:spcBef>
              <a:buNone/>
            </a:pPr>
            <a:r>
              <a:rPr lang="en" sz="1000">
                <a:solidFill>
                  <a:srgbClr val="000000"/>
                </a:solidFill>
                <a:latin typeface="Raleway"/>
                <a:ea typeface="Raleway"/>
                <a:cs typeface="Raleway"/>
                <a:sym typeface="Raleway"/>
              </a:rPr>
              <a:t>- Use Facebook socially, i.e. communicating with family and friends and keeping the content appropriate</a:t>
            </a:r>
          </a:p>
          <a:p>
            <a:pPr lvl="0">
              <a:spcBef>
                <a:spcPts val="0"/>
              </a:spcBef>
              <a:buNone/>
            </a:pPr>
            <a:r>
              <a:rPr lang="en" sz="1000">
                <a:solidFill>
                  <a:srgbClr val="000000"/>
                </a:solidFill>
                <a:latin typeface="Raleway"/>
                <a:ea typeface="Raleway"/>
                <a:cs typeface="Raleway"/>
                <a:sym typeface="Raleway"/>
              </a:rPr>
              <a:t>- Proofread. It takes just a few seconds, and it can make the difference between a status update that makes sense and one that doesn’t.</a:t>
            </a:r>
          </a:p>
          <a:p>
            <a:pPr lvl="0">
              <a:spcBef>
                <a:spcPts val="0"/>
              </a:spcBef>
              <a:buNone/>
            </a:pPr>
            <a:r>
              <a:rPr lang="en" sz="1000">
                <a:solidFill>
                  <a:srgbClr val="000000"/>
                </a:solidFill>
                <a:latin typeface="Raleway"/>
                <a:ea typeface="Raleway"/>
                <a:cs typeface="Raleway"/>
                <a:sym typeface="Raleway"/>
              </a:rPr>
              <a:t>- Vary your posts. Curate your content, and offer your readers an assortment of your own personal comments, information shared from other sources, images, and questions to spark discussion.</a:t>
            </a:r>
          </a:p>
          <a:p>
            <a:pPr lvl="0">
              <a:spcBef>
                <a:spcPts val="0"/>
              </a:spcBef>
              <a:buNone/>
            </a:pPr>
            <a:r>
              <a:t/>
            </a:r>
            <a:endParaRPr sz="1000">
              <a:latin typeface="Raleway"/>
              <a:ea typeface="Raleway"/>
              <a:cs typeface="Raleway"/>
              <a:sym typeface="Raleway"/>
            </a:endParaRPr>
          </a:p>
        </p:txBody>
      </p:sp>
      <p:sp>
        <p:nvSpPr>
          <p:cNvPr id="119" name="Shape 119"/>
          <p:cNvSpPr txBox="1"/>
          <p:nvPr/>
        </p:nvSpPr>
        <p:spPr>
          <a:xfrm>
            <a:off x="4597800" y="1225400"/>
            <a:ext cx="4370400" cy="3748800"/>
          </a:xfrm>
          <a:prstGeom prst="rect">
            <a:avLst/>
          </a:prstGeom>
          <a:noFill/>
          <a:ln>
            <a:noFill/>
          </a:ln>
        </p:spPr>
        <p:txBody>
          <a:bodyPr anchorCtr="0" anchor="t" bIns="91425" lIns="91425" rIns="91425" wrap="square" tIns="91425">
            <a:noAutofit/>
          </a:bodyPr>
          <a:lstStyle/>
          <a:p>
            <a:pPr lvl="0">
              <a:lnSpc>
                <a:spcPct val="200000"/>
              </a:lnSpc>
              <a:spcBef>
                <a:spcPts val="0"/>
              </a:spcBef>
              <a:buNone/>
            </a:pPr>
            <a:r>
              <a:rPr lang="en" sz="1000">
                <a:latin typeface="Raleway"/>
                <a:ea typeface="Raleway"/>
                <a:cs typeface="Raleway"/>
                <a:sym typeface="Raleway"/>
              </a:rPr>
              <a:t>- Don’t post anything confidential or private anywhere on Facebook</a:t>
            </a:r>
          </a:p>
          <a:p>
            <a:pPr lvl="0">
              <a:lnSpc>
                <a:spcPct val="200000"/>
              </a:lnSpc>
              <a:spcBef>
                <a:spcPts val="0"/>
              </a:spcBef>
              <a:buNone/>
            </a:pPr>
            <a:r>
              <a:rPr lang="en" sz="1000">
                <a:latin typeface="Raleway"/>
                <a:ea typeface="Raleway"/>
                <a:cs typeface="Raleway"/>
                <a:sym typeface="Raleway"/>
              </a:rPr>
              <a:t>- Don’t share anything about friends or family on Facebook that they would not want known publicly. You’re responsible for protecting their privacy as well as your own.</a:t>
            </a:r>
          </a:p>
          <a:p>
            <a:pPr lvl="0">
              <a:lnSpc>
                <a:spcPct val="200000"/>
              </a:lnSpc>
              <a:spcBef>
                <a:spcPts val="0"/>
              </a:spcBef>
              <a:buNone/>
            </a:pPr>
            <a:r>
              <a:rPr lang="en" sz="1000">
                <a:latin typeface="Raleway"/>
                <a:ea typeface="Raleway"/>
                <a:cs typeface="Raleway"/>
                <a:sym typeface="Raleway"/>
              </a:rPr>
              <a:t>- Be very cautious of how you interact with others and what you say</a:t>
            </a:r>
          </a:p>
          <a:p>
            <a:pPr lvl="0">
              <a:lnSpc>
                <a:spcPct val="200000"/>
              </a:lnSpc>
              <a:spcBef>
                <a:spcPts val="0"/>
              </a:spcBef>
              <a:buNone/>
            </a:pPr>
            <a:r>
              <a:rPr lang="en" sz="1000">
                <a:latin typeface="Raleway"/>
                <a:ea typeface="Raleway"/>
                <a:cs typeface="Raleway"/>
                <a:sym typeface="Raleway"/>
              </a:rPr>
              <a:t>- Post inappropriate photos, i.e. containing drugs, alcohol, or inappropriate behavior</a:t>
            </a:r>
          </a:p>
          <a:p>
            <a:pPr lvl="0">
              <a:lnSpc>
                <a:spcPct val="200000"/>
              </a:lnSpc>
              <a:spcBef>
                <a:spcPts val="0"/>
              </a:spcBef>
              <a:buNone/>
            </a:pPr>
            <a:r>
              <a:rPr lang="en" sz="1000">
                <a:latin typeface="Raleway"/>
                <a:ea typeface="Raleway"/>
                <a:cs typeface="Raleway"/>
                <a:sym typeface="Raleway"/>
              </a:rPr>
              <a:t>- Un-tag yourself on photos you do not want showcasing on your profile</a:t>
            </a:r>
          </a:p>
          <a:p>
            <a:pPr lvl="0">
              <a:lnSpc>
                <a:spcPct val="200000"/>
              </a:lnSpc>
              <a:spcBef>
                <a:spcPts val="0"/>
              </a:spcBef>
              <a:buNone/>
            </a:pPr>
            <a:r>
              <a:rPr lang="en" sz="1000">
                <a:latin typeface="Raleway"/>
                <a:ea typeface="Raleway"/>
                <a:cs typeface="Raleway"/>
                <a:sym typeface="Raleway"/>
              </a:rPr>
              <a:t>- Use your wall/or some else’s wall for private conversations</a:t>
            </a:r>
          </a:p>
          <a:p>
            <a:pPr lvl="0">
              <a:lnSpc>
                <a:spcPct val="200000"/>
              </a:lnSpc>
              <a:spcBef>
                <a:spcPts val="0"/>
              </a:spcBef>
              <a:buNone/>
            </a:pPr>
            <a:r>
              <a:t/>
            </a:r>
            <a:endParaRPr sz="1000">
              <a:latin typeface="Raleway"/>
              <a:ea typeface="Raleway"/>
              <a:cs typeface="Raleway"/>
              <a:sym typeface="Raleway"/>
            </a:endParaRPr>
          </a:p>
        </p:txBody>
      </p:sp>
      <p:pic>
        <p:nvPicPr>
          <p:cNvPr descr="1-2-facebook-download-png.png" id="120" name="Shape 120"/>
          <p:cNvPicPr preferRelativeResize="0"/>
          <p:nvPr/>
        </p:nvPicPr>
        <p:blipFill>
          <a:blip r:embed="rId3">
            <a:alphaModFix/>
          </a:blip>
          <a:stretch>
            <a:fillRect/>
          </a:stretch>
        </p:blipFill>
        <p:spPr>
          <a:xfrm>
            <a:off x="8040300" y="4308700"/>
            <a:ext cx="927900" cy="73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698950" y="53770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How to network with Facebook</a:t>
            </a:r>
          </a:p>
        </p:txBody>
      </p:sp>
      <p:sp>
        <p:nvSpPr>
          <p:cNvPr id="126" name="Shape 126"/>
          <p:cNvSpPr txBox="1"/>
          <p:nvPr>
            <p:ph idx="1" type="body"/>
          </p:nvPr>
        </p:nvSpPr>
        <p:spPr>
          <a:xfrm>
            <a:off x="0" y="1265650"/>
            <a:ext cx="4389300" cy="4263900"/>
          </a:xfrm>
          <a:prstGeom prst="rect">
            <a:avLst/>
          </a:prstGeom>
        </p:spPr>
        <p:txBody>
          <a:bodyPr anchorCtr="0" anchor="t" bIns="91425" lIns="91425" rIns="91425" wrap="square" tIns="91425">
            <a:noAutofit/>
          </a:bodyPr>
          <a:lstStyle/>
          <a:p>
            <a:pPr lvl="0" rtl="0">
              <a:lnSpc>
                <a:spcPct val="200000"/>
              </a:lnSpc>
              <a:spcBef>
                <a:spcPts val="0"/>
              </a:spcBef>
              <a:spcAft>
                <a:spcPts val="0"/>
              </a:spcAft>
              <a:buNone/>
            </a:pPr>
            <a:r>
              <a:rPr i="1" lang="en" sz="1100" u="sng">
                <a:solidFill>
                  <a:srgbClr val="000000"/>
                </a:solidFill>
                <a:highlight>
                  <a:srgbClr val="FFFFFF"/>
                </a:highlight>
                <a:latin typeface="Raleway"/>
                <a:ea typeface="Raleway"/>
                <a:cs typeface="Raleway"/>
                <a:sym typeface="Raleway"/>
              </a:rPr>
              <a:t>Using Facebook Groups/Pages for networking</a:t>
            </a:r>
          </a:p>
          <a:p>
            <a:pPr indent="-298450" lvl="0" marL="457200" rtl="0">
              <a:lnSpc>
                <a:spcPct val="200000"/>
              </a:lnSpc>
              <a:spcBef>
                <a:spcPts val="0"/>
              </a:spcBef>
              <a:spcAft>
                <a:spcPts val="0"/>
              </a:spcAft>
              <a:buClr>
                <a:srgbClr val="000000"/>
              </a:buClr>
              <a:buSzPct val="100000"/>
              <a:buFont typeface="Raleway"/>
            </a:pPr>
            <a:r>
              <a:rPr lang="en" sz="1100">
                <a:solidFill>
                  <a:srgbClr val="000000"/>
                </a:solidFill>
                <a:highlight>
                  <a:srgbClr val="FFFFFF"/>
                </a:highlight>
                <a:latin typeface="Raleway"/>
                <a:ea typeface="Raleway"/>
                <a:cs typeface="Raleway"/>
                <a:sym typeface="Raleway"/>
              </a:rPr>
              <a:t>Find groups based on your professional interest and join</a:t>
            </a:r>
          </a:p>
          <a:p>
            <a:pPr indent="-298450" lvl="0" marL="457200" rtl="0">
              <a:lnSpc>
                <a:spcPct val="200000"/>
              </a:lnSpc>
              <a:spcBef>
                <a:spcPts val="0"/>
              </a:spcBef>
              <a:spcAft>
                <a:spcPts val="0"/>
              </a:spcAft>
              <a:buClr>
                <a:srgbClr val="000000"/>
              </a:buClr>
              <a:buSzPct val="100000"/>
              <a:buFont typeface="Raleway"/>
            </a:pPr>
            <a:r>
              <a:rPr lang="en" sz="1100">
                <a:solidFill>
                  <a:srgbClr val="000000"/>
                </a:solidFill>
                <a:highlight>
                  <a:srgbClr val="FFFFFF"/>
                </a:highlight>
                <a:latin typeface="Raleway"/>
                <a:ea typeface="Raleway"/>
                <a:cs typeface="Raleway"/>
                <a:sym typeface="Raleway"/>
              </a:rPr>
              <a:t>Introduce yourself to group, maintain interactive with group members, and actively post relatable content</a:t>
            </a:r>
          </a:p>
          <a:p>
            <a:pPr lvl="0" rtl="0">
              <a:lnSpc>
                <a:spcPct val="200000"/>
              </a:lnSpc>
              <a:spcBef>
                <a:spcPts val="0"/>
              </a:spcBef>
              <a:spcAft>
                <a:spcPts val="0"/>
              </a:spcAft>
              <a:buNone/>
            </a:pPr>
            <a:r>
              <a:rPr i="1" lang="en" sz="1100" u="sng">
                <a:solidFill>
                  <a:srgbClr val="000000"/>
                </a:solidFill>
                <a:highlight>
                  <a:srgbClr val="FFFFFF"/>
                </a:highlight>
                <a:latin typeface="Raleway"/>
                <a:ea typeface="Raleway"/>
                <a:cs typeface="Raleway"/>
                <a:sym typeface="Raleway"/>
              </a:rPr>
              <a:t>Monitor what you share</a:t>
            </a:r>
          </a:p>
          <a:p>
            <a:pPr indent="-298450" lvl="0" marL="457200" rtl="0">
              <a:lnSpc>
                <a:spcPct val="200000"/>
              </a:lnSpc>
              <a:spcBef>
                <a:spcPts val="0"/>
              </a:spcBef>
              <a:spcAft>
                <a:spcPts val="0"/>
              </a:spcAft>
              <a:buClr>
                <a:srgbClr val="000000"/>
              </a:buClr>
              <a:buSzPct val="100000"/>
              <a:buFont typeface="Raleway"/>
            </a:pPr>
            <a:r>
              <a:rPr lang="en" sz="1100">
                <a:solidFill>
                  <a:srgbClr val="000000"/>
                </a:solidFill>
                <a:highlight>
                  <a:srgbClr val="FFFFFF"/>
                </a:highlight>
                <a:latin typeface="Raleway"/>
                <a:ea typeface="Raleway"/>
                <a:cs typeface="Raleway"/>
                <a:sym typeface="Raleway"/>
              </a:rPr>
              <a:t>Share articles, topics, or stories that you believe your friends will find interesting</a:t>
            </a:r>
          </a:p>
          <a:p>
            <a:pPr indent="-298450" lvl="0" marL="457200" rtl="0">
              <a:lnSpc>
                <a:spcPct val="200000"/>
              </a:lnSpc>
              <a:spcBef>
                <a:spcPts val="0"/>
              </a:spcBef>
              <a:spcAft>
                <a:spcPts val="0"/>
              </a:spcAft>
              <a:buClr>
                <a:srgbClr val="000000"/>
              </a:buClr>
              <a:buSzPct val="100000"/>
              <a:buFont typeface="Raleway"/>
            </a:pPr>
            <a:r>
              <a:rPr lang="en" sz="1100">
                <a:solidFill>
                  <a:srgbClr val="000000"/>
                </a:solidFill>
                <a:highlight>
                  <a:srgbClr val="FFFFFF"/>
                </a:highlight>
                <a:latin typeface="Raleway"/>
                <a:ea typeface="Raleway"/>
                <a:cs typeface="Raleway"/>
                <a:sym typeface="Raleway"/>
              </a:rPr>
              <a:t>It’s okay to post personal pictures of family and friends, as long as you keep it professional</a:t>
            </a:r>
          </a:p>
          <a:p>
            <a:pPr indent="-298450" lvl="0" marL="457200" rtl="0">
              <a:lnSpc>
                <a:spcPct val="200000"/>
              </a:lnSpc>
              <a:spcBef>
                <a:spcPts val="0"/>
              </a:spcBef>
              <a:spcAft>
                <a:spcPts val="0"/>
              </a:spcAft>
              <a:buClr>
                <a:srgbClr val="000000"/>
              </a:buClr>
              <a:buSzPct val="100000"/>
              <a:buFont typeface="Raleway"/>
            </a:pPr>
            <a:r>
              <a:rPr lang="en" sz="1100">
                <a:solidFill>
                  <a:srgbClr val="000000"/>
                </a:solidFill>
                <a:highlight>
                  <a:srgbClr val="FFFFFF"/>
                </a:highlight>
                <a:latin typeface="Raleway"/>
                <a:ea typeface="Raleway"/>
                <a:cs typeface="Raleway"/>
                <a:sym typeface="Raleway"/>
              </a:rPr>
              <a:t>If you have a separate professional blog share all your content on your Facebook wall</a:t>
            </a:r>
          </a:p>
        </p:txBody>
      </p:sp>
      <p:sp>
        <p:nvSpPr>
          <p:cNvPr id="127" name="Shape 127"/>
          <p:cNvSpPr txBox="1"/>
          <p:nvPr/>
        </p:nvSpPr>
        <p:spPr>
          <a:xfrm>
            <a:off x="4299725" y="1368900"/>
            <a:ext cx="4802400" cy="24057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i="1" lang="en" sz="1100" u="sng">
                <a:highlight>
                  <a:srgbClr val="FFFFFF"/>
                </a:highlight>
                <a:latin typeface="Raleway"/>
                <a:ea typeface="Raleway"/>
                <a:cs typeface="Raleway"/>
                <a:sym typeface="Raleway"/>
              </a:rPr>
              <a:t>Post any and all content relevant to your career.</a:t>
            </a:r>
          </a:p>
          <a:p>
            <a:pPr indent="-298450" lvl="0" marL="457200" rtl="0">
              <a:lnSpc>
                <a:spcPct val="200000"/>
              </a:lnSpc>
              <a:spcBef>
                <a:spcPts val="0"/>
              </a:spcBef>
              <a:buClr>
                <a:srgbClr val="000000"/>
              </a:buClr>
              <a:buSzPct val="100000"/>
              <a:buFont typeface="Raleway"/>
            </a:pPr>
            <a:r>
              <a:rPr lang="en" sz="1100">
                <a:highlight>
                  <a:srgbClr val="FFFFFF"/>
                </a:highlight>
                <a:latin typeface="Raleway"/>
                <a:ea typeface="Raleway"/>
                <a:cs typeface="Raleway"/>
                <a:sym typeface="Raleway"/>
              </a:rPr>
              <a:t>Share visuals (videos, articles, pictures) of your professional interest</a:t>
            </a:r>
          </a:p>
          <a:p>
            <a:pPr indent="-298450" lvl="0" marL="457200" rtl="0">
              <a:lnSpc>
                <a:spcPct val="200000"/>
              </a:lnSpc>
              <a:spcBef>
                <a:spcPts val="0"/>
              </a:spcBef>
              <a:buClr>
                <a:srgbClr val="000000"/>
              </a:buClr>
              <a:buSzPct val="100000"/>
              <a:buFont typeface="Raleway"/>
            </a:pPr>
            <a:r>
              <a:rPr lang="en" sz="1100">
                <a:highlight>
                  <a:srgbClr val="FFFFFF"/>
                </a:highlight>
                <a:latin typeface="Raleway"/>
                <a:ea typeface="Raleway"/>
                <a:cs typeface="Raleway"/>
                <a:sym typeface="Raleway"/>
              </a:rPr>
              <a:t>Share your course work, anything you have written/created</a:t>
            </a:r>
          </a:p>
          <a:p>
            <a:pPr lvl="0" rtl="0">
              <a:lnSpc>
                <a:spcPct val="200000"/>
              </a:lnSpc>
              <a:spcBef>
                <a:spcPts val="0"/>
              </a:spcBef>
              <a:buNone/>
            </a:pPr>
            <a:r>
              <a:rPr i="1" lang="en" sz="1100" u="sng">
                <a:highlight>
                  <a:srgbClr val="FFFFFF"/>
                </a:highlight>
                <a:latin typeface="Raleway"/>
                <a:ea typeface="Raleway"/>
                <a:cs typeface="Raleway"/>
                <a:sym typeface="Raleway"/>
              </a:rPr>
              <a:t>Split Facebook by using lists</a:t>
            </a:r>
          </a:p>
          <a:p>
            <a:pPr indent="-298450" lvl="0" marL="457200" rtl="0">
              <a:lnSpc>
                <a:spcPct val="200000"/>
              </a:lnSpc>
              <a:spcBef>
                <a:spcPts val="0"/>
              </a:spcBef>
              <a:buClr>
                <a:srgbClr val="000000"/>
              </a:buClr>
              <a:buSzPct val="100000"/>
              <a:buFont typeface="Raleway"/>
            </a:pPr>
            <a:r>
              <a:rPr lang="en" sz="1100">
                <a:highlight>
                  <a:srgbClr val="FFFFFF"/>
                </a:highlight>
                <a:latin typeface="Raleway"/>
                <a:ea typeface="Raleway"/>
                <a:cs typeface="Raleway"/>
                <a:sym typeface="Raleway"/>
              </a:rPr>
              <a:t>Keep your social life and professional life separate</a:t>
            </a:r>
          </a:p>
          <a:p>
            <a:pPr lvl="0" rtl="0">
              <a:lnSpc>
                <a:spcPct val="200000"/>
              </a:lnSpc>
              <a:spcBef>
                <a:spcPts val="0"/>
              </a:spcBef>
              <a:buNone/>
            </a:pPr>
            <a:r>
              <a:rPr i="1" lang="en" sz="1100" u="sng">
                <a:highlight>
                  <a:srgbClr val="FFFFFF"/>
                </a:highlight>
                <a:latin typeface="Raleway"/>
                <a:ea typeface="Raleway"/>
                <a:cs typeface="Raleway"/>
                <a:sym typeface="Raleway"/>
              </a:rPr>
              <a:t>Find coworkers </a:t>
            </a:r>
          </a:p>
          <a:p>
            <a:pPr indent="-298450" lvl="0" marL="457200" rtl="0">
              <a:lnSpc>
                <a:spcPct val="200000"/>
              </a:lnSpc>
              <a:spcBef>
                <a:spcPts val="0"/>
              </a:spcBef>
              <a:buClr>
                <a:srgbClr val="000000"/>
              </a:buClr>
              <a:buSzPct val="100000"/>
              <a:buFont typeface="Raleway"/>
            </a:pPr>
            <a:r>
              <a:rPr lang="en" sz="1100">
                <a:latin typeface="Raleway"/>
                <a:ea typeface="Raleway"/>
                <a:cs typeface="Raleway"/>
                <a:sym typeface="Raleway"/>
              </a:rPr>
              <a:t>Stay in touch professionally with your co-workers, managers</a:t>
            </a:r>
          </a:p>
          <a:p>
            <a:pPr indent="-298450" lvl="0" marL="457200" rtl="0">
              <a:lnSpc>
                <a:spcPct val="200000"/>
              </a:lnSpc>
              <a:spcBef>
                <a:spcPts val="0"/>
              </a:spcBef>
              <a:buClr>
                <a:srgbClr val="000000"/>
              </a:buClr>
              <a:buSzPct val="100000"/>
              <a:buFont typeface="Raleway"/>
            </a:pPr>
            <a:r>
              <a:rPr lang="en" sz="1100">
                <a:latin typeface="Raleway"/>
                <a:ea typeface="Raleway"/>
                <a:cs typeface="Raleway"/>
                <a:sym typeface="Raleway"/>
              </a:rPr>
              <a:t>Remember just because it's off the clock, doesn’t mean it won’t affect you!! Be careful of what you post!</a:t>
            </a:r>
          </a:p>
          <a:p>
            <a:pPr lvl="0">
              <a:spcBef>
                <a:spcPts val="0"/>
              </a:spcBef>
              <a:buNone/>
            </a:pPr>
            <a:r>
              <a:t/>
            </a:r>
            <a:endParaRPr sz="1100">
              <a:latin typeface="Raleway"/>
              <a:ea typeface="Raleway"/>
              <a:cs typeface="Raleway"/>
              <a:sym typeface="Raleway"/>
            </a:endParaRPr>
          </a:p>
        </p:txBody>
      </p:sp>
      <p:pic>
        <p:nvPicPr>
          <p:cNvPr descr="1-2-facebook-download-png.png" id="128" name="Shape 128"/>
          <p:cNvPicPr preferRelativeResize="0"/>
          <p:nvPr/>
        </p:nvPicPr>
        <p:blipFill>
          <a:blip r:embed="rId3">
            <a:alphaModFix/>
          </a:blip>
          <a:stretch>
            <a:fillRect/>
          </a:stretch>
        </p:blipFill>
        <p:spPr>
          <a:xfrm>
            <a:off x="8040300" y="4308700"/>
            <a:ext cx="927900" cy="739325"/>
          </a:xfrm>
          <a:prstGeom prst="rect">
            <a:avLst/>
          </a:prstGeom>
          <a:noFill/>
          <a:ln>
            <a:noFill/>
          </a:ln>
        </p:spPr>
      </p:pic>
      <p:pic>
        <p:nvPicPr>
          <p:cNvPr descr="mwc-facebook-continues-its-quest-for-global-connectivity_sm82.640.jpg" id="129" name="Shape 129"/>
          <p:cNvPicPr preferRelativeResize="0"/>
          <p:nvPr/>
        </p:nvPicPr>
        <p:blipFill>
          <a:blip r:embed="rId4">
            <a:alphaModFix/>
          </a:blip>
          <a:stretch>
            <a:fillRect/>
          </a:stretch>
        </p:blipFill>
        <p:spPr>
          <a:xfrm>
            <a:off x="6528425" y="53550"/>
            <a:ext cx="2439774" cy="137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lvl="0">
              <a:spcBef>
                <a:spcPts val="0"/>
              </a:spcBef>
              <a:buNone/>
            </a:pPr>
            <a:r>
              <a:rPr lang="en"/>
              <a:t>Instagram</a:t>
            </a:r>
          </a:p>
        </p:txBody>
      </p:sp>
      <p:sp>
        <p:nvSpPr>
          <p:cNvPr id="135" name="Shape 135"/>
          <p:cNvSpPr txBox="1"/>
          <p:nvPr>
            <p:ph idx="1" type="body"/>
          </p:nvPr>
        </p:nvSpPr>
        <p:spPr>
          <a:xfrm>
            <a:off x="205000" y="1853850"/>
            <a:ext cx="8563500" cy="22611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rgbClr val="000000"/>
              </a:buClr>
              <a:buSzPct val="100000"/>
              <a:buFont typeface="Raleway"/>
            </a:pPr>
            <a:r>
              <a:rPr lang="en" sz="1400">
                <a:solidFill>
                  <a:srgbClr val="000000"/>
                </a:solidFill>
                <a:latin typeface="Raleway"/>
                <a:ea typeface="Raleway"/>
                <a:cs typeface="Raleway"/>
                <a:sym typeface="Raleway"/>
              </a:rPr>
              <a:t>April, 2012, FB acquires Instagram for 1 Billion Dollars </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Instagram has about 400 million active daily users</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Over half of all 18- to 29-year-olds in the U.S. are on Instagram</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Adult users in the U.S. have doubled since 2012</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56 percent of Instagram users make $50,000/year or more</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The most popular photo on Instagram has close to 6 million likes</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48.8 percent of brands are on Instagram</a:t>
            </a:r>
          </a:p>
          <a:p>
            <a:pPr indent="-317500" lvl="0" marL="457200" rtl="0">
              <a:lnSpc>
                <a:spcPct val="150000"/>
              </a:lnSpc>
              <a:spcBef>
                <a:spcPts val="0"/>
              </a:spcBef>
              <a:spcAft>
                <a:spcPts val="0"/>
              </a:spcAft>
              <a:buClr>
                <a:srgbClr val="000000"/>
              </a:buClr>
              <a:buSzPct val="100000"/>
              <a:buFont typeface="Raleway"/>
            </a:pPr>
            <a:r>
              <a:rPr lang="en" sz="1400">
                <a:solidFill>
                  <a:srgbClr val="000000"/>
                </a:solidFill>
                <a:latin typeface="Raleway"/>
                <a:ea typeface="Raleway"/>
                <a:cs typeface="Raleway"/>
                <a:sym typeface="Raleway"/>
              </a:rPr>
              <a:t>One of the hottest social networks, </a:t>
            </a:r>
            <a:r>
              <a:rPr lang="en" sz="1400">
                <a:solidFill>
                  <a:srgbClr val="000000"/>
                </a:solidFill>
                <a:highlight>
                  <a:srgbClr val="FFFFFF"/>
                </a:highlight>
                <a:latin typeface="Raleway"/>
                <a:ea typeface="Raleway"/>
                <a:cs typeface="Raleway"/>
                <a:sym typeface="Raleway"/>
              </a:rPr>
              <a:t>made for sharing photos and videos from a smartphone.</a:t>
            </a:r>
          </a:p>
          <a:p>
            <a:pPr indent="-317500" lvl="0" marL="457200" rtl="0">
              <a:lnSpc>
                <a:spcPct val="150000"/>
              </a:lnSpc>
              <a:spcBef>
                <a:spcPts val="1500"/>
              </a:spcBef>
              <a:spcAft>
                <a:spcPts val="400"/>
              </a:spcAft>
              <a:buClr>
                <a:srgbClr val="000000"/>
              </a:buClr>
              <a:buSzPct val="100000"/>
              <a:buFont typeface="Raleway"/>
            </a:pPr>
            <a:r>
              <a:rPr lang="en" sz="1400">
                <a:solidFill>
                  <a:srgbClr val="000000"/>
                </a:solidFill>
                <a:highlight>
                  <a:srgbClr val="FFFFFF"/>
                </a:highlight>
                <a:latin typeface="Raleway"/>
                <a:ea typeface="Raleway"/>
                <a:cs typeface="Raleway"/>
                <a:sym typeface="Raleway"/>
              </a:rPr>
              <a:t>31 percent of female internet users are on Instagram, compared to 21 percent of male internet users</a:t>
            </a:r>
          </a:p>
          <a:p>
            <a:pPr lvl="0">
              <a:lnSpc>
                <a:spcPct val="150000"/>
              </a:lnSpc>
              <a:spcBef>
                <a:spcPts val="0"/>
              </a:spcBef>
              <a:buNone/>
            </a:pPr>
            <a:r>
              <a:t/>
            </a:r>
            <a:endParaRPr sz="1400">
              <a:solidFill>
                <a:srgbClr val="000000"/>
              </a:solidFill>
              <a:latin typeface="Raleway"/>
              <a:ea typeface="Raleway"/>
              <a:cs typeface="Raleway"/>
              <a:sym typeface="Raleway"/>
            </a:endParaRPr>
          </a:p>
        </p:txBody>
      </p:sp>
      <p:pic>
        <p:nvPicPr>
          <p:cNvPr id="136" name="Shape 136"/>
          <p:cNvPicPr preferRelativeResize="0"/>
          <p:nvPr/>
        </p:nvPicPr>
        <p:blipFill>
          <a:blip r:embed="rId3">
            <a:alphaModFix/>
          </a:blip>
          <a:stretch>
            <a:fillRect/>
          </a:stretch>
        </p:blipFill>
        <p:spPr>
          <a:xfrm>
            <a:off x="7092023" y="1086191"/>
            <a:ext cx="1260899" cy="1260076"/>
          </a:xfrm>
          <a:prstGeom prst="rect">
            <a:avLst/>
          </a:prstGeom>
          <a:noFill/>
          <a:ln>
            <a:noFill/>
          </a:ln>
        </p:spPr>
      </p:pic>
      <p:pic>
        <p:nvPicPr>
          <p:cNvPr id="137" name="Shape 137"/>
          <p:cNvPicPr preferRelativeResize="0"/>
          <p:nvPr/>
        </p:nvPicPr>
        <p:blipFill>
          <a:blip r:embed="rId4">
            <a:alphaModFix/>
          </a:blip>
          <a:stretch>
            <a:fillRect/>
          </a:stretch>
        </p:blipFill>
        <p:spPr>
          <a:xfrm>
            <a:off x="6731200" y="517467"/>
            <a:ext cx="1770616" cy="457200"/>
          </a:xfrm>
          <a:prstGeom prst="rect">
            <a:avLst/>
          </a:prstGeom>
          <a:noFill/>
          <a:ln>
            <a:noFill/>
          </a:ln>
        </p:spPr>
      </p:pic>
      <p:pic>
        <p:nvPicPr>
          <p:cNvPr id="138" name="Shape 138"/>
          <p:cNvPicPr preferRelativeResize="0"/>
          <p:nvPr/>
        </p:nvPicPr>
        <p:blipFill>
          <a:blip r:embed="rId5">
            <a:alphaModFix/>
          </a:blip>
          <a:stretch>
            <a:fillRect/>
          </a:stretch>
        </p:blipFill>
        <p:spPr>
          <a:xfrm>
            <a:off x="6394000" y="2457812"/>
            <a:ext cx="2445036" cy="22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Do’s and don’ts of Instagram</a:t>
            </a:r>
          </a:p>
        </p:txBody>
      </p:sp>
      <p:pic>
        <p:nvPicPr>
          <p:cNvPr descr="instagram_PNG11.png" id="144" name="Shape 144"/>
          <p:cNvPicPr preferRelativeResize="0"/>
          <p:nvPr/>
        </p:nvPicPr>
        <p:blipFill>
          <a:blip r:embed="rId3">
            <a:alphaModFix/>
          </a:blip>
          <a:stretch>
            <a:fillRect/>
          </a:stretch>
        </p:blipFill>
        <p:spPr>
          <a:xfrm>
            <a:off x="8087544" y="4393157"/>
            <a:ext cx="823050" cy="655134"/>
          </a:xfrm>
          <a:prstGeom prst="rect">
            <a:avLst/>
          </a:prstGeom>
          <a:noFill/>
          <a:ln>
            <a:noFill/>
          </a:ln>
        </p:spPr>
      </p:pic>
      <p:sp>
        <p:nvSpPr>
          <p:cNvPr id="145" name="Shape 145"/>
          <p:cNvSpPr txBox="1"/>
          <p:nvPr/>
        </p:nvSpPr>
        <p:spPr>
          <a:xfrm>
            <a:off x="5052450" y="1853850"/>
            <a:ext cx="3858300" cy="2395500"/>
          </a:xfrm>
          <a:prstGeom prst="rect">
            <a:avLst/>
          </a:prstGeom>
          <a:noFill/>
          <a:ln>
            <a:noFill/>
          </a:ln>
        </p:spPr>
        <p:txBody>
          <a:bodyPr anchorCtr="0" anchor="t" bIns="91425" lIns="91425" rIns="91425" wrap="square" tIns="91425">
            <a:noAutofit/>
          </a:bodyPr>
          <a:lstStyle/>
          <a:p>
            <a:pPr lvl="0" algn="ctr">
              <a:lnSpc>
                <a:spcPct val="115000"/>
              </a:lnSpc>
              <a:spcBef>
                <a:spcPts val="0"/>
              </a:spcBef>
              <a:buNone/>
            </a:pPr>
            <a:r>
              <a:rPr b="1" lang="en" sz="1200">
                <a:latin typeface="Raleway"/>
                <a:ea typeface="Raleway"/>
                <a:cs typeface="Raleway"/>
                <a:sym typeface="Raleway"/>
              </a:rPr>
              <a:t>Don’t</a:t>
            </a:r>
          </a:p>
          <a:p>
            <a:pPr indent="-304800" lvl="0" marL="457200">
              <a:lnSpc>
                <a:spcPct val="115000"/>
              </a:lnSpc>
              <a:spcBef>
                <a:spcPts val="0"/>
              </a:spcBef>
              <a:buSzPct val="100000"/>
              <a:buFont typeface="Raleway"/>
              <a:buChar char="●"/>
            </a:pPr>
            <a:r>
              <a:rPr lang="en" sz="1200">
                <a:highlight>
                  <a:srgbClr val="FFFFFF"/>
                </a:highlight>
                <a:latin typeface="Raleway"/>
                <a:ea typeface="Raleway"/>
                <a:cs typeface="Raleway"/>
                <a:sym typeface="Raleway"/>
              </a:rPr>
              <a:t>Don’t use images that are busy or complex in composition. Don’t post content that is copyrighted.</a:t>
            </a:r>
          </a:p>
          <a:p>
            <a:pPr indent="-304800" lvl="0" marL="457200">
              <a:lnSpc>
                <a:spcPct val="115000"/>
              </a:lnSpc>
              <a:spcBef>
                <a:spcPts val="0"/>
              </a:spcBef>
              <a:buSzPct val="100000"/>
              <a:buFont typeface="Raleway"/>
              <a:buChar char="●"/>
            </a:pPr>
            <a:r>
              <a:rPr lang="en" sz="1200">
                <a:highlight>
                  <a:srgbClr val="FFFFFF"/>
                </a:highlight>
                <a:latin typeface="Raleway"/>
                <a:ea typeface="Raleway"/>
                <a:cs typeface="Raleway"/>
                <a:sym typeface="Raleway"/>
              </a:rPr>
              <a:t>Don’t just randomly post anything</a:t>
            </a:r>
          </a:p>
          <a:p>
            <a:pPr indent="-304800" lvl="0" marL="457200">
              <a:lnSpc>
                <a:spcPct val="115000"/>
              </a:lnSpc>
              <a:spcBef>
                <a:spcPts val="0"/>
              </a:spcBef>
              <a:buSzPct val="100000"/>
              <a:buFont typeface="Raleway"/>
              <a:buChar char="●"/>
            </a:pPr>
            <a:r>
              <a:rPr lang="en" sz="1200">
                <a:highlight>
                  <a:srgbClr val="FFFFFF"/>
                </a:highlight>
                <a:latin typeface="Raleway"/>
                <a:ea typeface="Raleway"/>
                <a:cs typeface="Raleway"/>
                <a:sym typeface="Raleway"/>
              </a:rPr>
              <a:t>Don’t post more than 5 images to an album.</a:t>
            </a:r>
          </a:p>
          <a:p>
            <a:pPr indent="-304800" lvl="0" marL="457200">
              <a:lnSpc>
                <a:spcPct val="115000"/>
              </a:lnSpc>
              <a:spcBef>
                <a:spcPts val="0"/>
              </a:spcBef>
              <a:buSzPct val="100000"/>
              <a:buFont typeface="Raleway"/>
              <a:buChar char="●"/>
            </a:pPr>
            <a:r>
              <a:rPr lang="en" sz="1200">
                <a:highlight>
                  <a:srgbClr val="FFFFFF"/>
                </a:highlight>
                <a:latin typeface="Raleway"/>
                <a:ea typeface="Raleway"/>
                <a:cs typeface="Raleway"/>
                <a:sym typeface="Raleway"/>
              </a:rPr>
              <a:t>Selfies are not always required for posting.</a:t>
            </a:r>
          </a:p>
          <a:p>
            <a:pPr indent="-304800" lvl="0" marL="457200">
              <a:lnSpc>
                <a:spcPct val="115000"/>
              </a:lnSpc>
              <a:spcBef>
                <a:spcPts val="0"/>
              </a:spcBef>
              <a:buSzPct val="100000"/>
              <a:buFont typeface="Raleway"/>
              <a:buChar char="●"/>
            </a:pPr>
            <a:r>
              <a:rPr lang="en" sz="1200">
                <a:highlight>
                  <a:srgbClr val="FFFFFF"/>
                </a:highlight>
                <a:latin typeface="Raleway"/>
                <a:ea typeface="Raleway"/>
                <a:cs typeface="Raleway"/>
                <a:sym typeface="Raleway"/>
              </a:rPr>
              <a:t>Don’t post crappy photos</a:t>
            </a:r>
          </a:p>
          <a:p>
            <a:pPr lvl="0">
              <a:lnSpc>
                <a:spcPct val="115000"/>
              </a:lnSpc>
              <a:spcBef>
                <a:spcPts val="0"/>
              </a:spcBef>
              <a:buNone/>
            </a:pPr>
            <a:r>
              <a:t/>
            </a:r>
            <a:endParaRPr sz="1200">
              <a:highlight>
                <a:srgbClr val="FFFFFF"/>
              </a:highlight>
              <a:latin typeface="Raleway"/>
              <a:ea typeface="Raleway"/>
              <a:cs typeface="Raleway"/>
              <a:sym typeface="Raleway"/>
            </a:endParaRPr>
          </a:p>
        </p:txBody>
      </p:sp>
      <p:sp>
        <p:nvSpPr>
          <p:cNvPr id="146" name="Shape 146"/>
          <p:cNvSpPr txBox="1"/>
          <p:nvPr/>
        </p:nvSpPr>
        <p:spPr>
          <a:xfrm>
            <a:off x="0" y="1853850"/>
            <a:ext cx="4548900" cy="26262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0"/>
              </a:spcAft>
              <a:buNone/>
            </a:pPr>
            <a:r>
              <a:rPr b="1" lang="en" sz="1200">
                <a:latin typeface="Raleway"/>
                <a:ea typeface="Raleway"/>
                <a:cs typeface="Raleway"/>
                <a:sym typeface="Raleway"/>
              </a:rPr>
              <a:t>Do’s</a:t>
            </a:r>
          </a:p>
          <a:p>
            <a:pPr indent="-304800" lvl="0" marL="457200" rtl="0">
              <a:lnSpc>
                <a:spcPct val="115000"/>
              </a:lnSpc>
              <a:spcBef>
                <a:spcPts val="0"/>
              </a:spcBef>
              <a:buSzPct val="100000"/>
              <a:buFont typeface="Raleway Light"/>
              <a:buChar char="●"/>
            </a:pPr>
            <a:r>
              <a:rPr lang="en" sz="1200">
                <a:highlight>
                  <a:srgbClr val="FFFFFF"/>
                </a:highlight>
                <a:latin typeface="Raleway Light"/>
                <a:ea typeface="Raleway Light"/>
                <a:cs typeface="Raleway Light"/>
                <a:sym typeface="Raleway Light"/>
              </a:rPr>
              <a:t>DO Curate Your Content</a:t>
            </a:r>
          </a:p>
          <a:p>
            <a:pPr indent="-304800" lvl="0" marL="457200" rtl="0">
              <a:lnSpc>
                <a:spcPct val="115000"/>
              </a:lnSpc>
              <a:spcBef>
                <a:spcPts val="0"/>
              </a:spcBef>
              <a:spcAft>
                <a:spcPts val="0"/>
              </a:spcAft>
              <a:buSzPct val="100000"/>
              <a:buFont typeface="Raleway"/>
              <a:buChar char="●"/>
            </a:pPr>
            <a:r>
              <a:rPr lang="en" sz="1200">
                <a:latin typeface="Raleway"/>
                <a:ea typeface="Raleway"/>
                <a:cs typeface="Raleway"/>
                <a:sym typeface="Raleway"/>
              </a:rPr>
              <a:t>Do find creative ways to include your branding</a:t>
            </a:r>
          </a:p>
          <a:p>
            <a:pPr indent="-304800" lvl="0" marL="457200" rtl="0">
              <a:lnSpc>
                <a:spcPct val="115000"/>
              </a:lnSpc>
              <a:spcBef>
                <a:spcPts val="0"/>
              </a:spcBef>
              <a:spcAft>
                <a:spcPts val="0"/>
              </a:spcAft>
              <a:buSzPct val="100000"/>
              <a:buFont typeface="Raleway"/>
              <a:buChar char="●"/>
            </a:pPr>
            <a:r>
              <a:rPr lang="en" sz="1200">
                <a:latin typeface="Raleway"/>
                <a:ea typeface="Raleway"/>
                <a:cs typeface="Raleway"/>
                <a:sym typeface="Raleway"/>
              </a:rPr>
              <a:t>Do make sure the image has a strong focal point so it sends a clear message. </a:t>
            </a:r>
          </a:p>
          <a:p>
            <a:pPr indent="-304800" lvl="0" marL="457200" rtl="0">
              <a:lnSpc>
                <a:spcPct val="115000"/>
              </a:lnSpc>
              <a:spcBef>
                <a:spcPts val="0"/>
              </a:spcBef>
              <a:spcAft>
                <a:spcPts val="0"/>
              </a:spcAft>
              <a:buSzPct val="100000"/>
              <a:buFont typeface="Raleway"/>
              <a:buChar char="●"/>
            </a:pPr>
            <a:r>
              <a:rPr lang="en" sz="1200">
                <a:latin typeface="Raleway"/>
                <a:ea typeface="Raleway"/>
                <a:cs typeface="Raleway"/>
                <a:sym typeface="Raleway"/>
              </a:rPr>
              <a:t>Create content with your target audience in mind.</a:t>
            </a:r>
          </a:p>
          <a:p>
            <a:pPr indent="-304800" lvl="0" marL="457200" rtl="0">
              <a:lnSpc>
                <a:spcPct val="115000"/>
              </a:lnSpc>
              <a:spcBef>
                <a:spcPts val="0"/>
              </a:spcBef>
              <a:spcAft>
                <a:spcPts val="1600"/>
              </a:spcAft>
              <a:buSzPct val="100000"/>
              <a:buFont typeface="Raleway"/>
              <a:buChar char="●"/>
            </a:pPr>
            <a:r>
              <a:rPr lang="en" sz="1200">
                <a:latin typeface="Raleway"/>
                <a:ea typeface="Raleway"/>
                <a:cs typeface="Raleway"/>
                <a:sym typeface="Raleway"/>
              </a:rPr>
              <a:t>Do obtain permission to use both image and video content that someone else has taken if you plan you use them in an ad. focus on engagement not follower numbers</a:t>
            </a:r>
          </a:p>
          <a:p>
            <a:pPr indent="-304800" lvl="0" marL="457200" rtl="0">
              <a:lnSpc>
                <a:spcPct val="115000"/>
              </a:lnSpc>
              <a:spcBef>
                <a:spcPts val="0"/>
              </a:spcBef>
              <a:spcAft>
                <a:spcPts val="1600"/>
              </a:spcAft>
              <a:buSzPct val="100000"/>
              <a:buFont typeface="Raleway"/>
              <a:buChar char="●"/>
            </a:pPr>
            <a:r>
              <a:rPr lang="en" sz="1200">
                <a:highlight>
                  <a:srgbClr val="FFFFFF"/>
                </a:highlight>
                <a:latin typeface="Raleway"/>
                <a:ea typeface="Raleway"/>
                <a:cs typeface="Raleway"/>
                <a:sym typeface="Raleway"/>
              </a:rPr>
              <a:t>Do put people in your photos.</a:t>
            </a:r>
          </a:p>
          <a:p>
            <a:pPr indent="-304800" lvl="0" marL="457200" rtl="0">
              <a:lnSpc>
                <a:spcPct val="115000"/>
              </a:lnSpc>
              <a:spcBef>
                <a:spcPts val="0"/>
              </a:spcBef>
              <a:spcAft>
                <a:spcPts val="1600"/>
              </a:spcAft>
              <a:buSzPct val="100000"/>
              <a:buFont typeface="Raleway"/>
              <a:buChar char="●"/>
            </a:pPr>
            <a:r>
              <a:rPr lang="en" sz="1200">
                <a:highlight>
                  <a:srgbClr val="FFFFFF"/>
                </a:highlight>
                <a:latin typeface="Raleway"/>
                <a:ea typeface="Raleway"/>
                <a:cs typeface="Raleway"/>
                <a:sym typeface="Raleway"/>
              </a:rPr>
              <a:t>Do have fun with it</a:t>
            </a:r>
          </a:p>
          <a:p>
            <a:pPr lvl="0" rtl="0">
              <a:lnSpc>
                <a:spcPct val="115000"/>
              </a:lnSpc>
              <a:spcBef>
                <a:spcPts val="0"/>
              </a:spcBef>
              <a:spcAft>
                <a:spcPts val="1600"/>
              </a:spcAft>
              <a:buNone/>
            </a:pPr>
            <a:r>
              <a:rPr lang="en" sz="1200">
                <a:latin typeface="Raleway"/>
                <a:ea typeface="Raleway"/>
                <a:cs typeface="Raleway"/>
                <a:sym typeface="Raleway"/>
              </a:rPr>
              <a:t>                                                                </a:t>
            </a:r>
          </a:p>
          <a:p>
            <a:pPr lvl="0" rtl="0">
              <a:lnSpc>
                <a:spcPct val="115000"/>
              </a:lnSpc>
              <a:spcBef>
                <a:spcPts val="0"/>
              </a:spcBef>
              <a:spcAft>
                <a:spcPts val="1600"/>
              </a:spcAft>
              <a:buNone/>
            </a:pPr>
            <a:r>
              <a:t/>
            </a:r>
            <a:endParaRPr sz="1200">
              <a:latin typeface="Raleway"/>
              <a:ea typeface="Raleway"/>
              <a:cs typeface="Raleway"/>
              <a:sym typeface="Raleway"/>
            </a:endParaRPr>
          </a:p>
          <a:p>
            <a:pPr lvl="0">
              <a:lnSpc>
                <a:spcPct val="115000"/>
              </a:lnSpc>
              <a:spcBef>
                <a:spcPts val="0"/>
              </a:spcBef>
              <a:buNone/>
            </a:pPr>
            <a:r>
              <a:t/>
            </a:r>
            <a:endParaRPr sz="1200">
              <a:latin typeface="Raleway"/>
              <a:ea typeface="Raleway"/>
              <a:cs typeface="Raleway"/>
              <a:sym typeface="Raleway"/>
            </a:endParaRPr>
          </a:p>
        </p:txBody>
      </p:sp>
      <p:sp>
        <p:nvSpPr>
          <p:cNvPr id="147" name="Shape 147"/>
          <p:cNvSpPr txBox="1"/>
          <p:nvPr/>
        </p:nvSpPr>
        <p:spPr>
          <a:xfrm>
            <a:off x="448000" y="4453125"/>
            <a:ext cx="7432500" cy="5352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i="1" lang="en">
                <a:solidFill>
                  <a:srgbClr val="000080"/>
                </a:solidFill>
                <a:latin typeface="Bree Serif"/>
                <a:ea typeface="Bree Serif"/>
                <a:cs typeface="Bree Serif"/>
                <a:sym typeface="Bree Serif"/>
              </a:rPr>
              <a:t>Before posting, ask yourself “what If my boss sees this?” “what if my grandma see this”</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103375" y="1327500"/>
            <a:ext cx="7774800" cy="535200"/>
          </a:xfrm>
          <a:prstGeom prst="rect">
            <a:avLst/>
          </a:prstGeom>
        </p:spPr>
        <p:txBody>
          <a:bodyPr anchorCtr="0" anchor="t" bIns="91425" lIns="91425" rIns="91425" wrap="square" tIns="91425">
            <a:noAutofit/>
          </a:bodyPr>
          <a:lstStyle/>
          <a:p>
            <a:pPr indent="-393700" lvl="0" marL="457200">
              <a:spcBef>
                <a:spcPts val="0"/>
              </a:spcBef>
              <a:buChar char="-"/>
            </a:pPr>
            <a:r>
              <a:rPr lang="en"/>
              <a:t>Special Example</a:t>
            </a:r>
          </a:p>
        </p:txBody>
      </p:sp>
      <p:sp>
        <p:nvSpPr>
          <p:cNvPr id="153" name="Shape 153"/>
          <p:cNvSpPr txBox="1"/>
          <p:nvPr/>
        </p:nvSpPr>
        <p:spPr>
          <a:xfrm>
            <a:off x="4460575" y="3240600"/>
            <a:ext cx="1371600" cy="457200"/>
          </a:xfrm>
          <a:prstGeom prst="rect">
            <a:avLst/>
          </a:prstGeom>
          <a:noFill/>
          <a:ln>
            <a:noFill/>
          </a:ln>
        </p:spPr>
        <p:txBody>
          <a:bodyPr anchorCtr="0" anchor="t" bIns="91425" lIns="91425" rIns="91425" wrap="square" tIns="91425">
            <a:noAutofit/>
          </a:bodyPr>
          <a:lstStyle/>
          <a:p>
            <a:pPr lvl="0">
              <a:spcBef>
                <a:spcPts val="0"/>
              </a:spcBef>
              <a:buNone/>
            </a:pPr>
            <a:r>
              <a:rPr lang="en"/>
              <a:t>￼</a:t>
            </a:r>
          </a:p>
        </p:txBody>
      </p:sp>
      <p:pic>
        <p:nvPicPr>
          <p:cNvPr id="154" name="Shape 154"/>
          <p:cNvPicPr preferRelativeResize="0"/>
          <p:nvPr/>
        </p:nvPicPr>
        <p:blipFill>
          <a:blip r:embed="rId3">
            <a:alphaModFix/>
          </a:blip>
          <a:stretch>
            <a:fillRect/>
          </a:stretch>
        </p:blipFill>
        <p:spPr>
          <a:xfrm>
            <a:off x="3859775" y="585850"/>
            <a:ext cx="5215301" cy="4411175"/>
          </a:xfrm>
          <a:prstGeom prst="rect">
            <a:avLst/>
          </a:prstGeom>
          <a:noFill/>
          <a:ln>
            <a:noFill/>
          </a:ln>
        </p:spPr>
      </p:pic>
      <p:sp>
        <p:nvSpPr>
          <p:cNvPr id="155" name="Shape 155"/>
          <p:cNvSpPr txBox="1"/>
          <p:nvPr/>
        </p:nvSpPr>
        <p:spPr>
          <a:xfrm>
            <a:off x="103375" y="2653600"/>
            <a:ext cx="3756300" cy="1941300"/>
          </a:xfrm>
          <a:prstGeom prst="rect">
            <a:avLst/>
          </a:prstGeom>
          <a:noFill/>
          <a:ln>
            <a:noFill/>
          </a:ln>
        </p:spPr>
        <p:txBody>
          <a:bodyPr anchorCtr="0" anchor="t" bIns="91425" lIns="91425" rIns="91425" wrap="square" tIns="91425">
            <a:noAutofit/>
          </a:bodyPr>
          <a:lstStyle/>
          <a:p>
            <a:pPr lvl="0">
              <a:spcBef>
                <a:spcPts val="0"/>
              </a:spcBef>
              <a:buNone/>
            </a:pPr>
            <a:r>
              <a:rPr lang="en">
                <a:highlight>
                  <a:srgbClr val="FFFFFF"/>
                </a:highlight>
                <a:latin typeface="Raleway"/>
                <a:ea typeface="Raleway"/>
                <a:cs typeface="Raleway"/>
                <a:sym typeface="Raleway"/>
              </a:rPr>
              <a:t>One of the best – and most extreme – examples of this is Murad Osmann (</a:t>
            </a:r>
            <a:r>
              <a:rPr lang="en" u="sng">
                <a:highlight>
                  <a:srgbClr val="FFFFFF"/>
                </a:highlight>
                <a:latin typeface="Raleway"/>
                <a:ea typeface="Raleway"/>
                <a:cs typeface="Raleway"/>
                <a:sym typeface="Raleway"/>
                <a:hlinkClick r:id="rId4"/>
              </a:rPr>
              <a:t>@muradosmann</a:t>
            </a:r>
            <a:r>
              <a:rPr lang="en">
                <a:highlight>
                  <a:srgbClr val="FFFFFF"/>
                </a:highlight>
                <a:latin typeface="Raleway"/>
                <a:ea typeface="Raleway"/>
                <a:cs typeface="Raleway"/>
                <a:sym typeface="Raleway"/>
              </a:rPr>
              <a:t>), whose account is dedicated almost exclusively to his “Follow Me” series.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393700" lvl="0" marL="457200">
              <a:spcBef>
                <a:spcPts val="0"/>
              </a:spcBef>
              <a:buChar char="-"/>
            </a:pPr>
            <a:r>
              <a:rPr lang="en"/>
              <a:t>How to network with Instagram</a:t>
            </a:r>
          </a:p>
        </p:txBody>
      </p:sp>
      <p:sp>
        <p:nvSpPr>
          <p:cNvPr id="161" name="Shape 161"/>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 Post interesting, colorful photos and videos, take a picture while attending the event.</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Try not to overdo it with the filter effects</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 Upload photo with a description to give the image some context.</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 Check in to your location (this might be tough given your networking event).</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Hashtag, hashtag, and hashtag.</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Post often to keep followers interested</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Use the Explore tab (popular page) to find great new content</a:t>
            </a:r>
          </a:p>
          <a:p>
            <a:pPr indent="-304800" lvl="0" marL="4572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Network with Instagram Direct</a:t>
            </a:r>
          </a:p>
          <a:p>
            <a:pPr indent="-304800" lvl="0" marL="9144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Create Deeper Connections</a:t>
            </a:r>
          </a:p>
          <a:p>
            <a:pPr indent="-304800" lvl="0" marL="914400" rtl="0">
              <a:lnSpc>
                <a:spcPct val="100000"/>
              </a:lnSpc>
              <a:spcBef>
                <a:spcPts val="0"/>
              </a:spcBef>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Connect with Industry Influencers</a:t>
            </a:r>
          </a:p>
          <a:p>
            <a:pPr indent="-304800" lvl="0" marL="914400" rtl="0">
              <a:lnSpc>
                <a:spcPct val="100000"/>
              </a:lnSpc>
              <a:spcBef>
                <a:spcPts val="1500"/>
              </a:spcBef>
              <a:spcAft>
                <a:spcPts val="150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Get Feedback</a:t>
            </a:r>
          </a:p>
          <a:p>
            <a:pPr indent="-304800" lvl="0" marL="914400" rtl="0">
              <a:lnSpc>
                <a:spcPct val="100000"/>
              </a:lnSpc>
              <a:spcBef>
                <a:spcPts val="1500"/>
              </a:spcBef>
              <a:spcAft>
                <a:spcPts val="150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Find New Connections</a:t>
            </a:r>
          </a:p>
          <a:p>
            <a:pPr indent="-304800" lvl="0" marL="914400" rtl="0">
              <a:lnSpc>
                <a:spcPct val="100000"/>
              </a:lnSpc>
              <a:spcBef>
                <a:spcPts val="0"/>
              </a:spcBef>
              <a:spcAft>
                <a:spcPts val="0"/>
              </a:spcAft>
              <a:buClr>
                <a:srgbClr val="000000"/>
              </a:buClr>
              <a:buSzPct val="100000"/>
              <a:buFont typeface="Raleway"/>
              <a:buChar char="-"/>
            </a:pPr>
            <a:r>
              <a:rPr lang="en" sz="1200">
                <a:solidFill>
                  <a:srgbClr val="000000"/>
                </a:solidFill>
                <a:highlight>
                  <a:srgbClr val="FFFFFF"/>
                </a:highlight>
                <a:latin typeface="Raleway"/>
                <a:ea typeface="Raleway"/>
                <a:cs typeface="Raleway"/>
                <a:sym typeface="Raleway"/>
              </a:rPr>
              <a:t>Stay on top of the latest Instagram trends</a:t>
            </a:r>
          </a:p>
          <a:p>
            <a:pPr lvl="0" rtl="0">
              <a:lnSpc>
                <a:spcPct val="100000"/>
              </a:lnSpc>
              <a:spcBef>
                <a:spcPts val="1500"/>
              </a:spcBef>
              <a:spcAft>
                <a:spcPts val="1500"/>
              </a:spcAft>
              <a:buNone/>
            </a:pPr>
            <a:r>
              <a:t/>
            </a:r>
            <a:endParaRPr sz="1200">
              <a:solidFill>
                <a:srgbClr val="000000"/>
              </a:solidFill>
              <a:highlight>
                <a:srgbClr val="FFFFFF"/>
              </a:highlight>
              <a:latin typeface="Raleway"/>
              <a:ea typeface="Raleway"/>
              <a:cs typeface="Raleway"/>
              <a:sym typeface="Raleway"/>
            </a:endParaRPr>
          </a:p>
          <a:p>
            <a:pPr lvl="0" rtl="0">
              <a:lnSpc>
                <a:spcPct val="100000"/>
              </a:lnSpc>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indent="-304800" lvl="0" marL="914400" rtl="0">
              <a:lnSpc>
                <a:spcPct val="100000"/>
              </a:lnSpc>
              <a:spcBef>
                <a:spcPts val="1500"/>
              </a:spcBef>
              <a:spcAft>
                <a:spcPts val="1500"/>
              </a:spcAft>
              <a:buClr>
                <a:srgbClr val="000000"/>
              </a:buClr>
              <a:buSzPct val="100000"/>
              <a:buFont typeface="Raleway"/>
              <a:buChar char="-"/>
            </a:pPr>
            <a:r>
              <a:t/>
            </a:r>
            <a:endParaRPr sz="1200">
              <a:solidFill>
                <a:srgbClr val="000000"/>
              </a:solidFill>
              <a:highlight>
                <a:srgbClr val="FFFFFF"/>
              </a:highlight>
              <a:latin typeface="Raleway"/>
              <a:ea typeface="Raleway"/>
              <a:cs typeface="Raleway"/>
              <a:sym typeface="Raleway"/>
            </a:endParaRPr>
          </a:p>
          <a:p>
            <a:pPr lvl="0">
              <a:lnSpc>
                <a:spcPct val="100000"/>
              </a:lnSpc>
              <a:spcBef>
                <a:spcPts val="0"/>
              </a:spcBef>
              <a:buNone/>
            </a:pPr>
            <a:r>
              <a:t/>
            </a:r>
            <a:endParaRPr sz="1200">
              <a:solidFill>
                <a:srgbClr val="000000"/>
              </a:solidFill>
              <a:highlight>
                <a:srgbClr val="FFFFFF"/>
              </a:highlight>
              <a:latin typeface="Raleway"/>
              <a:ea typeface="Raleway"/>
              <a:cs typeface="Raleway"/>
              <a:sym typeface="Raleway"/>
            </a:endParaRPr>
          </a:p>
          <a:p>
            <a:pPr indent="292100" lvl="0" rtl="0">
              <a:lnSpc>
                <a:spcPct val="100000"/>
              </a:lnSpc>
              <a:spcBef>
                <a:spcPts val="0"/>
              </a:spcBef>
              <a:spcAft>
                <a:spcPts val="0"/>
              </a:spcAft>
              <a:buNone/>
            </a:pPr>
            <a:r>
              <a:t/>
            </a:r>
            <a:endParaRPr sz="1200">
              <a:solidFill>
                <a:srgbClr val="000000"/>
              </a:solidFill>
              <a:highlight>
                <a:srgbClr val="FFFFFF"/>
              </a:highlight>
              <a:latin typeface="Raleway"/>
              <a:ea typeface="Raleway"/>
              <a:cs typeface="Raleway"/>
              <a:sym typeface="Raleway"/>
            </a:endParaRPr>
          </a:p>
          <a:p>
            <a:pPr lvl="0">
              <a:lnSpc>
                <a:spcPct val="100000"/>
              </a:lnSpc>
              <a:spcBef>
                <a:spcPts val="0"/>
              </a:spcBef>
              <a:buNone/>
            </a:pPr>
            <a:r>
              <a:t/>
            </a:r>
            <a:endParaRPr sz="1200">
              <a:solidFill>
                <a:srgbClr val="000000"/>
              </a:solidFill>
              <a:latin typeface="Raleway"/>
              <a:ea typeface="Raleway"/>
              <a:cs typeface="Raleway"/>
              <a:sym typeface="Raleway"/>
            </a:endParaRPr>
          </a:p>
        </p:txBody>
      </p:sp>
      <p:pic>
        <p:nvPicPr>
          <p:cNvPr descr="instagram_PNG11.png" id="162" name="Shape 162"/>
          <p:cNvPicPr preferRelativeResize="0"/>
          <p:nvPr/>
        </p:nvPicPr>
        <p:blipFill>
          <a:blip r:embed="rId3">
            <a:alphaModFix/>
          </a:blip>
          <a:stretch>
            <a:fillRect/>
          </a:stretch>
        </p:blipFill>
        <p:spPr>
          <a:xfrm>
            <a:off x="8087544" y="4393157"/>
            <a:ext cx="823050" cy="6551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