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7"/>
  </p:handoutMasterIdLst>
  <p:sldIdLst>
    <p:sldId id="256" r:id="rId2"/>
    <p:sldId id="266" r:id="rId3"/>
    <p:sldId id="267" r:id="rId4"/>
    <p:sldId id="300" r:id="rId5"/>
    <p:sldId id="259" r:id="rId6"/>
    <p:sldId id="276" r:id="rId7"/>
    <p:sldId id="269" r:id="rId8"/>
    <p:sldId id="285" r:id="rId9"/>
    <p:sldId id="299" r:id="rId10"/>
    <p:sldId id="261" r:id="rId11"/>
    <p:sldId id="270" r:id="rId12"/>
    <p:sldId id="262" r:id="rId13"/>
    <p:sldId id="271" r:id="rId14"/>
    <p:sldId id="322" r:id="rId15"/>
    <p:sldId id="318" r:id="rId16"/>
    <p:sldId id="321" r:id="rId17"/>
    <p:sldId id="325" r:id="rId18"/>
    <p:sldId id="320" r:id="rId19"/>
    <p:sldId id="272" r:id="rId20"/>
    <p:sldId id="264" r:id="rId21"/>
    <p:sldId id="317" r:id="rId22"/>
    <p:sldId id="316" r:id="rId23"/>
    <p:sldId id="293" r:id="rId24"/>
    <p:sldId id="274" r:id="rId25"/>
    <p:sldId id="265" r:id="rId26"/>
    <p:sldId id="315" r:id="rId27"/>
    <p:sldId id="275" r:id="rId28"/>
    <p:sldId id="282" r:id="rId29"/>
    <p:sldId id="307" r:id="rId30"/>
    <p:sldId id="268" r:id="rId31"/>
    <p:sldId id="323" r:id="rId32"/>
    <p:sldId id="306" r:id="rId33"/>
    <p:sldId id="281" r:id="rId34"/>
    <p:sldId id="283" r:id="rId35"/>
    <p:sldId id="287" r:id="rId36"/>
    <p:sldId id="279" r:id="rId37"/>
    <p:sldId id="280" r:id="rId38"/>
    <p:sldId id="292" r:id="rId39"/>
    <p:sldId id="284" r:id="rId40"/>
    <p:sldId id="311" r:id="rId41"/>
    <p:sldId id="286" r:id="rId42"/>
    <p:sldId id="319" r:id="rId43"/>
    <p:sldId id="257" r:id="rId44"/>
    <p:sldId id="290" r:id="rId45"/>
    <p:sldId id="258" r:id="rId4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ven Bookman" initials="SB" lastIdx="1" clrIdx="0">
    <p:extLst>
      <p:ext uri="{19B8F6BF-5375-455C-9EA6-DF929625EA0E}">
        <p15:presenceInfo xmlns:p15="http://schemas.microsoft.com/office/powerpoint/2012/main" userId="72c397770b3c82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4" d="100"/>
          <a:sy n="84" d="100"/>
        </p:scale>
        <p:origin x="57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200"/>
            </a:lvl1pPr>
          </a:lstStyle>
          <a:p>
            <a:fld id="{711F1841-FF07-4D4D-BA30-F54F2F707C98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200"/>
            </a:lvl1pPr>
          </a:lstStyle>
          <a:p>
            <a:fld id="{249571B6-D75F-4C12-8C1A-C436806C2F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711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5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0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1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9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4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10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9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5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6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6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906A2-9982-2842-8F50-04E60D8EB97C}" type="datetimeFigureOut">
              <a:rPr lang="en-US" smtClean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EDD34-3FBD-204D-9421-61970158617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PPT.pac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41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web.com/releases/2017/10/prweb14832349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press.careerbuilder.com/2017-06-15-Number-of-Employers-Using-Social-Media-to-Screen-Candidates-at-All-Time-High-Finds-Latest-CareerBuilder-Study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c2l.mcnrc.org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markets.financialcontent.com/ibtimes/news/read/35143783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6NgD01BxcU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vd13507n@pace.edu" TargetMode="External"/><Relationship Id="rId2" Type="http://schemas.openxmlformats.org/officeDocument/2006/relationships/hyperlink" Target="mailto:sbookman@pace.edu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mailto:sbookman@pace.edu" TargetMode="External"/><Relationship Id="rId2" Type="http://schemas.openxmlformats.org/officeDocument/2006/relationships/hyperlink" Target="https://eportfolio.pace.edu/view/view.php?id=296806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Storytelling as a Writing Technique for Personal Branding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Steven Bookman</a:t>
            </a:r>
          </a:p>
          <a:p>
            <a:r>
              <a:rPr lang="en-US" dirty="0"/>
              <a:t>Valeriya </a:t>
            </a:r>
            <a:r>
              <a:rPr lang="en-US" dirty="0" smtClean="0"/>
              <a:t>Demydovych</a:t>
            </a:r>
          </a:p>
          <a:p>
            <a:r>
              <a:rPr lang="en-US" dirty="0" smtClean="0"/>
              <a:t>2019 AAEEBL Annual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0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Personal Branding in the 21</a:t>
            </a:r>
            <a:r>
              <a:rPr lang="en-US" baseline="30000" dirty="0"/>
              <a:t>st</a:t>
            </a:r>
            <a:r>
              <a:rPr lang="en-US" dirty="0"/>
              <a:t> Century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Digital storytelling (Jones &amp; Leverenz, 2017; Kortegast &amp; Davis, 2017; Kupchella, 2018; Thoss, Ensslin, &amp; Ciccoricco, 2018)</a:t>
            </a:r>
          </a:p>
          <a:p>
            <a:pPr lvl="1"/>
            <a:r>
              <a:rPr lang="en-US" dirty="0"/>
              <a:t>Same structure of </a:t>
            </a:r>
            <a:r>
              <a:rPr lang="en-US" dirty="0" smtClean="0"/>
              <a:t>story</a:t>
            </a:r>
          </a:p>
          <a:p>
            <a:pPr lvl="2"/>
            <a:r>
              <a:rPr lang="en-US" dirty="0" smtClean="0"/>
              <a:t>LinkedIn</a:t>
            </a:r>
          </a:p>
          <a:p>
            <a:pPr lvl="2"/>
            <a:r>
              <a:rPr lang="en-US" dirty="0" smtClean="0"/>
              <a:t>Personal </a:t>
            </a:r>
            <a:r>
              <a:rPr lang="en-US" dirty="0"/>
              <a:t>branding </a:t>
            </a:r>
          </a:p>
          <a:p>
            <a:r>
              <a:rPr lang="en-US" dirty="0"/>
              <a:t>There are three core competencies all recruiters </a:t>
            </a:r>
            <a:r>
              <a:rPr lang="en-US" dirty="0" smtClean="0"/>
              <a:t>and employers look </a:t>
            </a:r>
            <a:r>
              <a:rPr lang="en-US" dirty="0"/>
              <a:t>for (PwC, 2015). </a:t>
            </a:r>
          </a:p>
          <a:p>
            <a:pPr lvl="1"/>
            <a:r>
              <a:rPr lang="en-US" dirty="0"/>
              <a:t>Leadership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 smtClean="0"/>
              <a:t>Teamwork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5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Storytelling as a Writing Technique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744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 of Writing Process Using Storytelling as a Technique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procedure is starting with the basic story in the form of an </a:t>
            </a:r>
            <a:r>
              <a:rPr lang="en-US" dirty="0" smtClean="0"/>
              <a:t>outline (student’s experiences). </a:t>
            </a:r>
            <a:endParaRPr lang="en-US" dirty="0"/>
          </a:p>
          <a:p>
            <a:r>
              <a:rPr lang="en-US" dirty="0" smtClean="0"/>
              <a:t>Then</a:t>
            </a:r>
            <a:r>
              <a:rPr lang="en-US" dirty="0"/>
              <a:t>, using the outline from the story, </a:t>
            </a:r>
            <a:r>
              <a:rPr lang="en-US" dirty="0" smtClean="0"/>
              <a:t>details (i.e., 3 core competencies) around </a:t>
            </a:r>
            <a:r>
              <a:rPr lang="en-US" dirty="0"/>
              <a:t>the story are added. </a:t>
            </a:r>
          </a:p>
          <a:p>
            <a:r>
              <a:rPr lang="en-US" dirty="0"/>
              <a:t>Once the outline is completed, the text is written out.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Is Storytelling Used in My Classes for Assignments</a:t>
            </a:r>
            <a:r>
              <a:rPr lang="en-US" dirty="0" smtClean="0"/>
              <a:t>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ePortfolio</a:t>
            </a:r>
          </a:p>
          <a:p>
            <a:pPr lvl="1"/>
            <a:r>
              <a:rPr lang="en-US" dirty="0"/>
              <a:t>About Me section of ePortfolio</a:t>
            </a:r>
          </a:p>
          <a:p>
            <a:pPr lvl="1"/>
            <a:r>
              <a:rPr lang="en-US" dirty="0"/>
              <a:t>Resume page</a:t>
            </a:r>
          </a:p>
          <a:p>
            <a:pPr lvl="1"/>
            <a:r>
              <a:rPr lang="en-US" dirty="0"/>
              <a:t>Academic Materials page</a:t>
            </a:r>
          </a:p>
          <a:p>
            <a:pPr lvl="2"/>
            <a:r>
              <a:rPr lang="en-US" dirty="0"/>
              <a:t>Coursework and projects from classes </a:t>
            </a:r>
          </a:p>
          <a:p>
            <a:pPr lvl="1"/>
            <a:r>
              <a:rPr lang="en-US" dirty="0"/>
              <a:t>Additional pages that highlight </a:t>
            </a:r>
            <a:r>
              <a:rPr lang="en-US" dirty="0" smtClean="0"/>
              <a:t>events and achievements, </a:t>
            </a:r>
            <a:r>
              <a:rPr lang="en-US" dirty="0"/>
              <a:t>and hard and soft skills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527142"/>
            <a:ext cx="4038600" cy="4025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96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772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Since the majority of ePortfolio research is based on assessment practices and knowledge sharing (</a:t>
            </a:r>
            <a:r>
              <a:rPr lang="en-US" dirty="0"/>
              <a:t>Thibodeaux, Cummings, &amp; Harapnuik, </a:t>
            </a:r>
            <a:r>
              <a:rPr lang="en-US" dirty="0" smtClean="0"/>
              <a:t>2017), the rationale for my classroom pedagogy is to use ePortfolio for high-impact learning, using a catalyst framework (Connect to Learning Project, 2014). </a:t>
            </a:r>
          </a:p>
        </p:txBody>
      </p:sp>
    </p:spTree>
    <p:extLst>
      <p:ext uri="{BB962C8B-B14F-4D97-AF65-F5344CB8AC3E}">
        <p14:creationId xmlns:p14="http://schemas.microsoft.com/office/powerpoint/2010/main" val="1171740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Catalyst for Learning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608" y="1668544"/>
            <a:ext cx="3657600" cy="3893270"/>
          </a:xfrm>
        </p:spPr>
      </p:pic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457200" y="1279689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Catalyst for Learning “offers </a:t>
            </a:r>
            <a:r>
              <a:rPr lang="en-US" dirty="0"/>
              <a:t>data, practices and strategies, showing how ePortfolio can advance learning, deepen pedagogy and assessment, and support institutional change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r>
              <a:rPr lang="en-US" dirty="0" smtClean="0"/>
              <a:t>(Connect to Learning Project, 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75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Pedagogical Conclusions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Pace University was ranked number one among private, non-profit, four-year institutions nationwide in a list published last week by the Chronicle of Higher Education, “Colleges with the Highest Student-Mobility Rates, 2014.” </a:t>
            </a:r>
          </a:p>
          <a:p>
            <a:pPr marL="0" indent="0">
              <a:buNone/>
            </a:pPr>
            <a:r>
              <a:rPr lang="en-US" i="1" dirty="0"/>
              <a:t>(</a:t>
            </a:r>
            <a:r>
              <a:rPr lang="en-US" u="sng" dirty="0">
                <a:hlinkClick r:id="rId2"/>
              </a:rPr>
              <a:t>http://www.prweb.com/releases/2017/10/prweb14832349.htm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6196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Social constructivism (Thibodeaux, Cummings, &amp; Harapnuik, </a:t>
            </a:r>
            <a:r>
              <a:rPr lang="en-US" dirty="0" smtClean="0"/>
              <a:t>2017)</a:t>
            </a:r>
          </a:p>
          <a:p>
            <a:pPr lvl="1"/>
            <a:r>
              <a:rPr lang="en-US" dirty="0" smtClean="0"/>
              <a:t>Social constructivism </a:t>
            </a:r>
          </a:p>
          <a:p>
            <a:pPr lvl="2"/>
            <a:r>
              <a:rPr lang="en-US" dirty="0" smtClean="0"/>
              <a:t>“Learning is enhanced by layers of social interaction combined with culture and context” (Thibodeaux, Cummings, &amp; Harapnuik, 2017, p. 2).</a:t>
            </a:r>
          </a:p>
          <a:p>
            <a:pPr lvl="1"/>
            <a:r>
              <a:rPr lang="en-US" dirty="0" smtClean="0"/>
              <a:t>Constructivism (Jonassen, 1994)</a:t>
            </a:r>
          </a:p>
          <a:p>
            <a:pPr lvl="2"/>
            <a:r>
              <a:rPr lang="en-US" dirty="0" smtClean="0"/>
              <a:t>Learners build knowledge from their previous experiences.</a:t>
            </a:r>
            <a:endParaRPr lang="en-US" dirty="0"/>
          </a:p>
          <a:p>
            <a:pPr lvl="1"/>
            <a:r>
              <a:rPr lang="en-US" dirty="0"/>
              <a:t>Social learning theory (Vygotsky, 1978)</a:t>
            </a:r>
          </a:p>
          <a:p>
            <a:pPr lvl="2"/>
            <a:r>
              <a:rPr lang="en-US" dirty="0" smtClean="0"/>
              <a:t>Learning happens through different </a:t>
            </a:r>
            <a:r>
              <a:rPr lang="en-US" dirty="0"/>
              <a:t>forms of communication (e.g., social media) (Morreale, Van Zile-Tamsen, Emerson, &amp; Herzog, 2017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242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smtClean="0"/>
              <a:t>Digital Storytelling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1850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purpose of this presentation discusses how storytelling can be used to create </a:t>
            </a:r>
            <a:r>
              <a:rPr lang="en-US" dirty="0" smtClean="0"/>
              <a:t>assignments with </a:t>
            </a:r>
            <a:r>
              <a:rPr lang="en-US" dirty="0"/>
              <a:t>a focus on online presence and personal branding to bridge the transition to build their market readiness with </a:t>
            </a:r>
            <a:r>
              <a:rPr lang="en-US" dirty="0" smtClean="0"/>
              <a:t>a student </a:t>
            </a:r>
            <a:r>
              <a:rPr lang="en-US" dirty="0"/>
              <a:t>discussing </a:t>
            </a:r>
            <a:r>
              <a:rPr lang="en-US" dirty="0" smtClean="0"/>
              <a:t>her experiences in my Writing in the Disciplines course.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57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Benefits of Storytelling Using ePortfolio (1)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</a:t>
            </a:r>
            <a:r>
              <a:rPr lang="en-US" dirty="0"/>
              <a:t>a different </a:t>
            </a:r>
            <a:r>
              <a:rPr lang="en-US" dirty="0" smtClean="0"/>
              <a:t>formats </a:t>
            </a:r>
            <a:r>
              <a:rPr lang="en-US" dirty="0"/>
              <a:t>to complete assignments </a:t>
            </a:r>
            <a:r>
              <a:rPr lang="en-US" dirty="0" smtClean="0"/>
              <a:t>engages students more (Morreale</a:t>
            </a:r>
            <a:r>
              <a:rPr lang="en-US" dirty="0"/>
              <a:t>, Emerson, &amp; Herzog, </a:t>
            </a:r>
            <a:r>
              <a:rPr lang="en-US" dirty="0" smtClean="0"/>
              <a:t>2017).</a:t>
            </a:r>
          </a:p>
          <a:p>
            <a:pPr lvl="1"/>
            <a:r>
              <a:rPr lang="en-US" dirty="0" smtClean="0"/>
              <a:t>Multimodal writing</a:t>
            </a:r>
          </a:p>
          <a:p>
            <a:pPr lvl="2"/>
            <a:r>
              <a:rPr lang="en-US" dirty="0" smtClean="0"/>
              <a:t>Different target audience for each assignment</a:t>
            </a:r>
          </a:p>
          <a:p>
            <a:pPr lvl="1"/>
            <a:r>
              <a:rPr lang="en-US" dirty="0" smtClean="0"/>
              <a:t>Multiple skills </a:t>
            </a:r>
          </a:p>
          <a:p>
            <a:pPr lvl="2"/>
            <a:r>
              <a:rPr lang="en-US" dirty="0" smtClean="0"/>
              <a:t>Summarizing</a:t>
            </a:r>
          </a:p>
          <a:p>
            <a:pPr lvl="2"/>
            <a:r>
              <a:rPr lang="en-US" dirty="0" smtClean="0"/>
              <a:t>Technical (e.g., ePortfolio)</a:t>
            </a:r>
          </a:p>
          <a:p>
            <a:pPr lvl="2"/>
            <a:r>
              <a:rPr lang="en-US" dirty="0" smtClean="0"/>
              <a:t>Critical thinking (e.g., audience, synthesis, and analysis)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3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94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Benefits of Storytelling Using ePortfolio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943"/>
            <a:ext cx="8229600" cy="45259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MUSIC Model of Motivation can help increase awareness of ePortfolio (Chittum, 2018). </a:t>
            </a:r>
          </a:p>
          <a:p>
            <a:pPr lvl="2"/>
            <a:r>
              <a:rPr lang="en-US" dirty="0" smtClean="0"/>
              <a:t>eMpowerment – student autonomy </a:t>
            </a:r>
            <a:endParaRPr lang="en-US" dirty="0"/>
          </a:p>
          <a:p>
            <a:pPr lvl="2"/>
            <a:r>
              <a:rPr lang="en-US" dirty="0" smtClean="0"/>
              <a:t>Usefulness – relevant content </a:t>
            </a:r>
          </a:p>
          <a:p>
            <a:pPr lvl="3"/>
            <a:r>
              <a:rPr lang="en-US" dirty="0" smtClean="0"/>
              <a:t>Expectations of students and instructor (Scholz, Tse, &amp; Lithgow, 2017) </a:t>
            </a:r>
            <a:endParaRPr lang="en-US" dirty="0"/>
          </a:p>
          <a:p>
            <a:pPr lvl="2"/>
            <a:r>
              <a:rPr lang="en-US" dirty="0" smtClean="0"/>
              <a:t>Success – short-term and long-term goals to real world</a:t>
            </a:r>
            <a:endParaRPr lang="en-US" dirty="0"/>
          </a:p>
          <a:p>
            <a:pPr lvl="2"/>
            <a:r>
              <a:rPr lang="en-US" dirty="0" smtClean="0"/>
              <a:t>Interest </a:t>
            </a:r>
            <a:r>
              <a:rPr lang="en-US" dirty="0"/>
              <a:t>– student </a:t>
            </a:r>
            <a:r>
              <a:rPr lang="en-US" dirty="0" smtClean="0"/>
              <a:t>engagement in a variety of formats </a:t>
            </a:r>
            <a:endParaRPr lang="en-US" dirty="0"/>
          </a:p>
          <a:p>
            <a:pPr lvl="2"/>
            <a:r>
              <a:rPr lang="en-US" dirty="0"/>
              <a:t>Caring </a:t>
            </a:r>
            <a:r>
              <a:rPr lang="en-US" dirty="0" smtClean="0"/>
              <a:t>– feedback and interpersonal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14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Benefits of Storytelling Using ePortfolio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ePortfolio creates </a:t>
            </a:r>
            <a:r>
              <a:rPr lang="en-US" dirty="0"/>
              <a:t>a positive online </a:t>
            </a:r>
            <a:r>
              <a:rPr lang="en-US" dirty="0" smtClean="0"/>
              <a:t>presence.</a:t>
            </a:r>
            <a:endParaRPr lang="en-US" dirty="0"/>
          </a:p>
          <a:p>
            <a:pPr lvl="1"/>
            <a:r>
              <a:rPr lang="en-US" dirty="0"/>
              <a:t>Digital identity (Brooks &amp; Anumudu, 2016; Busch &amp; Davis, 2018; Jones &amp; Leverenz, 2017; Kleppinge, 2015; Brown Wilson, Slade, Kirby, Downer, Fisher, &amp; Nuessler, </a:t>
            </a:r>
            <a:r>
              <a:rPr lang="en-US" dirty="0" smtClean="0"/>
              <a:t>2018; Kupchella, 2018)</a:t>
            </a:r>
            <a:endParaRPr lang="en-US" dirty="0"/>
          </a:p>
          <a:p>
            <a:r>
              <a:rPr lang="en-US" dirty="0" smtClean="0"/>
              <a:t>ePortfolio allows </a:t>
            </a:r>
            <a:r>
              <a:rPr lang="en-US" dirty="0"/>
              <a:t>unlimited space to post a student’s </a:t>
            </a:r>
            <a:r>
              <a:rPr lang="en-US" dirty="0" smtClean="0"/>
              <a:t>story.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4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Benefits of Storytelling Using ePortfolio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212"/>
            <a:ext cx="8229600" cy="4525963"/>
          </a:xfrm>
        </p:spPr>
        <p:txBody>
          <a:bodyPr/>
          <a:lstStyle/>
          <a:p>
            <a:r>
              <a:rPr lang="en-US" dirty="0" smtClean="0"/>
              <a:t>ePortfolio allows students to learn through deep </a:t>
            </a:r>
            <a:r>
              <a:rPr lang="en-US" dirty="0"/>
              <a:t>reflection and </a:t>
            </a:r>
            <a:r>
              <a:rPr lang="en-US" dirty="0" smtClean="0"/>
              <a:t>a variety of learning contexts </a:t>
            </a:r>
            <a:r>
              <a:rPr lang="en-US" dirty="0"/>
              <a:t>(Harring &amp; Lou, 2016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dirty="0"/>
              <a:t>High-impact learning (Kilgo, Ezell Sheets, &amp; Pascarella, 2015; Rivera &amp; Loebick, 2017; Wawrynski &amp; Baldwin, 2014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Integrate students’ majors into via analytical writing projects using technology and different modalities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2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Pedagogical </a:t>
            </a: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1241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Pedagogical </a:t>
            </a:r>
            <a:r>
              <a:rPr lang="en-US" dirty="0" smtClean="0"/>
              <a:t>Conclusions (1)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932" y="121370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ePortfolio could become the most effective way </a:t>
            </a:r>
            <a:r>
              <a:rPr lang="en-US" dirty="0"/>
              <a:t>to tell a complete personal story, which </a:t>
            </a:r>
            <a:r>
              <a:rPr lang="en-US" dirty="0" smtClean="0"/>
              <a:t>is a student’s personal branding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Using this same story, students can more easily </a:t>
            </a:r>
            <a:r>
              <a:rPr lang="en-US" dirty="0"/>
              <a:t>create a 30-second pitch and LinkedIn </a:t>
            </a:r>
            <a:r>
              <a:rPr lang="en-US" dirty="0" smtClean="0"/>
              <a:t>profile.</a:t>
            </a:r>
          </a:p>
          <a:p>
            <a:pPr lvl="1"/>
            <a:r>
              <a:rPr lang="en-US" dirty="0" smtClean="0"/>
              <a:t>My ePortfolio assignment prepares students for their sessions with Career Services to pursue </a:t>
            </a:r>
            <a:r>
              <a:rPr lang="en-US" dirty="0" smtClean="0"/>
              <a:t>interviews </a:t>
            </a:r>
            <a:r>
              <a:rPr lang="en-US" dirty="0" smtClean="0"/>
              <a:t>for </a:t>
            </a:r>
            <a:r>
              <a:rPr lang="en-US" dirty="0" smtClean="0"/>
              <a:t>internships and jobs.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2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Pedagogical Conclusions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ePortfolio is not widely used by faculty.</a:t>
            </a:r>
          </a:p>
          <a:p>
            <a:pPr lvl="1"/>
            <a:r>
              <a:rPr lang="en-US" dirty="0"/>
              <a:t>Currently, around sixty-five faculty members have their students use ePortfolio. </a:t>
            </a:r>
          </a:p>
          <a:p>
            <a:pPr lvl="2"/>
            <a:r>
              <a:rPr lang="en-US" dirty="0"/>
              <a:t>It is unclear how many of these professors have and use an ePortfolio themselves (Pace University ITS System, 2019).</a:t>
            </a:r>
          </a:p>
          <a:p>
            <a:endParaRPr lang="en-US" dirty="0" smtClean="0"/>
          </a:p>
          <a:p>
            <a:r>
              <a:rPr lang="en-US" dirty="0" smtClean="0"/>
              <a:t>ePortfolio </a:t>
            </a:r>
            <a:r>
              <a:rPr lang="en-US" dirty="0"/>
              <a:t>is not widely used by faculty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dirty="0" smtClean="0"/>
              <a:t>Faculty lack awareness of how to incorporate ePortfolio with course objectives and developed competences (Scholtz, Tse, &amp; Lithgow, 2017). </a:t>
            </a:r>
          </a:p>
          <a:p>
            <a:pPr lvl="2"/>
            <a:r>
              <a:rPr lang="en-US" dirty="0" smtClean="0"/>
              <a:t>If faculty </a:t>
            </a:r>
            <a:r>
              <a:rPr lang="en-US" smtClean="0"/>
              <a:t>s</a:t>
            </a:r>
            <a:r>
              <a:rPr lang="en-US" smtClean="0"/>
              <a:t>how students </a:t>
            </a:r>
            <a:r>
              <a:rPr lang="en-US" dirty="0" smtClean="0"/>
              <a:t>the </a:t>
            </a:r>
            <a:r>
              <a:rPr lang="en-US" dirty="0" smtClean="0"/>
              <a:t>full potential of </a:t>
            </a:r>
            <a:r>
              <a:rPr lang="en-US" dirty="0" smtClean="0"/>
              <a:t>ePortfolio, </a:t>
            </a:r>
            <a:r>
              <a:rPr lang="en-US" dirty="0" smtClean="0"/>
              <a:t>it</a:t>
            </a:r>
            <a:r>
              <a:rPr lang="en-US" dirty="0" smtClean="0"/>
              <a:t> </a:t>
            </a:r>
            <a:r>
              <a:rPr lang="en-US" dirty="0" smtClean="0"/>
              <a:t>will motivate students to use it </a:t>
            </a:r>
            <a:r>
              <a:rPr lang="en-US" dirty="0" smtClean="0"/>
              <a:t>more enthusiastically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186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333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Brooks, A. K., &amp; Anumudu, C. (2015). Identity development in personal branding instruction. </a:t>
            </a:r>
            <a:r>
              <a:rPr lang="en-US" i="1" dirty="0"/>
              <a:t>Adult Learning, 27</a:t>
            </a:r>
            <a:r>
              <a:rPr lang="en-US" dirty="0"/>
              <a:t>(1), 23-29. DOI: 10.1177/1045159515616968</a:t>
            </a:r>
          </a:p>
          <a:p>
            <a:r>
              <a:rPr lang="en-US" dirty="0" smtClean="0"/>
              <a:t>Brown Wilson, C., Slade, C., Kirby, M. M., Downer, T., Fisher, M. B., Nuessler, S. (2018). Digital ethics and the use of ePortfolio: A scoping review of the literature. </a:t>
            </a:r>
            <a:r>
              <a:rPr lang="en-US" i="1" dirty="0" smtClean="0"/>
              <a:t>International Journal of ePortfolio, 8</a:t>
            </a:r>
            <a:r>
              <a:rPr lang="en-US" dirty="0" smtClean="0"/>
              <a:t>(2), 115-125.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2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Busch</a:t>
            </a:r>
            <a:r>
              <a:rPr lang="en-US" dirty="0"/>
              <a:t>, P. S., &amp; Davis, S. W. (2018, Fall). Inside out personal branding (IOPB): Using Gallop Clifton StrengthsFinder 2.0 and 360Reach. </a:t>
            </a:r>
            <a:r>
              <a:rPr lang="en-US" i="1" dirty="0"/>
              <a:t>Marketing Education Review, 28</a:t>
            </a:r>
            <a:r>
              <a:rPr lang="en-US" dirty="0"/>
              <a:t>(3), 187-202). DOI: 10.1080/10528008.2017.1367930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1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189" y="1600200"/>
            <a:ext cx="8229600" cy="4525963"/>
          </a:xfrm>
        </p:spPr>
        <p:txBody>
          <a:bodyPr/>
          <a:lstStyle/>
          <a:p>
            <a:r>
              <a:rPr lang="en-US" dirty="0"/>
              <a:t>Today’s Society</a:t>
            </a:r>
          </a:p>
          <a:p>
            <a:r>
              <a:rPr lang="en-US" dirty="0" smtClean="0"/>
              <a:t>Storytelling</a:t>
            </a:r>
            <a:endParaRPr lang="en-US" dirty="0"/>
          </a:p>
          <a:p>
            <a:r>
              <a:rPr lang="en-US" dirty="0"/>
              <a:t>Storytelling as a Writing </a:t>
            </a:r>
            <a:r>
              <a:rPr lang="en-US" dirty="0" smtClean="0"/>
              <a:t>Technique</a:t>
            </a:r>
          </a:p>
          <a:p>
            <a:r>
              <a:rPr lang="en-US" dirty="0" smtClean="0"/>
              <a:t>Methodology  </a:t>
            </a:r>
            <a:endParaRPr lang="en-US" dirty="0"/>
          </a:p>
          <a:p>
            <a:r>
              <a:rPr lang="en-US" dirty="0"/>
              <a:t>Benefits of </a:t>
            </a:r>
            <a:r>
              <a:rPr lang="en-US" dirty="0" smtClean="0"/>
              <a:t>Digital Storytelling</a:t>
            </a:r>
            <a:endParaRPr lang="en-US" dirty="0"/>
          </a:p>
          <a:p>
            <a:r>
              <a:rPr lang="en-US" dirty="0" smtClean="0"/>
              <a:t>Pedagogical </a:t>
            </a:r>
            <a:r>
              <a:rPr lang="en-US" dirty="0"/>
              <a:t>Conclusions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4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Career </a:t>
            </a:r>
            <a:r>
              <a:rPr lang="en-US" dirty="0"/>
              <a:t>Builder. (2017, June 15). Number of Employers Using Social Media to Screen Candidates at All-Time High, Finds Latest CareerBuilder Study. Retrieved from </a:t>
            </a:r>
            <a:r>
              <a:rPr lang="en-US" u="sng" dirty="0">
                <a:hlinkClick r:id="rId2"/>
              </a:rPr>
              <a:t>http://press.careerbuilder.com/2017-06-15-Number-of-Employers-Using-Social-Media-to-Screen-Candidates-at-All-Time-High-Finds-Latest-CareerBuilder-Study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014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Chittum, J. (2018). The theory-to-practice ePortfolio: An assignment to facilitate motivation and higher order thinking. </a:t>
            </a:r>
            <a:r>
              <a:rPr lang="en-US" i="1" dirty="0"/>
              <a:t>International Journal of ePortfolio, 8</a:t>
            </a:r>
            <a:r>
              <a:rPr lang="en-US" dirty="0"/>
              <a:t>(1), 27-42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Connect to Learning Project. (2014). Catalyst for Learning: ePortfolio research and resources. </a:t>
            </a:r>
            <a:r>
              <a:rPr lang="en-US" dirty="0"/>
              <a:t>Retrieved from </a:t>
            </a:r>
            <a:r>
              <a:rPr lang="en-US" dirty="0">
                <a:hlinkClick r:id="rId2"/>
              </a:rPr>
              <a:t>http://c2l.mcnrc.org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3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Jonassen, D. H. (1994). Thinking technology: Toward a constructivist design model. </a:t>
            </a:r>
            <a:r>
              <a:rPr lang="en-US" i="1" dirty="0" smtClean="0"/>
              <a:t>Educational Technology, 34</a:t>
            </a:r>
            <a:r>
              <a:rPr lang="en-US" dirty="0" smtClean="0"/>
              <a:t>(4), 34-37.</a:t>
            </a:r>
          </a:p>
          <a:p>
            <a:r>
              <a:rPr lang="en-US" dirty="0" smtClean="0"/>
              <a:t>Jones</a:t>
            </a:r>
            <a:r>
              <a:rPr lang="en-US" dirty="0"/>
              <a:t>, B., &amp; Leverenz, C. (2017). Building personal brands with digital storytelling ePortfolios. </a:t>
            </a:r>
            <a:r>
              <a:rPr lang="en-US" i="1" dirty="0"/>
              <a:t>International Journal of ePortfolio, 7</a:t>
            </a:r>
            <a:r>
              <a:rPr lang="en-US" dirty="0"/>
              <a:t>(1), 67-91. </a:t>
            </a:r>
          </a:p>
        </p:txBody>
      </p:sp>
    </p:spTree>
    <p:extLst>
      <p:ext uri="{BB962C8B-B14F-4D97-AF65-F5344CB8AC3E}">
        <p14:creationId xmlns:p14="http://schemas.microsoft.com/office/powerpoint/2010/main" val="152118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Kilgo</a:t>
            </a:r>
            <a:r>
              <a:rPr lang="en-US" dirty="0"/>
              <a:t>, C., Ezell Sheets, J., &amp; Pascarella, E. (2015, April). The link between high impact practices and student learning: Some longitudinal evidence. </a:t>
            </a:r>
            <a:r>
              <a:rPr lang="en-US" i="1" dirty="0"/>
              <a:t>Higher Education, 69</a:t>
            </a:r>
            <a:r>
              <a:rPr lang="en-US" dirty="0"/>
              <a:t>(4), 509-525. DOI: </a:t>
            </a:r>
            <a:r>
              <a:rPr lang="en-US" dirty="0" smtClean="0"/>
              <a:t>10.1007/s10734-014-9788-z  </a:t>
            </a:r>
          </a:p>
          <a:p>
            <a:r>
              <a:rPr lang="en-US" dirty="0"/>
              <a:t>Kleppinge, C. A. (2015). Personal digital branding as a professional asset in the digital world. </a:t>
            </a:r>
            <a:r>
              <a:rPr lang="en-US" i="1" dirty="0"/>
              <a:t>American Journal of Pharmaceutical Education, 79</a:t>
            </a:r>
            <a:r>
              <a:rPr lang="en-US" dirty="0"/>
              <a:t>(6), 1-4. DOI: </a:t>
            </a:r>
            <a:r>
              <a:rPr lang="en-US" dirty="0" smtClean="0"/>
              <a:t>10.5688/ajpe79679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84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06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Kupchella</a:t>
            </a:r>
            <a:r>
              <a:rPr lang="en-US" dirty="0"/>
              <a:t>, R. (2018, March 1). </a:t>
            </a:r>
            <a:r>
              <a:rPr lang="en-US" i="1" dirty="0"/>
              <a:t>Storytelling: How to create brand relevance. Forbes Agency Council.</a:t>
            </a:r>
            <a:r>
              <a:rPr lang="en-US" dirty="0"/>
              <a:t> Retrieved from https://www.forbes.com/sites/forbesagencycouncil/2018/03/01/storytelling-how-to-create-brand-relevance/#1c73368271df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6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Laurell, C., &amp; Söderman, S. (2018). Sports, storytelling and social media: a review and conceptualization. </a:t>
            </a:r>
            <a:r>
              <a:rPr lang="en-US" i="1" dirty="0"/>
              <a:t>International Journal of Sports Marketing and Sponsorship,</a:t>
            </a:r>
            <a:r>
              <a:rPr lang="en-US" dirty="0"/>
              <a:t> </a:t>
            </a:r>
            <a:r>
              <a:rPr lang="en-US" i="1" dirty="0" smtClean="0"/>
              <a:t>19</a:t>
            </a:r>
            <a:r>
              <a:rPr lang="en-US" dirty="0" smtClean="0"/>
              <a:t>(3), 338-349. Retrieved from https</a:t>
            </a:r>
            <a:r>
              <a:rPr lang="en-US" dirty="0"/>
              <a:t>:// doi.org/10.1108/IJSMS-11-2016-0084 </a:t>
            </a:r>
          </a:p>
        </p:txBody>
      </p:sp>
    </p:spTree>
    <p:extLst>
      <p:ext uri="{BB962C8B-B14F-4D97-AF65-F5344CB8AC3E}">
        <p14:creationId xmlns:p14="http://schemas.microsoft.com/office/powerpoint/2010/main" val="293107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Kortegast, C., &amp; Davis, J. (2017). Theorizing the self: Digital storytelling, applying theory, and multimodal learning. </a:t>
            </a:r>
            <a:r>
              <a:rPr lang="en-US" i="1" dirty="0"/>
              <a:t>College Teaching, 65</a:t>
            </a:r>
            <a:r>
              <a:rPr lang="en-US" dirty="0"/>
              <a:t>(3), 106-114. DOI: </a:t>
            </a:r>
            <a:r>
              <a:rPr lang="en-US" dirty="0" smtClean="0"/>
              <a:t>10.1080/87567555.2016.1255584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6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Morreale, C., Van Zile-Tamsen, C., Emerson, C. A., &amp; Herzog, M. (2017). Thinking Skills by Design: Using a Capstone ePortfolio to Promote Reflection, Critical Thinking, and Curriculum Integration. </a:t>
            </a:r>
            <a:r>
              <a:rPr lang="en-US" i="1" dirty="0"/>
              <a:t>International Journal of ePortfolio, 7</a:t>
            </a:r>
            <a:r>
              <a:rPr lang="en-US" dirty="0"/>
              <a:t>(1), 13-28</a:t>
            </a:r>
            <a:r>
              <a:rPr lang="en-US" dirty="0" smtClean="0"/>
              <a:t>.</a:t>
            </a:r>
          </a:p>
          <a:p>
            <a:r>
              <a:rPr lang="en-US" dirty="0"/>
              <a:t>PRWEB. (2017, October 23). </a:t>
            </a:r>
            <a:r>
              <a:rPr lang="en-US" i="1" dirty="0"/>
              <a:t>Pace is Ranked the Best Private University in the Nation for Upward Economic Mobility of Students. </a:t>
            </a:r>
            <a:r>
              <a:rPr lang="en-US" dirty="0"/>
              <a:t>Retrieved from </a:t>
            </a:r>
            <a:r>
              <a:rPr lang="en-US" dirty="0">
                <a:hlinkClick r:id="rId2"/>
              </a:rPr>
              <a:t>http://markets.financialcontent.com/ibtimes/news/read/35143783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6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PwC</a:t>
            </a:r>
            <a:r>
              <a:rPr lang="en-US" dirty="0"/>
              <a:t>. (2015, March 8). </a:t>
            </a:r>
            <a:r>
              <a:rPr lang="en-US" i="1" dirty="0"/>
              <a:t>PwC University Recruiting.</a:t>
            </a:r>
            <a:r>
              <a:rPr lang="en-US" dirty="0"/>
              <a:t> Retrieved from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www.youtube.com/watch?v=J6NgD01BxcU</a:t>
            </a:r>
          </a:p>
          <a:p>
            <a:r>
              <a:rPr lang="en-US" dirty="0"/>
              <a:t>Rivera, J., &amp; Loebick, K. (2017). Integrating high impact practices: Recognizing attributes and overcoming obstacles in learning ePortfolios. </a:t>
            </a:r>
            <a:r>
              <a:rPr lang="en-US" i="1" dirty="0"/>
              <a:t>ELTHE: A Journal for Engaged Educators, 1</a:t>
            </a:r>
            <a:r>
              <a:rPr lang="en-US" dirty="0"/>
              <a:t>(2), 25-50. </a:t>
            </a:r>
            <a:endParaRPr lang="en-US" dirty="0">
              <a:hlinkClick r:id="rId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9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r>
              <a:rPr lang="en-US" dirty="0" smtClean="0"/>
              <a:t>(12)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Scholtz, K., Tse, C., &amp; Lithgow, K. (2017). Unifying experiences: Learner and instructor approaches and reactions to ePortfolio usage in higher education. </a:t>
            </a:r>
            <a:r>
              <a:rPr lang="en-US" i="1" dirty="0" smtClean="0"/>
              <a:t>International Journal of ePortfolio, 7</a:t>
            </a:r>
            <a:r>
              <a:rPr lang="en-US" dirty="0" smtClean="0"/>
              <a:t>(2), 139-150.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77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0F2B-FFF0-5442-B21A-4568C83FB4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Today’s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23C0-96DD-3A4A-9019-2068AEFDCE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2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Sibierska, M. (2017). Storytelling with telling: The non-linguistic nature of narratives from evolutionary and narratological perspectives. </a:t>
            </a:r>
            <a:r>
              <a:rPr lang="en-US" i="1" dirty="0" smtClean="0"/>
              <a:t>Language &amp; Communication, 54, </a:t>
            </a:r>
            <a:r>
              <a:rPr lang="en-US" dirty="0" smtClean="0"/>
              <a:t>47-55.</a:t>
            </a:r>
          </a:p>
          <a:p>
            <a:r>
              <a:rPr lang="en-US" dirty="0"/>
              <a:t>Thibodeaux, T., Cummings, C., &amp; Harapnuik, D. (2017), Factors that contribute to ePortfolio persistence. </a:t>
            </a:r>
            <a:r>
              <a:rPr lang="en-US" i="1" dirty="0"/>
              <a:t>International Journal of ePortfolio, 7</a:t>
            </a:r>
            <a:r>
              <a:rPr lang="en-US" dirty="0"/>
              <a:t>(1), 1-12. </a:t>
            </a:r>
          </a:p>
        </p:txBody>
      </p:sp>
    </p:spTree>
    <p:extLst>
      <p:ext uri="{BB962C8B-B14F-4D97-AF65-F5344CB8AC3E}">
        <p14:creationId xmlns:p14="http://schemas.microsoft.com/office/powerpoint/2010/main" val="30553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(</a:t>
            </a:r>
            <a:r>
              <a:rPr lang="en-US" dirty="0" smtClean="0"/>
              <a:t>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Thoss</a:t>
            </a:r>
            <a:r>
              <a:rPr lang="en-US" dirty="0"/>
              <a:t>, J., Ensslin, A., &amp; Ciccoricco, D. (2018, September). Narrative media: The impossibilities of digital storytelling. </a:t>
            </a:r>
            <a:r>
              <a:rPr lang="en-US" i="1" dirty="0"/>
              <a:t>Poetics Today, 39</a:t>
            </a:r>
            <a:r>
              <a:rPr lang="en-US" dirty="0"/>
              <a:t>(3), 623-642.  DOI: </a:t>
            </a:r>
            <a:r>
              <a:rPr lang="en-US" dirty="0" smtClean="0"/>
              <a:t>10.1215/03335372-7032788</a:t>
            </a:r>
          </a:p>
          <a:p>
            <a:r>
              <a:rPr lang="en-US" dirty="0" smtClean="0"/>
              <a:t>Vygotsky, </a:t>
            </a:r>
            <a:r>
              <a:rPr lang="en-US" dirty="0"/>
              <a:t>L. </a:t>
            </a:r>
            <a:r>
              <a:rPr lang="en-US" dirty="0" smtClean="0"/>
              <a:t>S. </a:t>
            </a:r>
            <a:r>
              <a:rPr lang="en-US" dirty="0"/>
              <a:t>(1978). </a:t>
            </a:r>
            <a:r>
              <a:rPr lang="en-US" i="1" dirty="0"/>
              <a:t>Mind in </a:t>
            </a:r>
            <a:r>
              <a:rPr lang="en-US" i="1" dirty="0" smtClean="0"/>
              <a:t>society: The </a:t>
            </a:r>
            <a:r>
              <a:rPr lang="en-US" i="1" dirty="0"/>
              <a:t>development of higher psychological processes</a:t>
            </a:r>
            <a:r>
              <a:rPr lang="en-US" dirty="0"/>
              <a:t>. Harvard University Press.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5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Wawrzynski, M., &amp; Baldwin, R. (2014, Spring). Promoting high-impact student learning: Connecting key components of the collegiate experience. </a:t>
            </a:r>
            <a:r>
              <a:rPr lang="en-US" i="1" dirty="0"/>
              <a:t>New Directions for Higher Education, 165, </a:t>
            </a:r>
            <a:r>
              <a:rPr lang="en-US" dirty="0"/>
              <a:t>51-62. DOI: 10.1002/he.20083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7524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Steven Bookman: </a:t>
            </a:r>
            <a:r>
              <a:rPr lang="en-US" dirty="0">
                <a:hlinkClick r:id="rId2"/>
              </a:rPr>
              <a:t>sbookman@pace.edu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Valeriya Demydovych: </a:t>
            </a:r>
            <a:r>
              <a:rPr lang="en-US" dirty="0">
                <a:hlinkClick r:id="rId3"/>
              </a:rPr>
              <a:t>vd13507n@pace.edu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30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handouts can be retrieved from webpage at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eportfolio.pace.edu/view/view.php?id=296806</a:t>
            </a:r>
            <a:r>
              <a:rPr lang="en-US" dirty="0" smtClean="0"/>
              <a:t> or </a:t>
            </a:r>
            <a:r>
              <a:rPr lang="en-US" dirty="0"/>
              <a:t>emailing Steven Bookman at </a:t>
            </a:r>
            <a:r>
              <a:rPr lang="en-US" dirty="0" smtClean="0">
                <a:hlinkClick r:id="rId3"/>
              </a:rPr>
              <a:t>sbookman@pace.edu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Thanks for Listening!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6754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Today’s </a:t>
            </a:r>
            <a:r>
              <a:rPr lang="en-US" dirty="0" smtClean="0"/>
              <a:t>Society and Higher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presence and personal branding are becoming much important topics these days. </a:t>
            </a:r>
          </a:p>
          <a:p>
            <a:r>
              <a:rPr lang="en-US" dirty="0"/>
              <a:t>Students have to navigate through a world that heavily relies on social media (e.g., LinkedIn and Facebook).</a:t>
            </a:r>
          </a:p>
          <a:p>
            <a:r>
              <a:rPr lang="en-US" dirty="0"/>
              <a:t>Students should start thinking about their online presence and personal branding in their freshman year. </a:t>
            </a:r>
          </a:p>
        </p:txBody>
      </p:sp>
    </p:spTree>
    <p:extLst>
      <p:ext uri="{BB962C8B-B14F-4D97-AF65-F5344CB8AC3E}">
        <p14:creationId xmlns:p14="http://schemas.microsoft.com/office/powerpoint/2010/main" val="259522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Become Market Ready?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market ready is a combination of having a positive online presence and a personal brand.</a:t>
            </a:r>
          </a:p>
          <a:p>
            <a:r>
              <a:rPr lang="en-US" dirty="0"/>
              <a:t>An online presence is a history of one’s online activities.</a:t>
            </a:r>
          </a:p>
          <a:p>
            <a:r>
              <a:rPr lang="en-US" dirty="0"/>
              <a:t>Personal branding is one’s professional story that is told a recruiter or employer.  </a:t>
            </a:r>
          </a:p>
        </p:txBody>
      </p:sp>
    </p:spTree>
    <p:extLst>
      <p:ext uri="{BB962C8B-B14F-4D97-AF65-F5344CB8AC3E}">
        <p14:creationId xmlns:p14="http://schemas.microsoft.com/office/powerpoint/2010/main" val="410686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Storytelling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7104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Storytelling?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story is “a conceptual arrangement of events” (Sibierska, 2017, p. 48).</a:t>
            </a:r>
          </a:p>
          <a:p>
            <a:r>
              <a:rPr lang="en-US" dirty="0" smtClean="0"/>
              <a:t>Storytelling is “the process of composing narratives [(]i.e.[,] translating the conceptual into the material via a given medium[)]” (Sibierska, 2017, p. 48).</a:t>
            </a:r>
          </a:p>
        </p:txBody>
      </p:sp>
    </p:spTree>
    <p:extLst>
      <p:ext uri="{BB962C8B-B14F-4D97-AF65-F5344CB8AC3E}">
        <p14:creationId xmlns:p14="http://schemas.microsoft.com/office/powerpoint/2010/main" val="345586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Storytelling?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Roles </a:t>
            </a:r>
            <a:r>
              <a:rPr lang="en-US" dirty="0"/>
              <a:t>of storytelling (Laurell &amp; Söderman, 2018)</a:t>
            </a:r>
          </a:p>
          <a:p>
            <a:pPr lvl="1"/>
            <a:r>
              <a:rPr lang="en-US" dirty="0" smtClean="0"/>
              <a:t>Combination of contents: “Receivers … relate novel stories with one already experienced” (p. 341).</a:t>
            </a:r>
          </a:p>
          <a:p>
            <a:pPr lvl="1"/>
            <a:r>
              <a:rPr lang="en-US" dirty="0" smtClean="0"/>
              <a:t>Relational: embedding stories with experiences</a:t>
            </a:r>
          </a:p>
          <a:p>
            <a:pPr lvl="1"/>
            <a:r>
              <a:rPr lang="en-US" dirty="0" smtClean="0"/>
              <a:t>Communication: “Storytelling activates same part of the brain that are activated by sensory stimuli” (p. 341).</a:t>
            </a:r>
          </a:p>
          <a:p>
            <a:pPr lvl="1"/>
            <a:r>
              <a:rPr lang="en-US" dirty="0" smtClean="0"/>
              <a:t>Marketing: “storytelling as Marketing” (p. 341)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19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2047</Words>
  <Application>Microsoft Office PowerPoint</Application>
  <PresentationFormat>On-screen Show (4:3)</PresentationFormat>
  <Paragraphs>165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8" baseType="lpstr">
      <vt:lpstr>Arial</vt:lpstr>
      <vt:lpstr>Calibri</vt:lpstr>
      <vt:lpstr>Office Theme</vt:lpstr>
      <vt:lpstr>Using Storytelling as a Writing Technique for Personal Branding </vt:lpstr>
      <vt:lpstr>Abstract</vt:lpstr>
      <vt:lpstr>Agenda</vt:lpstr>
      <vt:lpstr>Today’s Society</vt:lpstr>
      <vt:lpstr>Today’s Society and Higher Education</vt:lpstr>
      <vt:lpstr>How to Become Market Ready?</vt:lpstr>
      <vt:lpstr>Storytelling</vt:lpstr>
      <vt:lpstr>What is Storytelling? (1)</vt:lpstr>
      <vt:lpstr>What is Storytelling? (2)</vt:lpstr>
      <vt:lpstr>Personal Branding in the 21st Century</vt:lpstr>
      <vt:lpstr>Storytelling as a Writing Technique</vt:lpstr>
      <vt:lpstr>Procedure of Writing Process Using Storytelling as a Technique</vt:lpstr>
      <vt:lpstr>How Is Storytelling Used in My Classes for Assignments? </vt:lpstr>
      <vt:lpstr>Methodology</vt:lpstr>
      <vt:lpstr>Rationale for Pedagogy</vt:lpstr>
      <vt:lpstr>Catalyst for Learning</vt:lpstr>
      <vt:lpstr>Pedagogical Conclusions (2)</vt:lpstr>
      <vt:lpstr>Theoretical Framework</vt:lpstr>
      <vt:lpstr>Benefits of Digital Storytelling</vt:lpstr>
      <vt:lpstr>Benefits of Storytelling Using ePortfolio (1) </vt:lpstr>
      <vt:lpstr>Benefits of Storytelling Using ePortfolio (2)</vt:lpstr>
      <vt:lpstr>Benefits of Storytelling Using ePortfolio (3)</vt:lpstr>
      <vt:lpstr>Benefits of Storytelling Using ePortfolio (4)</vt:lpstr>
      <vt:lpstr>Pedagogical Conclusion</vt:lpstr>
      <vt:lpstr>Pedagogical Conclusions (1)  </vt:lpstr>
      <vt:lpstr>Pedagogical Conclusions (2)</vt:lpstr>
      <vt:lpstr>References</vt:lpstr>
      <vt:lpstr>References (1)</vt:lpstr>
      <vt:lpstr>References (2)</vt:lpstr>
      <vt:lpstr>References (3)</vt:lpstr>
      <vt:lpstr>References (4)</vt:lpstr>
      <vt:lpstr>References (5)</vt:lpstr>
      <vt:lpstr>References (6)</vt:lpstr>
      <vt:lpstr>References (7)</vt:lpstr>
      <vt:lpstr>References (8)</vt:lpstr>
      <vt:lpstr>References (9)</vt:lpstr>
      <vt:lpstr>References (10)</vt:lpstr>
      <vt:lpstr>References (11)</vt:lpstr>
      <vt:lpstr>References (12)</vt:lpstr>
      <vt:lpstr>References (13)</vt:lpstr>
      <vt:lpstr>References (14)</vt:lpstr>
      <vt:lpstr>References (15)</vt:lpstr>
      <vt:lpstr>Contact Information</vt:lpstr>
      <vt:lpstr>Handouts</vt:lpstr>
      <vt:lpstr>Thanks for Listening!</vt:lpstr>
    </vt:vector>
  </TitlesOfParts>
  <Company>Pace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 Lewis</dc:creator>
  <cp:lastModifiedBy>Bookman, Steven M.</cp:lastModifiedBy>
  <cp:revision>264</cp:revision>
  <cp:lastPrinted>2019-06-18T15:01:22Z</cp:lastPrinted>
  <dcterms:created xsi:type="dcterms:W3CDTF">2017-03-30T17:16:40Z</dcterms:created>
  <dcterms:modified xsi:type="dcterms:W3CDTF">2019-07-17T13:30:30Z</dcterms:modified>
</cp:coreProperties>
</file>