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2" r:id="rId2"/>
    <p:sldId id="265" r:id="rId3"/>
    <p:sldId id="263" r:id="rId4"/>
    <p:sldId id="264" r:id="rId5"/>
    <p:sldId id="278" r:id="rId6"/>
    <p:sldId id="279" r:id="rId7"/>
    <p:sldId id="285" r:id="rId8"/>
    <p:sldId id="286" r:id="rId9"/>
    <p:sldId id="287" r:id="rId10"/>
    <p:sldId id="293" r:id="rId11"/>
    <p:sldId id="289" r:id="rId12"/>
    <p:sldId id="290" r:id="rId13"/>
    <p:sldId id="292" r:id="rId14"/>
    <p:sldId id="284" r:id="rId15"/>
    <p:sldId id="281" r:id="rId16"/>
    <p:sldId id="28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nPC" initials="M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77068" autoAdjust="0"/>
  </p:normalViewPr>
  <p:slideViewPr>
    <p:cSldViewPr>
      <p:cViewPr varScale="1">
        <p:scale>
          <a:sx n="65" d="100"/>
          <a:sy n="65" d="100"/>
        </p:scale>
        <p:origin x="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4-03-02T19:59:14.128" idx="3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A60D60-655C-4F05-8DAE-49F09F535FB8}" type="doc">
      <dgm:prSet loTypeId="urn:microsoft.com/office/officeart/2008/layout/PictureStrips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7F819B-4691-4C0D-A342-047CBD370665}">
      <dgm:prSet phldrT="[Text]"/>
      <dgm:spPr/>
      <dgm:t>
        <a:bodyPr/>
        <a:lstStyle/>
        <a:p>
          <a:r>
            <a:rPr lang="en-US" dirty="0" smtClean="0"/>
            <a:t>A. Principal Policies</a:t>
          </a:r>
          <a:endParaRPr lang="en-US" dirty="0"/>
        </a:p>
      </dgm:t>
    </dgm:pt>
    <dgm:pt modelId="{060875F1-A26A-45C5-8A98-7BB43397ACA7}" type="parTrans" cxnId="{F47BB158-CBF4-4241-8048-BF158C51B6EE}">
      <dgm:prSet/>
      <dgm:spPr/>
      <dgm:t>
        <a:bodyPr/>
        <a:lstStyle/>
        <a:p>
          <a:endParaRPr lang="en-US"/>
        </a:p>
      </dgm:t>
    </dgm:pt>
    <dgm:pt modelId="{15CD63C7-EED7-4CF5-9ECF-DD9DA1C16811}" type="sibTrans" cxnId="{F47BB158-CBF4-4241-8048-BF158C51B6EE}">
      <dgm:prSet/>
      <dgm:spPr/>
      <dgm:t>
        <a:bodyPr/>
        <a:lstStyle/>
        <a:p>
          <a:endParaRPr lang="en-US"/>
        </a:p>
      </dgm:t>
    </dgm:pt>
    <dgm:pt modelId="{C2FAF942-4F98-4084-9FD2-25427DCE7413}">
      <dgm:prSet phldrT="[Text]"/>
      <dgm:spPr/>
      <dgm:t>
        <a:bodyPr/>
        <a:lstStyle/>
        <a:p>
          <a:r>
            <a:rPr lang="en-US" dirty="0" smtClean="0"/>
            <a:t>B. Resources Important for Sustainability</a:t>
          </a:r>
          <a:endParaRPr lang="en-US" dirty="0"/>
        </a:p>
      </dgm:t>
    </dgm:pt>
    <dgm:pt modelId="{CA3B5017-EE55-4044-A13E-2197AF045E73}" type="parTrans" cxnId="{6191E3CA-AFC4-4B30-875C-2212D115292F}">
      <dgm:prSet/>
      <dgm:spPr/>
      <dgm:t>
        <a:bodyPr/>
        <a:lstStyle/>
        <a:p>
          <a:endParaRPr lang="en-US"/>
        </a:p>
      </dgm:t>
    </dgm:pt>
    <dgm:pt modelId="{7993F7AF-E3A7-4D8A-9F9B-B668362B6905}" type="sibTrans" cxnId="{6191E3CA-AFC4-4B30-875C-2212D115292F}">
      <dgm:prSet/>
      <dgm:spPr/>
      <dgm:t>
        <a:bodyPr/>
        <a:lstStyle/>
        <a:p>
          <a:endParaRPr lang="en-US"/>
        </a:p>
      </dgm:t>
    </dgm:pt>
    <dgm:pt modelId="{F7F4BFCC-47F6-4196-A973-47CF5FE86F40}">
      <dgm:prSet phldrT="[Text]"/>
      <dgm:spPr/>
      <dgm:t>
        <a:bodyPr/>
        <a:lstStyle/>
        <a:p>
          <a:r>
            <a:rPr lang="en-US" dirty="0" smtClean="0"/>
            <a:t>C. Sustainable Competitive Advantage</a:t>
          </a:r>
          <a:endParaRPr lang="en-US" dirty="0"/>
        </a:p>
      </dgm:t>
    </dgm:pt>
    <dgm:pt modelId="{517CD03E-3D37-4E8B-99DA-43E589E10E35}" type="parTrans" cxnId="{660A1C0F-E725-4657-BD2D-989AD8475164}">
      <dgm:prSet/>
      <dgm:spPr/>
      <dgm:t>
        <a:bodyPr/>
        <a:lstStyle/>
        <a:p>
          <a:endParaRPr lang="en-US"/>
        </a:p>
      </dgm:t>
    </dgm:pt>
    <dgm:pt modelId="{B845385A-6D23-467E-8671-9A6CC515108B}" type="sibTrans" cxnId="{660A1C0F-E725-4657-BD2D-989AD8475164}">
      <dgm:prSet/>
      <dgm:spPr/>
      <dgm:t>
        <a:bodyPr/>
        <a:lstStyle/>
        <a:p>
          <a:endParaRPr lang="en-US"/>
        </a:p>
      </dgm:t>
    </dgm:pt>
    <dgm:pt modelId="{7C20C7A7-384A-44E4-B55A-412C049918AC}" type="pres">
      <dgm:prSet presAssocID="{B9A60D60-655C-4F05-8DAE-49F09F535F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42CE44-6A52-4596-8E59-626EDE81B7A5}" type="pres">
      <dgm:prSet presAssocID="{7C7F819B-4691-4C0D-A342-047CBD370665}" presName="composite" presStyleCnt="0"/>
      <dgm:spPr/>
    </dgm:pt>
    <dgm:pt modelId="{482E2814-1908-48FD-8B41-E8D8E54C0A5C}" type="pres">
      <dgm:prSet presAssocID="{7C7F819B-4691-4C0D-A342-047CBD370665}" presName="rect1" presStyleLbl="tr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D411F6-A1AD-4F43-9A78-C8A0D65D22AD}" type="pres">
      <dgm:prSet presAssocID="{7C7F819B-4691-4C0D-A342-047CBD370665}" presName="rect2" presStyleLbl="fgImgPlace1" presStyleIdx="0" presStyleCnt="3"/>
      <dgm:spPr/>
    </dgm:pt>
    <dgm:pt modelId="{C262E143-44B4-43AE-9A02-A7F347081DB7}" type="pres">
      <dgm:prSet presAssocID="{15CD63C7-EED7-4CF5-9ECF-DD9DA1C16811}" presName="sibTrans" presStyleCnt="0"/>
      <dgm:spPr/>
    </dgm:pt>
    <dgm:pt modelId="{3064A961-F5AC-4D39-B8D4-3EED30477CC6}" type="pres">
      <dgm:prSet presAssocID="{C2FAF942-4F98-4084-9FD2-25427DCE7413}" presName="composite" presStyleCnt="0"/>
      <dgm:spPr/>
    </dgm:pt>
    <dgm:pt modelId="{C65549D7-9076-4EFF-9F61-8077BE7A7EA5}" type="pres">
      <dgm:prSet presAssocID="{C2FAF942-4F98-4084-9FD2-25427DCE7413}" presName="rect1" presStyleLbl="tr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F5297F-4DF5-41D9-8B99-FC2F47608B2E}" type="pres">
      <dgm:prSet presAssocID="{C2FAF942-4F98-4084-9FD2-25427DCE7413}" presName="rect2" presStyleLbl="fgImgPlace1" presStyleIdx="1" presStyleCnt="3"/>
      <dgm:spPr/>
    </dgm:pt>
    <dgm:pt modelId="{A3999FC5-5D2E-4521-9E1A-82B6DEA18F7E}" type="pres">
      <dgm:prSet presAssocID="{7993F7AF-E3A7-4D8A-9F9B-B668362B6905}" presName="sibTrans" presStyleCnt="0"/>
      <dgm:spPr/>
    </dgm:pt>
    <dgm:pt modelId="{8CA794E5-700D-4F2A-B17F-8925CE6F0FD6}" type="pres">
      <dgm:prSet presAssocID="{F7F4BFCC-47F6-4196-A973-47CF5FE86F40}" presName="composite" presStyleCnt="0"/>
      <dgm:spPr/>
    </dgm:pt>
    <dgm:pt modelId="{64E11375-C434-495C-8349-DCCDE620C999}" type="pres">
      <dgm:prSet presAssocID="{F7F4BFCC-47F6-4196-A973-47CF5FE86F40}" presName="rect1" presStyleLbl="tr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F69C33-5C5B-40B4-84DA-7CCFDEA772B5}" type="pres">
      <dgm:prSet presAssocID="{F7F4BFCC-47F6-4196-A973-47CF5FE86F40}" presName="rect2" presStyleLbl="fgImgPlace1" presStyleIdx="2" presStyleCnt="3"/>
      <dgm:spPr/>
    </dgm:pt>
  </dgm:ptLst>
  <dgm:cxnLst>
    <dgm:cxn modelId="{6191E3CA-AFC4-4B30-875C-2212D115292F}" srcId="{B9A60D60-655C-4F05-8DAE-49F09F535FB8}" destId="{C2FAF942-4F98-4084-9FD2-25427DCE7413}" srcOrd="1" destOrd="0" parTransId="{CA3B5017-EE55-4044-A13E-2197AF045E73}" sibTransId="{7993F7AF-E3A7-4D8A-9F9B-B668362B6905}"/>
    <dgm:cxn modelId="{22A5F60F-EA1C-46B0-93B0-968D5DFF59EB}" type="presOf" srcId="{C2FAF942-4F98-4084-9FD2-25427DCE7413}" destId="{C65549D7-9076-4EFF-9F61-8077BE7A7EA5}" srcOrd="0" destOrd="0" presId="urn:microsoft.com/office/officeart/2008/layout/PictureStrips"/>
    <dgm:cxn modelId="{D03A657B-E374-4B13-81E5-D1E1ABDF8869}" type="presOf" srcId="{F7F4BFCC-47F6-4196-A973-47CF5FE86F40}" destId="{64E11375-C434-495C-8349-DCCDE620C999}" srcOrd="0" destOrd="0" presId="urn:microsoft.com/office/officeart/2008/layout/PictureStrips"/>
    <dgm:cxn modelId="{F47BB158-CBF4-4241-8048-BF158C51B6EE}" srcId="{B9A60D60-655C-4F05-8DAE-49F09F535FB8}" destId="{7C7F819B-4691-4C0D-A342-047CBD370665}" srcOrd="0" destOrd="0" parTransId="{060875F1-A26A-45C5-8A98-7BB43397ACA7}" sibTransId="{15CD63C7-EED7-4CF5-9ECF-DD9DA1C16811}"/>
    <dgm:cxn modelId="{EF1963D6-E4A7-42BE-A5E7-F3F16A9C6B02}" type="presOf" srcId="{7C7F819B-4691-4C0D-A342-047CBD370665}" destId="{482E2814-1908-48FD-8B41-E8D8E54C0A5C}" srcOrd="0" destOrd="0" presId="urn:microsoft.com/office/officeart/2008/layout/PictureStrips"/>
    <dgm:cxn modelId="{F4FBE78C-273C-4AC6-A13C-5566D82CC16A}" type="presOf" srcId="{B9A60D60-655C-4F05-8DAE-49F09F535FB8}" destId="{7C20C7A7-384A-44E4-B55A-412C049918AC}" srcOrd="0" destOrd="0" presId="urn:microsoft.com/office/officeart/2008/layout/PictureStrips"/>
    <dgm:cxn modelId="{660A1C0F-E725-4657-BD2D-989AD8475164}" srcId="{B9A60D60-655C-4F05-8DAE-49F09F535FB8}" destId="{F7F4BFCC-47F6-4196-A973-47CF5FE86F40}" srcOrd="2" destOrd="0" parTransId="{517CD03E-3D37-4E8B-99DA-43E589E10E35}" sibTransId="{B845385A-6D23-467E-8671-9A6CC515108B}"/>
    <dgm:cxn modelId="{4A84F098-5CFC-4B4F-B690-152F6E1FA86A}" type="presParOf" srcId="{7C20C7A7-384A-44E4-B55A-412C049918AC}" destId="{E242CE44-6A52-4596-8E59-626EDE81B7A5}" srcOrd="0" destOrd="0" presId="urn:microsoft.com/office/officeart/2008/layout/PictureStrips"/>
    <dgm:cxn modelId="{91B899D4-359F-46D3-9D8E-0BFDF4E80177}" type="presParOf" srcId="{E242CE44-6A52-4596-8E59-626EDE81B7A5}" destId="{482E2814-1908-48FD-8B41-E8D8E54C0A5C}" srcOrd="0" destOrd="0" presId="urn:microsoft.com/office/officeart/2008/layout/PictureStrips"/>
    <dgm:cxn modelId="{64756407-0E44-4037-9B35-FD98BCF5F6B4}" type="presParOf" srcId="{E242CE44-6A52-4596-8E59-626EDE81B7A5}" destId="{6BD411F6-A1AD-4F43-9A78-C8A0D65D22AD}" srcOrd="1" destOrd="0" presId="urn:microsoft.com/office/officeart/2008/layout/PictureStrips"/>
    <dgm:cxn modelId="{4F0D3D8A-B79A-4F5D-B816-AC3D5B14E5B5}" type="presParOf" srcId="{7C20C7A7-384A-44E4-B55A-412C049918AC}" destId="{C262E143-44B4-43AE-9A02-A7F347081DB7}" srcOrd="1" destOrd="0" presId="urn:microsoft.com/office/officeart/2008/layout/PictureStrips"/>
    <dgm:cxn modelId="{E4F0495D-12BA-48EE-B8F0-779C9262E476}" type="presParOf" srcId="{7C20C7A7-384A-44E4-B55A-412C049918AC}" destId="{3064A961-F5AC-4D39-B8D4-3EED30477CC6}" srcOrd="2" destOrd="0" presId="urn:microsoft.com/office/officeart/2008/layout/PictureStrips"/>
    <dgm:cxn modelId="{87449413-49CB-45F7-82A1-DBB09103CDDE}" type="presParOf" srcId="{3064A961-F5AC-4D39-B8D4-3EED30477CC6}" destId="{C65549D7-9076-4EFF-9F61-8077BE7A7EA5}" srcOrd="0" destOrd="0" presId="urn:microsoft.com/office/officeart/2008/layout/PictureStrips"/>
    <dgm:cxn modelId="{B7159CFE-29B2-4901-8DF5-517F471C7A9D}" type="presParOf" srcId="{3064A961-F5AC-4D39-B8D4-3EED30477CC6}" destId="{CAF5297F-4DF5-41D9-8B99-FC2F47608B2E}" srcOrd="1" destOrd="0" presId="urn:microsoft.com/office/officeart/2008/layout/PictureStrips"/>
    <dgm:cxn modelId="{D4EA6BF5-B79E-4606-B75F-1DA10AB3B235}" type="presParOf" srcId="{7C20C7A7-384A-44E4-B55A-412C049918AC}" destId="{A3999FC5-5D2E-4521-9E1A-82B6DEA18F7E}" srcOrd="3" destOrd="0" presId="urn:microsoft.com/office/officeart/2008/layout/PictureStrips"/>
    <dgm:cxn modelId="{8FDB360D-E24D-4046-93D5-3F1F9CF3181B}" type="presParOf" srcId="{7C20C7A7-384A-44E4-B55A-412C049918AC}" destId="{8CA794E5-700D-4F2A-B17F-8925CE6F0FD6}" srcOrd="4" destOrd="0" presId="urn:microsoft.com/office/officeart/2008/layout/PictureStrips"/>
    <dgm:cxn modelId="{D5A28D26-3A04-4B18-88E3-EB926CBD56FC}" type="presParOf" srcId="{8CA794E5-700D-4F2A-B17F-8925CE6F0FD6}" destId="{64E11375-C434-495C-8349-DCCDE620C999}" srcOrd="0" destOrd="0" presId="urn:microsoft.com/office/officeart/2008/layout/PictureStrips"/>
    <dgm:cxn modelId="{012B38B0-1B1F-4D7D-9C6B-9BE807255ABF}" type="presParOf" srcId="{8CA794E5-700D-4F2A-B17F-8925CE6F0FD6}" destId="{62F69C33-5C5B-40B4-84DA-7CCFDEA772B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A3FEE8-18C4-4A1F-B318-26DE6C437977}" type="doc">
      <dgm:prSet loTypeId="urn:microsoft.com/office/officeart/2005/8/layout/equation1" loCatId="relationship" qsTypeId="urn:microsoft.com/office/officeart/2005/8/quickstyle/simple1" qsCatId="simple" csTypeId="urn:microsoft.com/office/officeart/2005/8/colors/accent0_1" csCatId="mainScheme" phldr="1"/>
      <dgm:spPr/>
    </dgm:pt>
    <dgm:pt modelId="{B88D2719-A10F-4C99-8E5F-0D2C192F881C}">
      <dgm:prSet phldrT="[Text]"/>
      <dgm:spPr/>
      <dgm:t>
        <a:bodyPr/>
        <a:lstStyle/>
        <a:p>
          <a:r>
            <a:rPr lang="en-US" dirty="0" smtClean="0"/>
            <a:t>Financial Asset</a:t>
          </a:r>
          <a:endParaRPr lang="en-US" dirty="0"/>
        </a:p>
      </dgm:t>
    </dgm:pt>
    <dgm:pt modelId="{57C76AC5-644F-410D-A6ED-AEF79236342B}" type="parTrans" cxnId="{3EB59D37-C1B3-485A-80C8-44FF1BDBFAE7}">
      <dgm:prSet/>
      <dgm:spPr/>
      <dgm:t>
        <a:bodyPr/>
        <a:lstStyle/>
        <a:p>
          <a:endParaRPr lang="en-US"/>
        </a:p>
      </dgm:t>
    </dgm:pt>
    <dgm:pt modelId="{32B40AF3-4210-41CE-AB7F-D1850E5373D5}" type="sibTrans" cxnId="{3EB59D37-C1B3-485A-80C8-44FF1BDBFAE7}">
      <dgm:prSet/>
      <dgm:spPr/>
      <dgm:t>
        <a:bodyPr/>
        <a:lstStyle/>
        <a:p>
          <a:endParaRPr lang="en-US"/>
        </a:p>
      </dgm:t>
    </dgm:pt>
    <dgm:pt modelId="{31B9F8E3-7804-496E-B612-3C038D18086D}">
      <dgm:prSet phldrT="[Text]"/>
      <dgm:spPr/>
      <dgm:t>
        <a:bodyPr/>
        <a:lstStyle/>
        <a:p>
          <a:r>
            <a:rPr lang="en-US" dirty="0" smtClean="0"/>
            <a:t>Physical Asset</a:t>
          </a:r>
          <a:endParaRPr lang="en-US" dirty="0"/>
        </a:p>
      </dgm:t>
    </dgm:pt>
    <dgm:pt modelId="{C4E091C8-2F86-487E-BBEC-379951BFEE2C}" type="parTrans" cxnId="{D81988B1-9FBF-4326-ACDD-5CB4407C676B}">
      <dgm:prSet/>
      <dgm:spPr/>
      <dgm:t>
        <a:bodyPr/>
        <a:lstStyle/>
        <a:p>
          <a:endParaRPr lang="en-US"/>
        </a:p>
      </dgm:t>
    </dgm:pt>
    <dgm:pt modelId="{1C564432-C50E-47C4-A646-0648DA68091F}" type="sibTrans" cxnId="{D81988B1-9FBF-4326-ACDD-5CB4407C676B}">
      <dgm:prSet/>
      <dgm:spPr/>
      <dgm:t>
        <a:bodyPr/>
        <a:lstStyle/>
        <a:p>
          <a:endParaRPr lang="en-US"/>
        </a:p>
      </dgm:t>
    </dgm:pt>
    <dgm:pt modelId="{C9091DD6-4027-4ADE-9F96-61EE8BE5FBF4}">
      <dgm:prSet phldrT="[Text]"/>
      <dgm:spPr/>
      <dgm:t>
        <a:bodyPr/>
        <a:lstStyle/>
        <a:p>
          <a:r>
            <a:rPr lang="en-US" dirty="0" smtClean="0"/>
            <a:t>Intangible Asset</a:t>
          </a:r>
          <a:endParaRPr lang="en-US" dirty="0"/>
        </a:p>
      </dgm:t>
    </dgm:pt>
    <dgm:pt modelId="{53EC32C9-717B-45FB-81A9-5A1587990C60}" type="parTrans" cxnId="{D4E59DB1-37B8-438A-973D-B87147C84938}">
      <dgm:prSet/>
      <dgm:spPr/>
      <dgm:t>
        <a:bodyPr/>
        <a:lstStyle/>
        <a:p>
          <a:endParaRPr lang="en-US"/>
        </a:p>
      </dgm:t>
    </dgm:pt>
    <dgm:pt modelId="{5B167FA0-7649-4C3A-A7EF-D06EE1FF5FFC}" type="sibTrans" cxnId="{D4E59DB1-37B8-438A-973D-B87147C84938}">
      <dgm:prSet/>
      <dgm:spPr/>
      <dgm:t>
        <a:bodyPr/>
        <a:lstStyle/>
        <a:p>
          <a:endParaRPr lang="en-US"/>
        </a:p>
      </dgm:t>
    </dgm:pt>
    <dgm:pt modelId="{EABE25FB-9FDB-4959-A964-C41AB7D6C7E8}">
      <dgm:prSet phldrT="[Text]"/>
      <dgm:spPr/>
      <dgm:t>
        <a:bodyPr/>
        <a:lstStyle/>
        <a:p>
          <a:r>
            <a:rPr lang="en-US" dirty="0" smtClean="0"/>
            <a:t>Resources</a:t>
          </a:r>
          <a:endParaRPr lang="en-US" dirty="0"/>
        </a:p>
      </dgm:t>
    </dgm:pt>
    <dgm:pt modelId="{D1FC9CFD-1527-43E7-A0DA-8B01DF2D1AEE}" type="parTrans" cxnId="{43C8FF9B-DA5C-419F-91DD-15E0BC37B55B}">
      <dgm:prSet/>
      <dgm:spPr/>
      <dgm:t>
        <a:bodyPr/>
        <a:lstStyle/>
        <a:p>
          <a:endParaRPr lang="en-US"/>
        </a:p>
      </dgm:t>
    </dgm:pt>
    <dgm:pt modelId="{EF7AB500-6938-44DB-9CFF-18344902850E}" type="sibTrans" cxnId="{43C8FF9B-DA5C-419F-91DD-15E0BC37B55B}">
      <dgm:prSet/>
      <dgm:spPr/>
      <dgm:t>
        <a:bodyPr/>
        <a:lstStyle/>
        <a:p>
          <a:endParaRPr lang="en-US"/>
        </a:p>
      </dgm:t>
    </dgm:pt>
    <dgm:pt modelId="{8FFC16AF-52F7-480E-B1F6-9E2FE0412A11}" type="pres">
      <dgm:prSet presAssocID="{97A3FEE8-18C4-4A1F-B318-26DE6C437977}" presName="linearFlow" presStyleCnt="0">
        <dgm:presLayoutVars>
          <dgm:dir/>
          <dgm:resizeHandles val="exact"/>
        </dgm:presLayoutVars>
      </dgm:prSet>
      <dgm:spPr/>
    </dgm:pt>
    <dgm:pt modelId="{198BC38E-32E3-4F92-A693-7F764E5957BE}" type="pres">
      <dgm:prSet presAssocID="{B88D2719-A10F-4C99-8E5F-0D2C192F881C}" presName="node" presStyleLbl="node1" presStyleIdx="0" presStyleCnt="4">
        <dgm:presLayoutVars>
          <dgm:bulletEnabled val="1"/>
        </dgm:presLayoutVars>
      </dgm:prSet>
      <dgm:spPr/>
    </dgm:pt>
    <dgm:pt modelId="{EEF680AA-4DAA-4284-8F87-ED1B8C8D0D3A}" type="pres">
      <dgm:prSet presAssocID="{32B40AF3-4210-41CE-AB7F-D1850E5373D5}" presName="spacerL" presStyleCnt="0"/>
      <dgm:spPr/>
    </dgm:pt>
    <dgm:pt modelId="{531D0FAC-8FCC-44F6-BC57-4C128D71D6DB}" type="pres">
      <dgm:prSet presAssocID="{32B40AF3-4210-41CE-AB7F-D1850E5373D5}" presName="sibTrans" presStyleLbl="sibTrans2D1" presStyleIdx="0" presStyleCnt="3"/>
      <dgm:spPr/>
    </dgm:pt>
    <dgm:pt modelId="{0E8AC25B-2C88-498C-8360-5B844F200A5B}" type="pres">
      <dgm:prSet presAssocID="{32B40AF3-4210-41CE-AB7F-D1850E5373D5}" presName="spacerR" presStyleCnt="0"/>
      <dgm:spPr/>
    </dgm:pt>
    <dgm:pt modelId="{1879887D-ADCA-4FEA-9565-AA6468B2BD3B}" type="pres">
      <dgm:prSet presAssocID="{31B9F8E3-7804-496E-B612-3C038D18086D}" presName="node" presStyleLbl="node1" presStyleIdx="1" presStyleCnt="4">
        <dgm:presLayoutVars>
          <dgm:bulletEnabled val="1"/>
        </dgm:presLayoutVars>
      </dgm:prSet>
      <dgm:spPr/>
    </dgm:pt>
    <dgm:pt modelId="{228C0F3C-D9A9-491C-A9CD-7BA3233DC148}" type="pres">
      <dgm:prSet presAssocID="{1C564432-C50E-47C4-A646-0648DA68091F}" presName="spacerL" presStyleCnt="0"/>
      <dgm:spPr/>
    </dgm:pt>
    <dgm:pt modelId="{2BB65ACF-8019-4E42-8203-412935FA945E}" type="pres">
      <dgm:prSet presAssocID="{1C564432-C50E-47C4-A646-0648DA68091F}" presName="sibTrans" presStyleLbl="sibTrans2D1" presStyleIdx="1" presStyleCnt="3"/>
      <dgm:spPr/>
    </dgm:pt>
    <dgm:pt modelId="{F2A76FB2-C110-4E9E-8D9E-F6862F7571ED}" type="pres">
      <dgm:prSet presAssocID="{1C564432-C50E-47C4-A646-0648DA68091F}" presName="spacerR" presStyleCnt="0"/>
      <dgm:spPr/>
    </dgm:pt>
    <dgm:pt modelId="{7FE91776-73BD-4088-AF18-1EA5F0065C91}" type="pres">
      <dgm:prSet presAssocID="{C9091DD6-4027-4ADE-9F96-61EE8BE5FBF4}" presName="node" presStyleLbl="node1" presStyleIdx="2" presStyleCnt="4">
        <dgm:presLayoutVars>
          <dgm:bulletEnabled val="1"/>
        </dgm:presLayoutVars>
      </dgm:prSet>
      <dgm:spPr/>
    </dgm:pt>
    <dgm:pt modelId="{C6E14122-8136-4CE2-A7C0-21C776BE88B4}" type="pres">
      <dgm:prSet presAssocID="{5B167FA0-7649-4C3A-A7EF-D06EE1FF5FFC}" presName="spacerL" presStyleCnt="0"/>
      <dgm:spPr/>
    </dgm:pt>
    <dgm:pt modelId="{213CAE14-D045-4FC2-ADA8-89DC47635C5D}" type="pres">
      <dgm:prSet presAssocID="{5B167FA0-7649-4C3A-A7EF-D06EE1FF5FFC}" presName="sibTrans" presStyleLbl="sibTrans2D1" presStyleIdx="2" presStyleCnt="3"/>
      <dgm:spPr/>
    </dgm:pt>
    <dgm:pt modelId="{6445A9BF-F875-49CE-8DDD-4A9FA3A1D83E}" type="pres">
      <dgm:prSet presAssocID="{5B167FA0-7649-4C3A-A7EF-D06EE1FF5FFC}" presName="spacerR" presStyleCnt="0"/>
      <dgm:spPr/>
    </dgm:pt>
    <dgm:pt modelId="{66A7FA81-7307-494A-9B19-083B092A103C}" type="pres">
      <dgm:prSet presAssocID="{EABE25FB-9FDB-4959-A964-C41AB7D6C7E8}" presName="node" presStyleLbl="node1" presStyleIdx="3" presStyleCnt="4">
        <dgm:presLayoutVars>
          <dgm:bulletEnabled val="1"/>
        </dgm:presLayoutVars>
      </dgm:prSet>
      <dgm:spPr/>
    </dgm:pt>
  </dgm:ptLst>
  <dgm:cxnLst>
    <dgm:cxn modelId="{A6535F6F-4882-4D02-AE76-82B5E61F3ECE}" type="presOf" srcId="{97A3FEE8-18C4-4A1F-B318-26DE6C437977}" destId="{8FFC16AF-52F7-480E-B1F6-9E2FE0412A11}" srcOrd="0" destOrd="0" presId="urn:microsoft.com/office/officeart/2005/8/layout/equation1"/>
    <dgm:cxn modelId="{4130D7A1-20FB-4945-98C0-8FE6574DEB6C}" type="presOf" srcId="{5B167FA0-7649-4C3A-A7EF-D06EE1FF5FFC}" destId="{213CAE14-D045-4FC2-ADA8-89DC47635C5D}" srcOrd="0" destOrd="0" presId="urn:microsoft.com/office/officeart/2005/8/layout/equation1"/>
    <dgm:cxn modelId="{3EB59D37-C1B3-485A-80C8-44FF1BDBFAE7}" srcId="{97A3FEE8-18C4-4A1F-B318-26DE6C437977}" destId="{B88D2719-A10F-4C99-8E5F-0D2C192F881C}" srcOrd="0" destOrd="0" parTransId="{57C76AC5-644F-410D-A6ED-AEF79236342B}" sibTransId="{32B40AF3-4210-41CE-AB7F-D1850E5373D5}"/>
    <dgm:cxn modelId="{C62D825B-BE93-4FB8-B9C1-39328995A4A9}" type="presOf" srcId="{31B9F8E3-7804-496E-B612-3C038D18086D}" destId="{1879887D-ADCA-4FEA-9565-AA6468B2BD3B}" srcOrd="0" destOrd="0" presId="urn:microsoft.com/office/officeart/2005/8/layout/equation1"/>
    <dgm:cxn modelId="{E87A1157-2704-4F66-AC92-038D6471EB76}" type="presOf" srcId="{1C564432-C50E-47C4-A646-0648DA68091F}" destId="{2BB65ACF-8019-4E42-8203-412935FA945E}" srcOrd="0" destOrd="0" presId="urn:microsoft.com/office/officeart/2005/8/layout/equation1"/>
    <dgm:cxn modelId="{2A24206A-24B5-470D-B784-69AB3EFD9003}" type="presOf" srcId="{B88D2719-A10F-4C99-8E5F-0D2C192F881C}" destId="{198BC38E-32E3-4F92-A693-7F764E5957BE}" srcOrd="0" destOrd="0" presId="urn:microsoft.com/office/officeart/2005/8/layout/equation1"/>
    <dgm:cxn modelId="{CF4A4FFD-05A2-4A55-B5C7-34CDEBECFF08}" type="presOf" srcId="{C9091DD6-4027-4ADE-9F96-61EE8BE5FBF4}" destId="{7FE91776-73BD-4088-AF18-1EA5F0065C91}" srcOrd="0" destOrd="0" presId="urn:microsoft.com/office/officeart/2005/8/layout/equation1"/>
    <dgm:cxn modelId="{D4E59DB1-37B8-438A-973D-B87147C84938}" srcId="{97A3FEE8-18C4-4A1F-B318-26DE6C437977}" destId="{C9091DD6-4027-4ADE-9F96-61EE8BE5FBF4}" srcOrd="2" destOrd="0" parTransId="{53EC32C9-717B-45FB-81A9-5A1587990C60}" sibTransId="{5B167FA0-7649-4C3A-A7EF-D06EE1FF5FFC}"/>
    <dgm:cxn modelId="{CC108AF1-878A-47EB-A235-66985A2C9D4D}" type="presOf" srcId="{EABE25FB-9FDB-4959-A964-C41AB7D6C7E8}" destId="{66A7FA81-7307-494A-9B19-083B092A103C}" srcOrd="0" destOrd="0" presId="urn:microsoft.com/office/officeart/2005/8/layout/equation1"/>
    <dgm:cxn modelId="{C5704C1C-DB94-4930-9319-17F2CA802AF4}" type="presOf" srcId="{32B40AF3-4210-41CE-AB7F-D1850E5373D5}" destId="{531D0FAC-8FCC-44F6-BC57-4C128D71D6DB}" srcOrd="0" destOrd="0" presId="urn:microsoft.com/office/officeart/2005/8/layout/equation1"/>
    <dgm:cxn modelId="{43C8FF9B-DA5C-419F-91DD-15E0BC37B55B}" srcId="{97A3FEE8-18C4-4A1F-B318-26DE6C437977}" destId="{EABE25FB-9FDB-4959-A964-C41AB7D6C7E8}" srcOrd="3" destOrd="0" parTransId="{D1FC9CFD-1527-43E7-A0DA-8B01DF2D1AEE}" sibTransId="{EF7AB500-6938-44DB-9CFF-18344902850E}"/>
    <dgm:cxn modelId="{D81988B1-9FBF-4326-ACDD-5CB4407C676B}" srcId="{97A3FEE8-18C4-4A1F-B318-26DE6C437977}" destId="{31B9F8E3-7804-496E-B612-3C038D18086D}" srcOrd="1" destOrd="0" parTransId="{C4E091C8-2F86-487E-BBEC-379951BFEE2C}" sibTransId="{1C564432-C50E-47C4-A646-0648DA68091F}"/>
    <dgm:cxn modelId="{C9FEFAE5-629B-49CD-9675-9FA760721F9C}" type="presParOf" srcId="{8FFC16AF-52F7-480E-B1F6-9E2FE0412A11}" destId="{198BC38E-32E3-4F92-A693-7F764E5957BE}" srcOrd="0" destOrd="0" presId="urn:microsoft.com/office/officeart/2005/8/layout/equation1"/>
    <dgm:cxn modelId="{E7B294C3-D58B-4C27-8C14-1130D5E76DEC}" type="presParOf" srcId="{8FFC16AF-52F7-480E-B1F6-9E2FE0412A11}" destId="{EEF680AA-4DAA-4284-8F87-ED1B8C8D0D3A}" srcOrd="1" destOrd="0" presId="urn:microsoft.com/office/officeart/2005/8/layout/equation1"/>
    <dgm:cxn modelId="{D74595B2-5C91-42E1-B763-F8C53E1755B0}" type="presParOf" srcId="{8FFC16AF-52F7-480E-B1F6-9E2FE0412A11}" destId="{531D0FAC-8FCC-44F6-BC57-4C128D71D6DB}" srcOrd="2" destOrd="0" presId="urn:microsoft.com/office/officeart/2005/8/layout/equation1"/>
    <dgm:cxn modelId="{2764060F-9D01-409C-8B36-E8420EA097EA}" type="presParOf" srcId="{8FFC16AF-52F7-480E-B1F6-9E2FE0412A11}" destId="{0E8AC25B-2C88-498C-8360-5B844F200A5B}" srcOrd="3" destOrd="0" presId="urn:microsoft.com/office/officeart/2005/8/layout/equation1"/>
    <dgm:cxn modelId="{A1EB551E-4B0B-43E4-92F0-9D6A135F968A}" type="presParOf" srcId="{8FFC16AF-52F7-480E-B1F6-9E2FE0412A11}" destId="{1879887D-ADCA-4FEA-9565-AA6468B2BD3B}" srcOrd="4" destOrd="0" presId="urn:microsoft.com/office/officeart/2005/8/layout/equation1"/>
    <dgm:cxn modelId="{6344715E-6CB7-4A8B-A510-40983C264CFF}" type="presParOf" srcId="{8FFC16AF-52F7-480E-B1F6-9E2FE0412A11}" destId="{228C0F3C-D9A9-491C-A9CD-7BA3233DC148}" srcOrd="5" destOrd="0" presId="urn:microsoft.com/office/officeart/2005/8/layout/equation1"/>
    <dgm:cxn modelId="{A6711B2A-B1A6-4646-8823-8E1D879FDE84}" type="presParOf" srcId="{8FFC16AF-52F7-480E-B1F6-9E2FE0412A11}" destId="{2BB65ACF-8019-4E42-8203-412935FA945E}" srcOrd="6" destOrd="0" presId="urn:microsoft.com/office/officeart/2005/8/layout/equation1"/>
    <dgm:cxn modelId="{955C32C4-B0A7-47B6-80AB-0E68B40C3C13}" type="presParOf" srcId="{8FFC16AF-52F7-480E-B1F6-9E2FE0412A11}" destId="{F2A76FB2-C110-4E9E-8D9E-F6862F7571ED}" srcOrd="7" destOrd="0" presId="urn:microsoft.com/office/officeart/2005/8/layout/equation1"/>
    <dgm:cxn modelId="{A94F6483-F656-4AE8-9333-31E8A750DBC6}" type="presParOf" srcId="{8FFC16AF-52F7-480E-B1F6-9E2FE0412A11}" destId="{7FE91776-73BD-4088-AF18-1EA5F0065C91}" srcOrd="8" destOrd="0" presId="urn:microsoft.com/office/officeart/2005/8/layout/equation1"/>
    <dgm:cxn modelId="{B5D023AA-9E5A-4406-BC2D-B6719F886553}" type="presParOf" srcId="{8FFC16AF-52F7-480E-B1F6-9E2FE0412A11}" destId="{C6E14122-8136-4CE2-A7C0-21C776BE88B4}" srcOrd="9" destOrd="0" presId="urn:microsoft.com/office/officeart/2005/8/layout/equation1"/>
    <dgm:cxn modelId="{9B3CA994-251B-4C56-BCB5-B0F0D8A73C98}" type="presParOf" srcId="{8FFC16AF-52F7-480E-B1F6-9E2FE0412A11}" destId="{213CAE14-D045-4FC2-ADA8-89DC47635C5D}" srcOrd="10" destOrd="0" presId="urn:microsoft.com/office/officeart/2005/8/layout/equation1"/>
    <dgm:cxn modelId="{505D8724-083D-4A38-89CD-7048ECD8C0B3}" type="presParOf" srcId="{8FFC16AF-52F7-480E-B1F6-9E2FE0412A11}" destId="{6445A9BF-F875-49CE-8DDD-4A9FA3A1D83E}" srcOrd="11" destOrd="0" presId="urn:microsoft.com/office/officeart/2005/8/layout/equation1"/>
    <dgm:cxn modelId="{454800B0-353B-47B4-AC31-AFC1800DB8ED}" type="presParOf" srcId="{8FFC16AF-52F7-480E-B1F6-9E2FE0412A11}" destId="{66A7FA81-7307-494A-9B19-083B092A103C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88F3AE-0113-40A6-AA27-58322CFBFD80}" type="doc">
      <dgm:prSet loTypeId="urn:microsoft.com/office/officeart/2005/8/layout/gear1" loCatId="cycle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29AF2A46-3981-47F0-8404-769B22A2A678}">
      <dgm:prSet phldrT="[Text]" custT="1"/>
      <dgm:spPr/>
      <dgm:t>
        <a:bodyPr/>
        <a:lstStyle/>
        <a:p>
          <a:r>
            <a:rPr lang="en-US" sz="2400" dirty="0" smtClean="0"/>
            <a:t>Fit</a:t>
          </a:r>
          <a:endParaRPr lang="en-US" sz="2400" dirty="0"/>
        </a:p>
      </dgm:t>
    </dgm:pt>
    <dgm:pt modelId="{80D2EF9A-8CEE-418A-B428-D342D2F9595F}" type="parTrans" cxnId="{A5B061FE-99D5-419F-81B9-DFE51F9CA24A}">
      <dgm:prSet/>
      <dgm:spPr/>
      <dgm:t>
        <a:bodyPr/>
        <a:lstStyle/>
        <a:p>
          <a:endParaRPr lang="en-US"/>
        </a:p>
      </dgm:t>
    </dgm:pt>
    <dgm:pt modelId="{98C9385E-CF20-47E2-AE91-BCC6BA6D09BB}" type="sibTrans" cxnId="{A5B061FE-99D5-419F-81B9-DFE51F9CA24A}">
      <dgm:prSet/>
      <dgm:spPr/>
      <dgm:t>
        <a:bodyPr/>
        <a:lstStyle/>
        <a:p>
          <a:endParaRPr lang="en-US"/>
        </a:p>
      </dgm:t>
    </dgm:pt>
    <dgm:pt modelId="{0ABD9BE1-7D48-4587-B4CC-18ECB22884D8}">
      <dgm:prSet phldrT="[Text]" custT="1"/>
      <dgm:spPr/>
      <dgm:t>
        <a:bodyPr/>
        <a:lstStyle/>
        <a:p>
          <a:r>
            <a:rPr lang="en-US" sz="2000" dirty="0" smtClean="0"/>
            <a:t>Sustainability</a:t>
          </a:r>
          <a:endParaRPr lang="en-US" sz="2000" dirty="0"/>
        </a:p>
      </dgm:t>
    </dgm:pt>
    <dgm:pt modelId="{E330517B-C04C-4B64-B9AF-4ECE9D3F6AD1}" type="parTrans" cxnId="{2005DD6E-576A-48C2-8990-F221799774A8}">
      <dgm:prSet/>
      <dgm:spPr/>
      <dgm:t>
        <a:bodyPr/>
        <a:lstStyle/>
        <a:p>
          <a:endParaRPr lang="en-US"/>
        </a:p>
      </dgm:t>
    </dgm:pt>
    <dgm:pt modelId="{D1058A37-DE27-4B4F-9ED0-934A33D4E6F4}" type="sibTrans" cxnId="{2005DD6E-576A-48C2-8990-F221799774A8}">
      <dgm:prSet/>
      <dgm:spPr/>
      <dgm:t>
        <a:bodyPr/>
        <a:lstStyle/>
        <a:p>
          <a:endParaRPr lang="en-US"/>
        </a:p>
      </dgm:t>
    </dgm:pt>
    <dgm:pt modelId="{7299126E-534E-413D-B2E1-8A9B545EBE20}">
      <dgm:prSet phldrT="[Text]" custT="1"/>
      <dgm:spPr/>
      <dgm:t>
        <a:bodyPr/>
        <a:lstStyle/>
        <a:p>
          <a:r>
            <a:rPr lang="en-US" sz="2000" dirty="0" smtClean="0"/>
            <a:t>Competitive Advantage</a:t>
          </a:r>
          <a:endParaRPr lang="en-US" sz="2000" dirty="0"/>
        </a:p>
      </dgm:t>
    </dgm:pt>
    <dgm:pt modelId="{5BBED6D9-0EFD-422C-812B-4B0978DF1FC8}" type="sibTrans" cxnId="{870FE199-B787-4DF5-AF4A-DEE8AF5475F4}">
      <dgm:prSet/>
      <dgm:spPr/>
      <dgm:t>
        <a:bodyPr/>
        <a:lstStyle/>
        <a:p>
          <a:endParaRPr lang="en-US"/>
        </a:p>
      </dgm:t>
    </dgm:pt>
    <dgm:pt modelId="{6D4DEE96-475C-4110-A9B3-14CA49935BD2}" type="parTrans" cxnId="{870FE199-B787-4DF5-AF4A-DEE8AF5475F4}">
      <dgm:prSet/>
      <dgm:spPr/>
      <dgm:t>
        <a:bodyPr/>
        <a:lstStyle/>
        <a:p>
          <a:endParaRPr lang="en-US"/>
        </a:p>
      </dgm:t>
    </dgm:pt>
    <dgm:pt modelId="{A37D7BED-1347-4C9F-9442-8A1B22123B34}" type="pres">
      <dgm:prSet presAssocID="{5F88F3AE-0113-40A6-AA27-58322CFBFD8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4C09ECB-2B68-4A61-96BD-57F5B6566F8C}" type="pres">
      <dgm:prSet presAssocID="{29AF2A46-3981-47F0-8404-769B22A2A678}" presName="gear1" presStyleLbl="node1" presStyleIdx="0" presStyleCnt="1">
        <dgm:presLayoutVars>
          <dgm:chMax val="1"/>
          <dgm:bulletEnabled val="1"/>
        </dgm:presLayoutVars>
      </dgm:prSet>
      <dgm:spPr/>
    </dgm:pt>
    <dgm:pt modelId="{BF196A99-1F97-45A7-A49E-102FF4094593}" type="pres">
      <dgm:prSet presAssocID="{29AF2A46-3981-47F0-8404-769B22A2A678}" presName="gear1srcNode" presStyleLbl="node1" presStyleIdx="0" presStyleCnt="1"/>
      <dgm:spPr/>
    </dgm:pt>
    <dgm:pt modelId="{01835093-461C-4C7E-BCAF-F3B1FFF0EAC4}" type="pres">
      <dgm:prSet presAssocID="{29AF2A46-3981-47F0-8404-769B22A2A678}" presName="gear1dstNode" presStyleLbl="node1" presStyleIdx="0" presStyleCnt="1"/>
      <dgm:spPr/>
    </dgm:pt>
    <dgm:pt modelId="{542718A0-FD22-42CD-8137-A221DAD55C29}" type="pres">
      <dgm:prSet presAssocID="{29AF2A46-3981-47F0-8404-769B22A2A678}" presName="gear1ch" presStyleLbl="fgAcc1" presStyleIdx="0" presStyleCnt="1" custScaleX="162858" custScaleY="166667" custLinFactNeighborX="-57143" custLinFactNeighborY="35715">
        <dgm:presLayoutVars>
          <dgm:chMax val="0"/>
          <dgm:bulletEnabled val="1"/>
        </dgm:presLayoutVars>
      </dgm:prSet>
      <dgm:spPr/>
    </dgm:pt>
    <dgm:pt modelId="{0BF998BB-2430-4016-9898-CA8C6781CA48}" type="pres">
      <dgm:prSet presAssocID="{98C9385E-CF20-47E2-AE91-BCC6BA6D09BB}" presName="connector1" presStyleLbl="sibTrans2D1" presStyleIdx="0" presStyleCnt="1"/>
      <dgm:spPr/>
    </dgm:pt>
  </dgm:ptLst>
  <dgm:cxnLst>
    <dgm:cxn modelId="{9BC5B65F-DA8C-4BA9-9199-312115C2D350}" type="presOf" srcId="{29AF2A46-3981-47F0-8404-769B22A2A678}" destId="{BF196A99-1F97-45A7-A49E-102FF4094593}" srcOrd="1" destOrd="0" presId="urn:microsoft.com/office/officeart/2005/8/layout/gear1"/>
    <dgm:cxn modelId="{71D2B181-FDED-42AE-9242-712C04EB757C}" type="presOf" srcId="{29AF2A46-3981-47F0-8404-769B22A2A678}" destId="{01835093-461C-4C7E-BCAF-F3B1FFF0EAC4}" srcOrd="2" destOrd="0" presId="urn:microsoft.com/office/officeart/2005/8/layout/gear1"/>
    <dgm:cxn modelId="{870FE199-B787-4DF5-AF4A-DEE8AF5475F4}" srcId="{29AF2A46-3981-47F0-8404-769B22A2A678}" destId="{7299126E-534E-413D-B2E1-8A9B545EBE20}" srcOrd="1" destOrd="0" parTransId="{6D4DEE96-475C-4110-A9B3-14CA49935BD2}" sibTransId="{5BBED6D9-0EFD-422C-812B-4B0978DF1FC8}"/>
    <dgm:cxn modelId="{853957DB-2E86-47AF-8C70-6C1FF38C2862}" type="presOf" srcId="{0ABD9BE1-7D48-4587-B4CC-18ECB22884D8}" destId="{542718A0-FD22-42CD-8137-A221DAD55C29}" srcOrd="0" destOrd="0" presId="urn:microsoft.com/office/officeart/2005/8/layout/gear1"/>
    <dgm:cxn modelId="{355752B0-FB90-4BDE-9ACA-01C58F9FDAA2}" type="presOf" srcId="{7299126E-534E-413D-B2E1-8A9B545EBE20}" destId="{542718A0-FD22-42CD-8137-A221DAD55C29}" srcOrd="0" destOrd="1" presId="urn:microsoft.com/office/officeart/2005/8/layout/gear1"/>
    <dgm:cxn modelId="{2005DD6E-576A-48C2-8990-F221799774A8}" srcId="{29AF2A46-3981-47F0-8404-769B22A2A678}" destId="{0ABD9BE1-7D48-4587-B4CC-18ECB22884D8}" srcOrd="0" destOrd="0" parTransId="{E330517B-C04C-4B64-B9AF-4ECE9D3F6AD1}" sibTransId="{D1058A37-DE27-4B4F-9ED0-934A33D4E6F4}"/>
    <dgm:cxn modelId="{A5B061FE-99D5-419F-81B9-DFE51F9CA24A}" srcId="{5F88F3AE-0113-40A6-AA27-58322CFBFD80}" destId="{29AF2A46-3981-47F0-8404-769B22A2A678}" srcOrd="0" destOrd="0" parTransId="{80D2EF9A-8CEE-418A-B428-D342D2F9595F}" sibTransId="{98C9385E-CF20-47E2-AE91-BCC6BA6D09BB}"/>
    <dgm:cxn modelId="{F31B4762-3BB9-4088-8604-23DC4F59DB1C}" type="presOf" srcId="{5F88F3AE-0113-40A6-AA27-58322CFBFD80}" destId="{A37D7BED-1347-4C9F-9442-8A1B22123B34}" srcOrd="0" destOrd="0" presId="urn:microsoft.com/office/officeart/2005/8/layout/gear1"/>
    <dgm:cxn modelId="{6CDB63EA-6F85-40B7-8761-FAF57E1F6F71}" type="presOf" srcId="{98C9385E-CF20-47E2-AE91-BCC6BA6D09BB}" destId="{0BF998BB-2430-4016-9898-CA8C6781CA48}" srcOrd="0" destOrd="0" presId="urn:microsoft.com/office/officeart/2005/8/layout/gear1"/>
    <dgm:cxn modelId="{0200FB32-17BC-4AC5-8E5E-6A83B1B7F523}" type="presOf" srcId="{29AF2A46-3981-47F0-8404-769B22A2A678}" destId="{34C09ECB-2B68-4A61-96BD-57F5B6566F8C}" srcOrd="0" destOrd="0" presId="urn:microsoft.com/office/officeart/2005/8/layout/gear1"/>
    <dgm:cxn modelId="{4582AEA8-89EB-4F86-A6A2-0BF5E429E317}" type="presParOf" srcId="{A37D7BED-1347-4C9F-9442-8A1B22123B34}" destId="{34C09ECB-2B68-4A61-96BD-57F5B6566F8C}" srcOrd="0" destOrd="0" presId="urn:microsoft.com/office/officeart/2005/8/layout/gear1"/>
    <dgm:cxn modelId="{FE8FD262-AA46-4730-8669-0CB05F64F381}" type="presParOf" srcId="{A37D7BED-1347-4C9F-9442-8A1B22123B34}" destId="{BF196A99-1F97-45A7-A49E-102FF4094593}" srcOrd="1" destOrd="0" presId="urn:microsoft.com/office/officeart/2005/8/layout/gear1"/>
    <dgm:cxn modelId="{1B7D7FD7-8361-41F7-BFD4-242D44466AFE}" type="presParOf" srcId="{A37D7BED-1347-4C9F-9442-8A1B22123B34}" destId="{01835093-461C-4C7E-BCAF-F3B1FFF0EAC4}" srcOrd="2" destOrd="0" presId="urn:microsoft.com/office/officeart/2005/8/layout/gear1"/>
    <dgm:cxn modelId="{BC2C5447-6A7A-442D-8BAC-36D9CA57D264}" type="presParOf" srcId="{A37D7BED-1347-4C9F-9442-8A1B22123B34}" destId="{542718A0-FD22-42CD-8137-A221DAD55C29}" srcOrd="3" destOrd="0" presId="urn:microsoft.com/office/officeart/2005/8/layout/gear1"/>
    <dgm:cxn modelId="{70DA8E89-83F4-4200-8D93-177725396C3A}" type="presParOf" srcId="{A37D7BED-1347-4C9F-9442-8A1B22123B34}" destId="{0BF998BB-2430-4016-9898-CA8C6781CA48}" srcOrd="4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2E2814-1908-48FD-8B41-E8D8E54C0A5C}">
      <dsp:nvSpPr>
        <dsp:cNvPr id="0" name=""/>
        <dsp:cNvSpPr/>
      </dsp:nvSpPr>
      <dsp:spPr>
        <a:xfrm>
          <a:off x="162731" y="530986"/>
          <a:ext cx="3901130" cy="12191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739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A. Principal Policies</a:t>
          </a:r>
          <a:endParaRPr lang="en-US" sz="2400" kern="1200" dirty="0"/>
        </a:p>
      </dsp:txBody>
      <dsp:txXfrm>
        <a:off x="162731" y="530986"/>
        <a:ext cx="3901130" cy="1219103"/>
      </dsp:txXfrm>
    </dsp:sp>
    <dsp:sp modelId="{6BD411F6-A1AD-4F43-9A78-C8A0D65D22AD}">
      <dsp:nvSpPr>
        <dsp:cNvPr id="0" name=""/>
        <dsp:cNvSpPr/>
      </dsp:nvSpPr>
      <dsp:spPr>
        <a:xfrm>
          <a:off x="184" y="354894"/>
          <a:ext cx="853372" cy="128005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65549D7-9076-4EFF-9F61-8077BE7A7EA5}">
      <dsp:nvSpPr>
        <dsp:cNvPr id="0" name=""/>
        <dsp:cNvSpPr/>
      </dsp:nvSpPr>
      <dsp:spPr>
        <a:xfrm>
          <a:off x="4404484" y="530986"/>
          <a:ext cx="3901130" cy="12191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739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B. Resources Important for Sustainability</a:t>
          </a:r>
          <a:endParaRPr lang="en-US" sz="2400" kern="1200" dirty="0"/>
        </a:p>
      </dsp:txBody>
      <dsp:txXfrm>
        <a:off x="4404484" y="530986"/>
        <a:ext cx="3901130" cy="1219103"/>
      </dsp:txXfrm>
    </dsp:sp>
    <dsp:sp modelId="{CAF5297F-4DF5-41D9-8B99-FC2F47608B2E}">
      <dsp:nvSpPr>
        <dsp:cNvPr id="0" name=""/>
        <dsp:cNvSpPr/>
      </dsp:nvSpPr>
      <dsp:spPr>
        <a:xfrm>
          <a:off x="4241937" y="354894"/>
          <a:ext cx="853372" cy="128005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4E11375-C434-495C-8349-DCCDE620C999}">
      <dsp:nvSpPr>
        <dsp:cNvPr id="0" name=""/>
        <dsp:cNvSpPr/>
      </dsp:nvSpPr>
      <dsp:spPr>
        <a:xfrm>
          <a:off x="2283608" y="2065702"/>
          <a:ext cx="3901130" cy="121910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739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C. Sustainable Competitive Advantage</a:t>
          </a:r>
          <a:endParaRPr lang="en-US" sz="2400" kern="1200" dirty="0"/>
        </a:p>
      </dsp:txBody>
      <dsp:txXfrm>
        <a:off x="2283608" y="2065702"/>
        <a:ext cx="3901130" cy="1219103"/>
      </dsp:txXfrm>
    </dsp:sp>
    <dsp:sp modelId="{62F69C33-5C5B-40B4-84DA-7CCFDEA772B5}">
      <dsp:nvSpPr>
        <dsp:cNvPr id="0" name=""/>
        <dsp:cNvSpPr/>
      </dsp:nvSpPr>
      <dsp:spPr>
        <a:xfrm>
          <a:off x="2121061" y="1889609"/>
          <a:ext cx="853372" cy="128005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8BC38E-32E3-4F92-A693-7F764E5957BE}">
      <dsp:nvSpPr>
        <dsp:cNvPr id="0" name=""/>
        <dsp:cNvSpPr/>
      </dsp:nvSpPr>
      <dsp:spPr>
        <a:xfrm>
          <a:off x="6906" y="564532"/>
          <a:ext cx="1918934" cy="19189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Financial Asset</a:t>
          </a:r>
          <a:endParaRPr lang="en-US" sz="2100" kern="1200" dirty="0"/>
        </a:p>
      </dsp:txBody>
      <dsp:txXfrm>
        <a:off x="287927" y="845553"/>
        <a:ext cx="1356892" cy="1356892"/>
      </dsp:txXfrm>
    </dsp:sp>
    <dsp:sp modelId="{531D0FAC-8FCC-44F6-BC57-4C128D71D6DB}">
      <dsp:nvSpPr>
        <dsp:cNvPr id="0" name=""/>
        <dsp:cNvSpPr/>
      </dsp:nvSpPr>
      <dsp:spPr>
        <a:xfrm>
          <a:off x="2081658" y="967509"/>
          <a:ext cx="1112981" cy="1112981"/>
        </a:xfrm>
        <a:prstGeom prst="mathPlus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229184" y="1393113"/>
        <a:ext cx="817929" cy="261773"/>
      </dsp:txXfrm>
    </dsp:sp>
    <dsp:sp modelId="{1879887D-ADCA-4FEA-9565-AA6468B2BD3B}">
      <dsp:nvSpPr>
        <dsp:cNvPr id="0" name=""/>
        <dsp:cNvSpPr/>
      </dsp:nvSpPr>
      <dsp:spPr>
        <a:xfrm>
          <a:off x="3350457" y="564532"/>
          <a:ext cx="1918934" cy="19189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Physical Asset</a:t>
          </a:r>
          <a:endParaRPr lang="en-US" sz="2100" kern="1200" dirty="0"/>
        </a:p>
      </dsp:txBody>
      <dsp:txXfrm>
        <a:off x="3631478" y="845553"/>
        <a:ext cx="1356892" cy="1356892"/>
      </dsp:txXfrm>
    </dsp:sp>
    <dsp:sp modelId="{2BB65ACF-8019-4E42-8203-412935FA945E}">
      <dsp:nvSpPr>
        <dsp:cNvPr id="0" name=""/>
        <dsp:cNvSpPr/>
      </dsp:nvSpPr>
      <dsp:spPr>
        <a:xfrm>
          <a:off x="5425209" y="967509"/>
          <a:ext cx="1112981" cy="1112981"/>
        </a:xfrm>
        <a:prstGeom prst="mathPlus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5572735" y="1393113"/>
        <a:ext cx="817929" cy="261773"/>
      </dsp:txXfrm>
    </dsp:sp>
    <dsp:sp modelId="{7FE91776-73BD-4088-AF18-1EA5F0065C91}">
      <dsp:nvSpPr>
        <dsp:cNvPr id="0" name=""/>
        <dsp:cNvSpPr/>
      </dsp:nvSpPr>
      <dsp:spPr>
        <a:xfrm>
          <a:off x="6694008" y="564532"/>
          <a:ext cx="1918934" cy="19189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Intangible Asset</a:t>
          </a:r>
          <a:endParaRPr lang="en-US" sz="2100" kern="1200" dirty="0"/>
        </a:p>
      </dsp:txBody>
      <dsp:txXfrm>
        <a:off x="6975029" y="845553"/>
        <a:ext cx="1356892" cy="1356892"/>
      </dsp:txXfrm>
    </dsp:sp>
    <dsp:sp modelId="{213CAE14-D045-4FC2-ADA8-89DC47635C5D}">
      <dsp:nvSpPr>
        <dsp:cNvPr id="0" name=""/>
        <dsp:cNvSpPr/>
      </dsp:nvSpPr>
      <dsp:spPr>
        <a:xfrm>
          <a:off x="8768759" y="967509"/>
          <a:ext cx="1112981" cy="1112981"/>
        </a:xfrm>
        <a:prstGeom prst="mathEqual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8916285" y="1196783"/>
        <a:ext cx="817929" cy="654433"/>
      </dsp:txXfrm>
    </dsp:sp>
    <dsp:sp modelId="{66A7FA81-7307-494A-9B19-083B092A103C}">
      <dsp:nvSpPr>
        <dsp:cNvPr id="0" name=""/>
        <dsp:cNvSpPr/>
      </dsp:nvSpPr>
      <dsp:spPr>
        <a:xfrm>
          <a:off x="10037558" y="564532"/>
          <a:ext cx="1918934" cy="191893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Resources</a:t>
          </a:r>
          <a:endParaRPr lang="en-US" sz="2100" kern="1200" dirty="0"/>
        </a:p>
      </dsp:txBody>
      <dsp:txXfrm>
        <a:off x="10318579" y="845553"/>
        <a:ext cx="1356892" cy="13568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09ECB-2B68-4A61-96BD-57F5B6566F8C}">
      <dsp:nvSpPr>
        <dsp:cNvPr id="0" name=""/>
        <dsp:cNvSpPr/>
      </dsp:nvSpPr>
      <dsp:spPr>
        <a:xfrm>
          <a:off x="2029343" y="802766"/>
          <a:ext cx="2053590" cy="2053590"/>
        </a:xfrm>
        <a:prstGeom prst="gear9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l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l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Fit</a:t>
          </a:r>
          <a:endParaRPr lang="en-US" sz="2400" kern="1200" dirty="0"/>
        </a:p>
      </dsp:txBody>
      <dsp:txXfrm>
        <a:off x="2442206" y="1283810"/>
        <a:ext cx="1227864" cy="1055587"/>
      </dsp:txXfrm>
    </dsp:sp>
    <dsp:sp modelId="{542718A0-FD22-42CD-8137-A221DAD55C29}">
      <dsp:nvSpPr>
        <dsp:cNvPr id="0" name=""/>
        <dsp:cNvSpPr/>
      </dsp:nvSpPr>
      <dsp:spPr>
        <a:xfrm>
          <a:off x="685168" y="2090931"/>
          <a:ext cx="2128277" cy="1306832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Sustainability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Competitive Advantage</a:t>
          </a:r>
          <a:endParaRPr lang="en-US" sz="2000" kern="1200" dirty="0"/>
        </a:p>
      </dsp:txBody>
      <dsp:txXfrm>
        <a:off x="723444" y="2129207"/>
        <a:ext cx="2051725" cy="1230280"/>
      </dsp:txXfrm>
    </dsp:sp>
    <dsp:sp modelId="{0BF998BB-2430-4016-9898-CA8C6781CA48}">
      <dsp:nvSpPr>
        <dsp:cNvPr id="0" name=""/>
        <dsp:cNvSpPr/>
      </dsp:nvSpPr>
      <dsp:spPr>
        <a:xfrm>
          <a:off x="2111821" y="459661"/>
          <a:ext cx="2525915" cy="2525915"/>
        </a:xfrm>
        <a:prstGeom prst="circularArrow">
          <a:avLst>
            <a:gd name="adj1" fmla="val 4878"/>
            <a:gd name="adj2" fmla="val 312630"/>
            <a:gd name="adj3" fmla="val 3106197"/>
            <a:gd name="adj4" fmla="val 15271673"/>
            <a:gd name="adj5" fmla="val 5691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6197-6225-4560-8BBF-F3A1B20E217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DFFE9-57B4-41E4-A6E1-F5E76BE5F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2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are</a:t>
            </a:r>
            <a:r>
              <a:rPr lang="en-US" baseline="0" dirty="0" smtClean="0"/>
              <a:t> team Baldwin, and we will discuss Husky’s strategy in the early 1990’s to compete in the injection mold machinery and mold making industry.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25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Sustainable competitive advantage usually result from a unique and integrated combination of resources and competences which establish a position that is valued by customers, superior to competitors. (Dory) The essence of strategy is in the activities and performing them differently than rivals.(Porter)</a:t>
            </a:r>
          </a:p>
          <a:p>
            <a:endParaRPr lang="en-US" dirty="0" smtClean="0"/>
          </a:p>
          <a:p>
            <a:r>
              <a:rPr lang="en-US" dirty="0" smtClean="0"/>
              <a:t>FIT: Fit drive both competitive advantage and sustainability. </a:t>
            </a:r>
          </a:p>
          <a:p>
            <a:endParaRPr lang="en-US" dirty="0" smtClean="0"/>
          </a:p>
          <a:p>
            <a:pPr marL="685800" lvl="1" indent="-228600">
              <a:buFont typeface="+mj-lt"/>
              <a:buAutoNum type="arabicPeriod"/>
            </a:pPr>
            <a:r>
              <a:rPr lang="en-US" dirty="0" smtClean="0"/>
              <a:t>Simple consistency: Firm infrastructure of ownership, employment tactics, drive for precision, 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dirty="0" smtClean="0"/>
              <a:t>Reinforcing Activities:  continuous</a:t>
            </a:r>
            <a:r>
              <a:rPr lang="en-US" baseline="0" dirty="0" smtClean="0"/>
              <a:t> buying of fixed assets and being accessible to the customers in different geography</a:t>
            </a:r>
            <a:endParaRPr lang="en-US" dirty="0" smtClean="0"/>
          </a:p>
          <a:p>
            <a:pPr marL="685800" lvl="1" indent="-228600">
              <a:buFont typeface="+mj-lt"/>
              <a:buAutoNum type="arabicPeriod"/>
            </a:pPr>
            <a:r>
              <a:rPr lang="en-US" dirty="0" smtClean="0"/>
              <a:t>Optimization of effort: Sales and marketing done through service people and technicians, operational effectiveness through Bolton campus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83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33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4BEAC-1A74-4690-8719-6338C364AB4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884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23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will get into the purpose</a:t>
            </a:r>
            <a:r>
              <a:rPr lang="en-US" baseline="0" dirty="0" smtClean="0"/>
              <a:t> of the business, the organization and tradition, scope and emphasis, and also resources and competencies.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82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-Husky provided</a:t>
            </a:r>
            <a:r>
              <a:rPr lang="en-US" baseline="0" dirty="0" smtClean="0"/>
              <a:t> the customer with a better product than competitors.  Its innovative machines allowed for faster cycle times and thinner walls </a:t>
            </a:r>
            <a:endParaRPr lang="en-US" dirty="0" smtClean="0"/>
          </a:p>
          <a:p>
            <a:r>
              <a:rPr lang="en-US" dirty="0" smtClean="0"/>
              <a:t>-This organization</a:t>
            </a:r>
            <a:r>
              <a:rPr lang="en-US" baseline="0" dirty="0" smtClean="0"/>
              <a:t> provided the public with equipment, but prided itself in its service sector, where its consumers benefit from planning services and training services</a:t>
            </a:r>
          </a:p>
          <a:p>
            <a:r>
              <a:rPr lang="en-US" baseline="0" dirty="0" smtClean="0"/>
              <a:t>-provided the public with a fully integrated system, so it was not just the molds.  It was also the machines, and product- handling equipment</a:t>
            </a:r>
            <a:endParaRPr lang="en-US" dirty="0" smtClean="0"/>
          </a:p>
          <a:p>
            <a:r>
              <a:rPr lang="en-US" dirty="0" smtClean="0"/>
              <a:t>-core values will be discussed in tradition part of presentation (make a contribution, environmental responsibility, drive to do</a:t>
            </a:r>
            <a:r>
              <a:rPr lang="en-US" baseline="0" dirty="0" smtClean="0"/>
              <a:t> things much better, genuine care for all stakeholders, honesty)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57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-consumers are willing to pay</a:t>
            </a:r>
            <a:r>
              <a:rPr lang="en-US" baseline="0" dirty="0" smtClean="0"/>
              <a:t> a premium for Husky products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57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85763" indent="-385763">
              <a:buFont typeface="+mj-lt"/>
              <a:buAutoNum type="alphaUcPeriod"/>
            </a:pPr>
            <a:r>
              <a:rPr lang="en-US" dirty="0" smtClean="0"/>
              <a:t>Principal polices that guide the develop of value chain activities </a:t>
            </a:r>
          </a:p>
          <a:p>
            <a:pPr marL="385763" indent="-385763">
              <a:buFont typeface="+mj-lt"/>
              <a:buAutoNum type="alphaUcPeriod"/>
            </a:pPr>
            <a:r>
              <a:rPr lang="en-US" dirty="0" smtClean="0"/>
              <a:t>Resources that require years or decades to develop usually are more important for sustainability</a:t>
            </a:r>
          </a:p>
          <a:p>
            <a:pPr marL="385763" indent="-385763">
              <a:buFont typeface="+mj-lt"/>
              <a:buAutoNum type="alphaUcPeriod"/>
            </a:pPr>
            <a:r>
              <a:rPr lang="en-US" dirty="0" smtClean="0"/>
              <a:t>Sustainable competitive advantage usually results from a unique and integrated combination of resources and competences : superior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2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Policies influence decision </a:t>
            </a:r>
            <a:r>
              <a:rPr lang="en-US" dirty="0" smtClean="0">
                <a:sym typeface="Wingdings" panose="05000000000000000000" pitchFamily="2" charset="2"/>
              </a:rPr>
              <a:t> resource</a:t>
            </a:r>
            <a:r>
              <a:rPr lang="en-US" baseline="0" dirty="0" smtClean="0">
                <a:sym typeface="Wingdings" panose="05000000000000000000" pitchFamily="2" charset="2"/>
              </a:rPr>
              <a:t> capabilities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29A3A-FA71-4D63-AA2E-1D5F5591BD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39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AMC- within this building, molding systems</a:t>
            </a:r>
            <a:r>
              <a:rPr lang="en-US" baseline="0" dirty="0" smtClean="0"/>
              <a:t> operated in a controlled 24 hour production environment. High partitions kept secrets from leaking out. No other competitors had the similar resources.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17D38-E96F-46B4-9113-37D5C0850F9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26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DFFE9-57B4-41E4-A6E1-F5E76BE5FE9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11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929A3A-FA71-4D63-AA2E-1D5F5591BD9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77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AB0FA5-5E41-449D-9B0B-706B3D247732}" type="datetime1">
              <a:rPr lang="en-US" smtClean="0"/>
              <a:t>3/4/2014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0C1A1-074D-491C-AFB5-9C036DF3B549}" type="datetime1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2253-AF75-4C54-966F-CA3E58B502E7}" type="datetime1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24EEF8-72CE-40E8-9A05-CD1C5AAA1E91}" type="datetime1">
              <a:rPr lang="en-US" smtClean="0"/>
              <a:t>3/4/2014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7E6719D-D9BF-456D-94C8-BCA7FE1E8906}" type="datetime1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C255-81FC-4E98-B66C-172E15FBDF92}" type="datetime1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DED41-FAB2-4D6E-A2E9-9A117CCBA830}" type="datetime1">
              <a:rPr lang="en-US" smtClean="0"/>
              <a:t>3/4/2014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FF2DF1-A8FF-41FD-972C-0C783DD4BA7A}" type="datetime1">
              <a:rPr lang="en-US" smtClean="0"/>
              <a:t>3/4/2014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265F5-CE01-4A26-B189-DDF5B56BA141}" type="datetime1">
              <a:rPr lang="en-US" smtClean="0"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10ABBC5-AD40-49F9-B67B-6B1EF31E4EE5}" type="datetime1">
              <a:rPr lang="en-US" smtClean="0"/>
              <a:t>3/4/2014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AE91CA8-7263-498A-B0D9-89B6EF637017}" type="datetime1">
              <a:rPr lang="en-US" smtClean="0"/>
              <a:t>3/4/2014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91B54C4-1F3D-4F48-B2DA-8AABC9AAAB75}" type="datetime1">
              <a:rPr lang="en-US" smtClean="0"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5EB8E0-2591-41F9-9DCF-7ADEDA23A1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6.jp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3.png"/><Relationship Id="rId10" Type="http://schemas.openxmlformats.org/officeDocument/2006/relationships/image" Target="../media/image12.gif"/><Relationship Id="rId4" Type="http://schemas.openxmlformats.org/officeDocument/2006/relationships/image" Target="../media/image7.jpg"/><Relationship Id="rId9" Type="http://schemas.openxmlformats.org/officeDocument/2006/relationships/image" Target="../media/image11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04800"/>
            <a:ext cx="2667000" cy="3114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Husky Injection Molding Systems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By: Team Baldwin</a:t>
            </a:r>
          </a:p>
          <a:p>
            <a:r>
              <a:rPr lang="en-US" sz="2400" dirty="0" smtClean="0"/>
              <a:t>Sarah Hsiao, Jaehee Lee, Al Li, Amanda Sorrentino and Meg Burke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B8E0-2591-41F9-9DCF-7ADEDA23A138}" type="slidenum">
              <a:rPr lang="en-US" sz="2400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3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5085626"/>
              </p:ext>
            </p:extLst>
          </p:nvPr>
        </p:nvGraphicFramePr>
        <p:xfrm>
          <a:off x="381000" y="609600"/>
          <a:ext cx="119634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7467600" cy="1143000"/>
          </a:xfrm>
        </p:spPr>
        <p:txBody>
          <a:bodyPr/>
          <a:lstStyle/>
          <a:p>
            <a:r>
              <a:rPr lang="en-US" dirty="0" smtClean="0"/>
              <a:t>A. Principal Policies: Resources &amp; Competences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276600"/>
            <a:ext cx="9144000" cy="3552825"/>
          </a:xfrm>
        </p:spPr>
        <p:txBody>
          <a:bodyPr numCol="3">
            <a:normAutofit fontScale="92500" lnSpcReduction="10000"/>
          </a:bodyPr>
          <a:lstStyle/>
          <a:p>
            <a:pPr marL="385763" indent="-385763">
              <a:buFont typeface="+mj-lt"/>
              <a:buAutoNum type="arabicPeriod"/>
            </a:pPr>
            <a:r>
              <a:rPr lang="en-US" dirty="0" smtClean="0"/>
              <a:t>Financial Asset</a:t>
            </a:r>
          </a:p>
          <a:p>
            <a:pPr marL="557213" lvl="1" indent="-214313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lang="en" sz="19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Ownership: Husky was a privately held. </a:t>
            </a:r>
          </a:p>
          <a:p>
            <a:pPr lvl="2">
              <a:lnSpc>
                <a:spcPct val="80000"/>
              </a:lnSpc>
              <a:spcBef>
                <a:spcPts val="33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" sz="16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 retained 65% of stock</a:t>
            </a:r>
          </a:p>
          <a:p>
            <a:pPr lvl="2">
              <a:lnSpc>
                <a:spcPct val="80000"/>
              </a:lnSpc>
              <a:spcBef>
                <a:spcPts val="33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" sz="16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Key employees(Sr.Mgr): only non-voting stock: 25%</a:t>
            </a:r>
          </a:p>
          <a:p>
            <a:pPr lvl="2">
              <a:lnSpc>
                <a:spcPct val="80000"/>
              </a:lnSpc>
              <a:spcBef>
                <a:spcPts val="33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" sz="16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Komatsu </a:t>
            </a:r>
            <a:r>
              <a:rPr lang="en" sz="165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Japanese </a:t>
            </a:r>
            <a:r>
              <a:rPr lang="en" sz="16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equip maker: 10%</a:t>
            </a:r>
          </a:p>
          <a:p>
            <a:pPr marL="557213" lvl="1" indent="-214313">
              <a:lnSpc>
                <a:spcPct val="80000"/>
              </a:lnSpc>
              <a:spcBef>
                <a:spcPts val="390"/>
              </a:spcBef>
              <a:buClr>
                <a:schemeClr val="dk1"/>
              </a:buClr>
              <a:buSzPct val="100000"/>
              <a:buFont typeface="Calibri"/>
              <a:buChar char="–"/>
            </a:pPr>
            <a:r>
              <a:rPr lang="en" sz="19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Financials: </a:t>
            </a:r>
          </a:p>
          <a:p>
            <a:pPr lvl="2">
              <a:lnSpc>
                <a:spcPct val="80000"/>
              </a:lnSpc>
              <a:spcBef>
                <a:spcPts val="33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" sz="16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Long term debt: 15% of total asset</a:t>
            </a:r>
          </a:p>
          <a:p>
            <a:pPr lvl="2">
              <a:lnSpc>
                <a:spcPct val="80000"/>
              </a:lnSpc>
              <a:spcBef>
                <a:spcPts val="33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" sz="165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Interest coverage ratio: 10-20</a:t>
            </a:r>
            <a:r>
              <a:rPr lang="en" sz="1650" dirty="0" smtClean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%.</a:t>
            </a:r>
            <a:endParaRPr lang="en" sz="1650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lvl="2">
              <a:lnSpc>
                <a:spcPct val="80000"/>
              </a:lnSpc>
              <a:spcBef>
                <a:spcPts val="330"/>
              </a:spcBef>
              <a:buClr>
                <a:schemeClr val="dk1"/>
              </a:buClr>
              <a:buSzPct val="100000"/>
              <a:buFont typeface="Calibri"/>
              <a:buChar char="•"/>
            </a:pPr>
            <a:endParaRPr lang="en" sz="1650" dirty="0" smtClean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marL="385763" indent="-385763">
              <a:buFont typeface="+mj-lt"/>
              <a:buAutoNum type="arabicPeriod"/>
            </a:pPr>
            <a:r>
              <a:rPr lang="en-US" dirty="0" smtClean="0"/>
              <a:t>Physical Asset</a:t>
            </a:r>
          </a:p>
          <a:p>
            <a:pPr lvl="1"/>
            <a:r>
              <a:rPr lang="en-US" dirty="0" smtClean="0"/>
              <a:t>Bolton Campus </a:t>
            </a:r>
          </a:p>
          <a:p>
            <a:pPr lvl="1"/>
            <a:r>
              <a:rPr lang="en-US" dirty="0" smtClean="0"/>
              <a:t>Advanced Manufacturing Center(AMC)-  built with $25 million investment </a:t>
            </a:r>
          </a:p>
          <a:p>
            <a:pPr lvl="1"/>
            <a:r>
              <a:rPr lang="en-US" dirty="0" smtClean="0"/>
              <a:t>24 Regional offices in 17 different countries for customer service  </a:t>
            </a:r>
          </a:p>
          <a:p>
            <a:pPr lvl="1"/>
            <a:r>
              <a:rPr lang="en-US" dirty="0" smtClean="0"/>
              <a:t>Technical Centers for local technical support and training (ATL, LA, LUX, JP,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Distribution Center (Buffalo, NY) 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 smtClean="0"/>
              <a:t>Intangible Assets</a:t>
            </a:r>
          </a:p>
          <a:p>
            <a:pPr lvl="1"/>
            <a:r>
              <a:rPr lang="en-US" dirty="0" smtClean="0"/>
              <a:t>Value, Know-hows, Reputation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2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262" y="1723247"/>
            <a:ext cx="1406637" cy="126506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788" y="1874016"/>
            <a:ext cx="1114328" cy="9670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96090" cy="1036462"/>
          </a:xfrm>
        </p:spPr>
        <p:txBody>
          <a:bodyPr/>
          <a:lstStyle/>
          <a:p>
            <a:r>
              <a:rPr lang="en-US" dirty="0" smtClean="0"/>
              <a:t>B. Sustainable </a:t>
            </a:r>
            <a:r>
              <a:rPr lang="en-US" dirty="0" smtClean="0"/>
              <a:t>Resources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79" y="4191000"/>
            <a:ext cx="2658929" cy="5254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2187" y="1400423"/>
            <a:ext cx="288091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/>
              <a:t>Machine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30320" y="1396962"/>
            <a:ext cx="25026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/>
              <a:t>Molds Business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87" y="3305869"/>
            <a:ext cx="2164247" cy="78380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49" y="5452074"/>
            <a:ext cx="2308486" cy="49612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73" y="4468092"/>
            <a:ext cx="2280461" cy="456092"/>
          </a:xfrm>
          <a:prstGeom prst="rect">
            <a:avLst/>
          </a:prstGeom>
        </p:spPr>
      </p:pic>
      <p:cxnSp>
        <p:nvCxnSpPr>
          <p:cNvPr id="11" name="Straight Connector 10"/>
          <p:cNvCxnSpPr>
            <a:stCxn id="7" idx="3"/>
            <a:endCxn id="4" idx="1"/>
          </p:cNvCxnSpPr>
          <p:nvPr/>
        </p:nvCxnSpPr>
        <p:spPr>
          <a:xfrm>
            <a:off x="2806435" y="3697773"/>
            <a:ext cx="662945" cy="755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9" idx="3"/>
            <a:endCxn id="4" idx="1"/>
          </p:cNvCxnSpPr>
          <p:nvPr/>
        </p:nvCxnSpPr>
        <p:spPr>
          <a:xfrm flipV="1">
            <a:off x="2806435" y="4453709"/>
            <a:ext cx="662945" cy="242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3"/>
            <a:endCxn id="4" idx="1"/>
          </p:cNvCxnSpPr>
          <p:nvPr/>
        </p:nvCxnSpPr>
        <p:spPr>
          <a:xfrm flipV="1">
            <a:off x="2806435" y="4453709"/>
            <a:ext cx="662945" cy="1246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361" y="3367556"/>
            <a:ext cx="1651086" cy="66043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608" y="4420762"/>
            <a:ext cx="1400682" cy="605456"/>
          </a:xfrm>
          <a:prstGeom prst="rect">
            <a:avLst/>
          </a:prstGeom>
        </p:spPr>
      </p:pic>
      <p:cxnSp>
        <p:nvCxnSpPr>
          <p:cNvPr id="22" name="Straight Connector 21"/>
          <p:cNvCxnSpPr>
            <a:stCxn id="4" idx="3"/>
            <a:endCxn id="16" idx="1"/>
          </p:cNvCxnSpPr>
          <p:nvPr/>
        </p:nvCxnSpPr>
        <p:spPr>
          <a:xfrm flipV="1">
            <a:off x="6128308" y="3697773"/>
            <a:ext cx="676053" cy="755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3"/>
            <a:endCxn id="17" idx="1"/>
          </p:cNvCxnSpPr>
          <p:nvPr/>
        </p:nvCxnSpPr>
        <p:spPr>
          <a:xfrm>
            <a:off x="6128308" y="4453709"/>
            <a:ext cx="924300" cy="269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216696" y="5630877"/>
            <a:ext cx="26645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Other Boutique Makers</a:t>
            </a:r>
          </a:p>
        </p:txBody>
      </p:sp>
      <p:cxnSp>
        <p:nvCxnSpPr>
          <p:cNvPr id="28" name="Straight Connector 27"/>
          <p:cNvCxnSpPr>
            <a:stCxn id="4" idx="3"/>
            <a:endCxn id="25" idx="1"/>
          </p:cNvCxnSpPr>
          <p:nvPr/>
        </p:nvCxnSpPr>
        <p:spPr>
          <a:xfrm>
            <a:off x="6128308" y="4453709"/>
            <a:ext cx="88388" cy="1561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11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38581" y="3966832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Nestal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1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096962"/>
          </a:xfrm>
        </p:spPr>
        <p:txBody>
          <a:bodyPr>
            <a:noAutofit/>
          </a:bodyPr>
          <a:lstStyle/>
          <a:p>
            <a:r>
              <a:rPr lang="en-US" dirty="0" smtClean="0"/>
              <a:t>B. Sustainable Resources: Strengths and Weaknesses compared to the competitors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715172"/>
              </p:ext>
            </p:extLst>
          </p:nvPr>
        </p:nvGraphicFramePr>
        <p:xfrm>
          <a:off x="228600" y="1600200"/>
          <a:ext cx="9144000" cy="4928088"/>
        </p:xfrm>
        <a:graphic>
          <a:graphicData uri="http://schemas.openxmlformats.org/drawingml/2006/table">
            <a:tbl>
              <a:tblPr/>
              <a:tblGrid>
                <a:gridCol w="2085128"/>
                <a:gridCol w="1109144"/>
                <a:gridCol w="1068288"/>
                <a:gridCol w="1069801"/>
                <a:gridCol w="1068288"/>
                <a:gridCol w="1068288"/>
                <a:gridCol w="1069802"/>
                <a:gridCol w="605261"/>
              </a:tblGrid>
              <a:tr h="12363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The</a:t>
                      </a: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Mannesmann</a:t>
                      </a: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Group</a:t>
                      </a: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–</a:t>
                      </a: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Nestal</a:t>
                      </a: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</a:p>
                  </a:txBody>
                  <a:tcPr marL="3376" marR="3376" marT="3376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Cincinnati </a:t>
                      </a: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Milacron</a:t>
                      </a:r>
                      <a:endParaRPr kumimoji="0" lang="es-C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Engel</a:t>
                      </a:r>
                      <a:endParaRPr kumimoji="0" lang="es-C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Husky</a:t>
                      </a:r>
                      <a:endParaRPr kumimoji="0" lang="es-C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Electra </a:t>
                      </a: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Form</a:t>
                      </a:r>
                      <a:endParaRPr kumimoji="0" lang="es-C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R&amp;D </a:t>
                      </a: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Tool</a:t>
                      </a:r>
                      <a:r>
                        <a:rPr kumimoji="0" lang="es-C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Engineering</a:t>
                      </a:r>
                      <a:endParaRPr kumimoji="0" lang="es-C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2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Positioning</a:t>
                      </a:r>
                      <a:endParaRPr kumimoji="0" lang="es-C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Variety</a:t>
                      </a:r>
                      <a:r>
                        <a:rPr kumimoji="0" lang="es-C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base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Needs</a:t>
                      </a:r>
                      <a:r>
                        <a:rPr kumimoji="0" lang="es-C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Base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Needs</a:t>
                      </a:r>
                      <a:r>
                        <a:rPr kumimoji="0" lang="es-C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Base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Needs</a:t>
                      </a:r>
                      <a:r>
                        <a:rPr kumimoji="0" lang="es-CL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+ Access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Needs</a:t>
                      </a:r>
                      <a:r>
                        <a:rPr kumimoji="0" lang="es-C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Base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Variety</a:t>
                      </a:r>
                      <a:r>
                        <a:rPr kumimoji="0" lang="es-CL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Base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7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Financial</a:t>
                      </a:r>
                      <a:r>
                        <a:rPr kumimoji="0" lang="es-CL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Resources</a:t>
                      </a:r>
                      <a:endParaRPr kumimoji="0" lang="es-CL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253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5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7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Technology</a:t>
                      </a:r>
                      <a:endParaRPr kumimoji="0" lang="es-CL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253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  <a:r>
                        <a:rPr kumimoji="0" lang="es-C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F253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Swiss</a:t>
                      </a:r>
                      <a:r>
                        <a:rPr kumimoji="0" lang="es-C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253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es-C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F253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Engineering</a:t>
                      </a:r>
                      <a:endParaRPr kumimoji="0" lang="es-C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253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  <a:r>
                        <a:rPr kumimoji="0" lang="es-C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Austrian</a:t>
                      </a:r>
                      <a:r>
                        <a:rPr kumimoji="0" lang="es-C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High </a:t>
                      </a:r>
                      <a:r>
                        <a:rPr kumimoji="0" lang="es-C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Tech</a:t>
                      </a:r>
                      <a:endParaRPr kumimoji="0" lang="es-C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  <a:r>
                        <a:rPr kumimoji="0" lang="es-C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Refurbish</a:t>
                      </a:r>
                      <a:endParaRPr kumimoji="0" lang="es-C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  <a:r>
                        <a:rPr kumimoji="0" lang="es-C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Less</a:t>
                      </a:r>
                      <a:r>
                        <a:rPr kumimoji="0" lang="es-CL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es-CL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Automozted</a:t>
                      </a:r>
                      <a:endParaRPr kumimoji="0" lang="es-C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8638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5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7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Pricing</a:t>
                      </a:r>
                      <a:r>
                        <a:rPr kumimoji="0" lang="es-CL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(</a:t>
                      </a: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Cost</a:t>
                      </a:r>
                      <a:r>
                        <a:rPr kumimoji="0" lang="es-CL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Adv</a:t>
                      </a:r>
                      <a:r>
                        <a:rPr kumimoji="0" lang="es-CL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)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253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253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5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7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Service</a:t>
                      </a:r>
                      <a:r>
                        <a:rPr kumimoji="0" lang="es-CL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&amp; </a:t>
                      </a: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Support</a:t>
                      </a:r>
                      <a:endParaRPr kumimoji="0" lang="es-CL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253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482">
                <a:tc gridSpan="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57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7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2000" b="0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Reputation</a:t>
                      </a:r>
                      <a:endParaRPr kumimoji="0" lang="es-CL" sz="20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3376" marR="3376" marT="337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253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ADE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 </a:t>
                      </a:r>
                    </a:p>
                  </a:txBody>
                  <a:tcPr marL="3376" marR="3376" marT="3376" marB="0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478971" y="1676400"/>
          <a:ext cx="1229968" cy="845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9968"/>
              </a:tblGrid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Strong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rgbClr val="00B05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Moderate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2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Weak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73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39129351"/>
              </p:ext>
            </p:extLst>
          </p:nvPr>
        </p:nvGraphicFramePr>
        <p:xfrm>
          <a:off x="4492113" y="-377031"/>
          <a:ext cx="5514864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Sustainable Competitive Advantage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438400"/>
            <a:ext cx="8001000" cy="4035552"/>
          </a:xfrm>
        </p:spPr>
        <p:txBody>
          <a:bodyPr>
            <a:noAutofit/>
          </a:bodyPr>
          <a:lstStyle/>
          <a:p>
            <a:r>
              <a:rPr lang="en-US" dirty="0" smtClean="0"/>
              <a:t>Husky’s Purpose: Differentiator</a:t>
            </a:r>
          </a:p>
          <a:p>
            <a:r>
              <a:rPr lang="en-US" dirty="0"/>
              <a:t>Intangible: Reputation </a:t>
            </a:r>
            <a:endParaRPr lang="en-US" dirty="0" smtClean="0"/>
          </a:p>
          <a:p>
            <a:pPr lvl="1"/>
            <a:r>
              <a:rPr lang="en-US" sz="2400" dirty="0"/>
              <a:t>First Mover’s Advantage</a:t>
            </a:r>
          </a:p>
          <a:p>
            <a:pPr lvl="1"/>
            <a:r>
              <a:rPr lang="en-US" sz="2400" dirty="0"/>
              <a:t>Value Communication: “supplier of complete factory solutions”. </a:t>
            </a:r>
          </a:p>
          <a:p>
            <a:pPr lvl="1"/>
            <a:r>
              <a:rPr lang="en-US" sz="2400" dirty="0"/>
              <a:t>Perceived Quality and Differentiation justified higher price </a:t>
            </a:r>
          </a:p>
          <a:p>
            <a:r>
              <a:rPr lang="en-US" dirty="0" smtClean="0"/>
              <a:t>Fit</a:t>
            </a:r>
          </a:p>
          <a:p>
            <a:pPr lvl="1"/>
            <a:r>
              <a:rPr lang="en-US" sz="2400" dirty="0" smtClean="0"/>
              <a:t>Simple Consistency, Reinforcing Activities, Optimization Effort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1175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Tradition</a:t>
            </a:r>
            <a:r>
              <a:rPr lang="en-US" dirty="0" smtClean="0"/>
              <a:t> of Husky in the early 1990s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1506"/>
            <a:ext cx="8281416" cy="48737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Values</a:t>
            </a:r>
          </a:p>
          <a:p>
            <a:pPr lvl="2"/>
            <a:r>
              <a:rPr lang="en-US" sz="2400" dirty="0" smtClean="0"/>
              <a:t>Concern for environment</a:t>
            </a:r>
          </a:p>
          <a:p>
            <a:pPr lvl="2"/>
            <a:r>
              <a:rPr lang="en-US" sz="2400" dirty="0" smtClean="0"/>
              <a:t>Devotion to personal health</a:t>
            </a:r>
          </a:p>
          <a:p>
            <a:pPr lvl="2"/>
            <a:r>
              <a:rPr lang="en-US" sz="2400" dirty="0" smtClean="0"/>
              <a:t>Dedication to hard work, egalitarianism, and perfectionism</a:t>
            </a:r>
          </a:p>
          <a:p>
            <a:r>
              <a:rPr lang="en-US" dirty="0" smtClean="0"/>
              <a:t>Management &amp; Employee Characteristics</a:t>
            </a:r>
          </a:p>
          <a:p>
            <a:pPr lvl="1"/>
            <a:r>
              <a:rPr lang="en-US" sz="2400" dirty="0" smtClean="0"/>
              <a:t>Leader: “An inspiration, a visionary, a task master.”</a:t>
            </a:r>
          </a:p>
          <a:p>
            <a:pPr lvl="1"/>
            <a:r>
              <a:rPr lang="en-US" sz="2400" dirty="0" smtClean="0"/>
              <a:t>Atmosphere: “Intense, driven, unsentimental”</a:t>
            </a:r>
          </a:p>
          <a:p>
            <a:pPr lvl="2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z="2400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24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153400" cy="762000"/>
          </a:xfrm>
        </p:spPr>
        <p:txBody>
          <a:bodyPr>
            <a:normAutofit/>
          </a:bodyPr>
          <a:lstStyle/>
          <a:p>
            <a:r>
              <a:rPr lang="en-US" b="1" dirty="0"/>
              <a:t>Tradition</a:t>
            </a:r>
            <a:r>
              <a:rPr lang="en-US" dirty="0"/>
              <a:t> of Husky in </a:t>
            </a:r>
            <a:r>
              <a:rPr lang="en-US" dirty="0" smtClean="0"/>
              <a:t>the early 1990s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53400" y="5715000"/>
            <a:ext cx="609600" cy="521208"/>
          </a:xfrm>
        </p:spPr>
        <p:txBody>
          <a:bodyPr/>
          <a:lstStyle/>
          <a:p>
            <a:fld id="{EE5EB8E0-2591-41F9-9DCF-7ADEDA23A138}" type="slidenum">
              <a:rPr lang="en-US" sz="2400" smtClean="0"/>
              <a:t>15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28600" y="762000"/>
          <a:ext cx="8458201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343401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Mold Maker: Competitors</a:t>
                      </a:r>
                      <a:r>
                        <a:rPr lang="en-US" sz="2400" baseline="0" dirty="0" smtClean="0"/>
                        <a:t> “Mom &amp; Pop Artisans”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Mold Manufacturer: Husky</a:t>
                      </a:r>
                      <a:endParaRPr lang="en-US" sz="2400" dirty="0"/>
                    </a:p>
                  </a:txBody>
                  <a:tcPr/>
                </a:tc>
              </a:tr>
              <a:tr h="373380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Small, owner operated machine shops </a:t>
                      </a:r>
                      <a:r>
                        <a:rPr lang="en-US" sz="2400" dirty="0" smtClean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2400" dirty="0" smtClean="0"/>
                        <a:t> less</a:t>
                      </a:r>
                      <a:r>
                        <a:rPr lang="en-US" sz="2400" baseline="0" dirty="0" smtClean="0"/>
                        <a:t> automated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Longer mold production times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Thicker product walls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i="1" baseline="0" dirty="0" smtClean="0"/>
                        <a:t>Sales</a:t>
                      </a:r>
                      <a:r>
                        <a:rPr lang="en-US" sz="2400" baseline="0" dirty="0" smtClean="0"/>
                        <a:t> people don’t give the best customer service &amp; consultation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Latest tools</a:t>
                      </a:r>
                      <a:r>
                        <a:rPr lang="en-US" sz="2400" baseline="0" dirty="0" smtClean="0"/>
                        <a:t> and technology </a:t>
                      </a:r>
                      <a:r>
                        <a:rPr lang="en-US" sz="2400" baseline="0" dirty="0" smtClean="0">
                          <a:sym typeface="Wingdings" panose="05000000000000000000" pitchFamily="2" charset="2"/>
                        </a:rPr>
                        <a:t> a</a:t>
                      </a:r>
                      <a:r>
                        <a:rPr lang="en-US" sz="2400" dirty="0" smtClean="0"/>
                        <a:t>utomated process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Science of design and assembly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Speed and flexibility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Recruit</a:t>
                      </a:r>
                      <a:r>
                        <a:rPr lang="en-US" sz="2400" baseline="0" dirty="0" smtClean="0"/>
                        <a:t> knowledgeable sales/service people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Best performance </a:t>
                      </a:r>
                      <a:r>
                        <a:rPr lang="en-US" sz="2400" baseline="0" dirty="0" smtClean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2400" baseline="0" dirty="0" smtClean="0"/>
                        <a:t>Price premium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3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7467600" cy="1143000"/>
          </a:xfrm>
        </p:spPr>
        <p:txBody>
          <a:bodyPr/>
          <a:lstStyle/>
          <a:p>
            <a:r>
              <a:rPr lang="en-US" b="1" dirty="0" smtClean="0"/>
              <a:t>Organization</a:t>
            </a:r>
            <a:r>
              <a:rPr lang="en-US" dirty="0" smtClean="0"/>
              <a:t> of Husky in 1990s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65425" y="1219200"/>
          <a:ext cx="8458201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1"/>
                <a:gridCol w="6248400"/>
              </a:tblGrid>
              <a:tr h="3810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9550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Organization:</a:t>
                      </a:r>
                    </a:p>
                    <a:p>
                      <a:r>
                        <a:rPr lang="en-US" sz="2400" dirty="0" smtClean="0"/>
                        <a:t>Husky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Products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Production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Technology Development &amp; Commercialization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Sales &amp;Service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Ownership &amp; Finance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0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04800"/>
            <a:ext cx="6172200" cy="205359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2743200"/>
            <a:ext cx="6172200" cy="36385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Purpose</a:t>
            </a:r>
          </a:p>
          <a:p>
            <a:pPr marL="1097280" lvl="1" indent="-457200">
              <a:buFont typeface="Wingdings" panose="05000000000000000000" pitchFamily="2" charset="2"/>
              <a:buChar char="ü"/>
            </a:pPr>
            <a:r>
              <a:rPr lang="en-US" sz="2400" dirty="0" smtClean="0"/>
              <a:t>Non-economic</a:t>
            </a:r>
          </a:p>
          <a:p>
            <a:pPr marL="1097280" lvl="1" indent="-457200">
              <a:buFont typeface="Wingdings" panose="05000000000000000000" pitchFamily="2" charset="2"/>
              <a:buChar char="ü"/>
            </a:pPr>
            <a:r>
              <a:rPr lang="en-US" sz="2400" dirty="0"/>
              <a:t>E</a:t>
            </a:r>
            <a:r>
              <a:rPr lang="en-US" sz="2400" dirty="0" smtClean="0"/>
              <a:t>conomic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Scope </a:t>
            </a:r>
            <a:r>
              <a:rPr lang="en-US" sz="2800" dirty="0"/>
              <a:t>and Emphasis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Resources and Competencies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Organization </a:t>
            </a:r>
            <a:r>
              <a:rPr lang="en-US" sz="2800" dirty="0"/>
              <a:t>and Tradition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B8E0-2591-41F9-9DCF-7ADEDA23A138}" type="slidenum">
              <a:rPr lang="en-US" sz="2400" smtClean="0"/>
              <a:t>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62" y="147637"/>
            <a:ext cx="1590675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90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697" y="-571500"/>
            <a:ext cx="7467600" cy="1143000"/>
          </a:xfrm>
        </p:spPr>
        <p:txBody>
          <a:bodyPr/>
          <a:lstStyle/>
          <a:p>
            <a:r>
              <a:rPr lang="en-US" dirty="0" smtClean="0"/>
              <a:t>Non-economic Purposes of Husky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533400"/>
            <a:ext cx="83820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Produce molds and injection molding machines</a:t>
            </a:r>
          </a:p>
          <a:p>
            <a:r>
              <a:rPr lang="en-US" dirty="0" smtClean="0"/>
              <a:t>Add value to the plastics industry</a:t>
            </a:r>
          </a:p>
          <a:p>
            <a:pPr marL="0" indent="0">
              <a:buNone/>
            </a:pPr>
            <a:r>
              <a:rPr lang="en-US" dirty="0" smtClean="0"/>
              <a:t>	-“a supplier of complete factory solutions for the plastics industry”</a:t>
            </a:r>
          </a:p>
          <a:p>
            <a:pPr marL="0" indent="0">
              <a:buNone/>
            </a:pPr>
            <a:r>
              <a:rPr lang="en-US" dirty="0" smtClean="0"/>
              <a:t>	-plan injection molding facilities</a:t>
            </a:r>
          </a:p>
          <a:p>
            <a:pPr marL="0" indent="0">
              <a:buNone/>
            </a:pPr>
            <a:r>
              <a:rPr lang="en-US" dirty="0" smtClean="0"/>
              <a:t>	-train customers</a:t>
            </a:r>
          </a:p>
          <a:p>
            <a:r>
              <a:rPr lang="en-US" dirty="0" smtClean="0"/>
              <a:t>abide by core values </a:t>
            </a:r>
            <a:r>
              <a:rPr lang="en-US" dirty="0" smtClean="0">
                <a:sym typeface="Wingdings" panose="05000000000000000000" pitchFamily="2" charset="2"/>
              </a:rPr>
              <a:t> human fulfillment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z="2400" smtClean="0"/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81400"/>
            <a:ext cx="4914900" cy="304226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Purposes of Husky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7467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Achieve growth and profitability through</a:t>
            </a:r>
          </a:p>
          <a:p>
            <a:pPr marL="0" lvl="1" indent="0">
              <a:spcBef>
                <a:spcPts val="450"/>
              </a:spcBef>
              <a:buSzPct val="70000"/>
              <a:buNone/>
            </a:pPr>
            <a:r>
              <a:rPr lang="en-US" sz="2400" dirty="0"/>
              <a:t>	</a:t>
            </a:r>
            <a:r>
              <a:rPr lang="en-US" sz="2400" dirty="0" smtClean="0"/>
              <a:t>-expansion of product lines</a:t>
            </a:r>
          </a:p>
          <a:p>
            <a:pPr marL="0" lvl="1" indent="0">
              <a:spcBef>
                <a:spcPts val="450"/>
              </a:spcBef>
              <a:buSzPct val="70000"/>
              <a:buNone/>
            </a:pPr>
            <a:r>
              <a:rPr lang="en-US" sz="2400" dirty="0"/>
              <a:t>	</a:t>
            </a:r>
            <a:r>
              <a:rPr lang="en-US" sz="2400" dirty="0" smtClean="0"/>
              <a:t>-globalization</a:t>
            </a:r>
          </a:p>
          <a:p>
            <a:pPr marL="0" lvl="1" indent="0">
              <a:spcBef>
                <a:spcPts val="450"/>
              </a:spcBef>
              <a:buSzPct val="70000"/>
              <a:buNone/>
            </a:pPr>
            <a:r>
              <a:rPr lang="en-US" sz="2400" dirty="0"/>
              <a:t>	</a:t>
            </a:r>
            <a:r>
              <a:rPr lang="en-US" sz="2400" dirty="0" smtClean="0"/>
              <a:t>-using the latest tools and technologies</a:t>
            </a:r>
          </a:p>
          <a:p>
            <a:pPr marL="0" lvl="1" indent="0">
              <a:spcBef>
                <a:spcPts val="450"/>
              </a:spcBef>
              <a:buSzPct val="70000"/>
              <a:buNone/>
            </a:pPr>
            <a:r>
              <a:rPr lang="en-US" sz="2400" dirty="0"/>
              <a:t>	</a:t>
            </a:r>
            <a:r>
              <a:rPr lang="en-US" sz="2400" dirty="0" smtClean="0"/>
              <a:t>-forming alliances with other mold makers</a:t>
            </a:r>
          </a:p>
          <a:p>
            <a:pPr marL="0" lvl="1" indent="0">
              <a:spcBef>
                <a:spcPts val="450"/>
              </a:spcBef>
              <a:buSzPct val="70000"/>
              <a:buNone/>
            </a:pPr>
            <a:r>
              <a:rPr lang="en-US" sz="2400" dirty="0"/>
              <a:t>	</a:t>
            </a:r>
            <a:r>
              <a:rPr lang="en-US" sz="2400" dirty="0" smtClean="0"/>
              <a:t>-achieving operational effectiveness</a:t>
            </a:r>
          </a:p>
          <a:p>
            <a:pPr marL="0" lvl="1" indent="0">
              <a:spcBef>
                <a:spcPts val="450"/>
              </a:spcBef>
              <a:buSzPct val="70000"/>
              <a:buNone/>
            </a:pPr>
            <a:r>
              <a:rPr lang="en-US" sz="2400" dirty="0" smtClean="0"/>
              <a:t>                    </a:t>
            </a:r>
          </a:p>
          <a:p>
            <a:pPr marL="0" lvl="1" indent="0">
              <a:spcBef>
                <a:spcPts val="450"/>
              </a:spcBef>
              <a:buSzPct val="70000"/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</a:t>
            </a:r>
            <a:r>
              <a:rPr lang="en-US" sz="2400" i="1" dirty="0" smtClean="0"/>
              <a:t>creates value, increases customer’s              			willingness to pay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z="2400" smtClean="0"/>
              <a:t>4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724400"/>
            <a:ext cx="13049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414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and Emphasis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Horizontal</a:t>
            </a:r>
          </a:p>
          <a:p>
            <a:pPr lvl="1" fontAlgn="base"/>
            <a:r>
              <a:rPr lang="en-US" sz="2400" dirty="0"/>
              <a:t>offer a fully integrated systems of machines, molds, hot runners, and robots</a:t>
            </a:r>
          </a:p>
          <a:p>
            <a:pPr lvl="1" fontAlgn="base"/>
            <a:r>
              <a:rPr lang="en-US" sz="2400" dirty="0"/>
              <a:t>a supplier of complete factory solutions for the plastics industry</a:t>
            </a:r>
          </a:p>
          <a:p>
            <a:pPr fontAlgn="base"/>
            <a:r>
              <a:rPr lang="en-US" dirty="0"/>
              <a:t>Vertical</a:t>
            </a:r>
          </a:p>
          <a:p>
            <a:pPr lvl="1" fontAlgn="base"/>
            <a:r>
              <a:rPr lang="en-US" sz="2400" dirty="0"/>
              <a:t>sell and service exclusively via internal sales forces</a:t>
            </a:r>
          </a:p>
          <a:p>
            <a:pPr lvl="1" fontAlgn="base"/>
            <a:r>
              <a:rPr lang="en-US" sz="2400" dirty="0"/>
              <a:t>purchase components from outside vendors</a:t>
            </a:r>
          </a:p>
          <a:p>
            <a:pPr lvl="1" fontAlgn="base"/>
            <a:r>
              <a:rPr lang="en-US" sz="2400" dirty="0"/>
              <a:t>build Technical centers to provide local technical support and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 smtClean="0"/>
              <a:t>Geographical</a:t>
            </a:r>
            <a:endParaRPr lang="en-US" dirty="0"/>
          </a:p>
          <a:p>
            <a:pPr lvl="1" fontAlgn="base"/>
            <a:r>
              <a:rPr lang="en-US" sz="2400" dirty="0"/>
              <a:t>concentrate manufacturing, development, and support facilities on two campuses in Canada</a:t>
            </a:r>
          </a:p>
          <a:p>
            <a:pPr lvl="1" fontAlgn="base"/>
            <a:r>
              <a:rPr lang="en-US" sz="2400" dirty="0"/>
              <a:t>sell and service via internal sales force in 24 regional offices in 17 countries</a:t>
            </a:r>
          </a:p>
          <a:p>
            <a:pPr lvl="1" fontAlgn="base"/>
            <a:r>
              <a:rPr lang="en-US" sz="2400" dirty="0"/>
              <a:t>build Technical Centers across the world, a distribution center and spare parts shipping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and Competences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Policies about Resource and Competences develop a second set of means to achieve corporate purpose.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74233987"/>
              </p:ext>
            </p:extLst>
          </p:nvPr>
        </p:nvGraphicFramePr>
        <p:xfrm>
          <a:off x="228600" y="2834252"/>
          <a:ext cx="8305800" cy="3639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08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7886700" cy="994172"/>
          </a:xfrm>
        </p:spPr>
        <p:txBody>
          <a:bodyPr/>
          <a:lstStyle/>
          <a:p>
            <a:r>
              <a:rPr lang="en-US" dirty="0" smtClean="0"/>
              <a:t>A. Principal Policies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691862"/>
              </p:ext>
            </p:extLst>
          </p:nvPr>
        </p:nvGraphicFramePr>
        <p:xfrm>
          <a:off x="32359" y="677890"/>
          <a:ext cx="9264041" cy="62026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80970"/>
                <a:gridCol w="6983071"/>
              </a:tblGrid>
              <a:tr h="3585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Value Chain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Policies of Supporting Activities 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</a:tr>
              <a:tr h="8572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Firm Infrastructure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Ownership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Finance: Maintain modest debt 15%</a:t>
                      </a:r>
                      <a:r>
                        <a:rPr lang="en-US" sz="2000" baseline="0" dirty="0" smtClean="0"/>
                        <a:t> of total asset and have interest coverage ratio under control 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</a:tr>
              <a:tr h="3585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Human Resources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Focus on values</a:t>
                      </a:r>
                      <a:r>
                        <a:rPr lang="en-US" sz="2000" baseline="0" dirty="0" smtClean="0"/>
                        <a:t> (</a:t>
                      </a:r>
                      <a:r>
                        <a:rPr lang="en-US" sz="2000" baseline="0" dirty="0" err="1" smtClean="0"/>
                        <a:t>Schad’s</a:t>
                      </a:r>
                      <a:r>
                        <a:rPr lang="en-US" sz="2000" baseline="0" dirty="0" smtClean="0"/>
                        <a:t>) and employ according to it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</a:tr>
              <a:tr h="11201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Research</a:t>
                      </a:r>
                      <a:r>
                        <a:rPr lang="en-US" sz="2000" baseline="0" dirty="0" smtClean="0"/>
                        <a:t> and Development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Establish “Quick Series of Innovations”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Track the production methods and</a:t>
                      </a:r>
                      <a:r>
                        <a:rPr lang="en-US" sz="2000" baseline="0" dirty="0" smtClean="0"/>
                        <a:t> products of rivals closely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Outspend rivals and introduce newer model through the Advanced Manufacturing Center (AMC) </a:t>
                      </a:r>
                    </a:p>
                  </a:txBody>
                  <a:tcPr marL="68580" marR="68580" marT="34290" marB="34290"/>
                </a:tc>
              </a:tr>
              <a:tr h="5943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Procurement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Achieve economies</a:t>
                      </a:r>
                      <a:r>
                        <a:rPr lang="en-US" sz="2000" baseline="0" dirty="0" smtClean="0"/>
                        <a:t> of scale by utilizing suppliers in </a:t>
                      </a:r>
                      <a:r>
                        <a:rPr lang="en-US" sz="2000" dirty="0" smtClean="0"/>
                        <a:t>Bolton campus 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</a:tr>
              <a:tr h="190881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Operations </a:t>
                      </a:r>
                      <a:endParaRPr lang="en-US" sz="2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/>
                        <a:t>Sophisticated</a:t>
                      </a:r>
                      <a:r>
                        <a:rPr lang="en-US" sz="2000" baseline="0" dirty="0" smtClean="0"/>
                        <a:t> machines: Design and assemble customized machines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Smaller machines: Automate mold production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Produce 200-400 machines per year, 20 -60% lower than minimum efficient scale industry standard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aseline="0" dirty="0" smtClean="0"/>
                        <a:t>Involve engineers by utilizing geographically clustered facilities </a:t>
                      </a:r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4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A. Principal Policies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914412"/>
              </p:ext>
            </p:extLst>
          </p:nvPr>
        </p:nvGraphicFramePr>
        <p:xfrm>
          <a:off x="76200" y="914400"/>
          <a:ext cx="9067800" cy="5623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32652"/>
                <a:gridCol w="6835148"/>
              </a:tblGrid>
              <a:tr h="41244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Value Chain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Policies of Primary Activities</a:t>
                      </a:r>
                      <a:endParaRPr lang="en-US" sz="2400" dirty="0"/>
                    </a:p>
                  </a:txBody>
                  <a:tcPr marL="68580" marR="68580" marT="34290" marB="34290"/>
                </a:tc>
              </a:tr>
              <a:tr h="30861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Sales &amp; Marketing</a:t>
                      </a:r>
                      <a:endParaRPr lang="en-US" sz="2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aseline="0" dirty="0" smtClean="0"/>
                        <a:t>Pricing: Charge higher premium 20% ($200K) more than the rivals </a:t>
                      </a:r>
                      <a:endParaRPr lang="en-US" sz="2400" dirty="0" smtClean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Maintain current reputation for quality service by servicing through in-house employees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smtClean="0"/>
                        <a:t>Provide services to existing</a:t>
                      </a:r>
                      <a:r>
                        <a:rPr lang="en-US" sz="2400" baseline="0" dirty="0" smtClean="0"/>
                        <a:t> customers and consultation to the potential customers utilizing offices in different geographical region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/>
                        <a:t>Sell</a:t>
                      </a:r>
                      <a:r>
                        <a:rPr lang="en-US" sz="2400" baseline="0" dirty="0" smtClean="0"/>
                        <a:t> through in-house sales representatives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aseline="0" dirty="0" smtClean="0"/>
                        <a:t>Integrate sales and service: Have sales and service people report to regional manager not top management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2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E5EB8E0-2591-41F9-9DCF-7ADEDA23A1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2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2297</TotalTime>
  <Words>1160</Words>
  <Application>Microsoft Office PowerPoint</Application>
  <PresentationFormat>On-screen Show (4:3)</PresentationFormat>
  <Paragraphs>242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Calibri</vt:lpstr>
      <vt:lpstr>Century Schoolbook</vt:lpstr>
      <vt:lpstr>Wingdings</vt:lpstr>
      <vt:lpstr>Wingdings 2</vt:lpstr>
      <vt:lpstr>Oriel</vt:lpstr>
      <vt:lpstr>Husky Injection Molding Systems</vt:lpstr>
      <vt:lpstr>Agenda</vt:lpstr>
      <vt:lpstr>Non-economic Purposes of Husky</vt:lpstr>
      <vt:lpstr>Economic Purposes of Husky</vt:lpstr>
      <vt:lpstr>Scope and Emphasis</vt:lpstr>
      <vt:lpstr>PowerPoint Presentation</vt:lpstr>
      <vt:lpstr>Resource and Competences </vt:lpstr>
      <vt:lpstr>A. Principal Policies</vt:lpstr>
      <vt:lpstr>A. Principal Policies</vt:lpstr>
      <vt:lpstr>A. Principal Policies: Resources &amp; Competences</vt:lpstr>
      <vt:lpstr>B. Sustainable Resources</vt:lpstr>
      <vt:lpstr>B. Sustainable Resources: Strengths and Weaknesses compared to the competitors </vt:lpstr>
      <vt:lpstr>C. Sustainable Competitive Advantage</vt:lpstr>
      <vt:lpstr>Tradition of Husky in the early 1990s</vt:lpstr>
      <vt:lpstr>Tradition of Husky in the early 1990s</vt:lpstr>
      <vt:lpstr>Organization of Husky in 1990s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Policies that Built Netflix Tradition</dc:title>
  <dc:creator>Amanda</dc:creator>
  <cp:lastModifiedBy>MainPC</cp:lastModifiedBy>
  <cp:revision>183</cp:revision>
  <dcterms:created xsi:type="dcterms:W3CDTF">2014-01-30T17:32:10Z</dcterms:created>
  <dcterms:modified xsi:type="dcterms:W3CDTF">2014-03-04T11:29:13Z</dcterms:modified>
</cp:coreProperties>
</file>