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5"/>
  </p:handoutMasterIdLst>
  <p:sldIdLst>
    <p:sldId id="256" r:id="rId2"/>
    <p:sldId id="268" r:id="rId3"/>
    <p:sldId id="257" r:id="rId4"/>
    <p:sldId id="264" r:id="rId5"/>
    <p:sldId id="265" r:id="rId6"/>
    <p:sldId id="267" r:id="rId7"/>
    <p:sldId id="262" r:id="rId8"/>
    <p:sldId id="258" r:id="rId9"/>
    <p:sldId id="261" r:id="rId10"/>
    <p:sldId id="266" r:id="rId11"/>
    <p:sldId id="259" r:id="rId12"/>
    <p:sldId id="260" r:id="rId13"/>
    <p:sldId id="263" r:id="rId14"/>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39" autoAdjust="0"/>
    <p:restoredTop sz="88974" autoAdjust="0"/>
  </p:normalViewPr>
  <p:slideViewPr>
    <p:cSldViewPr>
      <p:cViewPr>
        <p:scale>
          <a:sx n="48" d="100"/>
          <a:sy n="48" d="100"/>
        </p:scale>
        <p:origin x="-1152" y="-6"/>
      </p:cViewPr>
      <p:guideLst>
        <p:guide orient="horz" pos="2160"/>
        <p:guide pos="2880"/>
      </p:guideLst>
    </p:cSldViewPr>
  </p:slideViewPr>
  <p:notesTextViewPr>
    <p:cViewPr>
      <p:scale>
        <a:sx n="1" d="1"/>
        <a:sy n="1" d="1"/>
      </p:scale>
      <p:origin x="0" y="0"/>
    </p:cViewPr>
  </p:notesTextViewPr>
  <p:sorterViewPr>
    <p:cViewPr>
      <p:scale>
        <a:sx n="114" d="100"/>
        <a:sy n="114" d="100"/>
      </p:scale>
      <p:origin x="0" y="316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05200386-A0D5-43FB-AAE1-F28883C01026}" type="datetimeFigureOut">
              <a:rPr lang="en-US" smtClean="0"/>
              <a:pPr/>
              <a:t>5/2/2012</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8B6455E6-B524-411E-A84F-9A936B75092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0219E2D-396B-49A5-9343-B132946173D2}" type="datetimeFigureOut">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345E2-083F-446D-9718-D99C70839440}"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219E2D-396B-49A5-9343-B132946173D2}" type="datetimeFigureOut">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219E2D-396B-49A5-9343-B132946173D2}" type="datetimeFigureOut">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0219E2D-396B-49A5-9343-B132946173D2}" type="datetimeFigureOut">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345E2-083F-446D-9718-D99C70839440}"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219E2D-396B-49A5-9343-B132946173D2}" type="datetimeFigureOut">
              <a:rPr lang="en-US" smtClean="0"/>
              <a:pPr/>
              <a:t>5/2/2012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0219E2D-396B-49A5-9343-B132946173D2}" type="datetimeFigureOut">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345E2-083F-446D-9718-D99C70839440}"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0219E2D-396B-49A5-9343-B132946173D2}" type="datetimeFigureOut">
              <a:rPr lang="en-US" smtClean="0"/>
              <a:pPr/>
              <a:t>5/2/2012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4345E2-083F-446D-9718-D99C70839440}"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0219E2D-396B-49A5-9343-B132946173D2}" type="datetimeFigureOut">
              <a:rPr lang="en-US" smtClean="0"/>
              <a:pPr/>
              <a:t>5/2/2012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219E2D-396B-49A5-9343-B132946173D2}" type="datetimeFigureOut">
              <a:rPr lang="en-US" smtClean="0"/>
              <a:pPr/>
              <a:t>5/2/2012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19E2D-396B-49A5-9343-B132946173D2}" type="datetimeFigureOut">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345E2-083F-446D-9718-D99C7083944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19E2D-396B-49A5-9343-B132946173D2}" type="datetimeFigureOut">
              <a:rPr lang="en-US" smtClean="0"/>
              <a:pPr/>
              <a:t>5/2/2012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345E2-083F-446D-9718-D99C70839440}"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0219E2D-396B-49A5-9343-B132946173D2}" type="datetimeFigureOut">
              <a:rPr lang="en-US" smtClean="0"/>
              <a:pPr/>
              <a:t>5/2/2012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A4345E2-083F-446D-9718-D99C708394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4927716"/>
            <a:ext cx="6527205" cy="882119"/>
          </a:xfrm>
        </p:spPr>
        <p:txBody>
          <a:bodyPr/>
          <a:lstStyle/>
          <a:p>
            <a:r>
              <a:rPr lang="en-US" dirty="0" smtClean="0"/>
              <a:t>			</a:t>
            </a:r>
            <a:r>
              <a:rPr lang="en-US" sz="2400" dirty="0" smtClean="0"/>
              <a:t>	By Frances </a:t>
            </a:r>
            <a:r>
              <a:rPr lang="en-US" sz="2400" dirty="0" err="1" smtClean="0"/>
              <a:t>Venuti</a:t>
            </a:r>
            <a:endParaRPr lang="en-US" sz="2400" dirty="0"/>
          </a:p>
        </p:txBody>
      </p:sp>
      <p:sp>
        <p:nvSpPr>
          <p:cNvPr id="2" name="Title 1"/>
          <p:cNvSpPr>
            <a:spLocks noGrp="1"/>
          </p:cNvSpPr>
          <p:nvPr>
            <p:ph type="ctrTitle"/>
          </p:nvPr>
        </p:nvSpPr>
        <p:spPr>
          <a:xfrm>
            <a:off x="914400" y="1600200"/>
            <a:ext cx="7175351" cy="2133600"/>
          </a:xfrm>
          <a:effectLst/>
        </p:spPr>
        <p:txBody>
          <a:bodyPr/>
          <a:lstStyle/>
          <a:p>
            <a:r>
              <a:rPr lang="en-US" sz="7200" dirty="0" smtClean="0"/>
              <a:t>Music Therapy </a:t>
            </a:r>
            <a:r>
              <a:rPr lang="en-US" dirty="0" smtClean="0"/>
              <a:t/>
            </a:r>
            <a:br>
              <a:rPr lang="en-US" dirty="0" smtClean="0"/>
            </a:br>
            <a:r>
              <a:rPr lang="en-US" dirty="0" smtClean="0"/>
              <a:t>And </a:t>
            </a:r>
            <a:r>
              <a:rPr lang="en-US" smtClean="0"/>
              <a:t>All Its </a:t>
            </a:r>
            <a:r>
              <a:rPr lang="en-US" dirty="0" smtClean="0"/>
              <a:t>Benefits </a:t>
            </a:r>
            <a:endParaRPr lang="en-US" dirty="0"/>
          </a:p>
        </p:txBody>
      </p:sp>
      <p:sp>
        <p:nvSpPr>
          <p:cNvPr id="4" name="Music"/>
          <p:cNvSpPr>
            <a:spLocks noEditPoints="1" noChangeArrowheads="1"/>
          </p:cNvSpPr>
          <p:nvPr/>
        </p:nvSpPr>
        <p:spPr bwMode="auto">
          <a:xfrm>
            <a:off x="2514600" y="4992538"/>
            <a:ext cx="904875" cy="7524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chemeClr val="tx2">
              <a:lumMod val="75000"/>
            </a:schemeClr>
          </a:solidFill>
          <a:ln w="9525">
            <a:solidFill>
              <a:schemeClr val="accent6">
                <a:lumMod val="40000"/>
                <a:lumOff val="60000"/>
              </a:schemeClr>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solidFill>
                <a:schemeClr val="accent1">
                  <a:lumMod val="40000"/>
                  <a:lumOff val="60000"/>
                </a:schemeClr>
              </a:solidFill>
              <a:effectLst>
                <a:outerShdw blurRad="25500" dist="23000" dir="7020000" algn="tl">
                  <a:srgbClr val="000000">
                    <a:alpha val="50000"/>
                  </a:srgbClr>
                </a:outerShdw>
              </a:effectLst>
            </a:endParaRPr>
          </a:p>
        </p:txBody>
      </p:sp>
      <p:sp>
        <p:nvSpPr>
          <p:cNvPr id="7" name="Music"/>
          <p:cNvSpPr>
            <a:spLocks noEditPoints="1" noChangeArrowheads="1"/>
          </p:cNvSpPr>
          <p:nvPr/>
        </p:nvSpPr>
        <p:spPr bwMode="auto">
          <a:xfrm>
            <a:off x="1121735" y="4240063"/>
            <a:ext cx="904875" cy="752475"/>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chemeClr val="tx2">
              <a:lumMod val="75000"/>
            </a:schemeClr>
          </a:solidFill>
          <a:ln w="9525">
            <a:solidFill>
              <a:schemeClr val="accent6">
                <a:lumMod val="40000"/>
                <a:lumOff val="60000"/>
              </a:schemeClr>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solidFill>
                <a:schemeClr val="accent1">
                  <a:lumMod val="40000"/>
                  <a:lumOff val="60000"/>
                </a:schemeClr>
              </a:solidFill>
              <a:effectLst>
                <a:outerShdw blurRad="25500" dist="23000" dir="7020000" algn="tl">
                  <a:srgbClr val="000000">
                    <a:alpha val="50000"/>
                  </a:srgbClr>
                </a:outerShdw>
              </a:effectLst>
            </a:endParaRPr>
          </a:p>
        </p:txBody>
      </p:sp>
    </p:spTree>
    <p:extLst>
      <p:ext uri="{BB962C8B-B14F-4D97-AF65-F5344CB8AC3E}">
        <p14:creationId xmlns="" xmlns:p14="http://schemas.microsoft.com/office/powerpoint/2010/main" val="42161107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023" y="228600"/>
            <a:ext cx="10349023" cy="1045535"/>
          </a:xfrm>
        </p:spPr>
        <p:txBody>
          <a:bodyPr/>
          <a:lstStyle/>
          <a:p>
            <a:r>
              <a:rPr lang="en-US" sz="4000" dirty="0" smtClean="0"/>
              <a:t>Music Therapy And Sleep Promotion</a:t>
            </a:r>
            <a:endParaRPr lang="en-US" sz="4000" dirty="0"/>
          </a:p>
        </p:txBody>
      </p:sp>
      <p:sp>
        <p:nvSpPr>
          <p:cNvPr id="3" name="Content Placeholder 2"/>
          <p:cNvSpPr>
            <a:spLocks noGrp="1"/>
          </p:cNvSpPr>
          <p:nvPr>
            <p:ph sz="quarter" idx="13"/>
          </p:nvPr>
        </p:nvSpPr>
        <p:spPr>
          <a:xfrm>
            <a:off x="304800" y="1258185"/>
            <a:ext cx="8305800" cy="4782617"/>
          </a:xfrm>
        </p:spPr>
        <p:txBody>
          <a:bodyPr>
            <a:normAutofit fontScale="92500" lnSpcReduction="10000"/>
          </a:bodyPr>
          <a:lstStyle/>
          <a:p>
            <a:pPr algn="ctr"/>
            <a:r>
              <a:rPr lang="en-US" sz="2400" dirty="0"/>
              <a:t>Music is one of the </a:t>
            </a:r>
            <a:r>
              <a:rPr lang="en-US" sz="2400" dirty="0" smtClean="0"/>
              <a:t>most commonly used </a:t>
            </a:r>
            <a:r>
              <a:rPr lang="en-US" sz="2400" dirty="0"/>
              <a:t>self-help strategies to </a:t>
            </a:r>
            <a:r>
              <a:rPr lang="en-US" sz="2400" dirty="0" smtClean="0"/>
              <a:t>promote sleep. It is a safe and cheap intervention which may be useful in treating sleep disorders in various populations.  </a:t>
            </a:r>
          </a:p>
          <a:p>
            <a:pPr marL="45720" indent="0" algn="ctr">
              <a:buNone/>
            </a:pPr>
            <a:endParaRPr lang="en-US" sz="2400" dirty="0" smtClean="0"/>
          </a:p>
          <a:p>
            <a:pPr algn="ctr">
              <a:spcBef>
                <a:spcPts val="0"/>
              </a:spcBef>
              <a:spcAft>
                <a:spcPts val="0"/>
              </a:spcAft>
            </a:pPr>
            <a:r>
              <a:rPr lang="en-US" sz="2400" dirty="0"/>
              <a:t>The results of </a:t>
            </a:r>
            <a:r>
              <a:rPr lang="en-US" sz="2400" dirty="0" smtClean="0"/>
              <a:t>the review</a:t>
            </a:r>
            <a:r>
              <a:rPr lang="en-US" sz="2400" dirty="0"/>
              <a:t> </a:t>
            </a:r>
            <a:r>
              <a:rPr lang="en-US" sz="2400" dirty="0" smtClean="0"/>
              <a:t>done by </a:t>
            </a:r>
            <a:r>
              <a:rPr lang="en-US" sz="2400" dirty="0"/>
              <a:t>D</a:t>
            </a:r>
            <a:r>
              <a:rPr lang="en-US" sz="2400" dirty="0" smtClean="0"/>
              <a:t>e </a:t>
            </a:r>
            <a:r>
              <a:rPr lang="en-US" sz="2400" dirty="0" err="1" smtClean="0"/>
              <a:t>Niet</a:t>
            </a:r>
            <a:r>
              <a:rPr lang="en-US" sz="2400" dirty="0" smtClean="0"/>
              <a:t> et al. (2009) was </a:t>
            </a:r>
            <a:r>
              <a:rPr lang="en-US" sz="2400" dirty="0"/>
              <a:t>based on five </a:t>
            </a:r>
            <a:r>
              <a:rPr lang="en-US" sz="2400" dirty="0" smtClean="0"/>
              <a:t>random control trial studies and showed </a:t>
            </a:r>
            <a:r>
              <a:rPr lang="en-US" sz="2400" dirty="0"/>
              <a:t>that </a:t>
            </a:r>
            <a:r>
              <a:rPr lang="en-US" sz="2400" dirty="0" smtClean="0"/>
              <a:t>“music-assisted </a:t>
            </a:r>
            <a:r>
              <a:rPr lang="en-US" sz="2400" dirty="0"/>
              <a:t>relaxation is an effective </a:t>
            </a:r>
            <a:r>
              <a:rPr lang="en-US" sz="2400" dirty="0" smtClean="0"/>
              <a:t>aid for </a:t>
            </a:r>
            <a:r>
              <a:rPr lang="en-US" sz="2400" dirty="0"/>
              <a:t>improving sleep quality in patients with various </a:t>
            </a:r>
            <a:r>
              <a:rPr lang="en-US" sz="2400" dirty="0" smtClean="0"/>
              <a:t>conditions” (p. 1361).</a:t>
            </a:r>
          </a:p>
          <a:p>
            <a:pPr marL="45720" indent="0" algn="ctr">
              <a:spcBef>
                <a:spcPts val="0"/>
              </a:spcBef>
              <a:spcAft>
                <a:spcPts val="0"/>
              </a:spcAft>
              <a:buNone/>
            </a:pPr>
            <a:endParaRPr lang="en-US" sz="2400" dirty="0"/>
          </a:p>
          <a:p>
            <a:pPr algn="ctr"/>
            <a:r>
              <a:rPr lang="en-US" sz="2400" dirty="0"/>
              <a:t>In </a:t>
            </a:r>
            <a:r>
              <a:rPr lang="en-US" sz="2400" dirty="0" smtClean="0"/>
              <a:t>an uncontrolled </a:t>
            </a:r>
            <a:r>
              <a:rPr lang="en-US" sz="2400" dirty="0"/>
              <a:t>trial, music was used </a:t>
            </a:r>
            <a:r>
              <a:rPr lang="en-US" sz="2400" dirty="0" smtClean="0"/>
              <a:t>to “alleviate </a:t>
            </a:r>
            <a:r>
              <a:rPr lang="en-US" sz="2400" dirty="0"/>
              <a:t>insomnia in 52 elderly women with </a:t>
            </a:r>
            <a:r>
              <a:rPr lang="en-US" sz="2400" dirty="0" smtClean="0"/>
              <a:t>sleep disorders. </a:t>
            </a:r>
            <a:r>
              <a:rPr lang="en-US" sz="2400" dirty="0"/>
              <a:t>The music, which was selected by </a:t>
            </a:r>
            <a:r>
              <a:rPr lang="en-US" sz="2400" dirty="0" smtClean="0"/>
              <a:t>the subjects </a:t>
            </a:r>
            <a:r>
              <a:rPr lang="en-US" sz="2400" dirty="0"/>
              <a:t>themselves, was reported to </a:t>
            </a:r>
            <a:r>
              <a:rPr lang="en-US" sz="2400" dirty="0" smtClean="0"/>
              <a:t>significantly decrease </a:t>
            </a:r>
            <a:r>
              <a:rPr lang="en-US" sz="2400" dirty="0"/>
              <a:t>sleep latency and decrease </a:t>
            </a:r>
            <a:r>
              <a:rPr lang="en-US" sz="2400" dirty="0" smtClean="0"/>
              <a:t>nighttime awakenings” (</a:t>
            </a:r>
            <a:r>
              <a:rPr lang="en-US" sz="2400" dirty="0" err="1" smtClean="0"/>
              <a:t>Cherniack</a:t>
            </a:r>
            <a:r>
              <a:rPr lang="en-US" sz="2400" dirty="0" smtClean="0"/>
              <a:t>, 2005, p. 23). </a:t>
            </a:r>
            <a:endParaRPr lang="en-US" sz="2400" dirty="0"/>
          </a:p>
          <a:p>
            <a:pPr>
              <a:spcBef>
                <a:spcPts val="0"/>
              </a:spcBef>
              <a:spcAft>
                <a:spcPts val="0"/>
              </a:spcAft>
            </a:pPr>
            <a:endParaRPr lang="en-US" dirty="0" smtClean="0"/>
          </a:p>
          <a:p>
            <a:endParaRPr lang="en-US" dirty="0"/>
          </a:p>
        </p:txBody>
      </p:sp>
      <p:pic>
        <p:nvPicPr>
          <p:cNvPr id="7170" name="Picture 2" descr="C:\Users\Frances\AppData\Local\Microsoft\Windows\Temporary Internet Files\Content.IE5\6C4CF3T5\MC900360720[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934200" y="5715000"/>
            <a:ext cx="1924812" cy="826618"/>
          </a:xfrm>
          <a:prstGeom prst="rect">
            <a:avLst/>
          </a:prstGeom>
          <a:noFill/>
          <a:extLst>
            <a:ext uri="{909E8E84-426E-40DD-AFC4-6F175D3DCCD1}">
              <a14:hiddenFill xmlns="" xmlns:a14="http://schemas.microsoft.com/office/drawing/2010/main">
                <a:solidFill>
                  <a:srgbClr val="FFFFFF"/>
                </a:solidFill>
              </a14:hiddenFill>
            </a:ext>
          </a:extLst>
        </p:spPr>
      </p:pic>
      <p:pic>
        <p:nvPicPr>
          <p:cNvPr id="7171" name="Picture 3" descr="C:\Users\Frances\AppData\Local\Microsoft\Windows\Temporary Internet Files\Content.IE5\G4AHX83F\MC900338126[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5949" y="5677786"/>
            <a:ext cx="1894637" cy="72603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08128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892363" cy="1143000"/>
          </a:xfrm>
        </p:spPr>
        <p:txBody>
          <a:bodyPr>
            <a:normAutofit fontScale="90000"/>
          </a:bodyPr>
          <a:lstStyle/>
          <a:p>
            <a:r>
              <a:rPr lang="en-US" dirty="0" smtClean="0"/>
              <a:t>Music Therapy And Pain Control</a:t>
            </a:r>
            <a:endParaRPr lang="en-US" dirty="0"/>
          </a:p>
        </p:txBody>
      </p:sp>
      <p:sp>
        <p:nvSpPr>
          <p:cNvPr id="3" name="Content Placeholder 2"/>
          <p:cNvSpPr>
            <a:spLocks noGrp="1"/>
          </p:cNvSpPr>
          <p:nvPr>
            <p:ph sz="quarter" idx="13"/>
          </p:nvPr>
        </p:nvSpPr>
        <p:spPr>
          <a:xfrm>
            <a:off x="202259" y="1066800"/>
            <a:ext cx="8484541" cy="5791199"/>
          </a:xfrm>
        </p:spPr>
        <p:txBody>
          <a:bodyPr>
            <a:normAutofit fontScale="55000" lnSpcReduction="20000"/>
          </a:bodyPr>
          <a:lstStyle/>
          <a:p>
            <a:pPr algn="ctr">
              <a:spcBef>
                <a:spcPts val="0"/>
              </a:spcBef>
              <a:spcAft>
                <a:spcPts val="0"/>
              </a:spcAft>
            </a:pPr>
            <a:r>
              <a:rPr lang="en-US" sz="3300" dirty="0" smtClean="0"/>
              <a:t>Music has proven effective in reducing pain associated with a variety of procedures, including, “debridement, laceration repair, lumbar punctures, insertion of intravenous lines, immunizations, and dental procedures”  (Kemper &amp; </a:t>
            </a:r>
            <a:r>
              <a:rPr lang="en-US" sz="3300" dirty="0" err="1" smtClean="0"/>
              <a:t>Danhauer</a:t>
            </a:r>
            <a:r>
              <a:rPr lang="en-US" sz="3300" dirty="0" smtClean="0"/>
              <a:t>, 2005, p. 285).  </a:t>
            </a:r>
          </a:p>
          <a:p>
            <a:pPr algn="ctr">
              <a:spcBef>
                <a:spcPts val="0"/>
              </a:spcBef>
              <a:spcAft>
                <a:spcPts val="0"/>
              </a:spcAft>
            </a:pPr>
            <a:endParaRPr lang="en-US" sz="3300" dirty="0" smtClean="0"/>
          </a:p>
          <a:p>
            <a:pPr algn="ctr"/>
            <a:r>
              <a:rPr lang="en-US" sz="3300" dirty="0" smtClean="0"/>
              <a:t>People who listen to music have lower pain levels, less physician-administered sedation, and shorter examination time.  “Music also decrease patients' perceptions of and responses to pain during labor” (Kemper &amp; </a:t>
            </a:r>
            <a:r>
              <a:rPr lang="en-US" sz="3300" dirty="0" err="1" smtClean="0"/>
              <a:t>Danhauer</a:t>
            </a:r>
            <a:r>
              <a:rPr lang="en-US" sz="3300" dirty="0" smtClean="0"/>
              <a:t>, 2005, p. 285). </a:t>
            </a:r>
          </a:p>
          <a:p>
            <a:pPr algn="ctr"/>
            <a:endParaRPr lang="en-US" sz="3300" dirty="0" smtClean="0"/>
          </a:p>
          <a:p>
            <a:pPr algn="ctr"/>
            <a:r>
              <a:rPr lang="en-US" sz="3300" dirty="0" smtClean="0"/>
              <a:t>The Cleveland Clinic Foundation studied music therapy using a randomized trial involving 130 patients.  They found that...</a:t>
            </a:r>
          </a:p>
          <a:p>
            <a:pPr algn="ctr">
              <a:lnSpc>
                <a:spcPct val="120000"/>
              </a:lnSpc>
              <a:spcBef>
                <a:spcPts val="0"/>
              </a:spcBef>
              <a:spcAft>
                <a:spcPts val="0"/>
              </a:spcAft>
            </a:pPr>
            <a:r>
              <a:rPr lang="en-US" sz="3300" dirty="0" smtClean="0"/>
              <a:t>The experimental  group, who had received routine </a:t>
            </a:r>
            <a:r>
              <a:rPr lang="en-US" sz="3300" dirty="0" err="1" smtClean="0"/>
              <a:t>perioperative</a:t>
            </a:r>
            <a:r>
              <a:rPr lang="en-US" sz="3300" dirty="0" smtClean="0"/>
              <a:t> care as well as listened to music before, during, and after surgery “had significantly lower total analgesic requirements than the control group and had considerably less pain and anxiety on all postoperative days” (</a:t>
            </a:r>
            <a:r>
              <a:rPr lang="en-US" sz="3300" dirty="0" err="1" smtClean="0"/>
              <a:t>Lally</a:t>
            </a:r>
            <a:r>
              <a:rPr lang="en-US" sz="3300" dirty="0" smtClean="0"/>
              <a:t>, 2007, p. 10).</a:t>
            </a:r>
            <a:br>
              <a:rPr lang="en-US" sz="3300" dirty="0" smtClean="0"/>
            </a:br>
            <a:endParaRPr lang="en-US" sz="3300" dirty="0" smtClean="0"/>
          </a:p>
          <a:p>
            <a:pPr algn="ctr">
              <a:lnSpc>
                <a:spcPct val="120000"/>
              </a:lnSpc>
              <a:spcBef>
                <a:spcPts val="0"/>
              </a:spcBef>
              <a:spcAft>
                <a:spcPts val="0"/>
              </a:spcAft>
            </a:pPr>
            <a:r>
              <a:rPr lang="en-US" sz="3300" dirty="0" smtClean="0"/>
              <a:t>A study done on 97 individuals undergoing same day surgery  </a:t>
            </a:r>
          </a:p>
          <a:p>
            <a:pPr algn="ctr">
              <a:lnSpc>
                <a:spcPct val="120000"/>
              </a:lnSpc>
              <a:spcBef>
                <a:spcPts val="0"/>
              </a:spcBef>
              <a:spcAft>
                <a:spcPts val="0"/>
              </a:spcAft>
              <a:buNone/>
            </a:pPr>
            <a:r>
              <a:rPr lang="en-US" sz="3300" dirty="0" smtClean="0"/>
              <a:t>      at a large Veterans Administration hospital concluded that…</a:t>
            </a:r>
          </a:p>
          <a:p>
            <a:pPr marL="45720" indent="0" algn="ctr">
              <a:lnSpc>
                <a:spcPct val="120000"/>
              </a:lnSpc>
              <a:spcBef>
                <a:spcPts val="0"/>
              </a:spcBef>
              <a:spcAft>
                <a:spcPts val="0"/>
              </a:spcAft>
              <a:buNone/>
            </a:pPr>
            <a:r>
              <a:rPr lang="en-US" sz="3300" dirty="0" smtClean="0"/>
              <a:t>  “The experimental group, who listened to music in the</a:t>
            </a:r>
          </a:p>
          <a:p>
            <a:pPr marL="45720" indent="0" algn="ctr">
              <a:lnSpc>
                <a:spcPct val="120000"/>
              </a:lnSpc>
              <a:spcBef>
                <a:spcPts val="0"/>
              </a:spcBef>
              <a:spcAft>
                <a:spcPts val="0"/>
              </a:spcAft>
              <a:buNone/>
            </a:pPr>
            <a:r>
              <a:rPr lang="en-US" sz="3300" dirty="0" smtClean="0"/>
              <a:t>  PACU, showed a significant reduction in pain from </a:t>
            </a:r>
          </a:p>
          <a:p>
            <a:pPr marL="45720" indent="0" algn="ctr">
              <a:lnSpc>
                <a:spcPct val="120000"/>
              </a:lnSpc>
              <a:spcBef>
                <a:spcPts val="0"/>
              </a:spcBef>
              <a:spcAft>
                <a:spcPts val="0"/>
              </a:spcAft>
              <a:buNone/>
            </a:pPr>
            <a:r>
              <a:rPr lang="en-US" sz="3300" dirty="0" smtClean="0"/>
              <a:t>PACU admission to discharge” (Lucas, 2004, p. 9).  </a:t>
            </a:r>
          </a:p>
          <a:p>
            <a:endParaRPr lang="en-US" dirty="0"/>
          </a:p>
        </p:txBody>
      </p:sp>
      <p:pic>
        <p:nvPicPr>
          <p:cNvPr id="5122" name="Picture 2" descr="C:\Users\Frances\AppData\Local\Microsoft\Windows\Temporary Internet Files\Content.IE5\G4AHX83F\MC900232049[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716149" y="5419180"/>
            <a:ext cx="1234289" cy="1351061"/>
          </a:xfrm>
          <a:prstGeom prst="rect">
            <a:avLst/>
          </a:prstGeom>
          <a:noFill/>
          <a:extLst>
            <a:ext uri="{909E8E84-426E-40DD-AFC4-6F175D3DCCD1}">
              <a14:hiddenFill xmlns="" xmlns:a14="http://schemas.microsoft.com/office/drawing/2010/main">
                <a:solidFill>
                  <a:srgbClr val="FFFFFF"/>
                </a:solidFill>
              </a14:hiddenFill>
            </a:ext>
          </a:extLst>
        </p:spPr>
      </p:pic>
      <p:pic>
        <p:nvPicPr>
          <p:cNvPr id="5123" name="Picture 3" descr="C:\Users\Frances\AppData\Local\Microsoft\Windows\Temporary Internet Files\Content.IE5\5Y59GB0N\MC900383328[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5488251"/>
            <a:ext cx="1502262" cy="136974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92335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9982200" cy="1143000"/>
          </a:xfrm>
        </p:spPr>
        <p:txBody>
          <a:bodyPr>
            <a:normAutofit/>
          </a:bodyPr>
          <a:lstStyle/>
          <a:p>
            <a:pPr algn="ctr"/>
            <a:r>
              <a:rPr lang="en-US" sz="3900" dirty="0" smtClean="0"/>
              <a:t>Music Therapy And Promoting Healing </a:t>
            </a:r>
            <a:endParaRPr lang="en-US" sz="3900" dirty="0"/>
          </a:p>
        </p:txBody>
      </p:sp>
      <p:sp>
        <p:nvSpPr>
          <p:cNvPr id="3" name="Content Placeholder 2"/>
          <p:cNvSpPr>
            <a:spLocks noGrp="1"/>
          </p:cNvSpPr>
          <p:nvPr>
            <p:ph sz="quarter" idx="13"/>
          </p:nvPr>
        </p:nvSpPr>
        <p:spPr>
          <a:xfrm>
            <a:off x="762000" y="1066800"/>
            <a:ext cx="7086600" cy="5181600"/>
          </a:xfrm>
        </p:spPr>
        <p:txBody>
          <a:bodyPr>
            <a:normAutofit/>
          </a:bodyPr>
          <a:lstStyle/>
          <a:p>
            <a:pPr algn="ctr"/>
            <a:r>
              <a:rPr lang="en-US" dirty="0" smtClean="0"/>
              <a:t>By reducing anxiety and stress levels and by promoting sleep and pain control, music therapy overall enhances the healing process.</a:t>
            </a:r>
          </a:p>
          <a:p>
            <a:pPr marL="45720" indent="0" algn="ctr">
              <a:buNone/>
            </a:pPr>
            <a:r>
              <a:rPr lang="en-US" dirty="0" smtClean="0"/>
              <a:t> </a:t>
            </a:r>
          </a:p>
          <a:p>
            <a:pPr algn="ctr"/>
            <a:r>
              <a:rPr lang="en-US" dirty="0" smtClean="0"/>
              <a:t>Factors like adequate sleep and stress control heavily effect a person’s health and how quickly that person is able to recuperate from being sick or injured.  </a:t>
            </a:r>
          </a:p>
          <a:p>
            <a:endParaRPr lang="en-US" dirty="0" smtClean="0"/>
          </a:p>
          <a:p>
            <a:pPr algn="ctr"/>
            <a:r>
              <a:rPr lang="en-US" dirty="0" smtClean="0"/>
              <a:t>Music therapy is an inexpensive intervention that can be implemented in various populations and to people with a variety of conditions.  </a:t>
            </a:r>
            <a:endParaRPr lang="en-US" dirty="0"/>
          </a:p>
          <a:p>
            <a:pPr marL="45720" indent="0">
              <a:buNone/>
            </a:pPr>
            <a:endParaRPr lang="en-US" dirty="0" smtClean="0"/>
          </a:p>
        </p:txBody>
      </p:sp>
      <p:pic>
        <p:nvPicPr>
          <p:cNvPr id="7" name="Picture 3" descr="C:\Users\Frances\AppData\Local\Microsoft\Windows\Temporary Internet Files\Content.IE5\S1VGOWYH\MC900446070[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8600" y="4834980"/>
            <a:ext cx="847954" cy="1600262"/>
          </a:xfrm>
          <a:prstGeom prst="rect">
            <a:avLst/>
          </a:prstGeom>
          <a:noFill/>
          <a:extLst>
            <a:ext uri="{909E8E84-426E-40DD-AFC4-6F175D3DCCD1}">
              <a14:hiddenFill xmlns="" xmlns:a14="http://schemas.microsoft.com/office/drawing/2010/main">
                <a:solidFill>
                  <a:srgbClr val="FFFFFF"/>
                </a:solidFill>
              </a14:hiddenFill>
            </a:ext>
          </a:extLst>
        </p:spPr>
      </p:pic>
      <p:pic>
        <p:nvPicPr>
          <p:cNvPr id="3076" name="Picture 4" descr="C:\Users\Frances\AppData\Local\Microsoft\Windows\Temporary Internet Files\Content.IE5\6C4CF3T5\MC900445510[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98919" y="4834981"/>
            <a:ext cx="1645082" cy="160026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397541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626"/>
            <a:ext cx="6512511" cy="1143000"/>
          </a:xfrm>
        </p:spPr>
        <p:txBody>
          <a:bodyPr/>
          <a:lstStyle/>
          <a:p>
            <a:pPr algn="ctr"/>
            <a:r>
              <a:rPr lang="en-US" dirty="0" smtClean="0"/>
              <a:t>References</a:t>
            </a:r>
            <a:endParaRPr lang="en-US" dirty="0"/>
          </a:p>
        </p:txBody>
      </p:sp>
      <p:sp>
        <p:nvSpPr>
          <p:cNvPr id="3" name="Content Placeholder 2"/>
          <p:cNvSpPr>
            <a:spLocks noGrp="1"/>
          </p:cNvSpPr>
          <p:nvPr>
            <p:ph sz="quarter" idx="13"/>
          </p:nvPr>
        </p:nvSpPr>
        <p:spPr>
          <a:xfrm>
            <a:off x="0" y="1524000"/>
            <a:ext cx="8991600" cy="5334000"/>
          </a:xfrm>
        </p:spPr>
        <p:txBody>
          <a:bodyPr>
            <a:noAutofit/>
          </a:bodyPr>
          <a:lstStyle/>
          <a:p>
            <a:r>
              <a:rPr lang="en-US" sz="1400" dirty="0" err="1" smtClean="0"/>
              <a:t>Cherniack</a:t>
            </a:r>
            <a:r>
              <a:rPr lang="en-US" sz="1400" dirty="0" smtClean="0"/>
              <a:t>, E. (2006). The use of alternative medicine for the treatment of insomnia in the elderly. </a:t>
            </a:r>
          </a:p>
          <a:p>
            <a:pPr>
              <a:buNone/>
            </a:pPr>
            <a:r>
              <a:rPr lang="en-US" sz="1400" i="1" dirty="0" smtClean="0"/>
              <a:t>		</a:t>
            </a:r>
            <a:r>
              <a:rPr lang="en-US" sz="1400" i="1" dirty="0" err="1" smtClean="0"/>
              <a:t>Psychogeriatrics</a:t>
            </a:r>
            <a:r>
              <a:rPr lang="en-US" sz="1400" dirty="0" smtClean="0"/>
              <a:t>, 6(1), 21-30. </a:t>
            </a:r>
          </a:p>
          <a:p>
            <a:r>
              <a:rPr lang="en-US" sz="1400" dirty="0" smtClean="0"/>
              <a:t>De </a:t>
            </a:r>
            <a:r>
              <a:rPr lang="en-US" sz="1400" dirty="0" err="1" smtClean="0"/>
              <a:t>Niet</a:t>
            </a:r>
            <a:r>
              <a:rPr lang="en-US" sz="1400" dirty="0" smtClean="0"/>
              <a:t>, G., </a:t>
            </a:r>
            <a:r>
              <a:rPr lang="en-US" sz="1400" dirty="0" err="1" smtClean="0"/>
              <a:t>Tiemens</a:t>
            </a:r>
            <a:r>
              <a:rPr lang="en-US" sz="1400" dirty="0" smtClean="0"/>
              <a:t>, B., </a:t>
            </a:r>
            <a:r>
              <a:rPr lang="en-US" sz="1400" dirty="0" err="1" smtClean="0"/>
              <a:t>Lendemeijer</a:t>
            </a:r>
            <a:r>
              <a:rPr lang="en-US" sz="1400" dirty="0" smtClean="0"/>
              <a:t>, B., &amp; </a:t>
            </a:r>
            <a:r>
              <a:rPr lang="en-US" sz="1400" dirty="0" err="1" smtClean="0"/>
              <a:t>Hutschemaekers</a:t>
            </a:r>
            <a:r>
              <a:rPr lang="en-US" sz="1400" dirty="0" smtClean="0"/>
              <a:t>, G. (2009). Music-</a:t>
            </a:r>
            <a:r>
              <a:rPr lang="en-US" sz="1400" dirty="0" err="1" smtClean="0"/>
              <a:t>assistedrelaxation</a:t>
            </a:r>
            <a:r>
              <a:rPr lang="en-US" sz="1400" dirty="0" smtClean="0"/>
              <a:t> to </a:t>
            </a:r>
          </a:p>
          <a:p>
            <a:pPr>
              <a:buNone/>
            </a:pPr>
            <a:r>
              <a:rPr lang="en-US" sz="1400" dirty="0" smtClean="0"/>
              <a:t>		improve sleep quality: meta-analysis. </a:t>
            </a:r>
            <a:r>
              <a:rPr lang="en-US" sz="1400" i="1" dirty="0" smtClean="0"/>
              <a:t>Journal of Advanced Nursing</a:t>
            </a:r>
            <a:r>
              <a:rPr lang="en-US" sz="1400" dirty="0" smtClean="0"/>
              <a:t>, 65(7), 1356-1364.</a:t>
            </a:r>
          </a:p>
          <a:p>
            <a:r>
              <a:rPr lang="en-US" sz="1400" dirty="0" err="1" smtClean="0"/>
              <a:t>Drisko</a:t>
            </a:r>
            <a:r>
              <a:rPr lang="en-US" sz="1400" dirty="0" smtClean="0"/>
              <a:t>, J. (2010). </a:t>
            </a:r>
            <a:r>
              <a:rPr lang="en-US" sz="1400" i="1" dirty="0" smtClean="0"/>
              <a:t>Evidence Based Practice. </a:t>
            </a:r>
            <a:r>
              <a:rPr lang="en-US" sz="1400" dirty="0" smtClean="0"/>
              <a:t>Retrieved from: http://sophia.smith.edu </a:t>
            </a:r>
          </a:p>
          <a:p>
            <a:r>
              <a:rPr lang="en-US" sz="1400" dirty="0" smtClean="0"/>
              <a:t>Han, L., Li, J., Sit, J. H., Chung, L., Jiao, Z. Y., &amp; Ma, W. G. (2010). Effects of music 	intervention on </a:t>
            </a:r>
          </a:p>
          <a:p>
            <a:pPr>
              <a:buNone/>
            </a:pPr>
            <a:r>
              <a:rPr lang="en-US" sz="1400" dirty="0" smtClean="0"/>
              <a:t>		physiological stress response and anxiety. 978-987</a:t>
            </a:r>
          </a:p>
          <a:p>
            <a:r>
              <a:rPr lang="en-US" sz="1400" dirty="0" smtClean="0"/>
              <a:t>Kemper, K. J., &amp; </a:t>
            </a:r>
            <a:r>
              <a:rPr lang="en-US" sz="1400" dirty="0" err="1" smtClean="0"/>
              <a:t>Danhauer</a:t>
            </a:r>
            <a:r>
              <a:rPr lang="en-US" sz="1400" dirty="0" smtClean="0"/>
              <a:t>, C. (2005). Music as Therapy. </a:t>
            </a:r>
            <a:r>
              <a:rPr lang="en-US" sz="1400" i="1" dirty="0" smtClean="0"/>
              <a:t>Southern Medical Journal</a:t>
            </a:r>
            <a:r>
              <a:rPr lang="en-US" sz="1400" dirty="0" smtClean="0"/>
              <a:t>, 98(3), 282-288. </a:t>
            </a:r>
          </a:p>
          <a:p>
            <a:pPr>
              <a:buNone/>
            </a:pPr>
            <a:r>
              <a:rPr lang="en-US" sz="1400" dirty="0" smtClean="0"/>
              <a:t>		Retrieved from </a:t>
            </a:r>
            <a:r>
              <a:rPr lang="en-US" sz="1400" dirty="0" err="1" smtClean="0"/>
              <a:t>EBSCO</a:t>
            </a:r>
            <a:r>
              <a:rPr lang="en-US" sz="1400" i="1" dirty="0" err="1" smtClean="0"/>
              <a:t>host</a:t>
            </a:r>
            <a:r>
              <a:rPr lang="en-US" sz="1400" dirty="0" smtClean="0"/>
              <a:t>.</a:t>
            </a:r>
          </a:p>
          <a:p>
            <a:r>
              <a:rPr lang="en-US" sz="1400" dirty="0" err="1" smtClean="0"/>
              <a:t>Labbé</a:t>
            </a:r>
            <a:r>
              <a:rPr lang="en-US" sz="1400" dirty="0" smtClean="0"/>
              <a:t>, E., Schmidt, N., </a:t>
            </a:r>
            <a:r>
              <a:rPr lang="en-US" sz="1400" dirty="0" err="1" smtClean="0"/>
              <a:t>Babin</a:t>
            </a:r>
            <a:r>
              <a:rPr lang="en-US" sz="1400" dirty="0" smtClean="0"/>
              <a:t>, J., &amp; Pharr, M. (2007). Coping with Stress: The Effectiveness of Different </a:t>
            </a:r>
          </a:p>
          <a:p>
            <a:pPr>
              <a:buNone/>
            </a:pPr>
            <a:r>
              <a:rPr lang="en-US" sz="1400" dirty="0" smtClean="0"/>
              <a:t>		Types of Music. </a:t>
            </a:r>
            <a:r>
              <a:rPr lang="en-US" sz="1400" i="1" dirty="0" smtClean="0"/>
              <a:t>Applied Psychophysiology. </a:t>
            </a:r>
            <a:r>
              <a:rPr lang="en-US" sz="1400" dirty="0" smtClean="0"/>
              <a:t>163-168.</a:t>
            </a:r>
          </a:p>
          <a:p>
            <a:r>
              <a:rPr lang="en-US" sz="1400" dirty="0" err="1" smtClean="0"/>
              <a:t>Lally</a:t>
            </a:r>
            <a:r>
              <a:rPr lang="en-US" sz="1400" dirty="0" smtClean="0"/>
              <a:t>, R. M. (2007). The Sounds of Healing. </a:t>
            </a:r>
            <a:r>
              <a:rPr lang="en-US" sz="1400" i="1" dirty="0" smtClean="0"/>
              <a:t>ONS Connect</a:t>
            </a:r>
            <a:r>
              <a:rPr lang="en-US" sz="1400" dirty="0" smtClean="0"/>
              <a:t>, 22(2), 8-12. Retrieved from </a:t>
            </a:r>
            <a:r>
              <a:rPr lang="en-US" sz="1400" dirty="0" err="1" smtClean="0"/>
              <a:t>EBSCO</a:t>
            </a:r>
            <a:r>
              <a:rPr lang="en-US" sz="1400" i="1" dirty="0" err="1" smtClean="0"/>
              <a:t>host</a:t>
            </a:r>
            <a:r>
              <a:rPr lang="en-US" sz="1400" dirty="0" smtClean="0"/>
              <a:t>.</a:t>
            </a:r>
          </a:p>
          <a:p>
            <a:r>
              <a:rPr lang="en-US" sz="1400" dirty="0" smtClean="0"/>
              <a:t>Lucas, L. K. (2004). Orthopedic Outpatients' Perception of </a:t>
            </a:r>
            <a:r>
              <a:rPr lang="en-US" sz="1400" dirty="0" err="1" smtClean="0"/>
              <a:t>Perioperative</a:t>
            </a:r>
            <a:r>
              <a:rPr lang="en-US" sz="1400" dirty="0" smtClean="0"/>
              <a:t> Music Listening as Therapy. </a:t>
            </a:r>
          </a:p>
          <a:p>
            <a:pPr>
              <a:buNone/>
            </a:pPr>
            <a:r>
              <a:rPr lang="en-US" sz="1400" i="1" dirty="0" smtClean="0"/>
              <a:t>		Journal of Theory Construction &amp; Testing</a:t>
            </a:r>
            <a:r>
              <a:rPr lang="en-US" sz="1400" dirty="0" smtClean="0"/>
              <a:t>, 8(1), 7-12. Retrieved from </a:t>
            </a:r>
            <a:r>
              <a:rPr lang="en-US" sz="1400" dirty="0" err="1" smtClean="0"/>
              <a:t>EBSCO</a:t>
            </a:r>
            <a:r>
              <a:rPr lang="en-US" sz="1400" i="1" dirty="0" err="1" smtClean="0"/>
              <a:t>host</a:t>
            </a:r>
            <a:r>
              <a:rPr lang="en-US" sz="1400" dirty="0" smtClean="0"/>
              <a:t>.</a:t>
            </a:r>
          </a:p>
          <a:p>
            <a:r>
              <a:rPr lang="en-US" sz="1400" dirty="0" err="1" smtClean="0"/>
              <a:t>Mrázová</a:t>
            </a:r>
            <a:r>
              <a:rPr lang="en-US" sz="1400" dirty="0" smtClean="0"/>
              <a:t>, M., &amp; </a:t>
            </a:r>
            <a:r>
              <a:rPr lang="en-US" sz="1400" dirty="0" err="1" smtClean="0"/>
              <a:t>Celec</a:t>
            </a:r>
            <a:r>
              <a:rPr lang="en-US" sz="1400" dirty="0" smtClean="0"/>
              <a:t>, P. (2010). A Systematic Review of Randomized Controlled Trials Using Music </a:t>
            </a:r>
          </a:p>
          <a:p>
            <a:pPr>
              <a:buNone/>
            </a:pPr>
            <a:r>
              <a:rPr lang="en-US" sz="1400" dirty="0" smtClean="0"/>
              <a:t>		Therapy for Children. </a:t>
            </a:r>
            <a:r>
              <a:rPr lang="en-US" sz="1400" i="1" dirty="0" smtClean="0"/>
              <a:t>Journal of Alternative &amp; Complementary Medicine</a:t>
            </a:r>
            <a:r>
              <a:rPr lang="en-US" sz="1400" dirty="0" smtClean="0"/>
              <a:t>, 16(10), 1089-1095. </a:t>
            </a:r>
            <a:endParaRPr lang="en-US" sz="1400" dirty="0"/>
          </a:p>
        </p:txBody>
      </p:sp>
      <p:pic>
        <p:nvPicPr>
          <p:cNvPr id="4" name="Picture 2" descr="C:\Users\Frances\AppData\Local\Microsoft\Windows\Temporary Internet Files\Content.IE5\6C4CF3T5\MC900441798[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00400" y="609600"/>
            <a:ext cx="2743200" cy="104318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81047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1143000"/>
            <a:ext cx="8001000" cy="4372168"/>
          </a:xfrm>
        </p:spPr>
        <p:txBody>
          <a:bodyPr/>
          <a:lstStyle/>
          <a:p>
            <a:r>
              <a:rPr lang="en-US" dirty="0" smtClean="0"/>
              <a:t>Did You Know that Music Therapy has Been </a:t>
            </a:r>
            <a:r>
              <a:rPr lang="en-US" dirty="0"/>
              <a:t>S</a:t>
            </a:r>
            <a:r>
              <a:rPr lang="en-US" dirty="0" smtClean="0"/>
              <a:t>tudied and Proven </a:t>
            </a:r>
            <a:r>
              <a:rPr lang="en-US" dirty="0"/>
              <a:t>E</a:t>
            </a:r>
            <a:r>
              <a:rPr lang="en-US" dirty="0" smtClean="0"/>
              <a:t>ffective by Evidence Based Practice? </a:t>
            </a:r>
            <a:endParaRPr lang="en-US" dirty="0"/>
          </a:p>
        </p:txBody>
      </p:sp>
      <p:pic>
        <p:nvPicPr>
          <p:cNvPr id="1026" name="Picture 2" descr="C:\Users\Frances\AppData\Local\Microsoft\Windows\Temporary Internet Files\Content.IE5\G4AHX83F\MC900432654[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581400" y="4267200"/>
            <a:ext cx="2060944" cy="2060944"/>
          </a:xfrm>
          <a:prstGeom prst="rect">
            <a:avLst/>
          </a:prstGeom>
          <a:noFill/>
          <a:extLst>
            <a:ext uri="{909E8E84-426E-40DD-AFC4-6F175D3DCCD1}">
              <a14:hiddenFill xmlns="" xmlns:a14="http://schemas.microsoft.com/office/drawing/2010/main">
                <a:solidFill>
                  <a:srgbClr val="FFFFFF"/>
                </a:solidFill>
              </a14:hiddenFill>
            </a:ext>
          </a:extLst>
        </p:spPr>
      </p:pic>
      <p:sp>
        <p:nvSpPr>
          <p:cNvPr id="3" name="Sound"/>
          <p:cNvSpPr>
            <a:spLocks noEditPoints="1" noChangeArrowheads="1"/>
          </p:cNvSpPr>
          <p:nvPr/>
        </p:nvSpPr>
        <p:spPr bwMode="auto">
          <a:xfrm>
            <a:off x="930349" y="4856835"/>
            <a:ext cx="685800" cy="72451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 name="Sound"/>
          <p:cNvSpPr>
            <a:spLocks noEditPoints="1" noChangeArrowheads="1"/>
          </p:cNvSpPr>
          <p:nvPr/>
        </p:nvSpPr>
        <p:spPr bwMode="auto">
          <a:xfrm flipH="1">
            <a:off x="7192926" y="4856835"/>
            <a:ext cx="685800" cy="72451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 xmlns:p14="http://schemas.microsoft.com/office/powerpoint/2010/main" val="3376560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37" y="304800"/>
            <a:ext cx="8763000" cy="1143000"/>
          </a:xfrm>
        </p:spPr>
        <p:txBody>
          <a:bodyPr>
            <a:normAutofit fontScale="90000"/>
          </a:bodyPr>
          <a:lstStyle/>
          <a:p>
            <a:r>
              <a:rPr lang="en-US" dirty="0" smtClean="0"/>
              <a:t>What is Evidence Based Practice?	</a:t>
            </a:r>
            <a:endParaRPr lang="en-US" dirty="0"/>
          </a:p>
        </p:txBody>
      </p:sp>
      <p:sp>
        <p:nvSpPr>
          <p:cNvPr id="3" name="Content Placeholder 2"/>
          <p:cNvSpPr>
            <a:spLocks noGrp="1"/>
          </p:cNvSpPr>
          <p:nvPr>
            <p:ph sz="quarter" idx="13"/>
          </p:nvPr>
        </p:nvSpPr>
        <p:spPr>
          <a:xfrm>
            <a:off x="423530" y="1981200"/>
            <a:ext cx="8229600" cy="4648200"/>
          </a:xfrm>
        </p:spPr>
        <p:txBody>
          <a:bodyPr>
            <a:normAutofit fontScale="92500"/>
          </a:bodyPr>
          <a:lstStyle/>
          <a:p>
            <a:pPr marL="342900" indent="-342900" algn="ctr"/>
            <a:r>
              <a:rPr lang="en-US" sz="2400" dirty="0"/>
              <a:t>Evidence Based Practice (EBP) is defined as “the thoughtful integration of the best available evidence, coupled with clinical expertise” (</a:t>
            </a:r>
            <a:r>
              <a:rPr lang="en-US" sz="2400" dirty="0" err="1"/>
              <a:t>Drisko</a:t>
            </a:r>
            <a:r>
              <a:rPr lang="en-US" sz="2400" dirty="0"/>
              <a:t>, </a:t>
            </a:r>
            <a:r>
              <a:rPr lang="en-US" sz="2400" dirty="0" smtClean="0"/>
              <a:t>2010, p 1).  </a:t>
            </a:r>
            <a:r>
              <a:rPr lang="en-US" sz="2400" dirty="0"/>
              <a:t>In other words, health care professionals are able to find the most relevant information on a certain task or intervention that has been proven effective. In the past, different trial-&amp;-error interventions </a:t>
            </a:r>
            <a:r>
              <a:rPr lang="en-US" sz="2400" dirty="0" smtClean="0"/>
              <a:t>were implemented </a:t>
            </a:r>
            <a:r>
              <a:rPr lang="en-US" sz="2400" dirty="0"/>
              <a:t>in a certain situation and then evaluated.  Now, other health care professionals can integrate their findings  in their own </a:t>
            </a:r>
            <a:r>
              <a:rPr lang="en-US" sz="2400" dirty="0" smtClean="0"/>
              <a:t>care </a:t>
            </a:r>
            <a:r>
              <a:rPr lang="en-US" sz="2400" dirty="0"/>
              <a:t>based off of the results of those previous interventions and whether or not they were effective.  </a:t>
            </a:r>
          </a:p>
          <a:p>
            <a:pPr marL="342900" indent="-342900" algn="ctr"/>
            <a:r>
              <a:rPr lang="en-US" sz="2400" dirty="0"/>
              <a:t>There has been several studies done to prove music </a:t>
            </a:r>
            <a:r>
              <a:rPr lang="en-US" sz="2400" dirty="0" smtClean="0"/>
              <a:t>therapy effective </a:t>
            </a:r>
            <a:r>
              <a:rPr lang="en-US" sz="2400" dirty="0"/>
              <a:t>as an alternative </a:t>
            </a:r>
            <a:r>
              <a:rPr lang="en-US" sz="2400" dirty="0" smtClean="0"/>
              <a:t>intervention.</a:t>
            </a:r>
          </a:p>
        </p:txBody>
      </p:sp>
      <p:pic>
        <p:nvPicPr>
          <p:cNvPr id="4" name="Picture 2" descr="C:\Users\Frances\AppData\Local\Microsoft\Windows\Temporary Internet Files\Content.IE5\S1VGOWYH\MC900441491[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43030" y="1143000"/>
            <a:ext cx="838200" cy="8382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458367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152400"/>
            <a:ext cx="9372601" cy="1400368"/>
          </a:xfrm>
        </p:spPr>
        <p:txBody>
          <a:bodyPr/>
          <a:lstStyle/>
          <a:p>
            <a:r>
              <a:rPr lang="en-US" dirty="0" smtClean="0"/>
              <a:t>A Little Bit About Music Therapy </a:t>
            </a:r>
            <a:endParaRPr lang="en-US" dirty="0"/>
          </a:p>
        </p:txBody>
      </p:sp>
      <p:sp>
        <p:nvSpPr>
          <p:cNvPr id="3" name="Content Placeholder 2"/>
          <p:cNvSpPr>
            <a:spLocks noGrp="1"/>
          </p:cNvSpPr>
          <p:nvPr>
            <p:ph sz="quarter" idx="13"/>
          </p:nvPr>
        </p:nvSpPr>
        <p:spPr>
          <a:xfrm>
            <a:off x="0" y="1066800"/>
            <a:ext cx="8991600" cy="6019800"/>
          </a:xfrm>
        </p:spPr>
        <p:txBody>
          <a:bodyPr>
            <a:normAutofit fontScale="92500" lnSpcReduction="10000"/>
          </a:bodyPr>
          <a:lstStyle/>
          <a:p>
            <a:pPr algn="ctr"/>
            <a:r>
              <a:rPr lang="en-US" dirty="0" smtClean="0"/>
              <a:t>Many people use music therapy without even realizing it. How many people have ever turned on their favorite song when they are feeling stressed, angry, or sad?</a:t>
            </a:r>
          </a:p>
          <a:p>
            <a:pPr algn="ctr"/>
            <a:endParaRPr lang="en-US" dirty="0" smtClean="0"/>
          </a:p>
          <a:p>
            <a:pPr algn="ctr"/>
            <a:r>
              <a:rPr lang="en-US" dirty="0" smtClean="0"/>
              <a:t>Music therapy is a simple intervention that could make a huge difference in a patient’s care.  Music therapy can be beneficial to various populations including the young, the middle-aged, and the elderly. </a:t>
            </a:r>
          </a:p>
          <a:p>
            <a:pPr algn="ctr"/>
            <a:endParaRPr lang="en-US" dirty="0" smtClean="0"/>
          </a:p>
          <a:p>
            <a:pPr algn="ctr"/>
            <a:r>
              <a:rPr lang="en-US" dirty="0" smtClean="0"/>
              <a:t>“Music </a:t>
            </a:r>
            <a:r>
              <a:rPr lang="en-US" dirty="0"/>
              <a:t>is widely used to enhance well-being, reduce </a:t>
            </a:r>
            <a:r>
              <a:rPr lang="en-US" dirty="0" smtClean="0"/>
              <a:t>stress, and </a:t>
            </a:r>
            <a:r>
              <a:rPr lang="en-US" dirty="0"/>
              <a:t>distract patients from unpleasant </a:t>
            </a:r>
            <a:r>
              <a:rPr lang="en-US" dirty="0" smtClean="0"/>
              <a:t>symptoms” (Kemper &amp; </a:t>
            </a:r>
            <a:r>
              <a:rPr lang="en-US" dirty="0" err="1" smtClean="0"/>
              <a:t>Danhauer</a:t>
            </a:r>
            <a:r>
              <a:rPr lang="en-US" dirty="0" smtClean="0"/>
              <a:t>, 2005, p. 283).</a:t>
            </a:r>
            <a:r>
              <a:rPr lang="en-US" i="1" dirty="0" smtClean="0"/>
              <a:t> </a:t>
            </a:r>
            <a:endParaRPr lang="en-US" dirty="0" smtClean="0"/>
          </a:p>
          <a:p>
            <a:pPr algn="ctr"/>
            <a:endParaRPr lang="en-US" dirty="0" smtClean="0"/>
          </a:p>
          <a:p>
            <a:pPr algn="ctr"/>
            <a:r>
              <a:rPr lang="en-US" dirty="0" smtClean="0"/>
              <a:t>It is a </a:t>
            </a:r>
            <a:r>
              <a:rPr lang="en-US" dirty="0"/>
              <a:t>unique way </a:t>
            </a:r>
            <a:r>
              <a:rPr lang="en-US" dirty="0" smtClean="0"/>
              <a:t>to provide emotional </a:t>
            </a:r>
            <a:r>
              <a:rPr lang="en-US" dirty="0"/>
              <a:t>and spiritual </a:t>
            </a:r>
            <a:r>
              <a:rPr lang="en-US" dirty="0" smtClean="0"/>
              <a:t>support, pain </a:t>
            </a:r>
            <a:r>
              <a:rPr lang="en-US" dirty="0"/>
              <a:t>management, and stress and </a:t>
            </a:r>
            <a:r>
              <a:rPr lang="en-US" dirty="0" smtClean="0"/>
              <a:t>anxiety reduction </a:t>
            </a:r>
            <a:r>
              <a:rPr lang="en-US" dirty="0"/>
              <a:t>for </a:t>
            </a:r>
            <a:r>
              <a:rPr lang="en-US" dirty="0" smtClean="0"/>
              <a:t>patients.</a:t>
            </a:r>
          </a:p>
          <a:p>
            <a:pPr algn="ctr"/>
            <a:endParaRPr lang="en-US" dirty="0" smtClean="0"/>
          </a:p>
          <a:p>
            <a:pPr algn="ctr"/>
            <a:r>
              <a:rPr lang="en-US" dirty="0" err="1" smtClean="0"/>
              <a:t>Mrazova</a:t>
            </a:r>
            <a:r>
              <a:rPr lang="en-US" dirty="0" smtClean="0"/>
              <a:t> &amp; </a:t>
            </a:r>
            <a:r>
              <a:rPr lang="en-US" dirty="0" err="1" smtClean="0"/>
              <a:t>Celec</a:t>
            </a:r>
            <a:r>
              <a:rPr lang="en-US" dirty="0" smtClean="0"/>
              <a:t> (2010) feel that “music </a:t>
            </a:r>
            <a:r>
              <a:rPr lang="en-US" dirty="0"/>
              <a:t>influences </a:t>
            </a:r>
            <a:r>
              <a:rPr lang="en-US" dirty="0" smtClean="0"/>
              <a:t>both psychological </a:t>
            </a:r>
            <a:r>
              <a:rPr lang="en-US" dirty="0"/>
              <a:t>and </a:t>
            </a:r>
            <a:r>
              <a:rPr lang="en-US" dirty="0" smtClean="0"/>
              <a:t>physiological </a:t>
            </a:r>
            <a:r>
              <a:rPr lang="en-US" dirty="0"/>
              <a:t>parameters, </a:t>
            </a:r>
            <a:r>
              <a:rPr lang="en-US" dirty="0" smtClean="0"/>
              <a:t>and many people, especially children, are responsive to this form </a:t>
            </a:r>
            <a:r>
              <a:rPr lang="en-US" dirty="0"/>
              <a:t>of </a:t>
            </a:r>
            <a:r>
              <a:rPr lang="en-US" dirty="0" smtClean="0"/>
              <a:t>therapy” (p. 1091).</a:t>
            </a:r>
          </a:p>
          <a:p>
            <a:endParaRPr lang="en-US" dirty="0" smtClean="0"/>
          </a:p>
          <a:p>
            <a:endParaRPr lang="en-US" dirty="0" smtClean="0"/>
          </a:p>
          <a:p>
            <a:pPr algn="ctr"/>
            <a:endParaRPr lang="en-US" dirty="0" smtClean="0"/>
          </a:p>
          <a:p>
            <a:endParaRPr lang="en-US" dirty="0"/>
          </a:p>
        </p:txBody>
      </p:sp>
    </p:spTree>
    <p:extLst>
      <p:ext uri="{BB962C8B-B14F-4D97-AF65-F5344CB8AC3E}">
        <p14:creationId xmlns="" xmlns:p14="http://schemas.microsoft.com/office/powerpoint/2010/main" val="180905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8353"/>
            <a:ext cx="10515600" cy="1143000"/>
          </a:xfrm>
        </p:spPr>
        <p:txBody>
          <a:bodyPr/>
          <a:lstStyle/>
          <a:p>
            <a:r>
              <a:rPr lang="en-US" sz="4200" dirty="0" smtClean="0"/>
              <a:t>When Can Music Therapy Be Used?</a:t>
            </a:r>
            <a:endParaRPr lang="en-US" sz="4200" dirty="0"/>
          </a:p>
        </p:txBody>
      </p:sp>
      <p:sp>
        <p:nvSpPr>
          <p:cNvPr id="3" name="Content Placeholder 2"/>
          <p:cNvSpPr>
            <a:spLocks noGrp="1"/>
          </p:cNvSpPr>
          <p:nvPr>
            <p:ph sz="quarter" idx="13"/>
          </p:nvPr>
        </p:nvSpPr>
        <p:spPr>
          <a:xfrm>
            <a:off x="914400" y="1219200"/>
            <a:ext cx="6858000" cy="5257800"/>
          </a:xfrm>
        </p:spPr>
        <p:txBody>
          <a:bodyPr>
            <a:normAutofit lnSpcReduction="10000"/>
          </a:bodyPr>
          <a:lstStyle/>
          <a:p>
            <a:pPr algn="ctr"/>
            <a:r>
              <a:rPr lang="en-US" sz="2800" dirty="0" smtClean="0"/>
              <a:t>Pre-Op	</a:t>
            </a:r>
          </a:p>
          <a:p>
            <a:pPr algn="ctr"/>
            <a:r>
              <a:rPr lang="en-US" sz="2800" dirty="0" smtClean="0"/>
              <a:t>Post-Op</a:t>
            </a:r>
          </a:p>
          <a:p>
            <a:pPr algn="ctr"/>
            <a:r>
              <a:rPr lang="en-US" sz="2800" dirty="0" smtClean="0"/>
              <a:t>During Labor</a:t>
            </a:r>
          </a:p>
          <a:p>
            <a:pPr algn="ctr"/>
            <a:r>
              <a:rPr lang="en-US" sz="2800" dirty="0" smtClean="0"/>
              <a:t>Postpartum</a:t>
            </a:r>
          </a:p>
          <a:p>
            <a:pPr algn="ctr"/>
            <a:r>
              <a:rPr lang="en-US" sz="2800" dirty="0" smtClean="0"/>
              <a:t>Chemotherapy </a:t>
            </a:r>
          </a:p>
          <a:p>
            <a:pPr algn="ctr"/>
            <a:r>
              <a:rPr lang="en-US" sz="2800" dirty="0" smtClean="0"/>
              <a:t>Radiation</a:t>
            </a:r>
          </a:p>
          <a:p>
            <a:pPr algn="ctr"/>
            <a:r>
              <a:rPr lang="en-US" sz="2800" dirty="0" smtClean="0"/>
              <a:t>Physical Therapy</a:t>
            </a:r>
          </a:p>
          <a:p>
            <a:pPr algn="ctr"/>
            <a:r>
              <a:rPr lang="en-US" sz="2800" dirty="0" smtClean="0"/>
              <a:t>At Bedtime</a:t>
            </a:r>
          </a:p>
          <a:p>
            <a:pPr algn="ctr"/>
            <a:r>
              <a:rPr lang="en-US" sz="2800" dirty="0" smtClean="0"/>
              <a:t>Before/during procedures</a:t>
            </a:r>
          </a:p>
          <a:p>
            <a:pPr marL="45720" indent="0" algn="ctr">
              <a:buNone/>
            </a:pPr>
            <a:r>
              <a:rPr lang="en-US" sz="2800" dirty="0" smtClean="0"/>
              <a:t>(CT scan, MRI, Dialysis) </a:t>
            </a:r>
          </a:p>
          <a:p>
            <a:pPr marL="45720" indent="0" algn="ctr">
              <a:buNone/>
            </a:pPr>
            <a:endParaRPr lang="en-US" dirty="0" smtClean="0"/>
          </a:p>
          <a:p>
            <a:pPr algn="ctr"/>
            <a:endParaRPr lang="en-US" dirty="0"/>
          </a:p>
        </p:txBody>
      </p:sp>
    </p:spTree>
    <p:extLst>
      <p:ext uri="{BB962C8B-B14F-4D97-AF65-F5344CB8AC3E}">
        <p14:creationId xmlns="" xmlns:p14="http://schemas.microsoft.com/office/powerpoint/2010/main" val="1812973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721"/>
            <a:ext cx="8153400" cy="1143000"/>
          </a:xfrm>
        </p:spPr>
        <p:txBody>
          <a:bodyPr/>
          <a:lstStyle/>
          <a:p>
            <a:r>
              <a:rPr lang="en-US" dirty="0" smtClean="0"/>
              <a:t>What Type of Music is Best?</a:t>
            </a:r>
            <a:endParaRPr lang="en-US" dirty="0"/>
          </a:p>
        </p:txBody>
      </p:sp>
      <p:sp>
        <p:nvSpPr>
          <p:cNvPr id="3" name="Content Placeholder 2"/>
          <p:cNvSpPr>
            <a:spLocks noGrp="1"/>
          </p:cNvSpPr>
          <p:nvPr>
            <p:ph sz="quarter" idx="13"/>
          </p:nvPr>
        </p:nvSpPr>
        <p:spPr>
          <a:xfrm>
            <a:off x="0" y="1066800"/>
            <a:ext cx="9144000" cy="5791200"/>
          </a:xfrm>
        </p:spPr>
        <p:txBody>
          <a:bodyPr>
            <a:noAutofit/>
          </a:bodyPr>
          <a:lstStyle/>
          <a:p>
            <a:pPr algn="ctr"/>
            <a:r>
              <a:rPr lang="en-US" sz="1800" dirty="0" err="1" smtClean="0"/>
              <a:t>Labbe</a:t>
            </a:r>
            <a:r>
              <a:rPr lang="en-US" sz="1800" dirty="0" smtClean="0"/>
              <a:t>, et al. (2007) conducted a study consisting of 56 college students, 15 males and 41 females. They found that…</a:t>
            </a:r>
          </a:p>
          <a:p>
            <a:pPr algn="ctr"/>
            <a:r>
              <a:rPr lang="en-US" sz="1800" dirty="0" smtClean="0"/>
              <a:t>“Listening </a:t>
            </a:r>
            <a:r>
              <a:rPr lang="en-US" sz="1800" dirty="0"/>
              <a:t>to </a:t>
            </a:r>
            <a:r>
              <a:rPr lang="en-US" sz="1800" dirty="0" smtClean="0"/>
              <a:t>classical or self-selected relaxing music significantly </a:t>
            </a:r>
            <a:r>
              <a:rPr lang="en-US" sz="1800" dirty="0"/>
              <a:t>reduces </a:t>
            </a:r>
            <a:r>
              <a:rPr lang="en-US" sz="1800" dirty="0" smtClean="0"/>
              <a:t>negative emotional </a:t>
            </a:r>
            <a:r>
              <a:rPr lang="en-US" sz="1800" dirty="0"/>
              <a:t>states and physiological arousal compared </a:t>
            </a:r>
            <a:r>
              <a:rPr lang="en-US" sz="1800" dirty="0" smtClean="0"/>
              <a:t>to listening </a:t>
            </a:r>
            <a:r>
              <a:rPr lang="en-US" sz="1800" dirty="0"/>
              <a:t>to heavy metal music or sitting in </a:t>
            </a:r>
            <a:r>
              <a:rPr lang="en-US" sz="1800" dirty="0" smtClean="0"/>
              <a:t>silence” (p. 165). </a:t>
            </a:r>
          </a:p>
          <a:p>
            <a:pPr algn="ctr"/>
            <a:endParaRPr lang="en-US" sz="1800" dirty="0"/>
          </a:p>
          <a:p>
            <a:pPr algn="ctr"/>
            <a:r>
              <a:rPr lang="en-US" sz="1800" dirty="0" smtClean="0"/>
              <a:t>Self-selected relaxing music can be anything and varies depending on the person.  For example, while one person may feel that soft rock is relaxing, another person may disagree and only find country music relaxing.  </a:t>
            </a:r>
          </a:p>
          <a:p>
            <a:pPr algn="ctr"/>
            <a:r>
              <a:rPr lang="en-US" sz="1800" dirty="0" smtClean="0"/>
              <a:t>Although </a:t>
            </a:r>
            <a:r>
              <a:rPr lang="en-US" sz="1800" dirty="0"/>
              <a:t>there </a:t>
            </a:r>
            <a:r>
              <a:rPr lang="en-US" sz="1800" dirty="0" smtClean="0"/>
              <a:t>are many individual </a:t>
            </a:r>
            <a:r>
              <a:rPr lang="en-US" sz="1800" dirty="0"/>
              <a:t>and cultural variations in types of music preferred, certain kinds of music appear to have consistent physiologic effects</a:t>
            </a:r>
            <a:r>
              <a:rPr lang="en-US" sz="1800" dirty="0" smtClean="0"/>
              <a:t>.</a:t>
            </a:r>
          </a:p>
          <a:p>
            <a:pPr algn="ctr"/>
            <a:endParaRPr lang="en-US" sz="1800" dirty="0" smtClean="0"/>
          </a:p>
          <a:p>
            <a:pPr algn="ctr"/>
            <a:r>
              <a:rPr lang="en-US" sz="1800" dirty="0" smtClean="0"/>
              <a:t>Kemper &amp; </a:t>
            </a:r>
            <a:r>
              <a:rPr lang="en-US" sz="1800" dirty="0"/>
              <a:t>C. </a:t>
            </a:r>
            <a:r>
              <a:rPr lang="en-US" sz="1800" dirty="0" err="1" smtClean="0"/>
              <a:t>Danhauer</a:t>
            </a:r>
            <a:r>
              <a:rPr lang="en-US" sz="1800" dirty="0" smtClean="0"/>
              <a:t> (2005) found that “classical music decreases </a:t>
            </a:r>
            <a:r>
              <a:rPr lang="en-US" sz="1800" dirty="0"/>
              <a:t>tension but </a:t>
            </a:r>
            <a:r>
              <a:rPr lang="en-US" sz="1800" dirty="0" smtClean="0"/>
              <a:t>has </a:t>
            </a:r>
            <a:r>
              <a:rPr lang="en-US" sz="1800" dirty="0"/>
              <a:t>little effect on other </a:t>
            </a:r>
            <a:r>
              <a:rPr lang="en-US" sz="1800" dirty="0" smtClean="0"/>
              <a:t>feelings, whereas  new </a:t>
            </a:r>
            <a:r>
              <a:rPr lang="en-US" sz="1800" dirty="0"/>
              <a:t>age </a:t>
            </a:r>
            <a:r>
              <a:rPr lang="en-US" sz="1800" dirty="0" smtClean="0"/>
              <a:t>music causes significant increases </a:t>
            </a:r>
            <a:r>
              <a:rPr lang="en-US" sz="1800" dirty="0"/>
              <a:t>in relaxation </a:t>
            </a:r>
            <a:r>
              <a:rPr lang="en-US" sz="1800" dirty="0" smtClean="0"/>
              <a:t>and reductions </a:t>
            </a:r>
            <a:r>
              <a:rPr lang="en-US" sz="1800" dirty="0"/>
              <a:t>in </a:t>
            </a:r>
            <a:r>
              <a:rPr lang="en-US" sz="1800" dirty="0" smtClean="0"/>
              <a:t>hostility and </a:t>
            </a:r>
            <a:r>
              <a:rPr lang="en-US" sz="1800" dirty="0"/>
              <a:t>tension. </a:t>
            </a:r>
            <a:r>
              <a:rPr lang="en-US" sz="1800" dirty="0" smtClean="0"/>
              <a:t> After listening </a:t>
            </a:r>
            <a:r>
              <a:rPr lang="en-US" sz="1800" dirty="0"/>
              <a:t>to designer music, subjects </a:t>
            </a:r>
            <a:r>
              <a:rPr lang="en-US" sz="1800" dirty="0" smtClean="0"/>
              <a:t>reported  more relaxation and mental clarity and decreased </a:t>
            </a:r>
            <a:r>
              <a:rPr lang="en-US" sz="1800" dirty="0"/>
              <a:t>hostility, sadness, fatigue, and </a:t>
            </a:r>
            <a:r>
              <a:rPr lang="en-US" sz="1800" dirty="0" smtClean="0"/>
              <a:t>tension” (pp. 283-284). </a:t>
            </a:r>
          </a:p>
        </p:txBody>
      </p:sp>
    </p:spTree>
    <p:extLst>
      <p:ext uri="{BB962C8B-B14F-4D97-AF65-F5344CB8AC3E}">
        <p14:creationId xmlns="" xmlns:p14="http://schemas.microsoft.com/office/powerpoint/2010/main" val="1726003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9448800" cy="1143000"/>
          </a:xfrm>
        </p:spPr>
        <p:txBody>
          <a:bodyPr>
            <a:normAutofit fontScale="90000"/>
          </a:bodyPr>
          <a:lstStyle/>
          <a:p>
            <a:r>
              <a:rPr lang="en-US" dirty="0" smtClean="0"/>
              <a:t>Music Therapy Used as a Distraction</a:t>
            </a:r>
            <a:endParaRPr lang="en-US" dirty="0"/>
          </a:p>
        </p:txBody>
      </p:sp>
      <p:sp>
        <p:nvSpPr>
          <p:cNvPr id="3" name="Content Placeholder 2"/>
          <p:cNvSpPr>
            <a:spLocks noGrp="1"/>
          </p:cNvSpPr>
          <p:nvPr>
            <p:ph sz="quarter" idx="13"/>
          </p:nvPr>
        </p:nvSpPr>
        <p:spPr>
          <a:xfrm>
            <a:off x="1295400" y="1278260"/>
            <a:ext cx="6400800" cy="5122540"/>
          </a:xfrm>
        </p:spPr>
        <p:txBody>
          <a:bodyPr>
            <a:normAutofit/>
          </a:bodyPr>
          <a:lstStyle/>
          <a:p>
            <a:pPr algn="ctr"/>
            <a:r>
              <a:rPr lang="en-US" dirty="0" smtClean="0"/>
              <a:t>Music therapy is often used as a distraction method, usually related to stressful events.  </a:t>
            </a:r>
          </a:p>
          <a:p>
            <a:pPr marL="45720" indent="0">
              <a:buNone/>
            </a:pPr>
            <a:endParaRPr lang="en-US" dirty="0" smtClean="0"/>
          </a:p>
          <a:p>
            <a:pPr algn="ctr"/>
            <a:r>
              <a:rPr lang="en-US" dirty="0" smtClean="0"/>
              <a:t>Example: A child is having an MRI done and is scared to go under such a big machine.  Playing music that appeals to this child may help him/her relax and stay still so that the imaging can take place.</a:t>
            </a:r>
          </a:p>
          <a:p>
            <a:pPr marL="45720" indent="0">
              <a:buNone/>
            </a:pPr>
            <a:endParaRPr lang="en-US" dirty="0" smtClean="0"/>
          </a:p>
          <a:p>
            <a:pPr algn="ctr"/>
            <a:r>
              <a:rPr lang="en-US" dirty="0" smtClean="0"/>
              <a:t> By focusing on the music, a person is less focused on the stressor in front of them, whether it be a procedure, a test, or pain.  </a:t>
            </a:r>
          </a:p>
          <a:p>
            <a:endParaRPr lang="en-US" dirty="0"/>
          </a:p>
        </p:txBody>
      </p:sp>
      <p:pic>
        <p:nvPicPr>
          <p:cNvPr id="6147" name="Picture 3" descr="C:\Users\Frances\AppData\Local\Microsoft\Windows\Temporary Internet Files\Content.IE5\S1VGOWYH\MC900389164[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04800" y="5496010"/>
            <a:ext cx="990600" cy="1165700"/>
          </a:xfrm>
          <a:prstGeom prst="rect">
            <a:avLst/>
          </a:prstGeom>
          <a:noFill/>
          <a:extLst>
            <a:ext uri="{909E8E84-426E-40DD-AFC4-6F175D3DCCD1}">
              <a14:hiddenFill xmlns="" xmlns:a14="http://schemas.microsoft.com/office/drawing/2010/main">
                <a:solidFill>
                  <a:srgbClr val="FFFFFF"/>
                </a:solidFill>
              </a14:hiddenFill>
            </a:ext>
          </a:extLst>
        </p:spPr>
      </p:pic>
      <p:pic>
        <p:nvPicPr>
          <p:cNvPr id="6148" name="Picture 4" descr="C:\Users\Frances\AppData\Local\Microsoft\Windows\Temporary Internet Files\Content.IE5\5Y59GB0N\MC900438185[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848600" y="5382185"/>
            <a:ext cx="1048210" cy="12795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074999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0814" y="152400"/>
            <a:ext cx="11618991" cy="1143000"/>
          </a:xfrm>
        </p:spPr>
        <p:txBody>
          <a:bodyPr/>
          <a:lstStyle/>
          <a:p>
            <a:r>
              <a:rPr lang="en-US" sz="4000" dirty="0" smtClean="0"/>
              <a:t>Music Therapy And Stress Reduction</a:t>
            </a:r>
            <a:endParaRPr lang="en-US" sz="4000" dirty="0"/>
          </a:p>
        </p:txBody>
      </p:sp>
      <p:sp>
        <p:nvSpPr>
          <p:cNvPr id="3" name="Content Placeholder 2"/>
          <p:cNvSpPr>
            <a:spLocks noGrp="1"/>
          </p:cNvSpPr>
          <p:nvPr>
            <p:ph sz="quarter" idx="13"/>
          </p:nvPr>
        </p:nvSpPr>
        <p:spPr>
          <a:xfrm>
            <a:off x="228600" y="1371600"/>
            <a:ext cx="8915400" cy="6013801"/>
          </a:xfrm>
        </p:spPr>
        <p:txBody>
          <a:bodyPr>
            <a:normAutofit/>
          </a:bodyPr>
          <a:lstStyle/>
          <a:p>
            <a:pPr algn="ctr"/>
            <a:r>
              <a:rPr lang="en-US" sz="2000" dirty="0" smtClean="0"/>
              <a:t>Han et al. (2010) conducted a randomized controlled trial with 127 patients on mechanical ventilation.  They found…</a:t>
            </a:r>
          </a:p>
          <a:p>
            <a:pPr algn="ctr"/>
            <a:endParaRPr lang="en-US" sz="2000" dirty="0" smtClean="0"/>
          </a:p>
          <a:p>
            <a:pPr algn="ctr"/>
            <a:r>
              <a:rPr lang="en-US" sz="2000" dirty="0" smtClean="0"/>
              <a:t>“A </a:t>
            </a:r>
            <a:r>
              <a:rPr lang="en-US" sz="2000" dirty="0"/>
              <a:t>significant </a:t>
            </a:r>
            <a:r>
              <a:rPr lang="en-US" sz="2000" dirty="0" smtClean="0"/>
              <a:t>reduction </a:t>
            </a:r>
            <a:r>
              <a:rPr lang="en-US" sz="2000" dirty="0"/>
              <a:t>in </a:t>
            </a:r>
            <a:r>
              <a:rPr lang="en-US" sz="2000" dirty="0" smtClean="0"/>
              <a:t>anxiety and the </a:t>
            </a:r>
            <a:r>
              <a:rPr lang="en-US" sz="2000" dirty="0"/>
              <a:t>physiological stress response </a:t>
            </a:r>
            <a:r>
              <a:rPr lang="en-US" sz="2000" dirty="0" smtClean="0"/>
              <a:t>(increased heart rate, blood pressure, and respiratory rate) in the music </a:t>
            </a:r>
            <a:r>
              <a:rPr lang="en-US" sz="2000" dirty="0"/>
              <a:t>listening </a:t>
            </a:r>
            <a:r>
              <a:rPr lang="en-US" sz="2000" dirty="0" smtClean="0"/>
              <a:t>group” (p. 982).</a:t>
            </a:r>
          </a:p>
          <a:p>
            <a:pPr algn="ctr"/>
            <a:endParaRPr lang="en-US" sz="2000" dirty="0" smtClean="0"/>
          </a:p>
          <a:p>
            <a:pPr algn="ctr">
              <a:spcBef>
                <a:spcPts val="0"/>
              </a:spcBef>
              <a:spcAft>
                <a:spcPts val="0"/>
              </a:spcAft>
            </a:pPr>
            <a:r>
              <a:rPr lang="en-US" sz="2000" dirty="0"/>
              <a:t>In a study </a:t>
            </a:r>
            <a:r>
              <a:rPr lang="en-US" sz="2000" dirty="0" smtClean="0"/>
              <a:t>done on preoperative </a:t>
            </a:r>
            <a:r>
              <a:rPr lang="en-US" sz="2000" dirty="0"/>
              <a:t>anxiety in men undergoing </a:t>
            </a:r>
            <a:r>
              <a:rPr lang="en-US" sz="2000" dirty="0" smtClean="0"/>
              <a:t>prostate surgery</a:t>
            </a:r>
            <a:r>
              <a:rPr lang="en-US" sz="2000" dirty="0"/>
              <a:t>, </a:t>
            </a:r>
            <a:r>
              <a:rPr lang="en-US" sz="2000" dirty="0" smtClean="0"/>
              <a:t>“participants who listened to music had significantly reduced blood pressure and anxiety than those who didn’t.” In addition, “patients </a:t>
            </a:r>
            <a:r>
              <a:rPr lang="en-US" sz="2000" dirty="0"/>
              <a:t>about to </a:t>
            </a:r>
            <a:r>
              <a:rPr lang="en-US" sz="2000" dirty="0" smtClean="0"/>
              <a:t>undergo surgery </a:t>
            </a:r>
            <a:r>
              <a:rPr lang="en-US" sz="2000" dirty="0"/>
              <a:t>with spinal anesthesia who listened to </a:t>
            </a:r>
            <a:r>
              <a:rPr lang="en-US" sz="2000" dirty="0" smtClean="0"/>
              <a:t>music                        </a:t>
            </a:r>
          </a:p>
          <a:p>
            <a:pPr algn="ctr">
              <a:spcBef>
                <a:spcPts val="0"/>
              </a:spcBef>
              <a:spcAft>
                <a:spcPts val="0"/>
              </a:spcAft>
              <a:buNone/>
            </a:pPr>
            <a:r>
              <a:rPr lang="en-US" sz="2000" dirty="0" smtClean="0"/>
              <a:t>  required less sedation </a:t>
            </a:r>
            <a:r>
              <a:rPr lang="en-US" sz="2000" dirty="0"/>
              <a:t>to achieve a </a:t>
            </a:r>
            <a:r>
              <a:rPr lang="en-US" sz="2000" dirty="0" smtClean="0"/>
              <a:t>similar</a:t>
            </a:r>
          </a:p>
          <a:p>
            <a:pPr algn="ctr">
              <a:spcBef>
                <a:spcPts val="0"/>
              </a:spcBef>
              <a:spcAft>
                <a:spcPts val="0"/>
              </a:spcAft>
              <a:buNone/>
            </a:pPr>
            <a:r>
              <a:rPr lang="en-US" sz="2000" dirty="0" smtClean="0"/>
              <a:t> degree </a:t>
            </a:r>
            <a:r>
              <a:rPr lang="en-US" sz="2000" dirty="0"/>
              <a:t>of </a:t>
            </a:r>
            <a:r>
              <a:rPr lang="en-US" sz="2000" dirty="0" smtClean="0"/>
              <a:t>relaxation when compared with</a:t>
            </a:r>
          </a:p>
          <a:p>
            <a:pPr algn="ctr">
              <a:spcBef>
                <a:spcPts val="0"/>
              </a:spcBef>
              <a:spcAft>
                <a:spcPts val="0"/>
              </a:spcAft>
              <a:buNone/>
            </a:pPr>
            <a:r>
              <a:rPr lang="en-US" sz="2000" dirty="0" smtClean="0"/>
              <a:t>a control group</a:t>
            </a:r>
          </a:p>
          <a:p>
            <a:pPr algn="ctr">
              <a:spcBef>
                <a:spcPts val="0"/>
              </a:spcBef>
              <a:spcAft>
                <a:spcPts val="0"/>
              </a:spcAft>
              <a:buNone/>
            </a:pPr>
            <a:r>
              <a:rPr lang="en-US" sz="2000" dirty="0" smtClean="0"/>
              <a:t> (Kemper </a:t>
            </a:r>
            <a:r>
              <a:rPr lang="en-US" sz="2000" dirty="0"/>
              <a:t>&amp; </a:t>
            </a:r>
            <a:r>
              <a:rPr lang="en-US" sz="2000" dirty="0" err="1" smtClean="0"/>
              <a:t>Danhauer</a:t>
            </a:r>
            <a:r>
              <a:rPr lang="en-US" sz="2000" dirty="0" smtClean="0"/>
              <a:t>, 2005, p. 284).   </a:t>
            </a:r>
          </a:p>
          <a:p>
            <a:endParaRPr lang="en-US" sz="2000" dirty="0" smtClean="0"/>
          </a:p>
          <a:p>
            <a:endParaRPr lang="en-US" sz="2000" dirty="0"/>
          </a:p>
          <a:p>
            <a:endParaRPr lang="en-US" sz="2000" dirty="0"/>
          </a:p>
        </p:txBody>
      </p:sp>
      <p:pic>
        <p:nvPicPr>
          <p:cNvPr id="2052" name="Picture 4" descr="C:\Users\Frances\AppData\Local\Microsoft\Windows\Temporary Internet Files\Content.IE5\S1VGOWYH\MC900020743[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340550" y="5157120"/>
            <a:ext cx="1402423" cy="1317476"/>
          </a:xfrm>
          <a:prstGeom prst="rect">
            <a:avLst/>
          </a:prstGeom>
          <a:noFill/>
          <a:extLst>
            <a:ext uri="{909E8E84-426E-40DD-AFC4-6F175D3DCCD1}">
              <a14:hiddenFill xmlns="" xmlns:a14="http://schemas.microsoft.com/office/drawing/2010/main">
                <a:solidFill>
                  <a:srgbClr val="FFFFFF"/>
                </a:solidFill>
              </a14:hiddenFill>
            </a:ext>
          </a:extLst>
        </p:spPr>
      </p:pic>
      <p:pic>
        <p:nvPicPr>
          <p:cNvPr id="2053" name="Picture 5" descr="C:\Users\Frances\AppData\Local\Microsoft\Windows\Temporary Internet Files\Content.IE5\6C4CF3T5\MC900071358[1].w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9849" y="5157120"/>
            <a:ext cx="1601709" cy="136145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24928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9982200" cy="1143000"/>
          </a:xfrm>
        </p:spPr>
        <p:txBody>
          <a:bodyPr/>
          <a:lstStyle/>
          <a:p>
            <a:r>
              <a:rPr lang="en-US" sz="3900" dirty="0" smtClean="0"/>
              <a:t>Music Therapy And Anxiety Reduction</a:t>
            </a:r>
            <a:endParaRPr lang="en-US" sz="3900" dirty="0"/>
          </a:p>
        </p:txBody>
      </p:sp>
      <p:sp>
        <p:nvSpPr>
          <p:cNvPr id="3" name="Content Placeholder 2"/>
          <p:cNvSpPr>
            <a:spLocks noGrp="1"/>
          </p:cNvSpPr>
          <p:nvPr>
            <p:ph sz="quarter" idx="13"/>
          </p:nvPr>
        </p:nvSpPr>
        <p:spPr>
          <a:xfrm>
            <a:off x="381000" y="1339702"/>
            <a:ext cx="8343900" cy="5154168"/>
          </a:xfrm>
        </p:spPr>
        <p:txBody>
          <a:bodyPr>
            <a:normAutofit fontScale="92500" lnSpcReduction="20000"/>
          </a:bodyPr>
          <a:lstStyle/>
          <a:p>
            <a:pPr algn="ctr"/>
            <a:r>
              <a:rPr lang="en-US" sz="2400" dirty="0"/>
              <a:t>“Sedative music has been proved effective in decreasing sympathetic nervous system activity (fight or flight response) and reducing situational anxiety associated with surgery” (Lucas, </a:t>
            </a:r>
            <a:r>
              <a:rPr lang="en-US" sz="2400" dirty="0" smtClean="0"/>
              <a:t>2004, p. 11).  </a:t>
            </a:r>
          </a:p>
          <a:p>
            <a:endParaRPr lang="en-US" sz="2400" dirty="0" smtClean="0"/>
          </a:p>
          <a:p>
            <a:pPr algn="ctr"/>
            <a:r>
              <a:rPr lang="en-US" sz="2400" dirty="0"/>
              <a:t>In </a:t>
            </a:r>
            <a:r>
              <a:rPr lang="en-US" sz="2400" dirty="0" smtClean="0"/>
              <a:t>many </a:t>
            </a:r>
            <a:r>
              <a:rPr lang="en-US" sz="2400" dirty="0"/>
              <a:t>clinical </a:t>
            </a:r>
            <a:r>
              <a:rPr lang="en-US" sz="2400" dirty="0" smtClean="0"/>
              <a:t>settings, </a:t>
            </a:r>
            <a:r>
              <a:rPr lang="en-US" sz="2400" dirty="0"/>
              <a:t>including intensive care </a:t>
            </a:r>
            <a:r>
              <a:rPr lang="en-US" sz="2400" dirty="0" smtClean="0"/>
              <a:t>units (ICU</a:t>
            </a:r>
            <a:r>
              <a:rPr lang="en-US" sz="2400" dirty="0"/>
              <a:t>), </a:t>
            </a:r>
            <a:r>
              <a:rPr lang="en-US" sz="2400" dirty="0" smtClean="0"/>
              <a:t>“music </a:t>
            </a:r>
            <a:r>
              <a:rPr lang="en-US" sz="2400" dirty="0"/>
              <a:t>has been shown to reduce patients' anxiety </a:t>
            </a:r>
            <a:r>
              <a:rPr lang="en-US" sz="2400" dirty="0" smtClean="0"/>
              <a:t>and depression” (Kemper &amp; </a:t>
            </a:r>
            <a:r>
              <a:rPr lang="en-US" sz="2400" dirty="0" err="1" smtClean="0"/>
              <a:t>Danhauer</a:t>
            </a:r>
            <a:r>
              <a:rPr lang="en-US" sz="2400" dirty="0" smtClean="0"/>
              <a:t>, 2005, p. 284). </a:t>
            </a:r>
          </a:p>
          <a:p>
            <a:endParaRPr lang="en-US" sz="2400" dirty="0"/>
          </a:p>
          <a:p>
            <a:pPr algn="ctr">
              <a:lnSpc>
                <a:spcPct val="110000"/>
              </a:lnSpc>
              <a:spcBef>
                <a:spcPts val="0"/>
              </a:spcBef>
              <a:spcAft>
                <a:spcPts val="0"/>
              </a:spcAft>
            </a:pPr>
            <a:r>
              <a:rPr lang="en-US" sz="2400" dirty="0" smtClean="0"/>
              <a:t>In a randomized control trial, 198 patients who underwent procedures (cystoscopy, cauterization</a:t>
            </a:r>
            <a:r>
              <a:rPr lang="en-US" sz="2400" dirty="0"/>
              <a:t>, </a:t>
            </a:r>
            <a:r>
              <a:rPr lang="en-US" sz="2400" dirty="0" smtClean="0"/>
              <a:t>endoscopy) were divided into two groups.  Kemper &amp; </a:t>
            </a:r>
            <a:r>
              <a:rPr lang="en-US" sz="2400" dirty="0" err="1" smtClean="0"/>
              <a:t>Danhauer</a:t>
            </a:r>
            <a:r>
              <a:rPr lang="en-US" sz="2400" dirty="0" smtClean="0"/>
              <a:t> (2005) found that “those </a:t>
            </a:r>
            <a:r>
              <a:rPr lang="en-US" sz="2400" dirty="0"/>
              <a:t>who </a:t>
            </a:r>
            <a:r>
              <a:rPr lang="en-US" sz="2400" dirty="0" smtClean="0"/>
              <a:t>listened to </a:t>
            </a:r>
            <a:r>
              <a:rPr lang="en-US" sz="2400" dirty="0"/>
              <a:t>music </a:t>
            </a:r>
            <a:r>
              <a:rPr lang="en-US" sz="2400" dirty="0" smtClean="0"/>
              <a:t>while awaiting </a:t>
            </a:r>
            <a:r>
              <a:rPr lang="en-US" sz="2400" dirty="0"/>
              <a:t>the </a:t>
            </a:r>
            <a:r>
              <a:rPr lang="en-US" sz="2400" dirty="0" smtClean="0"/>
              <a:t>procedure reported </a:t>
            </a:r>
            <a:r>
              <a:rPr lang="en-US" sz="2400" dirty="0"/>
              <a:t>lower anxiety </a:t>
            </a:r>
            <a:r>
              <a:rPr lang="en-US" sz="2400" dirty="0" smtClean="0"/>
              <a:t>than</a:t>
            </a:r>
          </a:p>
          <a:p>
            <a:pPr marL="45720" indent="0" algn="ctr">
              <a:lnSpc>
                <a:spcPct val="110000"/>
              </a:lnSpc>
              <a:spcBef>
                <a:spcPts val="0"/>
              </a:spcBef>
              <a:spcAft>
                <a:spcPts val="0"/>
              </a:spcAft>
              <a:buNone/>
            </a:pPr>
            <a:r>
              <a:rPr lang="en-US" sz="2400" dirty="0" smtClean="0"/>
              <a:t>the control group” (p. 284).</a:t>
            </a:r>
            <a:endParaRPr lang="en-US" sz="2400" dirty="0"/>
          </a:p>
          <a:p>
            <a:endParaRPr lang="en-US" sz="2400" dirty="0"/>
          </a:p>
          <a:p>
            <a:endParaRPr lang="en-US" dirty="0"/>
          </a:p>
        </p:txBody>
      </p:sp>
      <p:pic>
        <p:nvPicPr>
          <p:cNvPr id="4098" name="Picture 2" descr="C:\Users\Frances\AppData\Local\Microsoft\Windows\Temporary Internet Files\Content.IE5\6C4CF3T5\MC900320032[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11204" y="5410200"/>
            <a:ext cx="1053464" cy="1115568"/>
          </a:xfrm>
          <a:prstGeom prst="rect">
            <a:avLst/>
          </a:prstGeom>
          <a:noFill/>
          <a:extLst>
            <a:ext uri="{909E8E84-426E-40DD-AFC4-6F175D3DCCD1}">
              <a14:hiddenFill xmlns="" xmlns:a14="http://schemas.microsoft.com/office/drawing/2010/main">
                <a:solidFill>
                  <a:srgbClr val="FFFFFF"/>
                </a:solidFill>
              </a14:hiddenFill>
            </a:ext>
          </a:extLst>
        </p:spPr>
      </p:pic>
      <p:pic>
        <p:nvPicPr>
          <p:cNvPr id="4099" name="Picture 3" descr="C:\Users\Frances\AppData\Local\Microsoft\Windows\Temporary Internet Files\Content.IE5\G4AHX83F\MC900433819[1].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5396484"/>
            <a:ext cx="1143000" cy="11430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88175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886</TotalTime>
  <Words>1293</Words>
  <Application>Microsoft Office PowerPoint</Application>
  <PresentationFormat>On-screen Show (4:3)</PresentationFormat>
  <Paragraphs>102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Slipstream</vt:lpstr>
      <vt:lpstr>Music Therapy  And All Its Benefits </vt:lpstr>
      <vt:lpstr>Did You Know that Music Therapy has Been Studied and Proven Effective by Evidence Based Practice? </vt:lpstr>
      <vt:lpstr>What is Evidence Based Practice? </vt:lpstr>
      <vt:lpstr>A Little Bit About Music Therapy </vt:lpstr>
      <vt:lpstr>When Can Music Therapy Be Used?</vt:lpstr>
      <vt:lpstr>What Type of Music is Best?</vt:lpstr>
      <vt:lpstr>Music Therapy Used as a Distraction</vt:lpstr>
      <vt:lpstr>Music Therapy And Stress Reduction</vt:lpstr>
      <vt:lpstr>Music Therapy And Anxiety Reduction</vt:lpstr>
      <vt:lpstr>Music Therapy And Sleep Promotion</vt:lpstr>
      <vt:lpstr>Music Therapy And Pain Control</vt:lpstr>
      <vt:lpstr>Music Therapy And Promoting Healing </vt:lpstr>
      <vt:lpstr>References</vt:lpstr>
    </vt:vector>
  </TitlesOfParts>
  <Company>Pace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 Therapy  And All It’s Benefits</dc:title>
  <dc:creator>Frances</dc:creator>
  <cp:lastModifiedBy>donna</cp:lastModifiedBy>
  <cp:revision>68</cp:revision>
  <dcterms:created xsi:type="dcterms:W3CDTF">2011-10-16T03:40:21Z</dcterms:created>
  <dcterms:modified xsi:type="dcterms:W3CDTF">2012-05-02T21:09:39Z</dcterms:modified>
</cp:coreProperties>
</file>