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78" r:id="rId3"/>
    <p:sldId id="259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74" r:id="rId12"/>
    <p:sldId id="270" r:id="rId13"/>
    <p:sldId id="275" r:id="rId14"/>
    <p:sldId id="271" r:id="rId15"/>
    <p:sldId id="276" r:id="rId16"/>
    <p:sldId id="272" r:id="rId17"/>
    <p:sldId id="277" r:id="rId18"/>
    <p:sldId id="273" r:id="rId19"/>
    <p:sldId id="280" r:id="rId20"/>
    <p:sldId id="265" r:id="rId21"/>
    <p:sldId id="266" r:id="rId22"/>
    <p:sldId id="267" r:id="rId23"/>
    <p:sldId id="269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81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6D027-5737-49EC-9172-3403DA34B5C2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54D42-21A5-474F-BBF0-DBD6E88E2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20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54D42-21A5-474F-BBF0-DBD6E88E255C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B848-1A2A-4DE9-8135-78C75AC2838B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B5D4-19BA-4270-B9DD-29DAA9AA79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B848-1A2A-4DE9-8135-78C75AC2838B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B5D4-19BA-4270-B9DD-29DAA9AA7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B848-1A2A-4DE9-8135-78C75AC2838B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B5D4-19BA-4270-B9DD-29DAA9AA7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B848-1A2A-4DE9-8135-78C75AC2838B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B5D4-19BA-4270-B9DD-29DAA9AA7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B848-1A2A-4DE9-8135-78C75AC2838B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B5D4-19BA-4270-B9DD-29DAA9AA7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B848-1A2A-4DE9-8135-78C75AC2838B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B5D4-19BA-4270-B9DD-29DAA9AA7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B848-1A2A-4DE9-8135-78C75AC2838B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B5D4-19BA-4270-B9DD-29DAA9AA7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B848-1A2A-4DE9-8135-78C75AC2838B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B5D4-19BA-4270-B9DD-29DAA9AA7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B848-1A2A-4DE9-8135-78C75AC2838B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B5D4-19BA-4270-B9DD-29DAA9AA7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B848-1A2A-4DE9-8135-78C75AC2838B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5B5D4-19BA-4270-B9DD-29DAA9AA79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E9DB848-1A2A-4DE9-8135-78C75AC2838B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0D5B5D4-19BA-4270-B9DD-29DAA9AA7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E9DB848-1A2A-4DE9-8135-78C75AC2838B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0D5B5D4-19BA-4270-B9DD-29DAA9AA7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066800"/>
            <a:ext cx="8686800" cy="2079625"/>
          </a:xfrm>
        </p:spPr>
        <p:txBody>
          <a:bodyPr>
            <a:noAutofit/>
          </a:bodyPr>
          <a:lstStyle/>
          <a:p>
            <a:r>
              <a:rPr lang="en-US" sz="4800" dirty="0" smtClean="0"/>
              <a:t>Propensity for Voluntary Turnover in a Recession-Like Economy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3200400"/>
            <a:ext cx="495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By: William W. Woodard, III</a:t>
            </a:r>
          </a:p>
          <a:p>
            <a:pPr algn="ctr"/>
            <a:r>
              <a:rPr lang="en-US" sz="2400" dirty="0" smtClean="0"/>
              <a:t>Advisor: Dr. James W. Russell</a:t>
            </a:r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April 25, 2012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318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Data: Age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314675"/>
              </p:ext>
            </p:extLst>
          </p:nvPr>
        </p:nvGraphicFramePr>
        <p:xfrm>
          <a:off x="381000" y="1447800"/>
          <a:ext cx="7924800" cy="39873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9070"/>
                <a:gridCol w="740545"/>
                <a:gridCol w="1317594"/>
                <a:gridCol w="1029070"/>
                <a:gridCol w="1029070"/>
                <a:gridCol w="1029070"/>
                <a:gridCol w="1029070"/>
                <a:gridCol w="721311"/>
              </a:tblGrid>
              <a:tr h="5090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b="1" dirty="0" smtClean="0"/>
                        <a:t>“I am currently seeking other employment</a:t>
                      </a:r>
                      <a:r>
                        <a:rPr lang="en-US" b="1" baseline="0" dirty="0" smtClean="0"/>
                        <a:t> opportunities” A/D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5090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9043">
                <a:tc rowSpan="4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What age group are you in?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18-24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904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25-32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904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33-40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4536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41 and older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078192"/>
              </p:ext>
            </p:extLst>
          </p:nvPr>
        </p:nvGraphicFramePr>
        <p:xfrm>
          <a:off x="228600" y="5562600"/>
          <a:ext cx="8610600" cy="1144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8759"/>
                <a:gridCol w="2357295"/>
                <a:gridCol w="2419972"/>
                <a:gridCol w="1622287"/>
                <a:gridCol w="1622287"/>
              </a:tblGrid>
              <a:tr h="503976">
                <a:tc>
                  <a:txBody>
                    <a:bodyPr/>
                    <a:lstStyle/>
                    <a:p>
                      <a:r>
                        <a:rPr lang="en-US" dirty="0" smtClean="0"/>
                        <a:t>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I expected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SD=Strongly Disagree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D=Disagree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N=Neither Agree nor Disagree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4876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was actually found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SA=Strongly</a:t>
                      </a:r>
                      <a:r>
                        <a:rPr lang="en-US" baseline="0" dirty="0" smtClean="0"/>
                        <a:t> Agree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A=Agree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25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 vs. VT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98931"/>
              </p:ext>
            </p:extLst>
          </p:nvPr>
        </p:nvGraphicFramePr>
        <p:xfrm>
          <a:off x="304800" y="1562830"/>
          <a:ext cx="7289801" cy="3985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1026"/>
                <a:gridCol w="827594"/>
                <a:gridCol w="951257"/>
                <a:gridCol w="608805"/>
                <a:gridCol w="608805"/>
                <a:gridCol w="751493"/>
                <a:gridCol w="751493"/>
                <a:gridCol w="735639"/>
                <a:gridCol w="773689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 smtClean="0">
                          <a:effectLst/>
                        </a:rPr>
                        <a:t>Q2(x</a:t>
                      </a:r>
                      <a:r>
                        <a:rPr lang="en-US" sz="1100" u="sng" strike="noStrike" dirty="0">
                          <a:effectLst/>
                        </a:rPr>
                        <a:t>) vs. VT(y)</a:t>
                      </a:r>
                      <a:endParaRPr lang="en-US" sz="11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 smtClean="0">
                          <a:effectLst/>
                        </a:rPr>
                        <a:t>Equation: VT</a:t>
                      </a:r>
                      <a:r>
                        <a:rPr lang="en-US" sz="1100" u="sng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sng" strike="noStrike" dirty="0" smtClean="0">
                          <a:effectLst/>
                        </a:rPr>
                        <a:t>= </a:t>
                      </a:r>
                      <a:r>
                        <a:rPr lang="en-US" sz="1100" u="sng" strike="noStrike" dirty="0">
                          <a:effectLst/>
                        </a:rPr>
                        <a:t>-</a:t>
                      </a:r>
                      <a:r>
                        <a:rPr lang="en-US" sz="1100" u="sng" strike="noStrike" dirty="0" smtClean="0">
                          <a:effectLst/>
                        </a:rPr>
                        <a:t>0.096x+3.415</a:t>
                      </a:r>
                      <a:endParaRPr lang="en-US" sz="11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SUMMARY OUTPUT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Regression Statistics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Multiple 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0.077410922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 Square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0.005992451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Adjusted R Square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-0.009299973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Standard Error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1.432453746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Observations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ANOVA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df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F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Significance F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Regression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0.804061684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0.804062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0.391857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0.53351669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Residual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133.3750428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2.051924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134.1791045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Coefficients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Standard Error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 Stat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P-value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Lower 95%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Upper 95%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Lower 95.0%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Upper 95.0%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Intercept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3.415097569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0.331567535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10.29986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2.72E-15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2.75291148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4.07728366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2.75291148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4.07728366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Age: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-0.096028757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0.153404194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-0.62599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0.533517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-0.4023981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0.21034057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-0.4023981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0.21034057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8674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For respondents 25 and older, r</a:t>
            </a:r>
            <a:r>
              <a:rPr lang="en-US" baseline="30000" dirty="0" smtClean="0"/>
              <a:t>2 </a:t>
            </a:r>
            <a:r>
              <a:rPr lang="en-US" dirty="0"/>
              <a:t>= 0.0000146537494847131</a:t>
            </a:r>
          </a:p>
        </p:txBody>
      </p:sp>
    </p:spTree>
    <p:extLst>
      <p:ext uri="{BB962C8B-B14F-4D97-AF65-F5344CB8AC3E}">
        <p14:creationId xmlns:p14="http://schemas.microsoft.com/office/powerpoint/2010/main" val="230073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Data: Likelihood of being fired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was no single question to determine likelihood of being fired</a:t>
            </a:r>
          </a:p>
          <a:p>
            <a:r>
              <a:rPr lang="en-US" dirty="0" smtClean="0"/>
              <a:t>For this, we used multiple regression</a:t>
            </a:r>
          </a:p>
          <a:p>
            <a:pPr lvl="1"/>
            <a:r>
              <a:rPr lang="en-US" dirty="0" smtClean="0"/>
              <a:t>Questions 16 &amp; 42 vs. VT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21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Likelihood of being fired vs. VT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902154"/>
              </p:ext>
            </p:extLst>
          </p:nvPr>
        </p:nvGraphicFramePr>
        <p:xfrm>
          <a:off x="457200" y="1828800"/>
          <a:ext cx="7073903" cy="417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4819"/>
                <a:gridCol w="913990"/>
                <a:gridCol w="990156"/>
                <a:gridCol w="609327"/>
                <a:gridCol w="609327"/>
                <a:gridCol w="828303"/>
                <a:gridCol w="609327"/>
                <a:gridCol w="609327"/>
                <a:gridCol w="609327"/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Q42(x1</a:t>
                      </a:r>
                      <a:r>
                        <a:rPr lang="en-US" sz="1100" u="none" strike="noStrike" dirty="0">
                          <a:effectLst/>
                        </a:rPr>
                        <a:t>), </a:t>
                      </a:r>
                      <a:r>
                        <a:rPr lang="en-US" sz="1100" u="none" strike="noStrike" dirty="0" smtClean="0">
                          <a:effectLst/>
                        </a:rPr>
                        <a:t>Q16(x2</a:t>
                      </a:r>
                      <a:r>
                        <a:rPr lang="en-US" sz="1100" u="none" strike="noStrike" dirty="0">
                          <a:effectLst/>
                        </a:rPr>
                        <a:t>) vs. VT(y)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Equation: VT=0.3257x1+0.2341x2+2.1042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SUMMARY OUTPUT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Regression Statistics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Multiple 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0.3490473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 Square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0.121834017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Adjusted R Square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0.094813526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Standard Error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1.361647006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Observations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ANOVA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df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F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Significance F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Regression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16.7199272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8.359964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4.508949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0.014663574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Residual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120.5153669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1.854083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137.2352941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Coefficients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Standard Error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 Stat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P-value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Lower 95%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Upper 95%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Lower 95.0%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Upper 95.0%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Intercept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2.104241942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0.421286367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4.994802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4.7E-06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1.262874969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2.945609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1.262875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2.945609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LB 42(43):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0.325666007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0.142723785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2.281792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0.025784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0.040626927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0.610705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0.040627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0.610705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LB 16(17):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0.234127667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0.117121321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1.999018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0.049791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0.000220238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0.468035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0.00022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0.468035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69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Data: Other Opportunities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831279"/>
              </p:ext>
            </p:extLst>
          </p:nvPr>
        </p:nvGraphicFramePr>
        <p:xfrm>
          <a:off x="533400" y="1447800"/>
          <a:ext cx="7543801" cy="4121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7828"/>
                <a:gridCol w="846773"/>
                <a:gridCol w="685800"/>
                <a:gridCol w="723900"/>
                <a:gridCol w="1104900"/>
                <a:gridCol w="857250"/>
                <a:gridCol w="981075"/>
                <a:gridCol w="676275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“I am currently seeking other employment opportunities” A/D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0358">
                <a:tc rowSpan="5">
                  <a:txBody>
                    <a:bodyPr/>
                    <a:lstStyle/>
                    <a:p>
                      <a:r>
                        <a:rPr lang="en-US" b="1" dirty="0" smtClean="0"/>
                        <a:t>How many years of experience do you have in your field</a:t>
                      </a:r>
                      <a:r>
                        <a:rPr lang="en-US" b="1" baseline="0" dirty="0" smtClean="0"/>
                        <a:t> of work?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Less than 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03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1-3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03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4-6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03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7-9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612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 or more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035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132772"/>
              </p:ext>
            </p:extLst>
          </p:nvPr>
        </p:nvGraphicFramePr>
        <p:xfrm>
          <a:off x="76200" y="5715000"/>
          <a:ext cx="8915400" cy="1021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2440739"/>
                <a:gridCol w="2505635"/>
                <a:gridCol w="1679713"/>
                <a:gridCol w="1679713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I expected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SD=Strongly Disagree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D=Disagree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N=Neither Agree nor Disagree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was actually found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SA=Strongly</a:t>
                      </a:r>
                      <a:r>
                        <a:rPr lang="en-US" baseline="0" dirty="0" smtClean="0"/>
                        <a:t> Agree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A=Agree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Opportunities vs. VT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830791"/>
              </p:ext>
            </p:extLst>
          </p:nvPr>
        </p:nvGraphicFramePr>
        <p:xfrm>
          <a:off x="381000" y="1601520"/>
          <a:ext cx="7391401" cy="3676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0786"/>
                <a:gridCol w="902087"/>
                <a:gridCol w="895735"/>
                <a:gridCol w="609862"/>
                <a:gridCol w="609862"/>
                <a:gridCol w="981497"/>
                <a:gridCol w="711506"/>
                <a:gridCol w="775033"/>
                <a:gridCol w="77503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Q11(x</a:t>
                      </a:r>
                      <a:r>
                        <a:rPr lang="en-US" sz="1100" u="none" strike="noStrike" dirty="0">
                          <a:effectLst/>
                        </a:rPr>
                        <a:t>) vs. VT(y)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Equation: VT= </a:t>
                      </a:r>
                      <a:r>
                        <a:rPr lang="en-US" sz="1100" u="none" strike="noStrike" dirty="0">
                          <a:effectLst/>
                        </a:rPr>
                        <a:t>-</a:t>
                      </a:r>
                      <a:r>
                        <a:rPr lang="en-US" sz="1100" u="none" strike="noStrike" dirty="0" smtClean="0">
                          <a:effectLst/>
                        </a:rPr>
                        <a:t>0.091x+3.483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SUMMARY OUTPUT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Regression Statistics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Multiple 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0.081425206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 Square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0.006630064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Adjusted R Square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-0.00865255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Standard Error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1.431994244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Observations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ANOVA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df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F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Significance F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Regression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0.88961608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0.889616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0.43383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0.5124418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Residual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133.2894884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2.050608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134.1791045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Coefficients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Standard Error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 Stat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P-value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Lower 95%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Upper 95%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Lower 95.0%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Upper 95.0%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Intercept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3.482667039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0.409491355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8.504861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3.71E-12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2.664856332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4.3004777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2.66485633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4.30047775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OO: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-0.091277607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0.138581164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-0.65866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0.512442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-0.368043303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0.1854881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-0.3680433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0.18548809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4867" y="5624869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For those who thought it would be easy to find another job, </a:t>
            </a:r>
            <a:r>
              <a:rPr lang="en-US" dirty="0"/>
              <a:t>r</a:t>
            </a:r>
            <a:r>
              <a:rPr lang="en-US" baseline="30000" dirty="0"/>
              <a:t>2 </a:t>
            </a:r>
            <a:r>
              <a:rPr lang="en-US" dirty="0" smtClean="0"/>
              <a:t>= 0.00097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36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Data: Company Engagement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584786"/>
              </p:ext>
            </p:extLst>
          </p:nvPr>
        </p:nvGraphicFramePr>
        <p:xfrm>
          <a:off x="304800" y="1752600"/>
          <a:ext cx="8229600" cy="366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/>
                <a:gridCol w="762000"/>
                <a:gridCol w="1066800"/>
                <a:gridCol w="1066800"/>
                <a:gridCol w="1066800"/>
                <a:gridCol w="1066800"/>
                <a:gridCol w="1066800"/>
                <a:gridCol w="76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“I am currently seeking other employment</a:t>
                      </a:r>
                      <a:r>
                        <a:rPr lang="en-US" b="1" baseline="0" dirty="0" smtClean="0"/>
                        <a:t> opportunities” A/D</a:t>
                      </a:r>
                      <a:endParaRPr lang="en-US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r>
                        <a:rPr lang="en-US" b="1" dirty="0" smtClean="0"/>
                        <a:t>“My company has</a:t>
                      </a:r>
                      <a:r>
                        <a:rPr lang="en-US" b="1" baseline="0" dirty="0" smtClean="0"/>
                        <a:t> a mission/ vision that I understand and agree with” A/D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269083"/>
              </p:ext>
            </p:extLst>
          </p:nvPr>
        </p:nvGraphicFramePr>
        <p:xfrm>
          <a:off x="76200" y="5760721"/>
          <a:ext cx="8915400" cy="1021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2440739"/>
                <a:gridCol w="2505635"/>
                <a:gridCol w="1679713"/>
                <a:gridCol w="1679713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I expected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SD=Strongly Disagree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D=Disagree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N=Neither Agree nor Disagree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5638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was actually found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SA=Strongly</a:t>
                      </a:r>
                      <a:r>
                        <a:rPr lang="en-US" baseline="0" dirty="0" smtClean="0"/>
                        <a:t> Agree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A=Agree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13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Engagement vs. VT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544092"/>
              </p:ext>
            </p:extLst>
          </p:nvPr>
        </p:nvGraphicFramePr>
        <p:xfrm>
          <a:off x="609600" y="1524000"/>
          <a:ext cx="7023101" cy="4139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7872"/>
                <a:gridCol w="761656"/>
                <a:gridCol w="837821"/>
                <a:gridCol w="609325"/>
                <a:gridCol w="609325"/>
                <a:gridCol w="723573"/>
                <a:gridCol w="752135"/>
                <a:gridCol w="774350"/>
                <a:gridCol w="78704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Q35(x</a:t>
                      </a:r>
                      <a:r>
                        <a:rPr lang="en-US" sz="1100" u="none" strike="noStrike" dirty="0">
                          <a:effectLst/>
                        </a:rPr>
                        <a:t>) </a:t>
                      </a:r>
                      <a:r>
                        <a:rPr lang="en-US" sz="1100" u="none" strike="noStrike" dirty="0" smtClean="0">
                          <a:effectLst/>
                        </a:rPr>
                        <a:t>vs. </a:t>
                      </a:r>
                      <a:r>
                        <a:rPr lang="en-US" sz="1100" u="none" strike="noStrike" dirty="0">
                          <a:effectLst/>
                        </a:rPr>
                        <a:t>VT(y)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Equation: VT= 0.086x+2.949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SUMMARY OUTPUT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Regression Statistics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Multiple 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0.07720869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 Square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0.00596118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Adjusted R Square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-0.00933172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Standard Error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1.43247628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Observations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ANOVA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df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F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Significance F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Regression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0.799866012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0.799866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0.3898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0.53458962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Residual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133.3792385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2.051988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134.1791045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Coefficients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Standard Error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 Stat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P-value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Lower 95%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Upper 95%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Lower 95.0%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Upper 95.0%</a:t>
                      </a:r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Intercept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2.94899944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0.496074906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5.944666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1.21E-07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1.95826944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3.93972944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1.95826944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3.939729445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0.08629794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0.138222665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0.62434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0.53459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-0.1897518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0.36234767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-0.18975178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0.362347668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9655" y="5836725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 examined several other questions involving company engagement, but all their correlations were very low.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32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Notable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78% believe we are going through harsh economic times similar to a recession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51% showed some propensity for VT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47% have had three or more jobs since Dec. 2007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79% of those who have had more than one job left their most recent job voluntarily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8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Notable Data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55% feel they should be paid more</a:t>
            </a:r>
          </a:p>
          <a:p>
            <a:pPr>
              <a:lnSpc>
                <a:spcPct val="150000"/>
              </a:lnSpc>
            </a:pPr>
            <a:r>
              <a:rPr lang="en-US" dirty="0"/>
              <a:t>38% </a:t>
            </a:r>
            <a:r>
              <a:rPr lang="en-US" dirty="0" smtClean="0"/>
              <a:t>view </a:t>
            </a:r>
            <a:r>
              <a:rPr lang="en-US" dirty="0"/>
              <a:t>the recent economic conditions as a distraction and a cause of stress towards their job and growth as an employee</a:t>
            </a:r>
          </a:p>
          <a:p>
            <a:pPr>
              <a:lnSpc>
                <a:spcPct val="150000"/>
              </a:lnSpc>
            </a:pPr>
            <a:r>
              <a:rPr lang="en-US" dirty="0"/>
              <a:t>23% view the recent economic conditions as an opportunity to further their experience and job growth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094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Research questions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Background on employee turnover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My hypotheses 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A short literature review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Why is this study important?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Methodology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The survey and the data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Analysis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Further Research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Implications for managers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Bibliography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3721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the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 of my hypotheses were supported</a:t>
            </a:r>
          </a:p>
          <a:p>
            <a:r>
              <a:rPr lang="en-US" dirty="0" smtClean="0"/>
              <a:t>Very small correlation of propensity of VT with:</a:t>
            </a:r>
          </a:p>
          <a:p>
            <a:pPr lvl="1"/>
            <a:r>
              <a:rPr lang="en-US" dirty="0" smtClean="0"/>
              <a:t>Age</a:t>
            </a:r>
          </a:p>
          <a:p>
            <a:pPr lvl="1"/>
            <a:r>
              <a:rPr lang="en-US" dirty="0" smtClean="0"/>
              <a:t>Other employment opportunities</a:t>
            </a:r>
          </a:p>
          <a:p>
            <a:pPr lvl="1"/>
            <a:r>
              <a:rPr lang="en-US" dirty="0" smtClean="0"/>
              <a:t>Company engagement</a:t>
            </a:r>
          </a:p>
          <a:p>
            <a:r>
              <a:rPr lang="en-US" dirty="0" smtClean="0"/>
              <a:t>Low correlation between VT and likelihood of being fired.</a:t>
            </a:r>
          </a:p>
        </p:txBody>
      </p:sp>
    </p:spTree>
    <p:extLst>
      <p:ext uri="{BB962C8B-B14F-4D97-AF65-F5344CB8AC3E}">
        <p14:creationId xmlns:p14="http://schemas.microsoft.com/office/powerpoint/2010/main" val="419415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study could be re-done on a larger and more definitive scale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/>
              <a:t>It needs to represent more of the working population.</a:t>
            </a:r>
          </a:p>
          <a:p>
            <a:r>
              <a:rPr lang="en-US" dirty="0" smtClean="0"/>
              <a:t>The research needs to be done with the end in </a:t>
            </a:r>
            <a:r>
              <a:rPr lang="en-US" smtClean="0"/>
              <a:t>mind</a:t>
            </a:r>
            <a:r>
              <a:rPr lang="en-US" smtClean="0">
                <a:solidFill>
                  <a:srgbClr val="FF0000"/>
                </a:solidFill>
              </a:rPr>
              <a:t> </a:t>
            </a:r>
          </a:p>
          <a:p>
            <a:r>
              <a:rPr lang="en-US" smtClean="0"/>
              <a:t>Global </a:t>
            </a:r>
            <a:r>
              <a:rPr lang="en-US" dirty="0" smtClean="0"/>
              <a:t>representation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89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for Managers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during harsh economic times, employees still consider leaving.</a:t>
            </a:r>
          </a:p>
          <a:p>
            <a:r>
              <a:rPr lang="en-US" dirty="0" smtClean="0"/>
              <a:t>39% </a:t>
            </a:r>
            <a:r>
              <a:rPr lang="en-US" smtClean="0"/>
              <a:t>of respondents </a:t>
            </a:r>
            <a:r>
              <a:rPr lang="en-US" dirty="0" smtClean="0"/>
              <a:t>enjoy going to work because:</a:t>
            </a:r>
          </a:p>
          <a:p>
            <a:pPr lvl="1"/>
            <a:r>
              <a:rPr lang="en-US" dirty="0" smtClean="0"/>
              <a:t>They love what they do</a:t>
            </a:r>
          </a:p>
          <a:p>
            <a:pPr lvl="1"/>
            <a:r>
              <a:rPr lang="en-US" dirty="0" smtClean="0"/>
              <a:t>There is a positive work environment</a:t>
            </a:r>
          </a:p>
          <a:p>
            <a:pPr lvl="1"/>
            <a:r>
              <a:rPr lang="en-US" dirty="0" smtClean="0"/>
              <a:t>There is a feeling of accomplishment</a:t>
            </a:r>
          </a:p>
          <a:p>
            <a:pPr lvl="1"/>
            <a:r>
              <a:rPr lang="en-US" dirty="0" smtClean="0"/>
              <a:t>There is a flexible lifestyle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51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0"/>
            <a:ext cx="5486986" cy="531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167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76163"/>
            <a:ext cx="6072187" cy="4919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99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would key employees leave during a recession-like economy?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can management do to keep their key employees from leaving during such a situation?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 employees think during harsh economic times?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57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Background on Employee Turnover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Definition: “The number of employees hired to replace those who left or were fired during a 12 month period.”</a:t>
            </a:r>
          </a:p>
          <a:p>
            <a:pPr marL="0" indent="0">
              <a:buNone/>
            </a:pPr>
            <a:r>
              <a:rPr lang="en-US" dirty="0" smtClean="0"/>
              <a:t>Costs of Turnover:</a:t>
            </a:r>
          </a:p>
          <a:p>
            <a:pPr lvl="1"/>
            <a:r>
              <a:rPr lang="en-US" dirty="0" smtClean="0"/>
              <a:t>Up to a full year’s salary for the employee lost</a:t>
            </a:r>
          </a:p>
          <a:p>
            <a:pPr lvl="1"/>
            <a:r>
              <a:rPr lang="en-US" dirty="0" smtClean="0"/>
              <a:t>Cost of a replacement (job posting, interviewing/ screening, hiring, and training)</a:t>
            </a:r>
          </a:p>
          <a:p>
            <a:pPr lvl="1"/>
            <a:r>
              <a:rPr lang="en-US" dirty="0" smtClean="0"/>
              <a:t>Morale within the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1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H1: As age increases, the propensity for VT will decrease</a:t>
            </a:r>
          </a:p>
          <a:p>
            <a:r>
              <a:rPr lang="en-US" dirty="0" smtClean="0"/>
              <a:t>H2: As the likelihood of an individual being fired increases, the propensity for VT will increase</a:t>
            </a:r>
          </a:p>
          <a:p>
            <a:r>
              <a:rPr lang="en-US" dirty="0" smtClean="0"/>
              <a:t>H3: As the number of opportunities outside one’s job increases, the propensity for VT will increase</a:t>
            </a:r>
          </a:p>
          <a:p>
            <a:r>
              <a:rPr lang="en-US" dirty="0" smtClean="0"/>
              <a:t>H4: As the level of company engagement increases for an individual, the propensity for VT will decrease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50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“more than 80 percent of workers may now be actively seeking new jobs,” and that companies “may be losing some of their best and brightest</a:t>
            </a:r>
            <a:r>
              <a:rPr lang="en-US" dirty="0" smtClean="0"/>
              <a:t>.” –Jan </a:t>
            </a:r>
            <a:r>
              <a:rPr lang="en-US" dirty="0" err="1" smtClean="0"/>
              <a:t>Ferri</a:t>
            </a:r>
            <a:r>
              <a:rPr lang="en-US" dirty="0" smtClean="0"/>
              <a:t>-Reed</a:t>
            </a:r>
          </a:p>
          <a:p>
            <a:r>
              <a:rPr lang="en-US" dirty="0"/>
              <a:t>“Retaining Talent: Replacing Misconceptions With Evidence-Based </a:t>
            </a:r>
            <a:r>
              <a:rPr lang="en-US" dirty="0" smtClean="0"/>
              <a:t>Strategies” –Allen, Bryant, and </a:t>
            </a:r>
            <a:r>
              <a:rPr lang="en-US" dirty="0" err="1" smtClean="0"/>
              <a:t>Vardaman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48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Employee Turnover is already a problem</a:t>
            </a:r>
          </a:p>
          <a:p>
            <a:r>
              <a:rPr lang="en-US" dirty="0" smtClean="0"/>
              <a:t>The retention of key employees can keep a company in business during a recession</a:t>
            </a:r>
          </a:p>
          <a:p>
            <a:r>
              <a:rPr lang="en-US" dirty="0" smtClean="0"/>
              <a:t>Managers need to know what tactics keep key employees with their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1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literature on employee turnover, motivation, and engagement</a:t>
            </a:r>
          </a:p>
          <a:p>
            <a:r>
              <a:rPr lang="en-US" dirty="0" smtClean="0"/>
              <a:t>Design a survey to test my hypotheses through </a:t>
            </a:r>
            <a:r>
              <a:rPr lang="en-US" dirty="0" err="1" smtClean="0"/>
              <a:t>Qualtrics</a:t>
            </a:r>
            <a:endParaRPr lang="en-US" dirty="0" smtClean="0"/>
          </a:p>
          <a:p>
            <a:r>
              <a:rPr lang="en-US" dirty="0" smtClean="0"/>
              <a:t>Survey 40+ people</a:t>
            </a:r>
          </a:p>
          <a:p>
            <a:r>
              <a:rPr lang="en-US" dirty="0" smtClean="0"/>
              <a:t>Find correlations between propensity for VT and other variables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74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46 questions</a:t>
            </a:r>
          </a:p>
          <a:p>
            <a:r>
              <a:rPr lang="en-US" dirty="0" smtClean="0"/>
              <a:t>Time varied from 10 to 20 minutes</a:t>
            </a:r>
          </a:p>
          <a:p>
            <a:r>
              <a:rPr lang="en-US" dirty="0" smtClean="0"/>
              <a:t>An email message and link to the survey were sent to about 120 people including: </a:t>
            </a:r>
          </a:p>
          <a:p>
            <a:pPr lvl="1"/>
            <a:r>
              <a:rPr lang="en-US" dirty="0" smtClean="0"/>
              <a:t>Current undergrad students and recent graduates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raternity brothers who had graduated from college</a:t>
            </a:r>
          </a:p>
          <a:p>
            <a:pPr lvl="1"/>
            <a:r>
              <a:rPr lang="en-US" dirty="0" smtClean="0"/>
              <a:t>Relatives and their colleagues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lumni contacts of professors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622</TotalTime>
  <Words>1385</Words>
  <Application>Microsoft Office PowerPoint</Application>
  <PresentationFormat>On-screen Show (4:3)</PresentationFormat>
  <Paragraphs>552</Paragraphs>
  <Slides>24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Module</vt:lpstr>
      <vt:lpstr>Propensity for Voluntary Turnover in a Recession-Like Economy</vt:lpstr>
      <vt:lpstr>Outline</vt:lpstr>
      <vt:lpstr>Research Questions</vt:lpstr>
      <vt:lpstr>Background on Employee Turnover</vt:lpstr>
      <vt:lpstr>Hypotheses</vt:lpstr>
      <vt:lpstr>Literature Review</vt:lpstr>
      <vt:lpstr>Why is this Important?</vt:lpstr>
      <vt:lpstr>Methodology</vt:lpstr>
      <vt:lpstr>The Survey</vt:lpstr>
      <vt:lpstr>Data: Age</vt:lpstr>
      <vt:lpstr>Age vs. VT</vt:lpstr>
      <vt:lpstr>Data: Likelihood of being fired</vt:lpstr>
      <vt:lpstr>Likelihood of being fired vs. VT</vt:lpstr>
      <vt:lpstr>Data: Other Opportunities</vt:lpstr>
      <vt:lpstr>Other Opportunities vs. VT</vt:lpstr>
      <vt:lpstr>Data: Company Engagement</vt:lpstr>
      <vt:lpstr>Company Engagement vs. VT</vt:lpstr>
      <vt:lpstr>Notable Data</vt:lpstr>
      <vt:lpstr>Notable Data (cont.)</vt:lpstr>
      <vt:lpstr>Analysis of the Results</vt:lpstr>
      <vt:lpstr>Further Research</vt:lpstr>
      <vt:lpstr>Implications for Managers</vt:lpstr>
      <vt:lpstr>Bibliography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Library</dc:creator>
  <cp:lastModifiedBy>Library</cp:lastModifiedBy>
  <cp:revision>56</cp:revision>
  <dcterms:created xsi:type="dcterms:W3CDTF">2012-04-19T02:33:58Z</dcterms:created>
  <dcterms:modified xsi:type="dcterms:W3CDTF">2012-05-01T04:03:05Z</dcterms:modified>
</cp:coreProperties>
</file>