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56" r:id="rId2"/>
    <p:sldId id="261" r:id="rId3"/>
    <p:sldId id="257" r:id="rId4"/>
    <p:sldId id="258" r:id="rId5"/>
    <p:sldId id="259" r:id="rId6"/>
    <p:sldId id="260" r:id="rId7"/>
    <p:sldId id="262" r:id="rId8"/>
    <p:sldId id="263" r:id="rId9"/>
    <p:sldId id="265" r:id="rId10"/>
    <p:sldId id="266" r:id="rId11"/>
    <p:sldId id="267"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53" autoAdjust="0"/>
  </p:normalViewPr>
  <p:slideViewPr>
    <p:cSldViewPr snapToGrid="0" snapToObjects="1">
      <p:cViewPr varScale="1">
        <p:scale>
          <a:sx n="62" d="100"/>
          <a:sy n="62"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EC995-027F-F941-BB83-54D1840B3B64}" type="datetimeFigureOut">
              <a:rPr lang="en-US" smtClean="0"/>
              <a:t>10/15/14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A75B0-4DE7-0443-9247-74887FF81636}" type="slidenum">
              <a:rPr lang="en-US" smtClean="0"/>
              <a:t>‹#›</a:t>
            </a:fld>
            <a:endParaRPr lang="en-US"/>
          </a:p>
        </p:txBody>
      </p:sp>
    </p:spTree>
    <p:extLst>
      <p:ext uri="{BB962C8B-B14F-4D97-AF65-F5344CB8AC3E}">
        <p14:creationId xmlns:p14="http://schemas.microsoft.com/office/powerpoint/2010/main" val="210642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8A75B0-4DE7-0443-9247-74887FF81636}" type="slidenum">
              <a:rPr lang="en-US" smtClean="0"/>
              <a:t>3</a:t>
            </a:fld>
            <a:endParaRPr lang="en-US"/>
          </a:p>
        </p:txBody>
      </p:sp>
    </p:spTree>
    <p:extLst>
      <p:ext uri="{BB962C8B-B14F-4D97-AF65-F5344CB8AC3E}">
        <p14:creationId xmlns:p14="http://schemas.microsoft.com/office/powerpoint/2010/main" val="18346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A75B0-4DE7-0443-9247-74887FF81636}" type="slidenum">
              <a:rPr lang="en-US" smtClean="0"/>
              <a:t>8</a:t>
            </a:fld>
            <a:endParaRPr lang="en-US"/>
          </a:p>
        </p:txBody>
      </p:sp>
    </p:spTree>
    <p:extLst>
      <p:ext uri="{BB962C8B-B14F-4D97-AF65-F5344CB8AC3E}">
        <p14:creationId xmlns:p14="http://schemas.microsoft.com/office/powerpoint/2010/main" val="100002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A75B0-4DE7-0443-9247-74887FF81636}" type="slidenum">
              <a:rPr lang="en-US" smtClean="0"/>
              <a:t>10</a:t>
            </a:fld>
            <a:endParaRPr lang="en-US"/>
          </a:p>
        </p:txBody>
      </p:sp>
    </p:spTree>
    <p:extLst>
      <p:ext uri="{BB962C8B-B14F-4D97-AF65-F5344CB8AC3E}">
        <p14:creationId xmlns:p14="http://schemas.microsoft.com/office/powerpoint/2010/main" val="2548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A75B0-4DE7-0443-9247-74887FF81636}" type="slidenum">
              <a:rPr lang="en-US" smtClean="0"/>
              <a:t>11</a:t>
            </a:fld>
            <a:endParaRPr lang="en-US"/>
          </a:p>
        </p:txBody>
      </p:sp>
    </p:spTree>
    <p:extLst>
      <p:ext uri="{BB962C8B-B14F-4D97-AF65-F5344CB8AC3E}">
        <p14:creationId xmlns:p14="http://schemas.microsoft.com/office/powerpoint/2010/main" val="408488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first meeting someone, be very polite!</a:t>
            </a:r>
          </a:p>
          <a:p>
            <a:r>
              <a:rPr lang="en-US" dirty="0" smtClean="0"/>
              <a:t>Friends and family members will give kisses when they see each other, regardless of gender.</a:t>
            </a:r>
          </a:p>
          <a:p>
            <a:r>
              <a:rPr lang="en-US" dirty="0" smtClean="0"/>
              <a:t>Headed to dinner? Do not bring wine!</a:t>
            </a:r>
          </a:p>
          <a:p>
            <a:r>
              <a:rPr lang="en-US" dirty="0" smtClean="0"/>
              <a:t>“Italians must look good and be seen in the best light”.</a:t>
            </a:r>
          </a:p>
          <a:p>
            <a:endParaRPr lang="en-US" dirty="0"/>
          </a:p>
        </p:txBody>
      </p:sp>
      <p:sp>
        <p:nvSpPr>
          <p:cNvPr id="4" name="Slide Number Placeholder 3"/>
          <p:cNvSpPr>
            <a:spLocks noGrp="1"/>
          </p:cNvSpPr>
          <p:nvPr>
            <p:ph type="sldNum" sz="quarter" idx="10"/>
          </p:nvPr>
        </p:nvSpPr>
        <p:spPr/>
        <p:txBody>
          <a:bodyPr/>
          <a:lstStyle/>
          <a:p>
            <a:fld id="{FF8A75B0-4DE7-0443-9247-74887FF81636}" type="slidenum">
              <a:rPr lang="en-US" smtClean="0"/>
              <a:t>12</a:t>
            </a:fld>
            <a:endParaRPr lang="en-US"/>
          </a:p>
        </p:txBody>
      </p:sp>
    </p:spTree>
    <p:extLst>
      <p:ext uri="{BB962C8B-B14F-4D97-AF65-F5344CB8AC3E}">
        <p14:creationId xmlns:p14="http://schemas.microsoft.com/office/powerpoint/2010/main" val="192642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763E2B-2C67-954C-A640-D2AB835E2634}"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2B89E54-FDFE-4D4A-AD26-3B0644DD84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63E2B-2C67-954C-A640-D2AB835E2634}"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63E2B-2C67-954C-A640-D2AB835E2634}"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63E2B-2C67-954C-A640-D2AB835E2634}"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763E2B-2C67-954C-A640-D2AB835E2634}" type="datetimeFigureOut">
              <a:rPr lang="en-US" smtClean="0"/>
              <a:t>10/15/14</a:t>
            </a:fld>
            <a:endParaRPr lang="en-US"/>
          </a:p>
        </p:txBody>
      </p:sp>
      <p:sp>
        <p:nvSpPr>
          <p:cNvPr id="8" name="Slide Number Placeholder 7"/>
          <p:cNvSpPr>
            <a:spLocks noGrp="1"/>
          </p:cNvSpPr>
          <p:nvPr>
            <p:ph type="sldNum" sz="quarter" idx="11"/>
          </p:nvPr>
        </p:nvSpPr>
        <p:spPr/>
        <p:txBody>
          <a:bodyPr/>
          <a:lstStyle/>
          <a:p>
            <a:fld id="{C2B89E54-FDFE-4D4A-AD26-3B0644DD84B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763E2B-2C67-954C-A640-D2AB835E2634}"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763E2B-2C67-954C-A640-D2AB835E2634}" type="datetimeFigureOut">
              <a:rPr lang="en-US" smtClean="0"/>
              <a:t>10/15/14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63E2B-2C67-954C-A640-D2AB835E2634}" type="datetimeFigureOut">
              <a:rPr lang="en-US" smtClean="0"/>
              <a:t>10/15/14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63E2B-2C67-954C-A640-D2AB835E2634}" type="datetimeFigureOut">
              <a:rPr lang="en-US" smtClean="0"/>
              <a:t>10/15/14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89E54-FDFE-4D4A-AD26-3B0644DD84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63E2B-2C67-954C-A640-D2AB835E2634}"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9E54-FDFE-4D4A-AD26-3B0644DD84B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63E2B-2C67-954C-A640-D2AB835E2634}"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2B89E54-FDFE-4D4A-AD26-3B0644DD84B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B763E2B-2C67-954C-A640-D2AB835E2634}" type="datetimeFigureOut">
              <a:rPr lang="en-US" smtClean="0"/>
              <a:t>10/15/14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2B89E54-FDFE-4D4A-AD26-3B0644DD84B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www.everyculture.com" TargetMode="External"/><Relationship Id="rId4" Type="http://schemas.openxmlformats.org/officeDocument/2006/relationships/hyperlink" Target="http://www.everyculture.com/Ge-It/Italy.html" TargetMode="External"/><Relationship Id="rId5" Type="http://schemas.openxmlformats.org/officeDocument/2006/relationships/hyperlink" Target="http://www.justlanded.com/english/Italy/Articles/Culture/Social-customs-in-Italy" TargetMode="External"/><Relationship Id="rId6" Type="http://schemas.openxmlformats.org/officeDocument/2006/relationships/hyperlink" Target="http://www.cyborlink.com/besite/italy.htm" TargetMode="External"/><Relationship Id="rId7" Type="http://schemas.openxmlformats.org/officeDocument/2006/relationships/hyperlink" Target="http://www.worldbusinessculture.com/Italian-Business-Communication-Style.html" TargetMode="External"/><Relationship Id="rId8" Type="http://schemas.openxmlformats.org/officeDocument/2006/relationships/hyperlink" Target="http://www.kwintessential.co.uk/resources/global-etiquette/italy-country-profile.html" TargetMode="External"/><Relationship Id="rId9" Type="http://schemas.openxmlformats.org/officeDocument/2006/relationships/hyperlink" Target="http://psychology.wikia.com/wiki/Collectivist_and_individualist_cultures" TargetMode="External"/><Relationship Id="rId10" Type="http://schemas.openxmlformats.org/officeDocument/2006/relationships/hyperlink" Target="http://businessculture.org/southern-europe/business-culture-in-italy/" TargetMode="External"/><Relationship Id="rId11" Type="http://schemas.openxmlformats.org/officeDocument/2006/relationships/hyperlink" Target="http://www.worldbusinessculture.com/American-Management-Style.html" TargetMode="External"/><Relationship Id="rId1" Type="http://schemas.openxmlformats.org/officeDocument/2006/relationships/slideLayout" Target="../slideLayouts/slideLayout2.xml"/><Relationship Id="rId2" Type="http://schemas.openxmlformats.org/officeDocument/2006/relationships/hyperlink" Target="http://family.jrank.org/pages/979/Italy-Education-Gender-Rol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4166"/>
            <a:ext cx="7772400" cy="3152033"/>
          </a:xfrm>
          <a:solidFill>
            <a:schemeClr val="tx1"/>
          </a:solidFill>
        </p:spPr>
        <p:txBody>
          <a:bodyPr>
            <a:noAutofit/>
          </a:bodyPr>
          <a:lstStyle/>
          <a:p>
            <a:pPr algn="ctr"/>
            <a:r>
              <a:rPr lang="en-US" sz="6000" dirty="0" smtClean="0">
                <a:solidFill>
                  <a:schemeClr val="bg1"/>
                </a:solidFill>
                <a:latin typeface="Apple Chancery"/>
                <a:cs typeface="Apple Chancery"/>
              </a:rPr>
              <a:t>Culture in the Workplace: </a:t>
            </a:r>
            <a:r>
              <a:rPr lang="en-US" sz="6000" dirty="0" smtClean="0">
                <a:solidFill>
                  <a:srgbClr val="008000"/>
                </a:solidFill>
                <a:latin typeface="Apple Chancery"/>
                <a:cs typeface="Apple Chancery"/>
              </a:rPr>
              <a:t>It</a:t>
            </a:r>
            <a:r>
              <a:rPr lang="en-US" sz="6000" dirty="0" smtClean="0">
                <a:solidFill>
                  <a:schemeClr val="bg1"/>
                </a:solidFill>
                <a:latin typeface="Apple Chancery"/>
                <a:cs typeface="Apple Chancery"/>
              </a:rPr>
              <a:t>a</a:t>
            </a:r>
            <a:r>
              <a:rPr lang="en-US" sz="6000" dirty="0" smtClean="0">
                <a:solidFill>
                  <a:srgbClr val="FF0000"/>
                </a:solidFill>
                <a:latin typeface="Apple Chancery"/>
                <a:cs typeface="Apple Chancery"/>
              </a:rPr>
              <a:t>ly</a:t>
            </a:r>
            <a:endParaRPr lang="en-US" sz="6000" dirty="0">
              <a:solidFill>
                <a:srgbClr val="FF0000"/>
              </a:solidFill>
              <a:latin typeface="Apple Chancery"/>
              <a:cs typeface="Apple Chancery"/>
            </a:endParaRPr>
          </a:p>
        </p:txBody>
      </p:sp>
      <p:sp>
        <p:nvSpPr>
          <p:cNvPr id="3" name="Subtitle 2"/>
          <p:cNvSpPr>
            <a:spLocks noGrp="1"/>
          </p:cNvSpPr>
          <p:nvPr>
            <p:ph type="subTitle" idx="1"/>
          </p:nvPr>
        </p:nvSpPr>
        <p:spPr>
          <a:xfrm>
            <a:off x="1371600" y="4183835"/>
            <a:ext cx="6400800" cy="1752600"/>
          </a:xfrm>
        </p:spPr>
        <p:txBody>
          <a:bodyPr/>
          <a:lstStyle/>
          <a:p>
            <a:r>
              <a:rPr lang="en-US" dirty="0" smtClean="0"/>
              <a:t>By: Ian, Nick, Jolene, &amp; Samantha</a:t>
            </a:r>
            <a:endParaRPr lang="en-US" dirty="0"/>
          </a:p>
        </p:txBody>
      </p:sp>
    </p:spTree>
    <p:extLst>
      <p:ext uri="{BB962C8B-B14F-4D97-AF65-F5344CB8AC3E}">
        <p14:creationId xmlns:p14="http://schemas.microsoft.com/office/powerpoint/2010/main" val="2980607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2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82"/>
            <a:ext cx="5791200" cy="1135066"/>
          </a:xfrm>
        </p:spPr>
        <p:txBody>
          <a:bodyPr/>
          <a:lstStyle/>
          <a:p>
            <a:r>
              <a:rPr lang="en-US" dirty="0" smtClean="0"/>
              <a:t>Gender Roles</a:t>
            </a:r>
            <a:endParaRPr lang="en-US" dirty="0"/>
          </a:p>
        </p:txBody>
      </p:sp>
      <p:sp>
        <p:nvSpPr>
          <p:cNvPr id="4" name="Content Placeholder 4"/>
          <p:cNvSpPr>
            <a:spLocks noGrp="1"/>
          </p:cNvSpPr>
          <p:nvPr>
            <p:ph idx="1"/>
          </p:nvPr>
        </p:nvSpPr>
        <p:spPr>
          <a:xfrm>
            <a:off x="457200" y="1600200"/>
            <a:ext cx="4038600" cy="5257800"/>
          </a:xfrm>
        </p:spPr>
        <p:txBody>
          <a:bodyPr>
            <a:noAutofit/>
          </a:bodyPr>
          <a:lstStyle/>
          <a:p>
            <a:pPr marL="342900" indent="-342900">
              <a:buFont typeface="Arial"/>
              <a:buChar char="•"/>
            </a:pPr>
            <a:r>
              <a:rPr lang="en-US" sz="2400" b="0" dirty="0" smtClean="0"/>
              <a:t>Pre WWII: Men went to work and Women took care of the home.</a:t>
            </a:r>
          </a:p>
          <a:p>
            <a:pPr marL="342900" indent="-342900">
              <a:buFont typeface="Arial"/>
              <a:buChar char="•"/>
            </a:pPr>
            <a:r>
              <a:rPr lang="en-US" sz="2400" b="0" dirty="0" smtClean="0"/>
              <a:t>Men were the ‘head’ of the family, and Women were supposed to stay at home and care for the children.</a:t>
            </a:r>
          </a:p>
          <a:p>
            <a:pPr marL="342900" indent="-342900">
              <a:buFont typeface="Arial"/>
              <a:buChar char="•"/>
            </a:pPr>
            <a:r>
              <a:rPr lang="en-US" sz="2400" b="0" dirty="0" smtClean="0"/>
              <a:t>Men were expected, which still holds true, to do little of the housework, and leave it to the Women to clean etc.</a:t>
            </a:r>
            <a:endParaRPr lang="en-US" sz="2400" b="0" dirty="0"/>
          </a:p>
        </p:txBody>
      </p:sp>
      <p:sp>
        <p:nvSpPr>
          <p:cNvPr id="5" name="Content Placeholder 5"/>
          <p:cNvSpPr txBox="1">
            <a:spLocks/>
          </p:cNvSpPr>
          <p:nvPr/>
        </p:nvSpPr>
        <p:spPr>
          <a:xfrm>
            <a:off x="4648200" y="1600200"/>
            <a:ext cx="40386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t>Post WWII: Women in Italy started to become much more independent.</a:t>
            </a:r>
          </a:p>
          <a:p>
            <a:r>
              <a:rPr lang="en-US" sz="2400" smtClean="0"/>
              <a:t>Currently Women and Men in Italy share the same roles.</a:t>
            </a:r>
          </a:p>
          <a:p>
            <a:r>
              <a:rPr lang="en-US" sz="2400" smtClean="0"/>
              <a:t>Italian Women are viewed as the most liberated in Europe.</a:t>
            </a:r>
            <a:endParaRPr lang="en-US" sz="2400" dirty="0"/>
          </a:p>
        </p:txBody>
      </p:sp>
    </p:spTree>
    <p:extLst>
      <p:ext uri="{BB962C8B-B14F-4D97-AF65-F5344CB8AC3E}">
        <p14:creationId xmlns:p14="http://schemas.microsoft.com/office/powerpoint/2010/main" val="165630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ss-on-the-cheek.jpg"/>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0" y="0"/>
            <a:ext cx="5080000" cy="3143380"/>
          </a:xfrm>
          <a:prstGeom prst="rect">
            <a:avLst/>
          </a:prstGeom>
        </p:spPr>
      </p:pic>
      <p:pic>
        <p:nvPicPr>
          <p:cNvPr id="5" name="Picture 4" descr="greece-hug.jpg"/>
          <p:cNvPicPr>
            <a:picLocks noChangeAspect="1"/>
          </p:cNvPicPr>
          <p:nvPr/>
        </p:nvPicPr>
        <p:blipFill>
          <a:blip r:embed="rId4">
            <a:alphaModFix amt="68000"/>
            <a:extLst>
              <a:ext uri="{28A0092B-C50C-407E-A947-70E740481C1C}">
                <a14:useLocalDpi xmlns:a14="http://schemas.microsoft.com/office/drawing/2010/main" val="0"/>
              </a:ext>
            </a:extLst>
          </a:blip>
          <a:stretch>
            <a:fillRect/>
          </a:stretch>
        </p:blipFill>
        <p:spPr>
          <a:xfrm>
            <a:off x="4900647" y="0"/>
            <a:ext cx="4243353" cy="6858000"/>
          </a:xfrm>
          <a:prstGeom prst="rect">
            <a:avLst/>
          </a:prstGeom>
        </p:spPr>
      </p:pic>
      <p:pic>
        <p:nvPicPr>
          <p:cNvPr id="6" name="Picture 5" descr="r.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43380"/>
            <a:ext cx="4900647" cy="3714620"/>
          </a:xfrm>
          <a:prstGeom prst="rect">
            <a:avLst/>
          </a:prstGeom>
        </p:spPr>
      </p:pic>
      <p:sp>
        <p:nvSpPr>
          <p:cNvPr id="3" name="Rectangle 2"/>
          <p:cNvSpPr/>
          <p:nvPr/>
        </p:nvSpPr>
        <p:spPr>
          <a:xfrm>
            <a:off x="2123512" y="16688"/>
            <a:ext cx="5169154" cy="923330"/>
          </a:xfrm>
          <a:prstGeom prst="rect">
            <a:avLst/>
          </a:prstGeom>
        </p:spPr>
        <p:txBody>
          <a:bodyPr wrap="square">
            <a:spAutoFit/>
          </a:bodyPr>
          <a:lstStyle/>
          <a:p>
            <a:r>
              <a:rPr lang="en-US" sz="5400" dirty="0"/>
              <a:t>Social Customs</a:t>
            </a:r>
          </a:p>
        </p:txBody>
      </p:sp>
    </p:spTree>
    <p:extLst>
      <p:ext uri="{BB962C8B-B14F-4D97-AF65-F5344CB8AC3E}">
        <p14:creationId xmlns:p14="http://schemas.microsoft.com/office/powerpoint/2010/main" val="171980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876" y="152718"/>
            <a:ext cx="5791200" cy="1371600"/>
          </a:xfrm>
        </p:spPr>
        <p:txBody>
          <a:bodyPr/>
          <a:lstStyle/>
          <a:p>
            <a:pPr algn="ctr"/>
            <a:r>
              <a:rPr lang="en-US" dirty="0"/>
              <a:t>Dress for success </a:t>
            </a:r>
          </a:p>
        </p:txBody>
      </p:sp>
      <p:pic>
        <p:nvPicPr>
          <p:cNvPr id="4" name="Content Placeholder 3" descr="alg-arod-jay-z-jpg.jpg"/>
          <p:cNvPicPr>
            <a:picLocks noGrp="1" noChangeAspect="1"/>
          </p:cNvPicPr>
          <p:nvPr>
            <p:ph idx="1"/>
          </p:nvPr>
        </p:nvPicPr>
        <p:blipFill>
          <a:blip r:embed="rId2">
            <a:extLst>
              <a:ext uri="{28A0092B-C50C-407E-A947-70E740481C1C}">
                <a14:useLocalDpi xmlns:a14="http://schemas.microsoft.com/office/drawing/2010/main" val="0"/>
              </a:ext>
            </a:extLst>
          </a:blip>
          <a:srcRect t="10004" b="10004"/>
          <a:stretch>
            <a:fillRect/>
          </a:stretch>
        </p:blipFill>
        <p:spPr/>
      </p:pic>
    </p:spTree>
    <p:extLst>
      <p:ext uri="{BB962C8B-B14F-4D97-AF65-F5344CB8AC3E}">
        <p14:creationId xmlns:p14="http://schemas.microsoft.com/office/powerpoint/2010/main" val="197705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10"/>
            <a:ext cx="5791200" cy="684354"/>
          </a:xfrm>
        </p:spPr>
        <p:txBody>
          <a:bodyPr/>
          <a:lstStyle/>
          <a:p>
            <a:r>
              <a:rPr lang="en-US" dirty="0" err="1" smtClean="0"/>
              <a:t>SOurces</a:t>
            </a:r>
            <a:endParaRPr lang="en-US" dirty="0"/>
          </a:p>
        </p:txBody>
      </p:sp>
      <p:sp>
        <p:nvSpPr>
          <p:cNvPr id="3" name="Content Placeholder 2"/>
          <p:cNvSpPr>
            <a:spLocks noGrp="1"/>
          </p:cNvSpPr>
          <p:nvPr>
            <p:ph idx="1"/>
          </p:nvPr>
        </p:nvSpPr>
        <p:spPr>
          <a:xfrm>
            <a:off x="457199" y="839964"/>
            <a:ext cx="8371843" cy="5859262"/>
          </a:xfrm>
        </p:spPr>
        <p:txBody>
          <a:bodyPr>
            <a:normAutofit fontScale="55000" lnSpcReduction="20000"/>
          </a:bodyPr>
          <a:lstStyle/>
          <a:p>
            <a:r>
              <a:rPr lang="en-US" sz="2200" dirty="0">
                <a:hlinkClick r:id="rId2"/>
              </a:rPr>
              <a:t>family.jrank.org/pages/979/Italy-Education-Gender-Roles.html</a:t>
            </a:r>
            <a:endParaRPr lang="en-US" sz="2200" dirty="0"/>
          </a:p>
          <a:p>
            <a:r>
              <a:rPr lang="en-US" sz="2200" dirty="0">
                <a:hlinkClick r:id="rId3"/>
              </a:rPr>
              <a:t>http://</a:t>
            </a:r>
            <a:r>
              <a:rPr lang="en-US" sz="2200" dirty="0" smtClean="0">
                <a:hlinkClick r:id="rId3"/>
              </a:rPr>
              <a:t>www.everyculture.com</a:t>
            </a:r>
            <a:endParaRPr lang="en-US" sz="2200" dirty="0" smtClean="0"/>
          </a:p>
          <a:p>
            <a:r>
              <a:rPr lang="en-US" sz="2200" dirty="0"/>
              <a:t> </a:t>
            </a:r>
            <a:r>
              <a:rPr lang="en-US" sz="2200" dirty="0">
                <a:hlinkClick r:id="rId2"/>
              </a:rPr>
              <a:t>http://</a:t>
            </a:r>
            <a:r>
              <a:rPr lang="en-US" sz="2200" dirty="0">
                <a:hlinkClick r:id="rId4"/>
              </a:rPr>
              <a:t>/Ge-It/Italy.html</a:t>
            </a:r>
            <a:r>
              <a:rPr lang="en-US" sz="2200" dirty="0"/>
              <a:t> </a:t>
            </a:r>
          </a:p>
          <a:p>
            <a:r>
              <a:rPr lang="en-US" sz="2200" dirty="0">
                <a:hlinkClick r:id="rId5"/>
              </a:rPr>
              <a:t>http://www.justlanded.com/english/Italy/Articles/Culture/Social-customs-in-</a:t>
            </a:r>
            <a:r>
              <a:rPr lang="en-US" sz="2200" dirty="0" smtClean="0">
                <a:hlinkClick r:id="rId5"/>
              </a:rPr>
              <a:t>Italy</a:t>
            </a:r>
            <a:endParaRPr lang="en-US" sz="2200" dirty="0" smtClean="0"/>
          </a:p>
          <a:p>
            <a:r>
              <a:rPr lang="en-US" sz="2200" dirty="0"/>
              <a:t>Sources:</a:t>
            </a:r>
          </a:p>
          <a:p>
            <a:r>
              <a:rPr lang="en-US" sz="2200" dirty="0"/>
              <a:t> </a:t>
            </a:r>
          </a:p>
          <a:p>
            <a:r>
              <a:rPr lang="en-US" sz="2200" dirty="0"/>
              <a:t>Priest, M. (</a:t>
            </a:r>
            <a:r>
              <a:rPr lang="en-US" sz="2200" dirty="0" err="1"/>
              <a:t>n.d.</a:t>
            </a:r>
            <a:r>
              <a:rPr lang="en-US" sz="2200" dirty="0"/>
              <a:t>). Italy Business Etiquette, Culture, &amp; Manners. Retrieved October 5, 2014, from 	</a:t>
            </a:r>
            <a:r>
              <a:rPr lang="en-US" sz="2200" dirty="0">
                <a:hlinkClick r:id="rId6"/>
              </a:rPr>
              <a:t>http://www.cyborlink.com/besite/italy.htm</a:t>
            </a:r>
            <a:endParaRPr lang="en-US" sz="2200" dirty="0"/>
          </a:p>
          <a:p>
            <a:r>
              <a:rPr lang="en-US" sz="2200" dirty="0"/>
              <a:t> </a:t>
            </a:r>
          </a:p>
          <a:p>
            <a:r>
              <a:rPr lang="en-US" sz="2200" dirty="0"/>
              <a:t>Italian Language. (</a:t>
            </a:r>
            <a:r>
              <a:rPr lang="en-US" sz="2200" dirty="0" err="1"/>
              <a:t>n.d.</a:t>
            </a:r>
            <a:r>
              <a:rPr lang="en-US" sz="2200" dirty="0"/>
              <a:t>). Retrieved October 7, 2014, from http://</a:t>
            </a:r>
            <a:r>
              <a:rPr lang="en-US" sz="2200" dirty="0" err="1"/>
              <a:t>www.university</a:t>
            </a:r>
            <a:r>
              <a:rPr lang="en-US" sz="2200" dirty="0"/>
              <a:t>-	</a:t>
            </a:r>
            <a:r>
              <a:rPr lang="en-US" sz="2200" dirty="0" err="1"/>
              <a:t>world.com</a:t>
            </a:r>
            <a:r>
              <a:rPr lang="en-US" sz="2200" dirty="0"/>
              <a:t>/</a:t>
            </a:r>
            <a:r>
              <a:rPr lang="en-US" sz="2200" dirty="0" err="1"/>
              <a:t>italian</a:t>
            </a:r>
            <a:r>
              <a:rPr lang="en-US" sz="2200" dirty="0"/>
              <a:t>/</a:t>
            </a:r>
            <a:r>
              <a:rPr lang="en-US" sz="2200" dirty="0" err="1"/>
              <a:t>italian_language.html</a:t>
            </a:r>
            <a:endParaRPr lang="en-US" sz="2200" dirty="0"/>
          </a:p>
          <a:p>
            <a:r>
              <a:rPr lang="en-US" sz="2200" dirty="0"/>
              <a:t> </a:t>
            </a:r>
          </a:p>
          <a:p>
            <a:r>
              <a:rPr lang="en-US" sz="2200" dirty="0"/>
              <a:t>Italian Communication Style. (</a:t>
            </a:r>
            <a:r>
              <a:rPr lang="en-US" sz="2200" dirty="0" err="1"/>
              <a:t>n.d.</a:t>
            </a:r>
            <a:r>
              <a:rPr lang="en-US" sz="2200" dirty="0"/>
              <a:t>). Retrieved October 7, 2014, from 	</a:t>
            </a:r>
            <a:r>
              <a:rPr lang="en-US" sz="2200" dirty="0">
                <a:hlinkClick r:id="rId7"/>
              </a:rPr>
              <a:t>http://www.worldbusinessculture.com/Italian-Business-Communication-Style.html</a:t>
            </a:r>
            <a:r>
              <a:rPr lang="en-US" sz="2200" dirty="0"/>
              <a:t>	</a:t>
            </a:r>
          </a:p>
          <a:p>
            <a:r>
              <a:rPr lang="en-US" sz="2200" dirty="0"/>
              <a:t> </a:t>
            </a:r>
          </a:p>
          <a:p>
            <a:r>
              <a:rPr lang="en-US" sz="2200" dirty="0"/>
              <a:t>Italy - Language, Culture, Customs, and Etiquette. (</a:t>
            </a:r>
            <a:r>
              <a:rPr lang="en-US" sz="2200" dirty="0" err="1"/>
              <a:t>n.d.</a:t>
            </a:r>
            <a:r>
              <a:rPr lang="en-US" sz="2200" dirty="0"/>
              <a:t>). Retrieved October 8, 2014, from 	</a:t>
            </a:r>
            <a:r>
              <a:rPr lang="en-US" sz="2200" dirty="0">
                <a:hlinkClick r:id="rId8"/>
              </a:rPr>
              <a:t>http://www.kwintessential.co.uk/resources/global-etiquette/italy-country-</a:t>
            </a:r>
            <a:r>
              <a:rPr lang="en-US" sz="2200" dirty="0" smtClean="0">
                <a:hlinkClick r:id="rId8"/>
              </a:rPr>
              <a:t>profile.html</a:t>
            </a:r>
            <a:endParaRPr lang="en-US" sz="2200" dirty="0" smtClean="0"/>
          </a:p>
          <a:p>
            <a:r>
              <a:rPr lang="en-US" sz="2200" dirty="0"/>
              <a:t>Source:</a:t>
            </a:r>
          </a:p>
          <a:p>
            <a:r>
              <a:rPr lang="en-US" sz="2200" u="sng" dirty="0">
                <a:hlinkClick r:id="rId9"/>
              </a:rPr>
              <a:t>http://psychology.wikia.com/wiki/Collectivist_and_individualist_cultures</a:t>
            </a:r>
            <a:endParaRPr lang="en-US" sz="2200" dirty="0"/>
          </a:p>
          <a:p>
            <a:r>
              <a:rPr lang="en-US" sz="2200" u="sng" dirty="0">
                <a:hlinkClick r:id="rId10"/>
              </a:rPr>
              <a:t>http://businessculture.org/southern-europe/business-culture-in-italy/</a:t>
            </a:r>
            <a:endParaRPr lang="en-US" sz="2200" dirty="0"/>
          </a:p>
          <a:p>
            <a:r>
              <a:rPr lang="en-US" sz="2200" u="sng" dirty="0">
                <a:hlinkClick r:id="rId11"/>
              </a:rPr>
              <a:t>http://www.worldbusinessculture.com/American-Management-Style.html</a:t>
            </a:r>
            <a:endParaRPr lang="en-US" sz="2200" dirty="0"/>
          </a:p>
          <a:p>
            <a:r>
              <a:rPr lang="en-US" sz="2200" u="sng" dirty="0">
                <a:hlinkClick r:id="rId11"/>
              </a:rPr>
              <a:t>http://www.worldbusinessculture.com/American-Management-Style.html</a:t>
            </a:r>
            <a:endParaRPr lang="en-US" sz="2200" dirty="0"/>
          </a:p>
          <a:p>
            <a:r>
              <a:rPr lang="en-US" sz="2200" dirty="0"/>
              <a:t>http://</a:t>
            </a:r>
            <a:r>
              <a:rPr lang="en-US" sz="2200" dirty="0" err="1"/>
              <a:t>lizprovasi.wordpress.com</a:t>
            </a:r>
            <a:r>
              <a:rPr lang="en-US" sz="2200" dirty="0"/>
              <a:t>/2012/04/09/high-context-versus-low-context/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9618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_20110904065352_16943887262.jpg"/>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1" y="1250"/>
            <a:ext cx="9132965" cy="6856750"/>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t>Population</a:t>
            </a:r>
            <a:r>
              <a:rPr lang="en-US" dirty="0"/>
              <a:t>: 61.3 million people live in Italy (2013)</a:t>
            </a:r>
          </a:p>
          <a:p>
            <a:pPr marL="0" indent="0">
              <a:buNone/>
            </a:pPr>
            <a:r>
              <a:rPr lang="en-US" dirty="0"/>
              <a:t>• </a:t>
            </a:r>
            <a:r>
              <a:rPr lang="en-US" b="1" dirty="0"/>
              <a:t>Capital</a:t>
            </a:r>
            <a:r>
              <a:rPr lang="en-US" dirty="0"/>
              <a:t>: </a:t>
            </a:r>
            <a:r>
              <a:rPr lang="en-US" dirty="0" smtClean="0"/>
              <a:t>Rome</a:t>
            </a:r>
          </a:p>
          <a:p>
            <a:pPr marL="0" indent="0">
              <a:buNone/>
            </a:pPr>
            <a:r>
              <a:rPr lang="en-US" dirty="0" smtClean="0"/>
              <a:t>• </a:t>
            </a:r>
            <a:r>
              <a:rPr lang="en-US" b="1" dirty="0" smtClean="0"/>
              <a:t>Government</a:t>
            </a:r>
            <a:r>
              <a:rPr lang="en-US" dirty="0"/>
              <a:t>: Democracy, Republic</a:t>
            </a:r>
          </a:p>
          <a:p>
            <a:pPr marL="0" indent="0">
              <a:buNone/>
            </a:pPr>
            <a:r>
              <a:rPr lang="en-US" dirty="0"/>
              <a:t>• </a:t>
            </a:r>
            <a:r>
              <a:rPr lang="en-US" b="1" dirty="0"/>
              <a:t>Language</a:t>
            </a:r>
            <a:r>
              <a:rPr lang="en-US" dirty="0"/>
              <a:t>: Italian as well as German, French and </a:t>
            </a:r>
            <a:r>
              <a:rPr lang="en-US" dirty="0" err="1"/>
              <a:t>Ladin</a:t>
            </a:r>
            <a:r>
              <a:rPr lang="en-US" dirty="0"/>
              <a:t> in some regions in Northern Italy.</a:t>
            </a:r>
          </a:p>
          <a:p>
            <a:pPr marL="0" indent="0">
              <a:buNone/>
            </a:pPr>
            <a:r>
              <a:rPr lang="en-US" dirty="0" smtClean="0"/>
              <a:t>• </a:t>
            </a:r>
            <a:r>
              <a:rPr lang="en-US" b="1" dirty="0"/>
              <a:t>Religion</a:t>
            </a:r>
            <a:r>
              <a:rPr lang="en-US" dirty="0"/>
              <a:t>: mainly Christians (Roman Catholics 90%)</a:t>
            </a:r>
          </a:p>
          <a:p>
            <a:pPr marL="0" indent="0">
              <a:buNone/>
            </a:pPr>
            <a:r>
              <a:rPr lang="en-US" dirty="0"/>
              <a:t>• </a:t>
            </a:r>
            <a:r>
              <a:rPr lang="en-US" b="1" dirty="0"/>
              <a:t>Currency</a:t>
            </a:r>
            <a:r>
              <a:rPr lang="en-US" dirty="0"/>
              <a:t>: 1 Euro=100 cents, before 2001 Italian </a:t>
            </a:r>
            <a:r>
              <a:rPr lang="en-US" dirty="0" smtClean="0"/>
              <a:t>Lira</a:t>
            </a:r>
          </a:p>
          <a:p>
            <a:pPr marL="0" indent="0">
              <a:buNone/>
            </a:pPr>
            <a:r>
              <a:rPr lang="en-US" dirty="0" smtClean="0"/>
              <a:t>• </a:t>
            </a:r>
            <a:r>
              <a:rPr lang="en-US" b="1" dirty="0"/>
              <a:t>Flag</a:t>
            </a:r>
            <a:r>
              <a:rPr lang="en-US" dirty="0"/>
              <a:t>: The colors represent these virtues: hope (green), faith (white), and charity (red).</a:t>
            </a:r>
          </a:p>
        </p:txBody>
      </p:sp>
    </p:spTree>
    <p:extLst>
      <p:ext uri="{BB962C8B-B14F-4D97-AF65-F5344CB8AC3E}">
        <p14:creationId xmlns:p14="http://schemas.microsoft.com/office/powerpoint/2010/main" val="38319305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330"/>
            <a:ext cx="5791200" cy="1012144"/>
          </a:xfrm>
        </p:spPr>
        <p:txBody>
          <a:bodyPr/>
          <a:lstStyle/>
          <a:p>
            <a:r>
              <a:rPr lang="en-US" dirty="0" smtClean="0"/>
              <a:t>High - Context</a:t>
            </a:r>
            <a:endParaRPr lang="en-US" dirty="0"/>
          </a:p>
        </p:txBody>
      </p:sp>
      <p:pic>
        <p:nvPicPr>
          <p:cNvPr id="5" name="Picture 4" descr="high-context-low-context-schema-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34" y="1524318"/>
            <a:ext cx="7136678" cy="5156164"/>
          </a:xfrm>
          <a:prstGeom prst="rect">
            <a:avLst/>
          </a:prstGeom>
        </p:spPr>
      </p:pic>
    </p:spTree>
    <p:extLst>
      <p:ext uri="{BB962C8B-B14F-4D97-AF65-F5344CB8AC3E}">
        <p14:creationId xmlns:p14="http://schemas.microsoft.com/office/powerpoint/2010/main" val="9651589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85895" y="1068166"/>
            <a:ext cx="3502526" cy="1681858"/>
          </a:xfrm>
          <a:prstGeom prst="rect">
            <a:avLst/>
          </a:prstGeom>
        </p:spPr>
      </p:pic>
      <p:pic>
        <p:nvPicPr>
          <p:cNvPr id="4" name="Picture 3"/>
          <p:cNvPicPr>
            <a:picLocks noChangeAspect="1"/>
          </p:cNvPicPr>
          <p:nvPr/>
        </p:nvPicPr>
        <p:blipFill>
          <a:blip r:embed="rId3"/>
          <a:stretch>
            <a:fillRect/>
          </a:stretch>
        </p:blipFill>
        <p:spPr>
          <a:xfrm>
            <a:off x="274040" y="1068166"/>
            <a:ext cx="3357237" cy="1681859"/>
          </a:xfrm>
          <a:prstGeom prst="rect">
            <a:avLst/>
          </a:prstGeom>
        </p:spPr>
      </p:pic>
      <p:sp>
        <p:nvSpPr>
          <p:cNvPr id="2" name="Title 1"/>
          <p:cNvSpPr>
            <a:spLocks noGrp="1"/>
          </p:cNvSpPr>
          <p:nvPr>
            <p:ph type="title"/>
          </p:nvPr>
        </p:nvSpPr>
        <p:spPr>
          <a:xfrm>
            <a:off x="457200" y="889585"/>
            <a:ext cx="8229600" cy="709918"/>
          </a:xfrm>
        </p:spPr>
        <p:txBody>
          <a:bodyPr>
            <a:normAutofit fontScale="90000"/>
          </a:bodyPr>
          <a:lstStyle/>
          <a:p>
            <a:pPr algn="ctr"/>
            <a:r>
              <a:rPr lang="en-US" b="1" dirty="0"/>
              <a:t>Individualist VS Collectivist Culture</a:t>
            </a:r>
            <a:r>
              <a:rPr lang="en-US" dirty="0"/>
              <a:t/>
            </a:r>
            <a:br>
              <a:rPr lang="en-US" dirty="0"/>
            </a:br>
            <a:endParaRPr lang="en-US" dirty="0"/>
          </a:p>
        </p:txBody>
      </p:sp>
      <p:sp>
        <p:nvSpPr>
          <p:cNvPr id="3" name="Content Placeholder 2"/>
          <p:cNvSpPr>
            <a:spLocks noGrp="1"/>
          </p:cNvSpPr>
          <p:nvPr>
            <p:ph idx="1"/>
          </p:nvPr>
        </p:nvSpPr>
        <p:spPr>
          <a:xfrm>
            <a:off x="274040" y="1728511"/>
            <a:ext cx="8229600" cy="5129489"/>
          </a:xfrm>
        </p:spPr>
        <p:txBody>
          <a:bodyPr>
            <a:normAutofit lnSpcReduction="10000"/>
          </a:bodyPr>
          <a:lstStyle/>
          <a:p>
            <a:pPr marL="0" indent="0" algn="ctr">
              <a:buNone/>
            </a:pPr>
            <a:r>
              <a:rPr lang="en-US" sz="2000" dirty="0" smtClean="0"/>
              <a:t> </a:t>
            </a:r>
          </a:p>
          <a:p>
            <a:pPr marL="0" indent="0" algn="ctr">
              <a:buNone/>
            </a:pPr>
            <a:endParaRPr lang="en-US" sz="2000" dirty="0"/>
          </a:p>
          <a:p>
            <a:pPr marL="0" indent="0" algn="ctr">
              <a:buNone/>
            </a:pPr>
            <a:endParaRPr lang="en-US" b="1" dirty="0" smtClean="0">
              <a:solidFill>
                <a:srgbClr val="000090"/>
              </a:solidFill>
            </a:endParaRPr>
          </a:p>
          <a:p>
            <a:pPr marL="0" indent="0" algn="ctr">
              <a:buNone/>
            </a:pPr>
            <a:r>
              <a:rPr lang="en-US" b="1" dirty="0" smtClean="0">
                <a:solidFill>
                  <a:srgbClr val="000090"/>
                </a:solidFill>
              </a:rPr>
              <a:t>Similarity</a:t>
            </a:r>
            <a:r>
              <a:rPr lang="en-US" altLang="zh-CN" b="1" dirty="0" smtClean="0">
                <a:solidFill>
                  <a:srgbClr val="000090"/>
                </a:solidFill>
              </a:rPr>
              <a:t>:</a:t>
            </a:r>
            <a:r>
              <a:rPr lang="zh-CN" altLang="en-US" b="1" dirty="0" smtClean="0">
                <a:solidFill>
                  <a:srgbClr val="000090"/>
                </a:solidFill>
              </a:rPr>
              <a:t> </a:t>
            </a:r>
            <a:r>
              <a:rPr lang="en-US" altLang="zh-CN" b="1" dirty="0" smtClean="0">
                <a:solidFill>
                  <a:srgbClr val="000090"/>
                </a:solidFill>
              </a:rPr>
              <a:t>Individualist</a:t>
            </a:r>
            <a:r>
              <a:rPr lang="zh-CN" altLang="en-US" b="1" dirty="0" smtClean="0">
                <a:solidFill>
                  <a:srgbClr val="000090"/>
                </a:solidFill>
              </a:rPr>
              <a:t> &gt;</a:t>
            </a:r>
            <a:r>
              <a:rPr lang="zh-CN" altLang="zh-CN" b="1" dirty="0" smtClean="0">
                <a:solidFill>
                  <a:srgbClr val="000090"/>
                </a:solidFill>
              </a:rPr>
              <a:t> </a:t>
            </a:r>
            <a:r>
              <a:rPr lang="en-US" altLang="zh-CN" b="1" dirty="0" smtClean="0">
                <a:solidFill>
                  <a:srgbClr val="000090"/>
                </a:solidFill>
              </a:rPr>
              <a:t>Collectivist</a:t>
            </a:r>
            <a:endParaRPr lang="en-US" b="1" dirty="0" smtClean="0">
              <a:solidFill>
                <a:srgbClr val="000090"/>
              </a:solidFill>
            </a:endParaRPr>
          </a:p>
          <a:p>
            <a:pPr marL="0" indent="0">
              <a:buNone/>
            </a:pPr>
            <a:r>
              <a:rPr lang="en-US" b="1" i="1" dirty="0" smtClean="0">
                <a:solidFill>
                  <a:srgbClr val="660066"/>
                </a:solidFill>
              </a:rPr>
              <a:t>1</a:t>
            </a:r>
            <a:r>
              <a:rPr lang="en-US" b="1" i="1" dirty="0">
                <a:solidFill>
                  <a:srgbClr val="660066"/>
                </a:solidFill>
              </a:rPr>
              <a:t>.The balance between work and life</a:t>
            </a:r>
            <a:endParaRPr lang="en-US" b="1" dirty="0">
              <a:solidFill>
                <a:srgbClr val="660066"/>
              </a:solidFill>
            </a:endParaRPr>
          </a:p>
          <a:p>
            <a:pPr lvl="1"/>
            <a:r>
              <a:rPr lang="en-US" sz="2000" dirty="0"/>
              <a:t>The </a:t>
            </a:r>
            <a:r>
              <a:rPr lang="en-US" sz="2000" dirty="0">
                <a:solidFill>
                  <a:srgbClr val="FF0000"/>
                </a:solidFill>
              </a:rPr>
              <a:t>Italian </a:t>
            </a:r>
            <a:r>
              <a:rPr lang="en-US" sz="2000" dirty="0"/>
              <a:t>culture appreciates individual thinking and creativity. Nonetheless, individual decisions are expected to take into account family interests.</a:t>
            </a:r>
          </a:p>
          <a:p>
            <a:pPr lvl="1"/>
            <a:r>
              <a:rPr lang="en-US" sz="2000" dirty="0" smtClean="0">
                <a:solidFill>
                  <a:srgbClr val="FF0000"/>
                </a:solidFill>
              </a:rPr>
              <a:t>U</a:t>
            </a:r>
            <a:r>
              <a:rPr lang="en-US" altLang="zh-CN" sz="2000" dirty="0" smtClean="0">
                <a:solidFill>
                  <a:srgbClr val="FF0000"/>
                </a:solidFill>
              </a:rPr>
              <a:t>.S.</a:t>
            </a:r>
            <a:r>
              <a:rPr lang="zh-CN" altLang="en-US" sz="2000" dirty="0" smtClean="0"/>
              <a:t> </a:t>
            </a:r>
            <a:r>
              <a:rPr lang="en-US" altLang="zh-CN" sz="2000" dirty="0" smtClean="0"/>
              <a:t>has</a:t>
            </a:r>
            <a:r>
              <a:rPr lang="zh-CN" altLang="en-US" sz="2000" dirty="0" smtClean="0"/>
              <a:t> </a:t>
            </a:r>
            <a:r>
              <a:rPr lang="en-US" altLang="zh-CN" sz="2000" dirty="0" smtClean="0"/>
              <a:t>been</a:t>
            </a:r>
            <a:r>
              <a:rPr lang="zh-CN" altLang="en-US" sz="2000" dirty="0" smtClean="0"/>
              <a:t> </a:t>
            </a:r>
            <a:r>
              <a:rPr lang="en-US" altLang="zh-CN" sz="2000" dirty="0" smtClean="0"/>
              <a:t>the</a:t>
            </a:r>
            <a:r>
              <a:rPr lang="zh-CN" altLang="en-US" sz="2000" dirty="0" smtClean="0"/>
              <a:t> </a:t>
            </a:r>
            <a:r>
              <a:rPr lang="en-US" altLang="zh-CN" sz="2000" dirty="0" smtClean="0"/>
              <a:t>most</a:t>
            </a:r>
            <a:r>
              <a:rPr lang="zh-CN" altLang="en-US" sz="2000" dirty="0" smtClean="0"/>
              <a:t> </a:t>
            </a:r>
            <a:r>
              <a:rPr lang="en-US" altLang="zh-CN" sz="2000" dirty="0" smtClean="0"/>
              <a:t>overworked</a:t>
            </a:r>
            <a:r>
              <a:rPr lang="zh-CN" altLang="en-US" sz="2000" dirty="0" smtClean="0"/>
              <a:t> </a:t>
            </a:r>
            <a:r>
              <a:rPr lang="en-US" altLang="zh-CN" sz="2000" dirty="0" smtClean="0"/>
              <a:t>developed</a:t>
            </a:r>
            <a:r>
              <a:rPr lang="zh-CN" altLang="en-US" sz="2000" dirty="0" smtClean="0"/>
              <a:t> </a:t>
            </a:r>
            <a:r>
              <a:rPr lang="en-US" altLang="zh-CN" sz="2000" dirty="0" smtClean="0"/>
              <a:t>nation</a:t>
            </a:r>
            <a:r>
              <a:rPr lang="zh-CN" altLang="en-US" sz="2000" dirty="0" smtClean="0"/>
              <a:t> </a:t>
            </a:r>
            <a:r>
              <a:rPr lang="en-US" altLang="zh-CN" sz="2000" dirty="0" smtClean="0"/>
              <a:t>in</a:t>
            </a:r>
            <a:r>
              <a:rPr lang="zh-CN" altLang="en-US" sz="2000" dirty="0" smtClean="0"/>
              <a:t> </a:t>
            </a:r>
            <a:r>
              <a:rPr lang="en-US" altLang="zh-CN" sz="2000" dirty="0" smtClean="0"/>
              <a:t>the</a:t>
            </a:r>
            <a:r>
              <a:rPr lang="zh-CN" altLang="en-US" sz="2000" dirty="0" smtClean="0"/>
              <a:t> </a:t>
            </a:r>
            <a:r>
              <a:rPr lang="en-US" altLang="zh-CN" sz="2000" dirty="0" smtClean="0"/>
              <a:t>world.</a:t>
            </a:r>
          </a:p>
          <a:p>
            <a:pPr lvl="1"/>
            <a:r>
              <a:rPr lang="en-US" sz="2000" dirty="0" smtClean="0"/>
              <a:t>In</a:t>
            </a:r>
            <a:r>
              <a:rPr lang="zh-CN" altLang="en-US" sz="2000" dirty="0" smtClean="0">
                <a:solidFill>
                  <a:srgbClr val="FF0000"/>
                </a:solidFill>
              </a:rPr>
              <a:t> </a:t>
            </a:r>
            <a:r>
              <a:rPr lang="en-US" altLang="zh-CN" sz="2000" dirty="0" smtClean="0">
                <a:solidFill>
                  <a:srgbClr val="FF0000"/>
                </a:solidFill>
              </a:rPr>
              <a:t>Italy</a:t>
            </a:r>
            <a:r>
              <a:rPr lang="en-US" altLang="zh-CN" sz="2000" dirty="0" smtClean="0"/>
              <a:t>,</a:t>
            </a:r>
            <a:r>
              <a:rPr lang="zh-CN" altLang="en-US" sz="2000" dirty="0" smtClean="0"/>
              <a:t> </a:t>
            </a:r>
            <a:r>
              <a:rPr lang="en-US" altLang="zh-CN" sz="2000" dirty="0" smtClean="0"/>
              <a:t>occasionally,</a:t>
            </a:r>
            <a:r>
              <a:rPr lang="zh-CN" altLang="en-US" sz="2000" dirty="0" smtClean="0"/>
              <a:t> </a:t>
            </a:r>
            <a:r>
              <a:rPr lang="en-US" altLang="zh-CN" sz="2000" dirty="0" smtClean="0"/>
              <a:t>lunches</a:t>
            </a:r>
            <a:r>
              <a:rPr lang="zh-CN" altLang="en-US" sz="2000" dirty="0" smtClean="0"/>
              <a:t> </a:t>
            </a:r>
            <a:r>
              <a:rPr lang="en-US" altLang="zh-CN" sz="2000" dirty="0" smtClean="0"/>
              <a:t>are</a:t>
            </a:r>
            <a:r>
              <a:rPr lang="zh-CN" altLang="en-US" sz="2000" dirty="0" smtClean="0"/>
              <a:t> </a:t>
            </a:r>
            <a:r>
              <a:rPr lang="en-US" altLang="zh-CN" sz="2000" dirty="0" smtClean="0"/>
              <a:t>used</a:t>
            </a:r>
            <a:r>
              <a:rPr lang="zh-CN" altLang="en-US" sz="2000" dirty="0" smtClean="0"/>
              <a:t> </a:t>
            </a:r>
            <a:r>
              <a:rPr lang="en-US" altLang="zh-CN" sz="2000" dirty="0" smtClean="0"/>
              <a:t>to</a:t>
            </a:r>
            <a:r>
              <a:rPr lang="zh-CN" altLang="en-US" sz="2000" dirty="0" smtClean="0"/>
              <a:t> </a:t>
            </a:r>
            <a:r>
              <a:rPr lang="en-US" altLang="zh-CN" sz="2000" dirty="0" smtClean="0"/>
              <a:t>build</a:t>
            </a:r>
            <a:r>
              <a:rPr lang="zh-CN" altLang="en-US" sz="2000" dirty="0" smtClean="0"/>
              <a:t> </a:t>
            </a:r>
            <a:r>
              <a:rPr lang="en-US" altLang="zh-CN" sz="2000" dirty="0" smtClean="0"/>
              <a:t>a</a:t>
            </a:r>
            <a:r>
              <a:rPr lang="zh-CN" altLang="en-US" sz="2000" dirty="0" smtClean="0"/>
              <a:t> </a:t>
            </a:r>
            <a:r>
              <a:rPr lang="en-US" altLang="zh-CN" sz="2000" dirty="0" smtClean="0"/>
              <a:t>personal</a:t>
            </a:r>
            <a:r>
              <a:rPr lang="zh-CN" altLang="en-US" sz="2000" dirty="0" smtClean="0"/>
              <a:t> </a:t>
            </a:r>
            <a:r>
              <a:rPr lang="en-US" altLang="zh-CN" sz="2000" dirty="0" smtClean="0"/>
              <a:t>relationship.</a:t>
            </a:r>
            <a:endParaRPr lang="en-US" sz="2000" dirty="0"/>
          </a:p>
          <a:p>
            <a:pPr lvl="1"/>
            <a:r>
              <a:rPr lang="en-US" sz="2000" dirty="0" smtClean="0">
                <a:solidFill>
                  <a:srgbClr val="FF0000"/>
                </a:solidFill>
              </a:rPr>
              <a:t>Americans</a:t>
            </a:r>
            <a:r>
              <a:rPr lang="en-US" sz="2000" dirty="0" smtClean="0"/>
              <a:t> conduct business over breakfast, lunch and dinner. Some socializing may start off the meal, but often the conversation will revolve around business.</a:t>
            </a:r>
            <a:endParaRPr lang="en-US" sz="2000" dirty="0"/>
          </a:p>
        </p:txBody>
      </p:sp>
    </p:spTree>
    <p:extLst>
      <p:ext uri="{BB962C8B-B14F-4D97-AF65-F5344CB8AC3E}">
        <p14:creationId xmlns:p14="http://schemas.microsoft.com/office/powerpoint/2010/main" val="33299075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842"/>
            <a:ext cx="8229600" cy="5869322"/>
          </a:xfrm>
        </p:spPr>
        <p:txBody>
          <a:bodyPr>
            <a:normAutofit lnSpcReduction="10000"/>
          </a:bodyPr>
          <a:lstStyle/>
          <a:p>
            <a:pPr marL="0" indent="0" algn="ctr">
              <a:buNone/>
            </a:pPr>
            <a:r>
              <a:rPr lang="en-US" sz="3900" b="1" i="1" dirty="0">
                <a:solidFill>
                  <a:srgbClr val="660066"/>
                </a:solidFill>
              </a:rPr>
              <a:t>2. How to develop a business </a:t>
            </a:r>
            <a:r>
              <a:rPr lang="en-US" sz="3900" b="1" i="1" dirty="0" smtClean="0">
                <a:solidFill>
                  <a:srgbClr val="660066"/>
                </a:solidFill>
              </a:rPr>
              <a:t>relationship</a:t>
            </a:r>
            <a:r>
              <a:rPr lang="en-US" altLang="zh-CN" sz="3900" b="1" i="1" dirty="0" smtClean="0">
                <a:solidFill>
                  <a:srgbClr val="660066"/>
                </a:solidFill>
              </a:rPr>
              <a:t>?</a:t>
            </a:r>
            <a:endParaRPr lang="en-US" sz="3900" b="1" i="1" dirty="0" smtClean="0">
              <a:solidFill>
                <a:srgbClr val="660066"/>
              </a:solidFill>
            </a:endParaRPr>
          </a:p>
          <a:p>
            <a:endParaRPr lang="en-US" sz="4000" dirty="0"/>
          </a:p>
          <a:p>
            <a:pPr lvl="1"/>
            <a:endParaRPr lang="en-US" dirty="0" smtClean="0"/>
          </a:p>
          <a:p>
            <a:pPr lvl="1"/>
            <a:endParaRPr lang="en-US" dirty="0"/>
          </a:p>
          <a:p>
            <a:pPr lvl="1"/>
            <a:endParaRPr lang="en-US" dirty="0" smtClean="0"/>
          </a:p>
          <a:p>
            <a:pPr lvl="1"/>
            <a:endParaRPr lang="en-US" dirty="0" smtClean="0"/>
          </a:p>
          <a:p>
            <a:pPr lvl="1"/>
            <a:r>
              <a:rPr lang="en-US" dirty="0" smtClean="0">
                <a:solidFill>
                  <a:srgbClr val="FF0000"/>
                </a:solidFill>
              </a:rPr>
              <a:t>Italians</a:t>
            </a:r>
            <a:r>
              <a:rPr lang="en-US" dirty="0" smtClean="0"/>
              <a:t> </a:t>
            </a:r>
            <a:r>
              <a:rPr lang="en-US" dirty="0"/>
              <a:t>are often guided by their feelings and trust is very important in establishing a good business relationship. </a:t>
            </a:r>
            <a:r>
              <a:rPr lang="en-US" dirty="0" smtClean="0"/>
              <a:t>You </a:t>
            </a:r>
            <a:r>
              <a:rPr lang="en-US" dirty="0"/>
              <a:t>should make small talk and demonstrate your interest in Italian food, art, fashion or </a:t>
            </a:r>
            <a:r>
              <a:rPr lang="en-US" dirty="0" smtClean="0"/>
              <a:t>sports.</a:t>
            </a:r>
            <a:endParaRPr lang="en-US" dirty="0"/>
          </a:p>
          <a:p>
            <a:pPr lvl="1"/>
            <a:r>
              <a:rPr lang="en-US" dirty="0" smtClean="0"/>
              <a:t>In </a:t>
            </a:r>
            <a:r>
              <a:rPr lang="en-US" dirty="0"/>
              <a:t>the </a:t>
            </a:r>
            <a:r>
              <a:rPr lang="en-US" dirty="0" smtClean="0">
                <a:solidFill>
                  <a:srgbClr val="FF0000"/>
                </a:solidFill>
              </a:rPr>
              <a:t>US</a:t>
            </a:r>
            <a:r>
              <a:rPr lang="en-US" dirty="0" smtClean="0"/>
              <a:t>, </a:t>
            </a:r>
            <a:r>
              <a:rPr lang="en-US" dirty="0"/>
              <a:t>business relationships are formed between companies rather than between people. Americans do business where they get the best deal and the best service. </a:t>
            </a:r>
          </a:p>
          <a:p>
            <a:pPr lvl="1"/>
            <a:endParaRPr lang="en-US" dirty="0"/>
          </a:p>
        </p:txBody>
      </p:sp>
      <p:pic>
        <p:nvPicPr>
          <p:cNvPr id="2" name="Picture 1"/>
          <p:cNvPicPr>
            <a:picLocks noChangeAspect="1"/>
          </p:cNvPicPr>
          <p:nvPr/>
        </p:nvPicPr>
        <p:blipFill>
          <a:blip/>
          <a:stretch>
            <a:fillRect/>
          </a:stretch>
        </p:blipFill>
        <p:spPr>
          <a:xfrm>
            <a:off x="2367547" y="815474"/>
            <a:ext cx="4114800" cy="1978525"/>
          </a:xfrm>
          <a:prstGeom prst="rect">
            <a:avLst/>
          </a:prstGeom>
        </p:spPr>
      </p:pic>
    </p:spTree>
    <p:extLst>
      <p:ext uri="{BB962C8B-B14F-4D97-AF65-F5344CB8AC3E}">
        <p14:creationId xmlns:p14="http://schemas.microsoft.com/office/powerpoint/2010/main" val="16154036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a:stretch>
            <a:fillRect/>
          </a:stretch>
        </p:blipFill>
        <p:spPr>
          <a:xfrm>
            <a:off x="1743910" y="975896"/>
            <a:ext cx="5816600" cy="1644314"/>
          </a:xfrm>
          <a:prstGeom prst="rect">
            <a:avLst/>
          </a:prstGeom>
        </p:spPr>
      </p:pic>
      <p:sp>
        <p:nvSpPr>
          <p:cNvPr id="3" name="Content Placeholder 2"/>
          <p:cNvSpPr>
            <a:spLocks noGrp="1"/>
          </p:cNvSpPr>
          <p:nvPr>
            <p:ph idx="1"/>
          </p:nvPr>
        </p:nvSpPr>
        <p:spPr>
          <a:xfrm>
            <a:off x="457200" y="399530"/>
            <a:ext cx="8229600" cy="5726633"/>
          </a:xfrm>
        </p:spPr>
        <p:txBody>
          <a:bodyPr>
            <a:normAutofit/>
          </a:bodyPr>
          <a:lstStyle/>
          <a:p>
            <a:pPr marL="0" indent="0" algn="ctr">
              <a:buNone/>
            </a:pPr>
            <a:r>
              <a:rPr lang="en-US" altLang="zh-CN" b="1" i="1" dirty="0" smtClean="0">
                <a:solidFill>
                  <a:srgbClr val="660066"/>
                </a:solidFill>
              </a:rPr>
              <a:t>3.</a:t>
            </a:r>
            <a:r>
              <a:rPr lang="en-US" b="1" i="1" dirty="0" smtClean="0">
                <a:solidFill>
                  <a:srgbClr val="660066"/>
                </a:solidFill>
              </a:rPr>
              <a:t>The </a:t>
            </a:r>
            <a:r>
              <a:rPr lang="en-US" b="1" i="1" dirty="0">
                <a:solidFill>
                  <a:srgbClr val="660066"/>
                </a:solidFill>
              </a:rPr>
              <a:t>characteristics of business </a:t>
            </a:r>
            <a:r>
              <a:rPr lang="en-US" b="1" i="1" dirty="0" smtClean="0">
                <a:solidFill>
                  <a:srgbClr val="660066"/>
                </a:solidFill>
              </a:rPr>
              <a:t>Relationship</a:t>
            </a:r>
            <a:endParaRPr lang="en-US" b="1" dirty="0">
              <a:solidFill>
                <a:srgbClr val="660066"/>
              </a:solidFill>
            </a:endParaRPr>
          </a:p>
          <a:p>
            <a:pPr marL="0" indent="0">
              <a:buNone/>
            </a:pPr>
            <a:r>
              <a:rPr lang="en-US" dirty="0" smtClean="0"/>
              <a:t>	</a:t>
            </a:r>
            <a:endParaRPr lang="en-US" dirty="0"/>
          </a:p>
          <a:p>
            <a:pPr lvl="1" algn="just"/>
            <a:endParaRPr lang="en-US" dirty="0" smtClean="0"/>
          </a:p>
          <a:p>
            <a:pPr lvl="1" algn="just"/>
            <a:endParaRPr lang="en-US" dirty="0" smtClean="0"/>
          </a:p>
          <a:p>
            <a:pPr lvl="1" algn="just"/>
            <a:endParaRPr lang="en-US" dirty="0"/>
          </a:p>
          <a:p>
            <a:pPr lvl="1" algn="just"/>
            <a:r>
              <a:rPr lang="en-US" dirty="0" smtClean="0">
                <a:solidFill>
                  <a:srgbClr val="FF0000"/>
                </a:solidFill>
              </a:rPr>
              <a:t>Italians</a:t>
            </a:r>
            <a:r>
              <a:rPr lang="en-US" dirty="0"/>
              <a:t>, generally establish relaxed personal relationships, often from the very first acquaintance. </a:t>
            </a:r>
            <a:r>
              <a:rPr lang="en-US" dirty="0" smtClean="0"/>
              <a:t>Be </a:t>
            </a:r>
            <a:r>
              <a:rPr lang="en-US" dirty="0"/>
              <a:t>aware, however, that this does not necessarily mean that you and your business have gained their trust. </a:t>
            </a:r>
          </a:p>
          <a:p>
            <a:pPr lvl="1" algn="just"/>
            <a:r>
              <a:rPr lang="en-US" dirty="0"/>
              <a:t>Friendships between </a:t>
            </a:r>
            <a:r>
              <a:rPr lang="en-US" dirty="0">
                <a:solidFill>
                  <a:srgbClr val="FF0000"/>
                </a:solidFill>
              </a:rPr>
              <a:t>Americans</a:t>
            </a:r>
            <a:r>
              <a:rPr lang="en-US" dirty="0"/>
              <a:t> tend to be shorter and less intense than those between people from many other cultures, because Americans are taught to be self-reliant and live in a very mobile society. </a:t>
            </a:r>
          </a:p>
          <a:p>
            <a:pPr lvl="1"/>
            <a:endParaRPr lang="en-US" dirty="0"/>
          </a:p>
        </p:txBody>
      </p:sp>
    </p:spTree>
    <p:extLst>
      <p:ext uri="{BB962C8B-B14F-4D97-AF65-F5344CB8AC3E}">
        <p14:creationId xmlns:p14="http://schemas.microsoft.com/office/powerpoint/2010/main" val="1989164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0"/>
            <a:ext cx="8412813" cy="6858000"/>
          </a:xfrm>
        </p:spPr>
        <p:txBody>
          <a:bodyPr>
            <a:normAutofit/>
          </a:bodyPr>
          <a:lstStyle/>
          <a:p>
            <a:pPr marL="0" indent="0" algn="ctr">
              <a:buNone/>
            </a:pPr>
            <a:r>
              <a:rPr lang="en-US" b="1" i="1" dirty="0">
                <a:solidFill>
                  <a:srgbClr val="660066"/>
                </a:solidFill>
              </a:rPr>
              <a:t>4. Management structure and </a:t>
            </a:r>
            <a:r>
              <a:rPr lang="en-US" b="1" i="1" dirty="0" smtClean="0">
                <a:solidFill>
                  <a:srgbClr val="660066"/>
                </a:solidFill>
              </a:rPr>
              <a:t>style</a:t>
            </a:r>
          </a:p>
          <a:p>
            <a:pPr marL="457200" lvl="1" indent="0" algn="just">
              <a:buNone/>
            </a:pPr>
            <a:r>
              <a:rPr lang="en-US" dirty="0" smtClean="0">
                <a:effectLst/>
              </a:rPr>
              <a:t> </a:t>
            </a:r>
          </a:p>
          <a:p>
            <a:pPr lvl="1" algn="just"/>
            <a:endParaRPr lang="en-US" sz="2600" dirty="0"/>
          </a:p>
          <a:p>
            <a:pPr marL="457200" lvl="1" indent="0" algn="just">
              <a:buNone/>
            </a:pPr>
            <a:endParaRPr lang="en-US" sz="2200" dirty="0" smtClean="0"/>
          </a:p>
          <a:p>
            <a:pPr lvl="1" algn="just"/>
            <a:endParaRPr lang="en-US" sz="2200" dirty="0"/>
          </a:p>
          <a:p>
            <a:pPr lvl="1" algn="just"/>
            <a:endParaRPr lang="en-US" sz="2200" dirty="0" smtClean="0"/>
          </a:p>
          <a:p>
            <a:pPr lvl="1" algn="just"/>
            <a:r>
              <a:rPr lang="en-US" sz="2200" dirty="0" smtClean="0">
                <a:solidFill>
                  <a:srgbClr val="FF0000"/>
                </a:solidFill>
              </a:rPr>
              <a:t>Italian</a:t>
            </a:r>
            <a:r>
              <a:rPr lang="en-US" sz="2200" dirty="0" smtClean="0"/>
              <a:t> </a:t>
            </a:r>
            <a:r>
              <a:rPr lang="en-US" sz="2200" dirty="0"/>
              <a:t>companies tend to have a pyramidal hierarchy; final decisions are centralized and taken by the persons positioned in the upper levels of the pyramid. </a:t>
            </a:r>
            <a:r>
              <a:rPr lang="en-US" sz="2200" dirty="0" smtClean="0"/>
              <a:t> Employees also have a great respect for their bosses and they tend to look for consensus with their colleagues.</a:t>
            </a:r>
            <a:endParaRPr lang="en-US" sz="2200" dirty="0"/>
          </a:p>
          <a:p>
            <a:pPr lvl="1" algn="just"/>
            <a:r>
              <a:rPr lang="en-US" sz="2200" dirty="0">
                <a:solidFill>
                  <a:srgbClr val="FF0000"/>
                </a:solidFill>
              </a:rPr>
              <a:t>American</a:t>
            </a:r>
            <a:r>
              <a:rPr lang="en-US" sz="2200" dirty="0"/>
              <a:t> management style can be described as individualistic in approach, in so far as managers are accountable for the decisions made within their areas of responsibility. Although important decisions might be discussed in open forum, the ultimate responsibility for the consequences of the decision lies with the </a:t>
            </a:r>
            <a:r>
              <a:rPr lang="en-US" sz="2200" dirty="0" smtClean="0"/>
              <a:t>boss</a:t>
            </a:r>
            <a:r>
              <a:rPr lang="en-US" altLang="zh-CN" sz="2200" dirty="0" smtClean="0"/>
              <a:t>.</a:t>
            </a:r>
            <a:endParaRPr lang="en-US" sz="2200" dirty="0"/>
          </a:p>
          <a:p>
            <a:pPr lvl="1"/>
            <a:endParaRPr lang="en-US" dirty="0"/>
          </a:p>
        </p:txBody>
      </p:sp>
      <p:pic>
        <p:nvPicPr>
          <p:cNvPr id="2" name="Picture 1"/>
          <p:cNvPicPr>
            <a:picLocks noChangeAspect="1"/>
          </p:cNvPicPr>
          <p:nvPr/>
        </p:nvPicPr>
        <p:blipFill>
          <a:blip/>
          <a:stretch>
            <a:fillRect/>
          </a:stretch>
        </p:blipFill>
        <p:spPr>
          <a:xfrm>
            <a:off x="2519657" y="628316"/>
            <a:ext cx="4859710" cy="1938975"/>
          </a:xfrm>
          <a:prstGeom prst="rect">
            <a:avLst/>
          </a:prstGeom>
        </p:spPr>
      </p:pic>
    </p:spTree>
    <p:extLst>
      <p:ext uri="{BB962C8B-B14F-4D97-AF65-F5344CB8AC3E}">
        <p14:creationId xmlns:p14="http://schemas.microsoft.com/office/powerpoint/2010/main" val="9338627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6527" y="0"/>
            <a:ext cx="4264526" cy="2018632"/>
          </a:xfrm>
          <a:prstGeom prst="rect">
            <a:avLst/>
          </a:prstGeom>
        </p:spPr>
      </p:pic>
      <p:sp>
        <p:nvSpPr>
          <p:cNvPr id="3" name="Content Placeholder 2"/>
          <p:cNvSpPr>
            <a:spLocks noGrp="1"/>
          </p:cNvSpPr>
          <p:nvPr>
            <p:ph idx="1"/>
          </p:nvPr>
        </p:nvSpPr>
        <p:spPr>
          <a:xfrm>
            <a:off x="350253" y="561474"/>
            <a:ext cx="8229600" cy="6296526"/>
          </a:xfrm>
        </p:spPr>
        <p:txBody>
          <a:bodyPr>
            <a:normAutofit fontScale="70000" lnSpcReduction="20000"/>
          </a:bodyPr>
          <a:lstStyle/>
          <a:p>
            <a:pPr marL="0" indent="0" algn="ctr">
              <a:buNone/>
            </a:pPr>
            <a:endParaRPr lang="en-US" b="1" i="1" dirty="0" smtClean="0">
              <a:solidFill>
                <a:srgbClr val="660066"/>
              </a:solidFill>
              <a:latin typeface="Times New Roman"/>
              <a:cs typeface="Times New Roman"/>
            </a:endParaRPr>
          </a:p>
          <a:p>
            <a:pPr marL="0" indent="0" algn="ctr">
              <a:buNone/>
            </a:pPr>
            <a:endParaRPr lang="en-US" b="1" i="1" dirty="0" smtClean="0">
              <a:solidFill>
                <a:srgbClr val="660066"/>
              </a:solidFill>
              <a:latin typeface="Times New Roman"/>
              <a:cs typeface="Times New Roman"/>
            </a:endParaRPr>
          </a:p>
          <a:p>
            <a:pPr marL="0" indent="0" algn="ctr">
              <a:buNone/>
            </a:pPr>
            <a:endParaRPr lang="en-US" b="1" i="1" dirty="0" smtClean="0">
              <a:solidFill>
                <a:srgbClr val="660066"/>
              </a:solidFill>
              <a:latin typeface="Times New Roman"/>
              <a:cs typeface="Times New Roman"/>
            </a:endParaRPr>
          </a:p>
          <a:p>
            <a:pPr marL="0" indent="0" algn="ctr">
              <a:buNone/>
            </a:pPr>
            <a:endParaRPr lang="en-US" b="1" i="1" dirty="0">
              <a:solidFill>
                <a:srgbClr val="660066"/>
              </a:solidFill>
              <a:latin typeface="Times New Roman"/>
              <a:cs typeface="Times New Roman"/>
            </a:endParaRPr>
          </a:p>
          <a:p>
            <a:pPr marL="0" indent="0" algn="ctr">
              <a:buNone/>
            </a:pPr>
            <a:endParaRPr lang="en-US" sz="4100" b="1" i="1" dirty="0" smtClean="0">
              <a:solidFill>
                <a:srgbClr val="660066"/>
              </a:solidFill>
              <a:latin typeface="Times New Roman"/>
              <a:cs typeface="Times New Roman"/>
            </a:endParaRPr>
          </a:p>
          <a:p>
            <a:pPr marL="0" indent="0" algn="ctr">
              <a:buNone/>
            </a:pPr>
            <a:r>
              <a:rPr lang="en-US" sz="4100" b="1" i="1" dirty="0" smtClean="0">
                <a:solidFill>
                  <a:srgbClr val="660066"/>
                </a:solidFill>
                <a:latin typeface="Times New Roman"/>
                <a:cs typeface="Times New Roman"/>
              </a:rPr>
              <a:t>5</a:t>
            </a:r>
            <a:r>
              <a:rPr lang="en-US" sz="4100" b="1" i="1" dirty="0">
                <a:solidFill>
                  <a:srgbClr val="660066"/>
                </a:solidFill>
                <a:latin typeface="Times New Roman"/>
                <a:cs typeface="Times New Roman"/>
              </a:rPr>
              <a:t>. Importance of meetings</a:t>
            </a:r>
            <a:endParaRPr lang="en-US" sz="4100" b="1" dirty="0">
              <a:solidFill>
                <a:srgbClr val="660066"/>
              </a:solidFill>
              <a:latin typeface="Times New Roman"/>
              <a:cs typeface="Times New Roman"/>
            </a:endParaRPr>
          </a:p>
          <a:p>
            <a:pPr lvl="1" algn="just">
              <a:lnSpc>
                <a:spcPct val="120000"/>
              </a:lnSpc>
              <a:buFont typeface="Arial"/>
              <a:buChar char="•"/>
            </a:pPr>
            <a:r>
              <a:rPr lang="en-US" sz="2600" dirty="0" smtClean="0">
                <a:solidFill>
                  <a:srgbClr val="FF0000"/>
                </a:solidFill>
                <a:latin typeface="Times New Roman"/>
                <a:cs typeface="Times New Roman"/>
              </a:rPr>
              <a:t>Italians</a:t>
            </a:r>
            <a:r>
              <a:rPr lang="zh-CN" altLang="en-US" sz="2600" dirty="0" smtClean="0">
                <a:solidFill>
                  <a:srgbClr val="FF0000"/>
                </a:solidFill>
                <a:latin typeface="Times New Roman"/>
                <a:cs typeface="Times New Roman"/>
              </a:rPr>
              <a:t> </a:t>
            </a:r>
            <a:r>
              <a:rPr lang="en-US" altLang="zh-CN" sz="2600" dirty="0" smtClean="0">
                <a:latin typeface="Times New Roman"/>
                <a:cs typeface="Times New Roman"/>
              </a:rPr>
              <a:t>are</a:t>
            </a:r>
            <a:r>
              <a:rPr lang="zh-CN" altLang="en-US" sz="2600" dirty="0" smtClean="0">
                <a:latin typeface="Times New Roman"/>
                <a:cs typeface="Times New Roman"/>
              </a:rPr>
              <a:t> </a:t>
            </a:r>
            <a:r>
              <a:rPr lang="en-US" altLang="zh-CN" sz="2600" dirty="0" smtClean="0">
                <a:latin typeface="Times New Roman"/>
                <a:cs typeface="Times New Roman"/>
              </a:rPr>
              <a:t>relationship-oriented</a:t>
            </a:r>
            <a:r>
              <a:rPr lang="zh-CN" altLang="en-US" sz="2600" dirty="0" smtClean="0">
                <a:latin typeface="Times New Roman"/>
                <a:cs typeface="Times New Roman"/>
              </a:rPr>
              <a:t>. </a:t>
            </a:r>
            <a:r>
              <a:rPr lang="en-US" altLang="zh-CN" sz="2600" dirty="0" smtClean="0">
                <a:latin typeface="Times New Roman"/>
                <a:cs typeface="Times New Roman"/>
              </a:rPr>
              <a:t>Meetings</a:t>
            </a:r>
            <a:r>
              <a:rPr lang="zh-CN" altLang="en-US" sz="2600" dirty="0" smtClean="0">
                <a:latin typeface="Times New Roman"/>
                <a:cs typeface="Times New Roman"/>
              </a:rPr>
              <a:t> </a:t>
            </a:r>
            <a:r>
              <a:rPr lang="en-US" altLang="zh-CN" sz="2600" dirty="0" smtClean="0">
                <a:latin typeface="Times New Roman"/>
                <a:cs typeface="Times New Roman"/>
              </a:rPr>
              <a:t>are</a:t>
            </a:r>
            <a:r>
              <a:rPr lang="zh-CN" altLang="en-US" sz="2600" dirty="0" smtClean="0">
                <a:latin typeface="Times New Roman"/>
                <a:cs typeface="Times New Roman"/>
              </a:rPr>
              <a:t> </a:t>
            </a:r>
            <a:r>
              <a:rPr lang="en-US" altLang="zh-CN" sz="2600" dirty="0" smtClean="0">
                <a:latin typeface="Times New Roman"/>
                <a:cs typeface="Times New Roman"/>
              </a:rPr>
              <a:t>one</a:t>
            </a:r>
            <a:r>
              <a:rPr lang="zh-CN" altLang="en-US" sz="2600" dirty="0" smtClean="0">
                <a:latin typeface="Times New Roman"/>
                <a:cs typeface="Times New Roman"/>
              </a:rPr>
              <a:t> </a:t>
            </a:r>
            <a:r>
              <a:rPr lang="en-US" altLang="zh-CN" sz="2600" dirty="0" smtClean="0">
                <a:latin typeface="Times New Roman"/>
                <a:cs typeface="Times New Roman"/>
              </a:rPr>
              <a:t>of</a:t>
            </a:r>
            <a:r>
              <a:rPr lang="zh-CN" altLang="en-US" sz="2600" dirty="0" smtClean="0">
                <a:latin typeface="Times New Roman"/>
                <a:cs typeface="Times New Roman"/>
              </a:rPr>
              <a:t> </a:t>
            </a:r>
            <a:r>
              <a:rPr lang="en-US" altLang="zh-CN" sz="2600" dirty="0" smtClean="0">
                <a:latin typeface="Times New Roman"/>
                <a:cs typeface="Times New Roman"/>
              </a:rPr>
              <a:t>the</a:t>
            </a:r>
            <a:r>
              <a:rPr lang="zh-CN" altLang="en-US" sz="2600" dirty="0" smtClean="0">
                <a:latin typeface="Times New Roman"/>
                <a:cs typeface="Times New Roman"/>
              </a:rPr>
              <a:t> </a:t>
            </a:r>
            <a:r>
              <a:rPr lang="en-US" altLang="zh-CN" sz="2600" dirty="0" smtClean="0">
                <a:latin typeface="Times New Roman"/>
                <a:cs typeface="Times New Roman"/>
              </a:rPr>
              <a:t>best</a:t>
            </a:r>
            <a:r>
              <a:rPr lang="zh-CN" altLang="en-US" sz="2600" dirty="0" smtClean="0">
                <a:latin typeface="Times New Roman"/>
                <a:cs typeface="Times New Roman"/>
              </a:rPr>
              <a:t> </a:t>
            </a:r>
            <a:r>
              <a:rPr lang="en-US" altLang="zh-CN" sz="2600" dirty="0" smtClean="0">
                <a:latin typeface="Times New Roman"/>
                <a:cs typeface="Times New Roman"/>
              </a:rPr>
              <a:t>ways</a:t>
            </a:r>
            <a:r>
              <a:rPr lang="zh-CN" altLang="en-US" sz="2600" dirty="0" smtClean="0">
                <a:latin typeface="Times New Roman"/>
                <a:cs typeface="Times New Roman"/>
              </a:rPr>
              <a:t> </a:t>
            </a:r>
            <a:r>
              <a:rPr lang="en-US" altLang="zh-CN" sz="2600" dirty="0" smtClean="0">
                <a:latin typeface="Times New Roman"/>
                <a:cs typeface="Times New Roman"/>
              </a:rPr>
              <a:t>to</a:t>
            </a:r>
            <a:r>
              <a:rPr lang="zh-CN" altLang="en-US" sz="2600" dirty="0" smtClean="0">
                <a:latin typeface="Times New Roman"/>
                <a:cs typeface="Times New Roman"/>
              </a:rPr>
              <a:t> </a:t>
            </a:r>
            <a:r>
              <a:rPr lang="en-US" altLang="zh-CN" sz="2600" dirty="0" smtClean="0">
                <a:latin typeface="Times New Roman"/>
                <a:cs typeface="Times New Roman"/>
              </a:rPr>
              <a:t>get</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deeper</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common</a:t>
            </a:r>
            <a:r>
              <a:rPr lang="zh-CN" altLang="en-US" sz="2600" dirty="0" smtClean="0">
                <a:latin typeface="Times New Roman"/>
                <a:cs typeface="Times New Roman"/>
              </a:rPr>
              <a:t> </a:t>
            </a:r>
            <a:r>
              <a:rPr lang="en-US" altLang="zh-CN" sz="2600" dirty="0" smtClean="0">
                <a:latin typeface="Times New Roman"/>
                <a:cs typeface="Times New Roman"/>
              </a:rPr>
              <a:t>understanding</a:t>
            </a:r>
            <a:r>
              <a:rPr lang="zh-CN" altLang="en-US" sz="2600" dirty="0" smtClean="0">
                <a:latin typeface="Times New Roman"/>
                <a:cs typeface="Times New Roman"/>
              </a:rPr>
              <a:t> </a:t>
            </a:r>
            <a:r>
              <a:rPr lang="en-US" altLang="zh-CN" sz="2600" dirty="0" smtClean="0">
                <a:latin typeface="Times New Roman"/>
                <a:cs typeface="Times New Roman"/>
              </a:rPr>
              <a:t>of</a:t>
            </a:r>
            <a:r>
              <a:rPr lang="zh-CN" altLang="en-US" sz="2600" dirty="0" smtClean="0">
                <a:latin typeface="Times New Roman"/>
                <a:cs typeface="Times New Roman"/>
              </a:rPr>
              <a:t> </a:t>
            </a:r>
            <a:r>
              <a:rPr lang="en-US" altLang="zh-CN" sz="2600" dirty="0" smtClean="0">
                <a:latin typeface="Times New Roman"/>
                <a:cs typeface="Times New Roman"/>
              </a:rPr>
              <a:t>an</a:t>
            </a:r>
            <a:r>
              <a:rPr lang="zh-CN" altLang="en-US" sz="2600" dirty="0" smtClean="0">
                <a:latin typeface="Times New Roman"/>
                <a:cs typeface="Times New Roman"/>
              </a:rPr>
              <a:t> </a:t>
            </a:r>
            <a:r>
              <a:rPr lang="en-US" altLang="zh-CN" sz="2600" dirty="0" smtClean="0">
                <a:latin typeface="Times New Roman"/>
                <a:cs typeface="Times New Roman"/>
              </a:rPr>
              <a:t>issue.</a:t>
            </a:r>
            <a:r>
              <a:rPr lang="zh-CN" altLang="en-US" sz="2600" dirty="0" smtClean="0">
                <a:latin typeface="Times New Roman"/>
                <a:cs typeface="Times New Roman"/>
              </a:rPr>
              <a:t> </a:t>
            </a:r>
            <a:r>
              <a:rPr lang="en-US" altLang="zh-CN" sz="2600" dirty="0" smtClean="0">
                <a:latin typeface="Times New Roman"/>
                <a:cs typeface="Times New Roman"/>
              </a:rPr>
              <a:t>Establishing</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reciprocal</a:t>
            </a:r>
            <a:r>
              <a:rPr lang="zh-CN" altLang="en-US" sz="2600" dirty="0" smtClean="0">
                <a:latin typeface="Times New Roman"/>
                <a:cs typeface="Times New Roman"/>
              </a:rPr>
              <a:t> </a:t>
            </a:r>
            <a:r>
              <a:rPr lang="en-US" altLang="zh-CN" sz="2600" dirty="0" smtClean="0">
                <a:latin typeface="Times New Roman"/>
                <a:cs typeface="Times New Roman"/>
              </a:rPr>
              <a:t>climate</a:t>
            </a:r>
            <a:r>
              <a:rPr lang="zh-CN" altLang="en-US" sz="2600" dirty="0" smtClean="0">
                <a:latin typeface="Times New Roman"/>
                <a:cs typeface="Times New Roman"/>
              </a:rPr>
              <a:t> </a:t>
            </a:r>
            <a:r>
              <a:rPr lang="en-US" altLang="zh-CN" sz="2600" dirty="0" smtClean="0">
                <a:latin typeface="Times New Roman"/>
                <a:cs typeface="Times New Roman"/>
              </a:rPr>
              <a:t>of</a:t>
            </a:r>
            <a:r>
              <a:rPr lang="zh-CN" altLang="en-US" sz="2600" dirty="0" smtClean="0">
                <a:latin typeface="Times New Roman"/>
                <a:cs typeface="Times New Roman"/>
              </a:rPr>
              <a:t> </a:t>
            </a:r>
            <a:r>
              <a:rPr lang="en-US" altLang="zh-CN" sz="2600" dirty="0" smtClean="0">
                <a:latin typeface="Times New Roman"/>
                <a:cs typeface="Times New Roman"/>
              </a:rPr>
              <a:t>trust</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respect</a:t>
            </a:r>
            <a:r>
              <a:rPr lang="zh-CN" altLang="en-US" sz="2600" dirty="0" smtClean="0">
                <a:latin typeface="Times New Roman"/>
                <a:cs typeface="Times New Roman"/>
              </a:rPr>
              <a:t> </a:t>
            </a:r>
            <a:r>
              <a:rPr lang="en-US" altLang="zh-CN" sz="2600" dirty="0" smtClean="0">
                <a:latin typeface="Times New Roman"/>
                <a:cs typeface="Times New Roman"/>
              </a:rPr>
              <a:t>is</a:t>
            </a:r>
            <a:r>
              <a:rPr lang="zh-CN" altLang="en-US" sz="2600" dirty="0" smtClean="0">
                <a:latin typeface="Times New Roman"/>
                <a:cs typeface="Times New Roman"/>
              </a:rPr>
              <a:t> </a:t>
            </a:r>
            <a:r>
              <a:rPr lang="en-US" altLang="zh-CN" sz="2600" dirty="0" smtClean="0">
                <a:latin typeface="Times New Roman"/>
                <a:cs typeface="Times New Roman"/>
              </a:rPr>
              <a:t>important.</a:t>
            </a:r>
            <a:r>
              <a:rPr lang="zh-CN" altLang="en-US" sz="2600" dirty="0" smtClean="0">
                <a:latin typeface="Times New Roman"/>
                <a:cs typeface="Times New Roman"/>
              </a:rPr>
              <a:t> </a:t>
            </a:r>
            <a:endParaRPr lang="en-US" sz="2600" dirty="0">
              <a:latin typeface="Times New Roman"/>
              <a:cs typeface="Times New Roman"/>
            </a:endParaRPr>
          </a:p>
          <a:p>
            <a:pPr lvl="1" algn="just">
              <a:lnSpc>
                <a:spcPct val="120000"/>
              </a:lnSpc>
              <a:buFont typeface="Arial"/>
              <a:buChar char="•"/>
            </a:pPr>
            <a:r>
              <a:rPr lang="en-US" sz="2600" dirty="0">
                <a:latin typeface="Times New Roman"/>
                <a:cs typeface="Times New Roman"/>
              </a:rPr>
              <a:t>In the </a:t>
            </a:r>
            <a:r>
              <a:rPr lang="en-US" sz="2600" dirty="0">
                <a:solidFill>
                  <a:srgbClr val="FF0000"/>
                </a:solidFill>
                <a:latin typeface="Times New Roman"/>
                <a:cs typeface="Times New Roman"/>
              </a:rPr>
              <a:t>US,</a:t>
            </a:r>
            <a:r>
              <a:rPr lang="en-US" sz="2600" dirty="0">
                <a:latin typeface="Times New Roman"/>
                <a:cs typeface="Times New Roman"/>
              </a:rPr>
              <a:t> </a:t>
            </a:r>
            <a:r>
              <a:rPr lang="en-US" sz="2600" dirty="0" smtClean="0">
                <a:latin typeface="Times New Roman"/>
                <a:cs typeface="Times New Roman"/>
              </a:rPr>
              <a:t>meetings</a:t>
            </a:r>
            <a:r>
              <a:rPr lang="zh-CN" altLang="en-US" sz="2600" dirty="0">
                <a:latin typeface="Times New Roman"/>
                <a:cs typeface="Times New Roman"/>
              </a:rPr>
              <a:t> </a:t>
            </a:r>
            <a:r>
              <a:rPr lang="en-US" sz="2600" dirty="0" smtClean="0">
                <a:latin typeface="Times New Roman"/>
                <a:cs typeface="Times New Roman"/>
              </a:rPr>
              <a:t>are </a:t>
            </a:r>
            <a:r>
              <a:rPr lang="en-US" sz="2600" dirty="0">
                <a:latin typeface="Times New Roman"/>
                <a:cs typeface="Times New Roman"/>
              </a:rPr>
              <a:t>primarily used for giving or collecting information, and also for presenting proposals to be examined and ratified. Meetings are generally informal and relaxed in manner, but serious in content. </a:t>
            </a:r>
            <a:endParaRPr lang="en-US" sz="2600" dirty="0" smtClean="0">
              <a:latin typeface="Times New Roman"/>
              <a:cs typeface="Times New Roman"/>
            </a:endParaRPr>
          </a:p>
          <a:p>
            <a:pPr marL="457200" lvl="1" indent="0" algn="ctr">
              <a:buNone/>
            </a:pPr>
            <a:r>
              <a:rPr lang="en-US" altLang="zh-CN" sz="4600" b="1" i="1" dirty="0" smtClean="0">
                <a:solidFill>
                  <a:srgbClr val="660066"/>
                </a:solidFill>
                <a:latin typeface="Times New Roman"/>
                <a:cs typeface="Times New Roman"/>
              </a:rPr>
              <a:t>6.Teamwork</a:t>
            </a:r>
          </a:p>
          <a:p>
            <a:pPr algn="just">
              <a:lnSpc>
                <a:spcPct val="120000"/>
              </a:lnSpc>
            </a:pPr>
            <a:r>
              <a:rPr lang="en-US" altLang="zh-CN" sz="2600" dirty="0" smtClean="0">
                <a:latin typeface="Times New Roman"/>
                <a:cs typeface="Times New Roman"/>
              </a:rPr>
              <a:t>In</a:t>
            </a:r>
            <a:r>
              <a:rPr lang="zh-CN" altLang="en-US" sz="2600" dirty="0" smtClean="0">
                <a:latin typeface="Times New Roman"/>
                <a:cs typeface="Times New Roman"/>
              </a:rPr>
              <a:t> </a:t>
            </a:r>
            <a:r>
              <a:rPr lang="en-US" altLang="zh-CN" sz="2600" dirty="0" smtClean="0">
                <a:solidFill>
                  <a:srgbClr val="FF0000"/>
                </a:solidFill>
                <a:latin typeface="Times New Roman"/>
                <a:cs typeface="Times New Roman"/>
              </a:rPr>
              <a:t>Italy,</a:t>
            </a:r>
            <a:r>
              <a:rPr lang="zh-CN" altLang="en-US" sz="2600" dirty="0" smtClean="0">
                <a:latin typeface="Times New Roman"/>
                <a:cs typeface="Times New Roman"/>
              </a:rPr>
              <a:t> </a:t>
            </a:r>
            <a:r>
              <a:rPr lang="en-US" altLang="zh-CN" sz="2600" dirty="0" smtClean="0">
                <a:latin typeface="Times New Roman"/>
                <a:cs typeface="Times New Roman"/>
              </a:rPr>
              <a:t>teams</a:t>
            </a:r>
            <a:r>
              <a:rPr lang="zh-CN" altLang="en-US" sz="2600" dirty="0" smtClean="0">
                <a:latin typeface="Times New Roman"/>
                <a:cs typeface="Times New Roman"/>
              </a:rPr>
              <a:t> </a:t>
            </a:r>
            <a:r>
              <a:rPr lang="en-US" altLang="zh-CN" sz="2600" dirty="0" smtClean="0">
                <a:latin typeface="Times New Roman"/>
                <a:cs typeface="Times New Roman"/>
              </a:rPr>
              <a:t>work</a:t>
            </a:r>
            <a:r>
              <a:rPr lang="zh-CN" altLang="en-US" sz="2600" dirty="0" smtClean="0">
                <a:latin typeface="Times New Roman"/>
                <a:cs typeface="Times New Roman"/>
              </a:rPr>
              <a:t> </a:t>
            </a:r>
            <a:r>
              <a:rPr lang="en-US" altLang="zh-CN" sz="2600" dirty="0" smtClean="0">
                <a:latin typeface="Times New Roman"/>
                <a:cs typeface="Times New Roman"/>
              </a:rPr>
              <a:t>best</a:t>
            </a:r>
            <a:r>
              <a:rPr lang="zh-CN" altLang="en-US" sz="2600" dirty="0" smtClean="0">
                <a:latin typeface="Times New Roman"/>
                <a:cs typeface="Times New Roman"/>
              </a:rPr>
              <a:t> </a:t>
            </a:r>
            <a:r>
              <a:rPr lang="en-US" altLang="zh-CN" sz="2600" dirty="0" smtClean="0">
                <a:latin typeface="Times New Roman"/>
                <a:cs typeface="Times New Roman"/>
              </a:rPr>
              <a:t>under</a:t>
            </a:r>
            <a:r>
              <a:rPr lang="zh-CN" altLang="en-US" sz="2600" dirty="0" smtClean="0">
                <a:latin typeface="Times New Roman"/>
                <a:cs typeface="Times New Roman"/>
              </a:rPr>
              <a:t> </a:t>
            </a:r>
            <a:r>
              <a:rPr lang="en-US" altLang="zh-CN" sz="2600" dirty="0" smtClean="0">
                <a:latin typeface="Times New Roman"/>
                <a:cs typeface="Times New Roman"/>
              </a:rPr>
              <a:t>the</a:t>
            </a:r>
            <a:r>
              <a:rPr lang="zh-CN" altLang="en-US" sz="2600" dirty="0" smtClean="0">
                <a:latin typeface="Times New Roman"/>
                <a:cs typeface="Times New Roman"/>
              </a:rPr>
              <a:t> </a:t>
            </a:r>
            <a:r>
              <a:rPr lang="en-US" altLang="zh-CN" sz="2600" dirty="0" smtClean="0">
                <a:latin typeface="Times New Roman"/>
                <a:cs typeface="Times New Roman"/>
              </a:rPr>
              <a:t>supervision</a:t>
            </a:r>
            <a:r>
              <a:rPr lang="zh-CN" altLang="en-US" sz="2600" dirty="0" smtClean="0">
                <a:latin typeface="Times New Roman"/>
                <a:cs typeface="Times New Roman"/>
              </a:rPr>
              <a:t> </a:t>
            </a:r>
            <a:r>
              <a:rPr lang="en-US" altLang="zh-CN" sz="2600" dirty="0" smtClean="0">
                <a:latin typeface="Times New Roman"/>
                <a:cs typeface="Times New Roman"/>
              </a:rPr>
              <a:t>of</a:t>
            </a:r>
            <a:r>
              <a:rPr lang="zh-CN" altLang="en-US" sz="2600" dirty="0" smtClean="0">
                <a:latin typeface="Times New Roman"/>
                <a:cs typeface="Times New Roman"/>
              </a:rPr>
              <a:t> </a:t>
            </a:r>
            <a:r>
              <a:rPr lang="en-US" altLang="zh-CN" sz="2600" dirty="0" smtClean="0">
                <a:latin typeface="Times New Roman"/>
                <a:cs typeface="Times New Roman"/>
              </a:rPr>
              <a:t>an</a:t>
            </a:r>
            <a:r>
              <a:rPr lang="zh-CN" altLang="en-US" sz="2600" dirty="0" smtClean="0">
                <a:latin typeface="Times New Roman"/>
                <a:cs typeface="Times New Roman"/>
              </a:rPr>
              <a:t> </a:t>
            </a:r>
            <a:r>
              <a:rPr lang="en-US" altLang="zh-CN" sz="2600" dirty="0" smtClean="0">
                <a:latin typeface="Times New Roman"/>
                <a:cs typeface="Times New Roman"/>
              </a:rPr>
              <a:t>authoritative</a:t>
            </a:r>
            <a:r>
              <a:rPr lang="zh-CN" altLang="en-US" sz="2600" dirty="0" smtClean="0">
                <a:latin typeface="Times New Roman"/>
                <a:cs typeface="Times New Roman"/>
              </a:rPr>
              <a:t> </a:t>
            </a:r>
            <a:r>
              <a:rPr lang="en-US" altLang="zh-CN" sz="2600" dirty="0" smtClean="0">
                <a:latin typeface="Times New Roman"/>
                <a:cs typeface="Times New Roman"/>
              </a:rPr>
              <a:t>leader</a:t>
            </a:r>
            <a:r>
              <a:rPr lang="zh-CN" altLang="en-US" sz="2600" dirty="0" smtClean="0">
                <a:latin typeface="Times New Roman"/>
                <a:cs typeface="Times New Roman"/>
              </a:rPr>
              <a:t> </a:t>
            </a:r>
            <a:r>
              <a:rPr lang="en-US" altLang="zh-CN" sz="2600" dirty="0" smtClean="0">
                <a:latin typeface="Times New Roman"/>
                <a:cs typeface="Times New Roman"/>
              </a:rPr>
              <a:t>who</a:t>
            </a:r>
            <a:r>
              <a:rPr lang="zh-CN" altLang="en-US" sz="2600" dirty="0" smtClean="0">
                <a:latin typeface="Times New Roman"/>
                <a:cs typeface="Times New Roman"/>
              </a:rPr>
              <a:t> </a:t>
            </a:r>
            <a:r>
              <a:rPr lang="en-US" altLang="zh-CN" sz="2600" dirty="0" smtClean="0">
                <a:latin typeface="Times New Roman"/>
                <a:cs typeface="Times New Roman"/>
              </a:rPr>
              <a:t>can</a:t>
            </a:r>
            <a:r>
              <a:rPr lang="zh-CN" altLang="en-US" sz="2600" dirty="0" smtClean="0">
                <a:latin typeface="Times New Roman"/>
                <a:cs typeface="Times New Roman"/>
              </a:rPr>
              <a:t> </a:t>
            </a:r>
            <a:r>
              <a:rPr lang="en-US" altLang="zh-CN" sz="2600" dirty="0" smtClean="0">
                <a:latin typeface="Times New Roman"/>
                <a:cs typeface="Times New Roman"/>
              </a:rPr>
              <a:t>generate</a:t>
            </a:r>
            <a:r>
              <a:rPr lang="zh-CN" altLang="en-US" sz="2600" dirty="0" smtClean="0">
                <a:latin typeface="Times New Roman"/>
                <a:cs typeface="Times New Roman"/>
              </a:rPr>
              <a:t> </a:t>
            </a:r>
            <a:r>
              <a:rPr lang="en-US" altLang="zh-CN" sz="2600" dirty="0" smtClean="0">
                <a:latin typeface="Times New Roman"/>
                <a:cs typeface="Times New Roman"/>
              </a:rPr>
              <a:t>enthusiasm</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sense</a:t>
            </a:r>
            <a:r>
              <a:rPr lang="zh-CN" altLang="en-US" sz="2600" dirty="0" smtClean="0">
                <a:latin typeface="Times New Roman"/>
                <a:cs typeface="Times New Roman"/>
              </a:rPr>
              <a:t> </a:t>
            </a:r>
            <a:r>
              <a:rPr lang="en-US" altLang="zh-CN" sz="2600" dirty="0" smtClean="0">
                <a:latin typeface="Times New Roman"/>
                <a:cs typeface="Times New Roman"/>
              </a:rPr>
              <a:t>of</a:t>
            </a:r>
            <a:r>
              <a:rPr lang="zh-CN" altLang="en-US" sz="2600" dirty="0" smtClean="0">
                <a:latin typeface="Times New Roman"/>
                <a:cs typeface="Times New Roman"/>
              </a:rPr>
              <a:t> </a:t>
            </a:r>
            <a:r>
              <a:rPr lang="en-US" altLang="zh-CN" sz="2600" dirty="0" smtClean="0">
                <a:latin typeface="Times New Roman"/>
                <a:cs typeface="Times New Roman"/>
              </a:rPr>
              <a:t>loyalty</a:t>
            </a:r>
            <a:r>
              <a:rPr lang="zh-CN" altLang="en-US" sz="2600" dirty="0" smtClean="0">
                <a:latin typeface="Times New Roman"/>
                <a:cs typeface="Times New Roman"/>
              </a:rPr>
              <a:t> </a:t>
            </a:r>
            <a:r>
              <a:rPr lang="en-US" altLang="zh-CN" sz="2600" dirty="0" smtClean="0">
                <a:latin typeface="Times New Roman"/>
                <a:cs typeface="Times New Roman"/>
              </a:rPr>
              <a:t>to</a:t>
            </a:r>
            <a:r>
              <a:rPr lang="zh-CN" altLang="en-US" sz="2600" dirty="0" smtClean="0">
                <a:latin typeface="Times New Roman"/>
                <a:cs typeface="Times New Roman"/>
              </a:rPr>
              <a:t> </a:t>
            </a:r>
            <a:r>
              <a:rPr lang="en-US" altLang="zh-CN" sz="2600" dirty="0" smtClean="0">
                <a:latin typeface="Times New Roman"/>
                <a:cs typeface="Times New Roman"/>
              </a:rPr>
              <a:t>the</a:t>
            </a:r>
            <a:r>
              <a:rPr lang="zh-CN" altLang="en-US" sz="2600" dirty="0" smtClean="0">
                <a:latin typeface="Times New Roman"/>
                <a:cs typeface="Times New Roman"/>
              </a:rPr>
              <a:t> </a:t>
            </a:r>
            <a:r>
              <a:rPr lang="en-US" altLang="zh-CN" sz="2600" dirty="0" smtClean="0">
                <a:latin typeface="Times New Roman"/>
                <a:cs typeface="Times New Roman"/>
              </a:rPr>
              <a:t>team</a:t>
            </a:r>
            <a:r>
              <a:rPr lang="zh-CN" altLang="en-US" sz="2600" dirty="0" smtClean="0">
                <a:latin typeface="Times New Roman"/>
                <a:cs typeface="Times New Roman"/>
              </a:rPr>
              <a:t> </a:t>
            </a:r>
            <a:r>
              <a:rPr lang="en-US" altLang="zh-CN" sz="2600" dirty="0" smtClean="0">
                <a:latin typeface="Times New Roman"/>
                <a:cs typeface="Times New Roman"/>
              </a:rPr>
              <a:t>as</a:t>
            </a:r>
            <a:r>
              <a:rPr lang="zh-CN" altLang="en-US" sz="2600" dirty="0" smtClean="0">
                <a:latin typeface="Times New Roman"/>
                <a:cs typeface="Times New Roman"/>
              </a:rPr>
              <a:t> </a:t>
            </a:r>
            <a:r>
              <a:rPr lang="en-US" altLang="zh-CN" sz="2600" dirty="0" smtClean="0">
                <a:latin typeface="Times New Roman"/>
                <a:cs typeface="Times New Roman"/>
              </a:rPr>
              <a:t>well</a:t>
            </a:r>
            <a:r>
              <a:rPr lang="zh-CN" altLang="en-US" sz="2600" dirty="0" smtClean="0">
                <a:latin typeface="Times New Roman"/>
                <a:cs typeface="Times New Roman"/>
              </a:rPr>
              <a:t> </a:t>
            </a:r>
            <a:r>
              <a:rPr lang="en-US" altLang="zh-CN" sz="2600" dirty="0" smtClean="0">
                <a:latin typeface="Times New Roman"/>
                <a:cs typeface="Times New Roman"/>
              </a:rPr>
              <a:t>as</a:t>
            </a:r>
            <a:r>
              <a:rPr lang="zh-CN" altLang="en-US" sz="2600" dirty="0" smtClean="0">
                <a:latin typeface="Times New Roman"/>
                <a:cs typeface="Times New Roman"/>
              </a:rPr>
              <a:t> </a:t>
            </a:r>
            <a:r>
              <a:rPr lang="en-US" altLang="zh-CN" sz="2600" dirty="0" smtClean="0">
                <a:latin typeface="Times New Roman"/>
                <a:cs typeface="Times New Roman"/>
              </a:rPr>
              <a:t>giving</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clear</a:t>
            </a:r>
            <a:r>
              <a:rPr lang="zh-CN" altLang="en-US" sz="2600" dirty="0" smtClean="0">
                <a:latin typeface="Times New Roman"/>
                <a:cs typeface="Times New Roman"/>
              </a:rPr>
              <a:t> </a:t>
            </a:r>
            <a:r>
              <a:rPr lang="en-US" altLang="zh-CN" sz="2600" dirty="0" smtClean="0">
                <a:latin typeface="Times New Roman"/>
                <a:cs typeface="Times New Roman"/>
              </a:rPr>
              <a:t>focus</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direction</a:t>
            </a:r>
            <a:r>
              <a:rPr lang="zh-CN" altLang="en-US" sz="2600" dirty="0" smtClean="0">
                <a:latin typeface="Times New Roman"/>
                <a:cs typeface="Times New Roman"/>
              </a:rPr>
              <a:t> </a:t>
            </a:r>
            <a:r>
              <a:rPr lang="en-US" altLang="zh-CN" sz="2600" dirty="0" smtClean="0">
                <a:latin typeface="Times New Roman"/>
                <a:cs typeface="Times New Roman"/>
              </a:rPr>
              <a:t>for</a:t>
            </a:r>
            <a:r>
              <a:rPr lang="zh-CN" altLang="en-US" sz="2600" dirty="0" smtClean="0">
                <a:latin typeface="Times New Roman"/>
                <a:cs typeface="Times New Roman"/>
              </a:rPr>
              <a:t> </a:t>
            </a:r>
            <a:r>
              <a:rPr lang="en-US" altLang="zh-CN" sz="2600" dirty="0" smtClean="0">
                <a:latin typeface="Times New Roman"/>
                <a:cs typeface="Times New Roman"/>
              </a:rPr>
              <a:t>each</a:t>
            </a:r>
            <a:r>
              <a:rPr lang="zh-CN" altLang="en-US" sz="2600" dirty="0" smtClean="0">
                <a:latin typeface="Times New Roman"/>
                <a:cs typeface="Times New Roman"/>
              </a:rPr>
              <a:t> </a:t>
            </a:r>
            <a:r>
              <a:rPr lang="en-US" altLang="zh-CN" sz="2600" dirty="0" smtClean="0">
                <a:latin typeface="Times New Roman"/>
                <a:cs typeface="Times New Roman"/>
              </a:rPr>
              <a:t>team</a:t>
            </a:r>
            <a:r>
              <a:rPr lang="zh-CN" altLang="en-US" sz="2600" dirty="0" smtClean="0">
                <a:latin typeface="Times New Roman"/>
                <a:cs typeface="Times New Roman"/>
              </a:rPr>
              <a:t> </a:t>
            </a:r>
            <a:r>
              <a:rPr lang="en-US" altLang="zh-CN" sz="2600" dirty="0" smtClean="0">
                <a:latin typeface="Times New Roman"/>
                <a:cs typeface="Times New Roman"/>
              </a:rPr>
              <a:t>member.</a:t>
            </a:r>
          </a:p>
          <a:p>
            <a:pPr algn="just">
              <a:lnSpc>
                <a:spcPct val="120000"/>
              </a:lnSpc>
            </a:pPr>
            <a:r>
              <a:rPr lang="en-US" altLang="zh-CN" sz="2600" dirty="0" smtClean="0">
                <a:latin typeface="Times New Roman"/>
                <a:cs typeface="Times New Roman"/>
              </a:rPr>
              <a:t>The</a:t>
            </a:r>
            <a:r>
              <a:rPr lang="zh-CN" altLang="en-US" sz="2600" dirty="0" smtClean="0">
                <a:latin typeface="Times New Roman"/>
                <a:cs typeface="Times New Roman"/>
              </a:rPr>
              <a:t> </a:t>
            </a:r>
            <a:r>
              <a:rPr lang="en-US" altLang="zh-CN" sz="2600" dirty="0" smtClean="0">
                <a:solidFill>
                  <a:srgbClr val="FF0000"/>
                </a:solidFill>
                <a:latin typeface="Times New Roman"/>
                <a:cs typeface="Times New Roman"/>
              </a:rPr>
              <a:t>US</a:t>
            </a:r>
            <a:r>
              <a:rPr lang="zh-CN" altLang="en-US" sz="2600" dirty="0" smtClean="0">
                <a:solidFill>
                  <a:srgbClr val="FF0000"/>
                </a:solidFill>
                <a:latin typeface="Times New Roman"/>
                <a:cs typeface="Times New Roman"/>
              </a:rPr>
              <a:t> </a:t>
            </a:r>
            <a:r>
              <a:rPr lang="en-US" altLang="zh-CN" sz="2600" dirty="0" smtClean="0">
                <a:latin typeface="Times New Roman"/>
                <a:cs typeface="Times New Roman"/>
              </a:rPr>
              <a:t>has</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tendency</a:t>
            </a:r>
            <a:r>
              <a:rPr lang="zh-CN" altLang="en-US" sz="2600" dirty="0" smtClean="0">
                <a:latin typeface="Times New Roman"/>
                <a:cs typeface="Times New Roman"/>
              </a:rPr>
              <a:t> </a:t>
            </a:r>
            <a:r>
              <a:rPr lang="en-US" altLang="zh-CN" sz="2600" dirty="0" smtClean="0">
                <a:latin typeface="Times New Roman"/>
                <a:cs typeface="Times New Roman"/>
              </a:rPr>
              <a:t>towards</a:t>
            </a:r>
            <a:r>
              <a:rPr lang="zh-CN" altLang="en-US" sz="2600" dirty="0" smtClean="0">
                <a:latin typeface="Times New Roman"/>
                <a:cs typeface="Times New Roman"/>
              </a:rPr>
              <a:t> </a:t>
            </a:r>
            <a:r>
              <a:rPr lang="en-US" altLang="zh-CN" sz="2600" dirty="0" smtClean="0">
                <a:latin typeface="Times New Roman"/>
                <a:cs typeface="Times New Roman"/>
              </a:rPr>
              <a:t>a</a:t>
            </a:r>
            <a:r>
              <a:rPr lang="zh-CN" altLang="en-US" sz="2600" dirty="0" smtClean="0">
                <a:latin typeface="Times New Roman"/>
                <a:cs typeface="Times New Roman"/>
              </a:rPr>
              <a:t> </a:t>
            </a:r>
            <a:r>
              <a:rPr lang="en-US" altLang="zh-CN" sz="2600" dirty="0" smtClean="0">
                <a:latin typeface="Times New Roman"/>
                <a:cs typeface="Times New Roman"/>
              </a:rPr>
              <a:t>project—oriented</a:t>
            </a:r>
            <a:r>
              <a:rPr lang="zh-CN" altLang="en-US" sz="2600" dirty="0" smtClean="0">
                <a:latin typeface="Times New Roman"/>
                <a:cs typeface="Times New Roman"/>
              </a:rPr>
              <a:t> </a:t>
            </a:r>
            <a:r>
              <a:rPr lang="en-US" altLang="zh-CN" sz="2600" dirty="0" smtClean="0">
                <a:latin typeface="Times New Roman"/>
                <a:cs typeface="Times New Roman"/>
              </a:rPr>
              <a:t>style.</a:t>
            </a:r>
            <a:r>
              <a:rPr lang="zh-CN" altLang="en-US" sz="2600" dirty="0" smtClean="0">
                <a:latin typeface="Times New Roman"/>
                <a:cs typeface="Times New Roman"/>
              </a:rPr>
              <a:t> </a:t>
            </a:r>
            <a:r>
              <a:rPr lang="en-US" altLang="zh-CN" sz="2600" dirty="0" smtClean="0">
                <a:latin typeface="Times New Roman"/>
                <a:cs typeface="Times New Roman"/>
              </a:rPr>
              <a:t>Roles</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responsibilities</a:t>
            </a:r>
            <a:r>
              <a:rPr lang="zh-CN" altLang="en-US" sz="2600" dirty="0" smtClean="0">
                <a:latin typeface="Times New Roman"/>
                <a:cs typeface="Times New Roman"/>
              </a:rPr>
              <a:t> </a:t>
            </a:r>
            <a:r>
              <a:rPr lang="en-US" altLang="zh-CN" sz="2600" dirty="0" smtClean="0">
                <a:latin typeface="Times New Roman"/>
                <a:cs typeface="Times New Roman"/>
              </a:rPr>
              <a:t>are</a:t>
            </a:r>
            <a:r>
              <a:rPr lang="zh-CN" altLang="en-US" sz="2600" dirty="0" smtClean="0">
                <a:latin typeface="Times New Roman"/>
                <a:cs typeface="Times New Roman"/>
              </a:rPr>
              <a:t> </a:t>
            </a:r>
            <a:r>
              <a:rPr lang="en-US" altLang="zh-CN" sz="2600" dirty="0" smtClean="0">
                <a:latin typeface="Times New Roman"/>
                <a:cs typeface="Times New Roman"/>
              </a:rPr>
              <a:t>clearly</a:t>
            </a:r>
            <a:r>
              <a:rPr lang="zh-CN" altLang="en-US" sz="2600" dirty="0" smtClean="0">
                <a:latin typeface="Times New Roman"/>
                <a:cs typeface="Times New Roman"/>
              </a:rPr>
              <a:t> </a:t>
            </a:r>
            <a:r>
              <a:rPr lang="en-US" altLang="zh-CN" sz="2600" dirty="0" smtClean="0">
                <a:latin typeface="Times New Roman"/>
                <a:cs typeface="Times New Roman"/>
              </a:rPr>
              <a:t>defined</a:t>
            </a:r>
            <a:r>
              <a:rPr lang="zh-CN" altLang="en-US" sz="2600" dirty="0" smtClean="0">
                <a:latin typeface="Times New Roman"/>
                <a:cs typeface="Times New Roman"/>
              </a:rPr>
              <a:t> </a:t>
            </a:r>
            <a:r>
              <a:rPr lang="en-US" altLang="zh-CN" sz="2600" dirty="0" smtClean="0">
                <a:latin typeface="Times New Roman"/>
                <a:cs typeface="Times New Roman"/>
              </a:rPr>
              <a:t>and</a:t>
            </a:r>
            <a:r>
              <a:rPr lang="zh-CN" altLang="en-US" sz="2600" dirty="0" smtClean="0">
                <a:latin typeface="Times New Roman"/>
                <a:cs typeface="Times New Roman"/>
              </a:rPr>
              <a:t> </a:t>
            </a:r>
            <a:r>
              <a:rPr lang="en-US" altLang="zh-CN" sz="2600" dirty="0" smtClean="0">
                <a:latin typeface="Times New Roman"/>
                <a:cs typeface="Times New Roman"/>
              </a:rPr>
              <a:t>divided</a:t>
            </a:r>
            <a:r>
              <a:rPr lang="zh-CN" altLang="en-US" sz="2600" dirty="0" smtClean="0">
                <a:latin typeface="Times New Roman"/>
                <a:cs typeface="Times New Roman"/>
              </a:rPr>
              <a:t> </a:t>
            </a:r>
            <a:r>
              <a:rPr lang="en-US" altLang="zh-CN" sz="2600" dirty="0" smtClean="0">
                <a:latin typeface="Times New Roman"/>
                <a:cs typeface="Times New Roman"/>
              </a:rPr>
              <a:t>among</a:t>
            </a:r>
            <a:r>
              <a:rPr lang="zh-CN" altLang="en-US" sz="2600" dirty="0" smtClean="0">
                <a:latin typeface="Times New Roman"/>
                <a:cs typeface="Times New Roman"/>
              </a:rPr>
              <a:t> </a:t>
            </a:r>
            <a:r>
              <a:rPr lang="en-US" altLang="zh-CN" sz="2600" dirty="0" smtClean="0">
                <a:latin typeface="Times New Roman"/>
                <a:cs typeface="Times New Roman"/>
              </a:rPr>
              <a:t>team</a:t>
            </a:r>
            <a:r>
              <a:rPr lang="zh-CN" altLang="en-US" sz="2600" dirty="0" smtClean="0">
                <a:latin typeface="Times New Roman"/>
                <a:cs typeface="Times New Roman"/>
              </a:rPr>
              <a:t> </a:t>
            </a:r>
            <a:r>
              <a:rPr lang="en-US" altLang="zh-CN" sz="2600" dirty="0" smtClean="0">
                <a:latin typeface="Times New Roman"/>
                <a:cs typeface="Times New Roman"/>
              </a:rPr>
              <a:t>members.</a:t>
            </a:r>
            <a:r>
              <a:rPr lang="zh-CN" altLang="en-US" sz="2600" dirty="0" smtClean="0">
                <a:latin typeface="Times New Roman"/>
                <a:cs typeface="Times New Roman"/>
              </a:rPr>
              <a:t> </a:t>
            </a:r>
            <a:endParaRPr lang="en-US" altLang="zh-CN" sz="2600" dirty="0" smtClean="0">
              <a:latin typeface="Times New Roman"/>
              <a:cs typeface="Times New Roman"/>
            </a:endParaRPr>
          </a:p>
          <a:p>
            <a:pPr marL="0" indent="0" algn="just">
              <a:buNone/>
            </a:pPr>
            <a:endParaRPr lang="en-US" sz="2400" dirty="0"/>
          </a:p>
        </p:txBody>
      </p:sp>
    </p:spTree>
    <p:extLst>
      <p:ext uri="{BB962C8B-B14F-4D97-AF65-F5344CB8AC3E}">
        <p14:creationId xmlns:p14="http://schemas.microsoft.com/office/powerpoint/2010/main" val="2089469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5930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10890</TotalTime>
  <Words>626</Words>
  <Application>Microsoft Macintosh PowerPoint</Application>
  <PresentationFormat>On-screen Show (4:3)</PresentationFormat>
  <Paragraphs>96</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Essential</vt:lpstr>
      <vt:lpstr>Culture in the Workplace: Italy</vt:lpstr>
      <vt:lpstr>Background</vt:lpstr>
      <vt:lpstr>High - Context</vt:lpstr>
      <vt:lpstr>Individualist VS Collectivist Culture </vt:lpstr>
      <vt:lpstr>PowerPoint Presentation</vt:lpstr>
      <vt:lpstr>PowerPoint Presentation</vt:lpstr>
      <vt:lpstr>PowerPoint Presentation</vt:lpstr>
      <vt:lpstr>PowerPoint Presentation</vt:lpstr>
      <vt:lpstr>PowerPoint Presentation</vt:lpstr>
      <vt:lpstr>PowerPoint Presentation</vt:lpstr>
      <vt:lpstr>Gender Roles</vt:lpstr>
      <vt:lpstr>PowerPoint Presentation</vt:lpstr>
      <vt:lpstr>Dress for success </vt:lpstr>
      <vt:lpstr>SOurces</vt:lpstr>
    </vt:vector>
  </TitlesOfParts>
  <Company>Pace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Clarke</dc:creator>
  <cp:lastModifiedBy>Samantha Clarke</cp:lastModifiedBy>
  <cp:revision>18</cp:revision>
  <dcterms:created xsi:type="dcterms:W3CDTF">2014-10-07T16:24:56Z</dcterms:created>
  <dcterms:modified xsi:type="dcterms:W3CDTF">2014-10-15T22:13:13Z</dcterms:modified>
</cp:coreProperties>
</file>