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7AB6DB3-FE12-E64E-8B55-B3E1343621B6}" type="datetimeFigureOut">
              <a:rPr lang="en-US" smtClean="0"/>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7F81CE-C2E2-F24C-9071-7D9607FDC301}" type="slidenum">
              <a:rPr lang="en-US" smtClean="0"/>
              <a:t>‹#›</a:t>
            </a:fld>
            <a:endParaRPr lang="en-US" dirty="0"/>
          </a:p>
        </p:txBody>
      </p:sp>
    </p:spTree>
    <p:extLst>
      <p:ext uri="{BB962C8B-B14F-4D97-AF65-F5344CB8AC3E}">
        <p14:creationId xmlns:p14="http://schemas.microsoft.com/office/powerpoint/2010/main" val="2019722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AB6DB3-FE12-E64E-8B55-B3E1343621B6}" type="datetimeFigureOut">
              <a:rPr lang="en-US" smtClean="0"/>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7F81CE-C2E2-F24C-9071-7D9607FDC301}" type="slidenum">
              <a:rPr lang="en-US" smtClean="0"/>
              <a:t>‹#›</a:t>
            </a:fld>
            <a:endParaRPr lang="en-US" dirty="0"/>
          </a:p>
        </p:txBody>
      </p:sp>
    </p:spTree>
    <p:extLst>
      <p:ext uri="{BB962C8B-B14F-4D97-AF65-F5344CB8AC3E}">
        <p14:creationId xmlns:p14="http://schemas.microsoft.com/office/powerpoint/2010/main" val="1359949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AB6DB3-FE12-E64E-8B55-B3E1343621B6}" type="datetimeFigureOut">
              <a:rPr lang="en-US" smtClean="0"/>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7F81CE-C2E2-F24C-9071-7D9607FDC301}" type="slidenum">
              <a:rPr lang="en-US" smtClean="0"/>
              <a:t>‹#›</a:t>
            </a:fld>
            <a:endParaRPr lang="en-US" dirty="0"/>
          </a:p>
        </p:txBody>
      </p:sp>
    </p:spTree>
    <p:extLst>
      <p:ext uri="{BB962C8B-B14F-4D97-AF65-F5344CB8AC3E}">
        <p14:creationId xmlns:p14="http://schemas.microsoft.com/office/powerpoint/2010/main" val="3198159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AB6DB3-FE12-E64E-8B55-B3E1343621B6}" type="datetimeFigureOut">
              <a:rPr lang="en-US" smtClean="0"/>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7F81CE-C2E2-F24C-9071-7D9607FDC301}" type="slidenum">
              <a:rPr lang="en-US" smtClean="0"/>
              <a:t>‹#›</a:t>
            </a:fld>
            <a:endParaRPr lang="en-US" dirty="0"/>
          </a:p>
        </p:txBody>
      </p:sp>
    </p:spTree>
    <p:extLst>
      <p:ext uri="{BB962C8B-B14F-4D97-AF65-F5344CB8AC3E}">
        <p14:creationId xmlns:p14="http://schemas.microsoft.com/office/powerpoint/2010/main" val="4174068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7AB6DB3-FE12-E64E-8B55-B3E1343621B6}" type="datetimeFigureOut">
              <a:rPr lang="en-US" smtClean="0"/>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7F81CE-C2E2-F24C-9071-7D9607FDC301}" type="slidenum">
              <a:rPr lang="en-US" smtClean="0"/>
              <a:t>‹#›</a:t>
            </a:fld>
            <a:endParaRPr lang="en-US" dirty="0"/>
          </a:p>
        </p:txBody>
      </p:sp>
    </p:spTree>
    <p:extLst>
      <p:ext uri="{BB962C8B-B14F-4D97-AF65-F5344CB8AC3E}">
        <p14:creationId xmlns:p14="http://schemas.microsoft.com/office/powerpoint/2010/main" val="2440222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7AB6DB3-FE12-E64E-8B55-B3E1343621B6}" type="datetimeFigureOut">
              <a:rPr lang="en-US" smtClean="0"/>
              <a:t>10/17/2016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7F81CE-C2E2-F24C-9071-7D9607FDC301}" type="slidenum">
              <a:rPr lang="en-US" smtClean="0"/>
              <a:t>‹#›</a:t>
            </a:fld>
            <a:endParaRPr lang="en-US" dirty="0"/>
          </a:p>
        </p:txBody>
      </p:sp>
    </p:spTree>
    <p:extLst>
      <p:ext uri="{BB962C8B-B14F-4D97-AF65-F5344CB8AC3E}">
        <p14:creationId xmlns:p14="http://schemas.microsoft.com/office/powerpoint/2010/main" val="1112873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7AB6DB3-FE12-E64E-8B55-B3E1343621B6}" type="datetimeFigureOut">
              <a:rPr lang="en-US" smtClean="0"/>
              <a:t>10/17/2016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77F81CE-C2E2-F24C-9071-7D9607FDC301}" type="slidenum">
              <a:rPr lang="en-US" smtClean="0"/>
              <a:t>‹#›</a:t>
            </a:fld>
            <a:endParaRPr lang="en-US" dirty="0"/>
          </a:p>
        </p:txBody>
      </p:sp>
    </p:spTree>
    <p:extLst>
      <p:ext uri="{BB962C8B-B14F-4D97-AF65-F5344CB8AC3E}">
        <p14:creationId xmlns:p14="http://schemas.microsoft.com/office/powerpoint/2010/main" val="3778302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7AB6DB3-FE12-E64E-8B55-B3E1343621B6}" type="datetimeFigureOut">
              <a:rPr lang="en-US" smtClean="0"/>
              <a:t>10/17/2016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77F81CE-C2E2-F24C-9071-7D9607FDC301}" type="slidenum">
              <a:rPr lang="en-US" smtClean="0"/>
              <a:t>‹#›</a:t>
            </a:fld>
            <a:endParaRPr lang="en-US" dirty="0"/>
          </a:p>
        </p:txBody>
      </p:sp>
    </p:spTree>
    <p:extLst>
      <p:ext uri="{BB962C8B-B14F-4D97-AF65-F5344CB8AC3E}">
        <p14:creationId xmlns:p14="http://schemas.microsoft.com/office/powerpoint/2010/main" val="120020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AB6DB3-FE12-E64E-8B55-B3E1343621B6}" type="datetimeFigureOut">
              <a:rPr lang="en-US" smtClean="0"/>
              <a:t>10/17/2016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77F81CE-C2E2-F24C-9071-7D9607FDC301}" type="slidenum">
              <a:rPr lang="en-US" smtClean="0"/>
              <a:t>‹#›</a:t>
            </a:fld>
            <a:endParaRPr lang="en-US" dirty="0"/>
          </a:p>
        </p:txBody>
      </p:sp>
    </p:spTree>
    <p:extLst>
      <p:ext uri="{BB962C8B-B14F-4D97-AF65-F5344CB8AC3E}">
        <p14:creationId xmlns:p14="http://schemas.microsoft.com/office/powerpoint/2010/main" val="1976944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7AB6DB3-FE12-E64E-8B55-B3E1343621B6}" type="datetimeFigureOut">
              <a:rPr lang="en-US" smtClean="0"/>
              <a:t>10/17/2016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7F81CE-C2E2-F24C-9071-7D9607FDC301}" type="slidenum">
              <a:rPr lang="en-US" smtClean="0"/>
              <a:t>‹#›</a:t>
            </a:fld>
            <a:endParaRPr lang="en-US" dirty="0"/>
          </a:p>
        </p:txBody>
      </p:sp>
    </p:spTree>
    <p:extLst>
      <p:ext uri="{BB962C8B-B14F-4D97-AF65-F5344CB8AC3E}">
        <p14:creationId xmlns:p14="http://schemas.microsoft.com/office/powerpoint/2010/main" val="1335493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7AB6DB3-FE12-E64E-8B55-B3E1343621B6}" type="datetimeFigureOut">
              <a:rPr lang="en-US" smtClean="0"/>
              <a:t>10/17/2016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7F81CE-C2E2-F24C-9071-7D9607FDC301}" type="slidenum">
              <a:rPr lang="en-US" smtClean="0"/>
              <a:t>‹#›</a:t>
            </a:fld>
            <a:endParaRPr lang="en-US" dirty="0"/>
          </a:p>
        </p:txBody>
      </p:sp>
    </p:spTree>
    <p:extLst>
      <p:ext uri="{BB962C8B-B14F-4D97-AF65-F5344CB8AC3E}">
        <p14:creationId xmlns:p14="http://schemas.microsoft.com/office/powerpoint/2010/main" val="146029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AB6DB3-FE12-E64E-8B55-B3E1343621B6}" type="datetimeFigureOut">
              <a:rPr lang="en-US" smtClean="0"/>
              <a:t>10/17/2016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F81CE-C2E2-F24C-9071-7D9607FDC301}" type="slidenum">
              <a:rPr lang="en-US" smtClean="0"/>
              <a:t>‹#›</a:t>
            </a:fld>
            <a:endParaRPr lang="en-US" dirty="0"/>
          </a:p>
        </p:txBody>
      </p:sp>
    </p:spTree>
    <p:extLst>
      <p:ext uri="{BB962C8B-B14F-4D97-AF65-F5344CB8AC3E}">
        <p14:creationId xmlns:p14="http://schemas.microsoft.com/office/powerpoint/2010/main" val="938933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Audience and Ethics</a:t>
            </a:r>
          </a:p>
        </p:txBody>
      </p:sp>
      <p:sp>
        <p:nvSpPr>
          <p:cNvPr id="3" name="Subtitle 2"/>
          <p:cNvSpPr>
            <a:spLocks noGrp="1"/>
          </p:cNvSpPr>
          <p:nvPr>
            <p:ph type="subTitle" idx="1"/>
          </p:nvPr>
        </p:nvSpPr>
        <p:spPr/>
        <p:txBody>
          <a:bodyPr/>
          <a:lstStyle/>
          <a:p>
            <a:r>
              <a:rPr lang="en-US" dirty="0"/>
              <a:t>     </a:t>
            </a:r>
          </a:p>
        </p:txBody>
      </p:sp>
    </p:spTree>
    <p:extLst>
      <p:ext uri="{BB962C8B-B14F-4D97-AF65-F5344CB8AC3E}">
        <p14:creationId xmlns:p14="http://schemas.microsoft.com/office/powerpoint/2010/main" val="439741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 (1)</a:t>
            </a:r>
          </a:p>
        </p:txBody>
      </p:sp>
      <p:sp>
        <p:nvSpPr>
          <p:cNvPr id="3" name="Content Placeholder 2"/>
          <p:cNvSpPr>
            <a:spLocks noGrp="1"/>
          </p:cNvSpPr>
          <p:nvPr>
            <p:ph idx="1"/>
          </p:nvPr>
        </p:nvSpPr>
        <p:spPr>
          <a:xfrm>
            <a:off x="1271535" y="1599537"/>
            <a:ext cx="10515600" cy="4351338"/>
          </a:xfrm>
        </p:spPr>
        <p:txBody>
          <a:bodyPr>
            <a:normAutofit lnSpcReduction="10000"/>
          </a:bodyPr>
          <a:lstStyle/>
          <a:p>
            <a:r>
              <a:rPr lang="en-US" dirty="0"/>
              <a:t>Brockmann, R. J. (1989). What is this collection about? In R. J. Brockman &amp; F. Rook (Eds.), </a:t>
            </a:r>
            <a:r>
              <a:rPr lang="en-US" i="1" dirty="0"/>
              <a:t>Technical communication and ethics</a:t>
            </a:r>
            <a:r>
              <a:rPr lang="en-US" dirty="0"/>
              <a:t> (pp. v-vi). Washington, DC: Society for Technical </a:t>
            </a:r>
            <a:r>
              <a:rPr lang="en-US" dirty="0" smtClean="0"/>
              <a:t>Communication.</a:t>
            </a:r>
          </a:p>
          <a:p>
            <a:pPr marL="0" indent="0">
              <a:buNone/>
            </a:pPr>
            <a:endParaRPr lang="en-US" dirty="0"/>
          </a:p>
          <a:p>
            <a:r>
              <a:rPr lang="en-US" dirty="0"/>
              <a:t>Cutts, M. (2009). </a:t>
            </a:r>
            <a:r>
              <a:rPr lang="en-US" i="1" dirty="0"/>
              <a:t>Oxford guide to plain English</a:t>
            </a:r>
            <a:r>
              <a:rPr lang="en-US" dirty="0"/>
              <a:t> (3</a:t>
            </a:r>
            <a:r>
              <a:rPr lang="en-US" baseline="30000" dirty="0"/>
              <a:t>rd</a:t>
            </a:r>
            <a:r>
              <a:rPr lang="en-US" dirty="0"/>
              <a:t> ed.). New York, NY: Oxford University Press</a:t>
            </a:r>
            <a:r>
              <a:rPr lang="en-US" dirty="0" smtClean="0"/>
              <a:t>.</a:t>
            </a:r>
          </a:p>
          <a:p>
            <a:pPr marL="0" indent="0">
              <a:buNone/>
            </a:pPr>
            <a:endParaRPr lang="en-US" dirty="0"/>
          </a:p>
          <a:p>
            <a:r>
              <a:rPr lang="en-US" dirty="0"/>
              <a:t>Dieterich, D., Bowman, M., &amp; Pogell, S. (2006). </a:t>
            </a:r>
            <a:r>
              <a:rPr lang="en-US" i="1" dirty="0"/>
              <a:t>The writing coaches perspective on workplace writing: A conversation with Lee Clark Johns. </a:t>
            </a:r>
            <a:r>
              <a:rPr lang="en-US" dirty="0"/>
              <a:t>Issues in Writing, 16(2), 103-22.</a:t>
            </a:r>
          </a:p>
        </p:txBody>
      </p:sp>
    </p:spTree>
    <p:extLst>
      <p:ext uri="{BB962C8B-B14F-4D97-AF65-F5344CB8AC3E}">
        <p14:creationId xmlns:p14="http://schemas.microsoft.com/office/powerpoint/2010/main" val="14984547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 (2)</a:t>
            </a:r>
          </a:p>
        </p:txBody>
      </p:sp>
      <p:sp>
        <p:nvSpPr>
          <p:cNvPr id="3" name="Content Placeholder 2"/>
          <p:cNvSpPr>
            <a:spLocks noGrp="1"/>
          </p:cNvSpPr>
          <p:nvPr>
            <p:ph idx="1"/>
          </p:nvPr>
        </p:nvSpPr>
        <p:spPr/>
        <p:txBody>
          <a:bodyPr/>
          <a:lstStyle/>
          <a:p>
            <a:r>
              <a:rPr lang="en-US" dirty="0"/>
              <a:t>Graves, H., &amp; Graves, R. (2011). </a:t>
            </a:r>
            <a:r>
              <a:rPr lang="en-US" i="1" dirty="0"/>
              <a:t>A strategic guide to technical</a:t>
            </a:r>
            <a:r>
              <a:rPr lang="en-US" dirty="0"/>
              <a:t> </a:t>
            </a:r>
            <a:r>
              <a:rPr lang="en-US" i="1" dirty="0"/>
              <a:t>communication </a:t>
            </a:r>
            <a:r>
              <a:rPr lang="en-US" dirty="0"/>
              <a:t>(2</a:t>
            </a:r>
            <a:r>
              <a:rPr lang="en-US" baseline="30000" dirty="0"/>
              <a:t>nd</a:t>
            </a:r>
            <a:r>
              <a:rPr lang="en-US" dirty="0"/>
              <a:t> ed.). Peterborough, ON: Broadview.</a:t>
            </a:r>
          </a:p>
          <a:p>
            <a:r>
              <a:rPr lang="en-US" dirty="0"/>
              <a:t>Kimble, J. (2006). </a:t>
            </a:r>
            <a:r>
              <a:rPr lang="en-US" i="1" dirty="0"/>
              <a:t>Lifting the fog off legalese: Essays on plain</a:t>
            </a:r>
            <a:r>
              <a:rPr lang="en-US" dirty="0"/>
              <a:t> </a:t>
            </a:r>
            <a:r>
              <a:rPr lang="en-US" i="1" dirty="0"/>
              <a:t>language.</a:t>
            </a:r>
            <a:r>
              <a:rPr lang="en-US" dirty="0"/>
              <a:t> Durham, NC: Carolina Academic Press.</a:t>
            </a:r>
          </a:p>
          <a:p>
            <a:r>
              <a:rPr lang="en-US" dirty="0"/>
              <a:t>Mazor, B. (2000). </a:t>
            </a:r>
            <a:r>
              <a:rPr lang="en-US" i="1" dirty="0"/>
              <a:t>Revisiting plain language.</a:t>
            </a:r>
            <a:r>
              <a:rPr lang="en-US" dirty="0"/>
              <a:t> Technical Communication, 47(2), 205-11.</a:t>
            </a:r>
          </a:p>
          <a:p>
            <a:r>
              <a:rPr lang="en-US" dirty="0"/>
              <a:t>Willerton, R. (2015). </a:t>
            </a:r>
            <a:r>
              <a:rPr lang="en-US" i="1" dirty="0"/>
              <a:t>Plain language and ethical action: A dialogic approach to technical content in the twenty-first</a:t>
            </a:r>
            <a:r>
              <a:rPr lang="en-US" dirty="0"/>
              <a:t> </a:t>
            </a:r>
            <a:r>
              <a:rPr lang="en-US" i="1" dirty="0"/>
              <a:t>century.</a:t>
            </a:r>
            <a:r>
              <a:rPr lang="en-US" dirty="0"/>
              <a:t> New York, NY: Routledge.</a:t>
            </a:r>
          </a:p>
        </p:txBody>
      </p:sp>
    </p:spTree>
    <p:extLst>
      <p:ext uri="{BB962C8B-B14F-4D97-AF65-F5344CB8AC3E}">
        <p14:creationId xmlns:p14="http://schemas.microsoft.com/office/powerpoint/2010/main" val="19600762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Plain Language (1)</a:t>
            </a:r>
          </a:p>
        </p:txBody>
      </p:sp>
      <p:sp>
        <p:nvSpPr>
          <p:cNvPr id="3" name="Content Placeholder 2"/>
          <p:cNvSpPr>
            <a:spLocks noGrp="1"/>
          </p:cNvSpPr>
          <p:nvPr>
            <p:ph idx="1"/>
          </p:nvPr>
        </p:nvSpPr>
        <p:spPr/>
        <p:txBody>
          <a:bodyPr/>
          <a:lstStyle/>
          <a:p>
            <a:pPr marL="0" indent="0">
              <a:buNone/>
            </a:pPr>
            <a:r>
              <a:rPr lang="en-US" dirty="0"/>
              <a:t>Plain language is defined as the “writing and setting out of essential information in a way that gives a cooperative, motivated person a good chance of understanding it at first reading, and in the same sense that the writer meant it to be </a:t>
            </a:r>
            <a:r>
              <a:rPr lang="en-US" dirty="0" smtClean="0"/>
              <a:t>understood” </a:t>
            </a:r>
            <a:r>
              <a:rPr lang="en-US" dirty="0"/>
              <a:t>(Cutts, 2009, p. xi</a:t>
            </a:r>
            <a:r>
              <a:rPr lang="en-US" dirty="0" smtClean="0"/>
              <a:t>).</a:t>
            </a:r>
            <a:endParaRPr lang="en-US" dirty="0"/>
          </a:p>
          <a:p>
            <a:pPr marL="0" indent="0">
              <a:buNone/>
            </a:pPr>
            <a:endParaRPr lang="en-US" dirty="0"/>
          </a:p>
          <a:p>
            <a:pPr marL="0" indent="0">
              <a:buNone/>
            </a:pPr>
            <a:r>
              <a:rPr lang="en-US" dirty="0"/>
              <a:t>“At its heart, plain language involves an ethical relationship between the reader and writer. As a writer, you must want to communicate with your audience </a:t>
            </a:r>
            <a:r>
              <a:rPr lang="en-US" dirty="0" smtClean="0"/>
              <a:t>clearly” </a:t>
            </a:r>
            <a:r>
              <a:rPr lang="en-US" dirty="0"/>
              <a:t>(Graves &amp; Graves, 2011, p. 71</a:t>
            </a:r>
            <a:r>
              <a:rPr lang="en-US" dirty="0" smtClean="0"/>
              <a:t>).</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199187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Plain Language (2)</a:t>
            </a:r>
          </a:p>
        </p:txBody>
      </p:sp>
      <p:sp>
        <p:nvSpPr>
          <p:cNvPr id="3" name="Content Placeholder 2"/>
          <p:cNvSpPr>
            <a:spLocks noGrp="1"/>
          </p:cNvSpPr>
          <p:nvPr>
            <p:ph idx="1"/>
          </p:nvPr>
        </p:nvSpPr>
        <p:spPr>
          <a:xfrm>
            <a:off x="198664" y="2215697"/>
            <a:ext cx="10515600" cy="4351338"/>
          </a:xfrm>
        </p:spPr>
        <p:txBody>
          <a:bodyPr/>
          <a:lstStyle/>
          <a:p>
            <a:pPr marL="0" indent="0">
              <a:buNone/>
            </a:pPr>
            <a:r>
              <a:rPr lang="en-US" dirty="0"/>
              <a:t>“Plain language, although a readability concern, is not necessarily an ethical concern. Identification of plain language with ethical language  mistakes the outward signs of ethics, plain language, for true ethical </a:t>
            </a:r>
            <a:r>
              <a:rPr lang="en-US" dirty="0" smtClean="0"/>
              <a:t>actions” </a:t>
            </a:r>
            <a:r>
              <a:rPr lang="en-US" dirty="0"/>
              <a:t>(Brockmann, 1989, p. v</a:t>
            </a:r>
            <a:r>
              <a:rPr lang="en-US" dirty="0" smtClean="0"/>
              <a:t>).</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241117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Developments in Plain-Language Movement (1)</a:t>
            </a:r>
          </a:p>
        </p:txBody>
      </p:sp>
      <p:sp>
        <p:nvSpPr>
          <p:cNvPr id="3" name="Content Placeholder 2"/>
          <p:cNvSpPr>
            <a:spLocks noGrp="1"/>
          </p:cNvSpPr>
          <p:nvPr>
            <p:ph idx="1"/>
          </p:nvPr>
        </p:nvSpPr>
        <p:spPr>
          <a:xfrm>
            <a:off x="0" y="1759858"/>
            <a:ext cx="11780156" cy="3732892"/>
          </a:xfrm>
        </p:spPr>
        <p:txBody>
          <a:bodyPr>
            <a:normAutofit fontScale="92500" lnSpcReduction="20000"/>
          </a:bodyPr>
          <a:lstStyle/>
          <a:p>
            <a:r>
              <a:rPr lang="en-US" dirty="0"/>
              <a:t>In the 14</a:t>
            </a:r>
            <a:r>
              <a:rPr lang="en-US" baseline="30000" dirty="0"/>
              <a:t>th</a:t>
            </a:r>
            <a:r>
              <a:rPr lang="en-US" dirty="0"/>
              <a:t>, 16</a:t>
            </a:r>
            <a:r>
              <a:rPr lang="en-US" baseline="30000" dirty="0"/>
              <a:t>th</a:t>
            </a:r>
            <a:r>
              <a:rPr lang="en-US" dirty="0"/>
              <a:t>, and 17</a:t>
            </a:r>
            <a:r>
              <a:rPr lang="en-US" baseline="30000" dirty="0"/>
              <a:t>th</a:t>
            </a:r>
            <a:r>
              <a:rPr lang="en-US" dirty="0"/>
              <a:t> centuries, a plain-language style was used (Willerton, 2015</a:t>
            </a:r>
            <a:r>
              <a:rPr lang="en-US" dirty="0" smtClean="0"/>
              <a:t>).</a:t>
            </a:r>
          </a:p>
          <a:p>
            <a:pPr marL="0" indent="0">
              <a:buNone/>
            </a:pPr>
            <a:endParaRPr lang="en-US" dirty="0"/>
          </a:p>
          <a:p>
            <a:r>
              <a:rPr lang="en-US" dirty="0"/>
              <a:t>In the 1970s, changes were made to start a plain-language movement. “Doublespeak” was very common with advertisers and politicians. Doublespeak is unclear language with audiences (Willerton, 2015</a:t>
            </a:r>
            <a:r>
              <a:rPr lang="en-US" dirty="0" smtClean="0"/>
              <a:t>)</a:t>
            </a:r>
          </a:p>
          <a:p>
            <a:pPr marL="0" indent="0">
              <a:buNone/>
            </a:pPr>
            <a:endParaRPr lang="en-US" dirty="0"/>
          </a:p>
          <a:p>
            <a:r>
              <a:rPr lang="en-US" dirty="0"/>
              <a:t>In the 1990s, a plain-language movement gained momentum (Willerton, 2015</a:t>
            </a:r>
            <a:r>
              <a:rPr lang="en-US" dirty="0" smtClean="0"/>
              <a:t>).</a:t>
            </a:r>
          </a:p>
          <a:p>
            <a:pPr marL="0" indent="0">
              <a:buNone/>
            </a:pPr>
            <a:endParaRPr lang="en-US" dirty="0"/>
          </a:p>
          <a:p>
            <a:r>
              <a:rPr lang="en-US" dirty="0"/>
              <a:t>“Plain language is a civil right”(Dieterich, Bowman, &amp; Pogell, 2006).</a:t>
            </a:r>
          </a:p>
        </p:txBody>
      </p:sp>
    </p:spTree>
    <p:extLst>
      <p:ext uri="{BB962C8B-B14F-4D97-AF65-F5344CB8AC3E}">
        <p14:creationId xmlns:p14="http://schemas.microsoft.com/office/powerpoint/2010/main" val="1025913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Development in Plain-language Movement (2)</a:t>
            </a:r>
          </a:p>
        </p:txBody>
      </p:sp>
      <p:sp>
        <p:nvSpPr>
          <p:cNvPr id="3" name="Content Placeholder 2"/>
          <p:cNvSpPr>
            <a:spLocks noGrp="1"/>
          </p:cNvSpPr>
          <p:nvPr>
            <p:ph idx="1"/>
          </p:nvPr>
        </p:nvSpPr>
        <p:spPr>
          <a:xfrm>
            <a:off x="838200" y="1690688"/>
            <a:ext cx="9589281" cy="3765732"/>
          </a:xfrm>
        </p:spPr>
        <p:txBody>
          <a:bodyPr/>
          <a:lstStyle/>
          <a:p>
            <a:pPr marL="0" indent="0">
              <a:buNone/>
            </a:pPr>
            <a:r>
              <a:rPr lang="en-US" dirty="0"/>
              <a:t>Plain Writing Act of 2010 by President Obama states that federal agencies are required “to demonstrate awareness of plain language, offer plain-language training, and write new public documents in plain language. Agencies must also post annual reports on their compliance with the Plain Writing Act on their websites” Willerton, 2015, pp. 8, 10).</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04870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Critics of Plain-language Movement (1)</a:t>
            </a:r>
          </a:p>
        </p:txBody>
      </p:sp>
      <p:sp>
        <p:nvSpPr>
          <p:cNvPr id="3" name="Content Placeholder 2"/>
          <p:cNvSpPr>
            <a:spLocks noGrp="1"/>
          </p:cNvSpPr>
          <p:nvPr>
            <p:ph idx="1"/>
          </p:nvPr>
        </p:nvSpPr>
        <p:spPr/>
        <p:txBody>
          <a:bodyPr/>
          <a:lstStyle/>
          <a:p>
            <a:r>
              <a:rPr lang="en-US" dirty="0"/>
              <a:t>Mazor (2000) and Kimble (2012) state concerns about plain language:</a:t>
            </a:r>
          </a:p>
          <a:p>
            <a:r>
              <a:rPr lang="en-US" dirty="0"/>
              <a:t>Plain language is a concept too broad to be useful.</a:t>
            </a:r>
          </a:p>
          <a:p>
            <a:r>
              <a:rPr lang="en-US" dirty="0"/>
              <a:t>Plain language involves following rules slavishly.</a:t>
            </a:r>
          </a:p>
          <a:p>
            <a:r>
              <a:rPr lang="en-US" dirty="0"/>
              <a:t>Plain language is only about shortening texts and dumbing them down.</a:t>
            </a:r>
          </a:p>
          <a:p>
            <a:r>
              <a:rPr lang="en-US" dirty="0"/>
              <a:t>Plain language means writers cannot use technical vocabulary.</a:t>
            </a:r>
          </a:p>
          <a:p>
            <a:r>
              <a:rPr lang="en-US" dirty="0"/>
              <a:t>Plain language relies on readability formulas that have questionable validity.</a:t>
            </a:r>
          </a:p>
        </p:txBody>
      </p:sp>
    </p:spTree>
    <p:extLst>
      <p:ext uri="{BB962C8B-B14F-4D97-AF65-F5344CB8AC3E}">
        <p14:creationId xmlns:p14="http://schemas.microsoft.com/office/powerpoint/2010/main" val="3865498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Critics of Plain Language Movement (2)</a:t>
            </a:r>
          </a:p>
        </p:txBody>
      </p:sp>
      <p:sp>
        <p:nvSpPr>
          <p:cNvPr id="3" name="Content Placeholder 2"/>
          <p:cNvSpPr>
            <a:spLocks noGrp="1"/>
          </p:cNvSpPr>
          <p:nvPr>
            <p:ph idx="1"/>
          </p:nvPr>
        </p:nvSpPr>
        <p:spPr>
          <a:xfrm>
            <a:off x="936068" y="1761254"/>
            <a:ext cx="10515600" cy="4492892"/>
          </a:xfrm>
        </p:spPr>
        <p:txBody>
          <a:bodyPr/>
          <a:lstStyle/>
          <a:p>
            <a:r>
              <a:rPr lang="en-US" dirty="0"/>
              <a:t>Plain language is not as precise as typical bureaucratic or legal language</a:t>
            </a:r>
            <a:r>
              <a:rPr lang="en-US" dirty="0" smtClean="0"/>
              <a:t>.</a:t>
            </a:r>
          </a:p>
          <a:p>
            <a:pPr marL="0" indent="0">
              <a:buNone/>
            </a:pPr>
            <a:endParaRPr lang="en-US" dirty="0"/>
          </a:p>
          <a:p>
            <a:r>
              <a:rPr lang="en-US" dirty="0"/>
              <a:t>Readers of legal and bureaucratic documents do not like or want plain  language</a:t>
            </a:r>
            <a:r>
              <a:rPr lang="en-US" dirty="0" smtClean="0"/>
              <a:t>.</a:t>
            </a:r>
          </a:p>
          <a:p>
            <a:pPr marL="0" indent="0">
              <a:buNone/>
            </a:pPr>
            <a:endParaRPr lang="en-US" dirty="0"/>
          </a:p>
          <a:p>
            <a:pPr marL="0" indent="0">
              <a:buNone/>
            </a:pPr>
            <a:r>
              <a:rPr lang="en-US" dirty="0"/>
              <a:t>(Willerton, 2015, p. 11)</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988431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Critics of Plain Language Movement (3)</a:t>
            </a:r>
          </a:p>
        </p:txBody>
      </p:sp>
      <p:sp>
        <p:nvSpPr>
          <p:cNvPr id="3" name="Content Placeholder 2"/>
          <p:cNvSpPr>
            <a:spLocks noGrp="1"/>
          </p:cNvSpPr>
          <p:nvPr>
            <p:ph idx="1"/>
          </p:nvPr>
        </p:nvSpPr>
        <p:spPr/>
        <p:txBody>
          <a:bodyPr/>
          <a:lstStyle/>
          <a:p>
            <a:r>
              <a:rPr lang="en-US" dirty="0"/>
              <a:t>Plain language might be problems for nonnative speakers (Willerton, 2015</a:t>
            </a:r>
            <a:r>
              <a:rPr lang="en-US" dirty="0" smtClean="0"/>
              <a:t>).</a:t>
            </a:r>
          </a:p>
          <a:p>
            <a:pPr marL="0" indent="0">
              <a:buNone/>
            </a:pPr>
            <a:endParaRPr lang="en-US" dirty="0"/>
          </a:p>
          <a:p>
            <a:r>
              <a:rPr lang="en-US" dirty="0"/>
              <a:t>A challenge to this claim is that even though plain language cannot accommodate every situation, plain language helps by “reaching many intended readers effectively” (Willerton, 2015, p. 12).</a:t>
            </a:r>
          </a:p>
        </p:txBody>
      </p:sp>
    </p:spTree>
    <p:extLst>
      <p:ext uri="{BB962C8B-B14F-4D97-AF65-F5344CB8AC3E}">
        <p14:creationId xmlns:p14="http://schemas.microsoft.com/office/powerpoint/2010/main" val="785425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BUROC Model</a:t>
            </a:r>
          </a:p>
        </p:txBody>
      </p:sp>
      <p:sp>
        <p:nvSpPr>
          <p:cNvPr id="3" name="Content Placeholder 2"/>
          <p:cNvSpPr>
            <a:spLocks noGrp="1"/>
          </p:cNvSpPr>
          <p:nvPr>
            <p:ph idx="1"/>
          </p:nvPr>
        </p:nvSpPr>
        <p:spPr/>
        <p:txBody>
          <a:bodyPr>
            <a:normAutofit/>
          </a:bodyPr>
          <a:lstStyle/>
          <a:p>
            <a:r>
              <a:rPr lang="en-US" dirty="0"/>
              <a:t>B: Bureaucratic</a:t>
            </a:r>
          </a:p>
          <a:p>
            <a:pPr lvl="1"/>
            <a:r>
              <a:rPr lang="en-US" dirty="0"/>
              <a:t>Long distance communication for policies and procedures </a:t>
            </a:r>
          </a:p>
          <a:p>
            <a:r>
              <a:rPr lang="en-US" dirty="0"/>
              <a:t>U: Unfamiliar </a:t>
            </a:r>
          </a:p>
          <a:p>
            <a:pPr lvl="1"/>
            <a:r>
              <a:rPr lang="en-US" dirty="0"/>
              <a:t>Jargon </a:t>
            </a:r>
          </a:p>
          <a:p>
            <a:r>
              <a:rPr lang="en-US" dirty="0"/>
              <a:t>R and O: Rights oriented</a:t>
            </a:r>
          </a:p>
          <a:p>
            <a:pPr lvl="1"/>
            <a:r>
              <a:rPr lang="en-US" dirty="0"/>
              <a:t>Affect individual choices </a:t>
            </a:r>
          </a:p>
          <a:p>
            <a:r>
              <a:rPr lang="en-US" dirty="0"/>
              <a:t>C: Critical </a:t>
            </a:r>
          </a:p>
          <a:p>
            <a:pPr lvl="1"/>
            <a:r>
              <a:rPr lang="en-US" dirty="0"/>
              <a:t>Make decisions quickly </a:t>
            </a:r>
          </a:p>
          <a:p>
            <a:pPr marL="0" indent="0">
              <a:buNone/>
            </a:pPr>
            <a:r>
              <a:rPr lang="en-US" dirty="0"/>
              <a:t>(Willerton, 2015)</a:t>
            </a:r>
          </a:p>
        </p:txBody>
      </p:sp>
    </p:spTree>
    <p:extLst>
      <p:ext uri="{BB962C8B-B14F-4D97-AF65-F5344CB8AC3E}">
        <p14:creationId xmlns:p14="http://schemas.microsoft.com/office/powerpoint/2010/main" val="33702260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753</Words>
  <Application>Microsoft Office PowerPoint</Application>
  <PresentationFormat>Widescreen</PresentationFormat>
  <Paragraphs>58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Audience and Ethics</vt:lpstr>
      <vt:lpstr>Plain Language (1)</vt:lpstr>
      <vt:lpstr>Plain Language (2)</vt:lpstr>
      <vt:lpstr>Developments in Plain-Language Movement (1)</vt:lpstr>
      <vt:lpstr>Development in Plain-language Movement (2)</vt:lpstr>
      <vt:lpstr>Critics of Plain-language Movement (1)</vt:lpstr>
      <vt:lpstr>Critics of Plain Language Movement (2)</vt:lpstr>
      <vt:lpstr>Critics of Plain Language Movement (3)</vt:lpstr>
      <vt:lpstr>BUROC Model</vt:lpstr>
      <vt:lpstr>References (1)</vt:lpstr>
      <vt:lpstr>References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Audience and Ethics</dc:title>
  <cp:lastModifiedBy>Bookman, Steven M.</cp:lastModifiedBy>
  <cp:revision>11</cp:revision>
  <dcterms:modified xsi:type="dcterms:W3CDTF">2016-10-17T16:48:37Z</dcterms:modified>
</cp:coreProperties>
</file>