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2" r:id="rId21"/>
    <p:sldId id="28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6" y="-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US" sz="3600" b="1" i="1" u="sng" dirty="0" smtClean="0">
                <a:latin typeface="Calibri"/>
                <a:cs typeface="Calibri"/>
              </a:rPr>
              <a:t>Sales</a:t>
            </a:r>
          </a:p>
          <a:p>
            <a:pPr algn="l">
              <a:defRPr/>
            </a:pPr>
            <a:endParaRPr lang="en-US" sz="3600" b="1" i="1" u="sng" dirty="0" smtClean="0">
              <a:latin typeface="Calibri"/>
              <a:cs typeface="Calibri"/>
            </a:endParaRPr>
          </a:p>
          <a:p>
            <a:pPr algn="l">
              <a:defRPr/>
            </a:pPr>
            <a:r>
              <a:rPr lang="en-US" sz="2800" b="1" i="1" u="none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Budget: $18</a:t>
            </a:r>
            <a:r>
              <a:rPr lang="en-US" sz="2800" b="1" i="1" u="none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million</a:t>
            </a:r>
            <a:r>
              <a:rPr lang="en-US" sz="2800" b="1" i="1" u="none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endParaRPr lang="en-US" sz="2800" b="1" i="1" u="none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0319969060423324"/>
          <c:y val="0.0574477693583516"/>
        </c:manualLayout>
      </c:layout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 b="1" i="1">
                    <a:latin typeface="Calibri"/>
                    <a:cs typeface="Calibri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Outdoor Ad</c:v>
                </c:pt>
                <c:pt idx="1">
                  <c:v>Radio</c:v>
                </c:pt>
                <c:pt idx="2">
                  <c:v>Online TV</c:v>
                </c:pt>
                <c:pt idx="3">
                  <c:v>Research</c:v>
                </c:pt>
                <c:pt idx="4">
                  <c:v>Social Media</c:v>
                </c:pt>
                <c:pt idx="5">
                  <c:v>Promotion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0.23</c:v>
                </c:pt>
                <c:pt idx="1">
                  <c:v>0.3</c:v>
                </c:pt>
                <c:pt idx="2">
                  <c:v>0.15</c:v>
                </c:pt>
                <c:pt idx="3">
                  <c:v>0.07</c:v>
                </c:pt>
                <c:pt idx="4">
                  <c:v>0.2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5086561813986"/>
          <c:y val="0.257557641907478"/>
          <c:w val="0.130528128010795"/>
          <c:h val="0.484884502258741"/>
        </c:manualLayout>
      </c:layout>
      <c:overlay val="1"/>
      <c:txPr>
        <a:bodyPr/>
        <a:lstStyle/>
        <a:p>
          <a:pPr>
            <a:defRPr b="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DE687-5DB3-0344-821D-44D628F36E47}" type="doc">
      <dgm:prSet loTypeId="urn:microsoft.com/office/officeart/2005/8/layout/hProcess3" loCatId="" qsTypeId="urn:microsoft.com/office/officeart/2005/8/quickstyle/3D1" qsCatId="3D" csTypeId="urn:microsoft.com/office/officeart/2005/8/colors/accent1_2" csCatId="accent1" phldr="1"/>
      <dgm:spPr/>
    </dgm:pt>
    <dgm:pt modelId="{ACFC61F1-FDF6-5E40-BA73-2B7AE333A462}">
      <dgm:prSet phldrT="[Text]" custT="1"/>
      <dgm:spPr/>
      <dgm:t>
        <a:bodyPr anchor="ctr"/>
        <a:lstStyle/>
        <a:p>
          <a:pPr>
            <a:lnSpc>
              <a:spcPct val="50000"/>
            </a:lnSpc>
          </a:pPr>
          <a:r>
            <a:rPr lang="en-US" sz="3200" dirty="0" smtClean="0"/>
            <a:t>12pm-4pm</a:t>
          </a:r>
          <a:endParaRPr lang="en-US" sz="3200" dirty="0"/>
        </a:p>
      </dgm:t>
    </dgm:pt>
    <dgm:pt modelId="{18D6865B-EC00-DE4D-A9B1-C55C5DB5CA45}" type="parTrans" cxnId="{5B6B6A6A-E7EB-4A48-B9C5-155AEA22290D}">
      <dgm:prSet/>
      <dgm:spPr/>
      <dgm:t>
        <a:bodyPr/>
        <a:lstStyle/>
        <a:p>
          <a:endParaRPr lang="en-US"/>
        </a:p>
      </dgm:t>
    </dgm:pt>
    <dgm:pt modelId="{A2BB729D-E795-A84E-8C85-A6BEAF3D8792}" type="sibTrans" cxnId="{5B6B6A6A-E7EB-4A48-B9C5-155AEA22290D}">
      <dgm:prSet/>
      <dgm:spPr/>
      <dgm:t>
        <a:bodyPr/>
        <a:lstStyle/>
        <a:p>
          <a:endParaRPr lang="en-US"/>
        </a:p>
      </dgm:t>
    </dgm:pt>
    <dgm:pt modelId="{DDDD17FD-E99C-BB46-913F-7F11A3763BCB}">
      <dgm:prSet phldrT="[Text]"/>
      <dgm:spPr/>
      <dgm:t>
        <a:bodyPr anchor="ctr"/>
        <a:lstStyle/>
        <a:p>
          <a:endParaRPr lang="en-US" dirty="0"/>
        </a:p>
      </dgm:t>
    </dgm:pt>
    <dgm:pt modelId="{57E5514B-9563-BE4C-985F-20E84FD216A4}" type="parTrans" cxnId="{7C929BE5-C645-2546-ADC6-A41339DD1737}">
      <dgm:prSet/>
      <dgm:spPr/>
      <dgm:t>
        <a:bodyPr/>
        <a:lstStyle/>
        <a:p>
          <a:endParaRPr lang="en-US"/>
        </a:p>
      </dgm:t>
    </dgm:pt>
    <dgm:pt modelId="{C36A94AE-77DA-E243-8FD2-817D50E48ED8}" type="sibTrans" cxnId="{7C929BE5-C645-2546-ADC6-A41339DD1737}">
      <dgm:prSet/>
      <dgm:spPr/>
      <dgm:t>
        <a:bodyPr/>
        <a:lstStyle/>
        <a:p>
          <a:endParaRPr lang="en-US"/>
        </a:p>
      </dgm:t>
    </dgm:pt>
    <dgm:pt modelId="{AD6DF9E5-2C8B-2941-A1BC-DDF15941A43A}">
      <dgm:prSet phldrT="[Text]" custT="1"/>
      <dgm:spPr/>
      <dgm:t>
        <a:bodyPr anchor="ctr"/>
        <a:lstStyle/>
        <a:p>
          <a:pPr>
            <a:lnSpc>
              <a:spcPct val="50000"/>
            </a:lnSpc>
          </a:pPr>
          <a:r>
            <a:rPr lang="en-US" sz="3600" dirty="0" smtClean="0"/>
            <a:t>4pm-9pm</a:t>
          </a:r>
          <a:endParaRPr lang="en-US" sz="3600" dirty="0"/>
        </a:p>
      </dgm:t>
    </dgm:pt>
    <dgm:pt modelId="{368BBE8D-DD32-D541-9690-91E73FBD9E28}" type="parTrans" cxnId="{7821E0C0-8CB7-1A48-B091-C643E8BA0D7A}">
      <dgm:prSet/>
      <dgm:spPr/>
      <dgm:t>
        <a:bodyPr/>
        <a:lstStyle/>
        <a:p>
          <a:endParaRPr lang="en-US"/>
        </a:p>
      </dgm:t>
    </dgm:pt>
    <dgm:pt modelId="{32AFC8FD-8D3A-6543-9C1B-D3598D8519DC}" type="sibTrans" cxnId="{7821E0C0-8CB7-1A48-B091-C643E8BA0D7A}">
      <dgm:prSet/>
      <dgm:spPr/>
      <dgm:t>
        <a:bodyPr/>
        <a:lstStyle/>
        <a:p>
          <a:endParaRPr lang="en-US"/>
        </a:p>
      </dgm:t>
    </dgm:pt>
    <dgm:pt modelId="{38217BFF-9D28-D64A-9CEF-6CC3FC272D01}">
      <dgm:prSet phldrT="[Text]" custT="1"/>
      <dgm:spPr/>
      <dgm:t>
        <a:bodyPr anchor="ctr"/>
        <a:lstStyle/>
        <a:p>
          <a:pPr>
            <a:lnSpc>
              <a:spcPct val="50000"/>
            </a:lnSpc>
          </a:pPr>
          <a:r>
            <a:rPr lang="en-US" sz="3600" dirty="0" smtClean="0"/>
            <a:t>9pm-12am</a:t>
          </a:r>
          <a:endParaRPr lang="en-US" sz="3600" dirty="0"/>
        </a:p>
      </dgm:t>
    </dgm:pt>
    <dgm:pt modelId="{03DE7F59-DA0E-0640-9BB6-AC6EC1251DBF}" type="parTrans" cxnId="{B8107493-744B-4C43-8991-8D2B5A4AFDD9}">
      <dgm:prSet/>
      <dgm:spPr/>
      <dgm:t>
        <a:bodyPr/>
        <a:lstStyle/>
        <a:p>
          <a:endParaRPr lang="en-US"/>
        </a:p>
      </dgm:t>
    </dgm:pt>
    <dgm:pt modelId="{D5DCC881-F6C7-5444-873F-BB5FEA5FE96B}" type="sibTrans" cxnId="{B8107493-744B-4C43-8991-8D2B5A4AFDD9}">
      <dgm:prSet/>
      <dgm:spPr/>
      <dgm:t>
        <a:bodyPr/>
        <a:lstStyle/>
        <a:p>
          <a:endParaRPr lang="en-US"/>
        </a:p>
      </dgm:t>
    </dgm:pt>
    <dgm:pt modelId="{14B1DE00-54D3-424A-BA7E-068A974AA91B}" type="pres">
      <dgm:prSet presAssocID="{39EDE687-5DB3-0344-821D-44D628F36E47}" presName="Name0" presStyleCnt="0">
        <dgm:presLayoutVars>
          <dgm:dir/>
          <dgm:animLvl val="lvl"/>
          <dgm:resizeHandles val="exact"/>
        </dgm:presLayoutVars>
      </dgm:prSet>
      <dgm:spPr/>
    </dgm:pt>
    <dgm:pt modelId="{0FEEBBF6-14A1-694A-81E4-AD8B8FE43D4A}" type="pres">
      <dgm:prSet presAssocID="{39EDE687-5DB3-0344-821D-44D628F36E47}" presName="dummy" presStyleCnt="0"/>
      <dgm:spPr/>
    </dgm:pt>
    <dgm:pt modelId="{A6A85D88-A4C5-CF47-B745-D011C5419C48}" type="pres">
      <dgm:prSet presAssocID="{39EDE687-5DB3-0344-821D-44D628F36E47}" presName="linH" presStyleCnt="0"/>
      <dgm:spPr/>
    </dgm:pt>
    <dgm:pt modelId="{B7F9662F-AEE8-5F4F-B237-734BF26E71FD}" type="pres">
      <dgm:prSet presAssocID="{39EDE687-5DB3-0344-821D-44D628F36E47}" presName="padding1" presStyleCnt="0"/>
      <dgm:spPr/>
    </dgm:pt>
    <dgm:pt modelId="{15ECC2F6-F09D-4644-8C6C-1A4656707F25}" type="pres">
      <dgm:prSet presAssocID="{ACFC61F1-FDF6-5E40-BA73-2B7AE333A462}" presName="linV" presStyleCnt="0"/>
      <dgm:spPr/>
    </dgm:pt>
    <dgm:pt modelId="{082DF53E-CB14-6941-B45F-64F258E7B5AE}" type="pres">
      <dgm:prSet presAssocID="{ACFC61F1-FDF6-5E40-BA73-2B7AE333A462}" presName="spVertical1" presStyleCnt="0"/>
      <dgm:spPr/>
    </dgm:pt>
    <dgm:pt modelId="{94AA1146-6802-D444-ABB7-CB59F7FD8418}" type="pres">
      <dgm:prSet presAssocID="{ACFC61F1-FDF6-5E40-BA73-2B7AE333A462}" presName="parTx" presStyleLbl="revTx" presStyleIdx="0" presStyleCnt="4" custScaleX="137159" custScaleY="110528" custLinFactY="-12028" custLinFactNeighborX="-6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90CBD-A22A-E848-8D6E-F9EAEEA45FE0}" type="pres">
      <dgm:prSet presAssocID="{ACFC61F1-FDF6-5E40-BA73-2B7AE333A462}" presName="spVertical2" presStyleCnt="0"/>
      <dgm:spPr/>
    </dgm:pt>
    <dgm:pt modelId="{7A675603-FF81-8541-A973-98EC26DAC95E}" type="pres">
      <dgm:prSet presAssocID="{ACFC61F1-FDF6-5E40-BA73-2B7AE333A462}" presName="spVertical3" presStyleCnt="0"/>
      <dgm:spPr/>
    </dgm:pt>
    <dgm:pt modelId="{DA4E2015-3297-7142-A2B7-6192097F6D17}" type="pres">
      <dgm:prSet presAssocID="{A2BB729D-E795-A84E-8C85-A6BEAF3D8792}" presName="space" presStyleCnt="0"/>
      <dgm:spPr/>
    </dgm:pt>
    <dgm:pt modelId="{A33FA118-1ECC-FD4A-9E46-D2393C09465B}" type="pres">
      <dgm:prSet presAssocID="{AD6DF9E5-2C8B-2941-A1BC-DDF15941A43A}" presName="linV" presStyleCnt="0"/>
      <dgm:spPr/>
    </dgm:pt>
    <dgm:pt modelId="{38B824C4-ABFF-E746-AF58-3CCE84A4F791}" type="pres">
      <dgm:prSet presAssocID="{AD6DF9E5-2C8B-2941-A1BC-DDF15941A43A}" presName="spVertical1" presStyleCnt="0"/>
      <dgm:spPr/>
    </dgm:pt>
    <dgm:pt modelId="{2B69E44E-7EB8-084D-88F8-857E729D92FE}" type="pres">
      <dgm:prSet presAssocID="{AD6DF9E5-2C8B-2941-A1BC-DDF15941A43A}" presName="parTx" presStyleLbl="revTx" presStyleIdx="1" presStyleCnt="4" custScaleX="123962" custLinFactY="-7296" custLinFactNeighborX="4413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ECCA3-8341-9047-9AC0-EB2EA1DD8736}" type="pres">
      <dgm:prSet presAssocID="{AD6DF9E5-2C8B-2941-A1BC-DDF15941A43A}" presName="spVertical2" presStyleCnt="0"/>
      <dgm:spPr/>
    </dgm:pt>
    <dgm:pt modelId="{9C5480BE-18D8-0F4D-BC14-C6DA5550BCF9}" type="pres">
      <dgm:prSet presAssocID="{AD6DF9E5-2C8B-2941-A1BC-DDF15941A43A}" presName="spVertical3" presStyleCnt="0"/>
      <dgm:spPr/>
    </dgm:pt>
    <dgm:pt modelId="{2BE36743-B2DA-9448-95F7-0BD13C8A5296}" type="pres">
      <dgm:prSet presAssocID="{32AFC8FD-8D3A-6543-9C1B-D3598D8519DC}" presName="space" presStyleCnt="0"/>
      <dgm:spPr/>
    </dgm:pt>
    <dgm:pt modelId="{781E310A-1526-A349-BEEA-B45281623FA2}" type="pres">
      <dgm:prSet presAssocID="{38217BFF-9D28-D64A-9CEF-6CC3FC272D01}" presName="linV" presStyleCnt="0"/>
      <dgm:spPr/>
    </dgm:pt>
    <dgm:pt modelId="{E00FB7CC-550E-DF4F-8501-4B488A2C951C}" type="pres">
      <dgm:prSet presAssocID="{38217BFF-9D28-D64A-9CEF-6CC3FC272D01}" presName="spVertical1" presStyleCnt="0"/>
      <dgm:spPr/>
    </dgm:pt>
    <dgm:pt modelId="{5B06FA4C-A753-8340-9E9E-95BA54320D7A}" type="pres">
      <dgm:prSet presAssocID="{38217BFF-9D28-D64A-9CEF-6CC3FC272D01}" presName="parTx" presStyleLbl="revTx" presStyleIdx="2" presStyleCnt="4" custScaleX="127580" custLinFactX="7205" custLinFactY="-8180" custLinFactNeighborX="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FF577-00F4-A244-AEAD-86B4747A8E96}" type="pres">
      <dgm:prSet presAssocID="{38217BFF-9D28-D64A-9CEF-6CC3FC272D01}" presName="spVertical2" presStyleCnt="0"/>
      <dgm:spPr/>
    </dgm:pt>
    <dgm:pt modelId="{F010CFDB-26E9-2049-B613-270B398D4DC8}" type="pres">
      <dgm:prSet presAssocID="{38217BFF-9D28-D64A-9CEF-6CC3FC272D01}" presName="spVertical3" presStyleCnt="0"/>
      <dgm:spPr/>
    </dgm:pt>
    <dgm:pt modelId="{C65C9396-0283-F545-9758-874DE5121DCD}" type="pres">
      <dgm:prSet presAssocID="{D5DCC881-F6C7-5444-873F-BB5FEA5FE96B}" presName="space" presStyleCnt="0"/>
      <dgm:spPr/>
    </dgm:pt>
    <dgm:pt modelId="{C375C809-56E7-6D49-B3C7-DA228DC02765}" type="pres">
      <dgm:prSet presAssocID="{DDDD17FD-E99C-BB46-913F-7F11A3763BCB}" presName="linV" presStyleCnt="0"/>
      <dgm:spPr/>
    </dgm:pt>
    <dgm:pt modelId="{DF4C8B07-0D70-5246-83F3-95B177D2A855}" type="pres">
      <dgm:prSet presAssocID="{DDDD17FD-E99C-BB46-913F-7F11A3763BCB}" presName="spVertical1" presStyleCnt="0"/>
      <dgm:spPr/>
    </dgm:pt>
    <dgm:pt modelId="{B3F2E5D6-A540-8F44-856B-4EB4A5B9AA0D}" type="pres">
      <dgm:prSet presAssocID="{DDDD17FD-E99C-BB46-913F-7F11A3763BCB}" presName="parTx" presStyleLbl="revTx" presStyleIdx="3" presStyleCnt="4" custScaleX="80730" custScaleY="68420" custLinFactY="-86120" custLinFactNeighborX="-90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7C422-22E8-1F48-89EC-B36686F6B444}" type="pres">
      <dgm:prSet presAssocID="{DDDD17FD-E99C-BB46-913F-7F11A3763BCB}" presName="spVertical2" presStyleCnt="0"/>
      <dgm:spPr/>
    </dgm:pt>
    <dgm:pt modelId="{708C2374-7AFC-CD48-AF31-4C1F418681EC}" type="pres">
      <dgm:prSet presAssocID="{DDDD17FD-E99C-BB46-913F-7F11A3763BCB}" presName="spVertical3" presStyleCnt="0"/>
      <dgm:spPr/>
    </dgm:pt>
    <dgm:pt modelId="{1EBDF2AE-3BBC-3C41-8007-E80775392212}" type="pres">
      <dgm:prSet presAssocID="{39EDE687-5DB3-0344-821D-44D628F36E47}" presName="padding2" presStyleCnt="0"/>
      <dgm:spPr/>
    </dgm:pt>
    <dgm:pt modelId="{33A00E73-4BF0-F443-A621-791FD8127C05}" type="pres">
      <dgm:prSet presAssocID="{39EDE687-5DB3-0344-821D-44D628F36E47}" presName="negArrow" presStyleCnt="0"/>
      <dgm:spPr/>
    </dgm:pt>
    <dgm:pt modelId="{60D21420-DCA8-1146-BF7A-0BB18C1110DB}" type="pres">
      <dgm:prSet presAssocID="{39EDE687-5DB3-0344-821D-44D628F36E47}" presName="backgroundArrow" presStyleLbl="node1" presStyleIdx="0" presStyleCnt="1" custScaleX="95827" custScaleY="24317" custLinFactNeighborX="3663" custLinFactNeighborY="7178"/>
      <dgm:spPr/>
    </dgm:pt>
  </dgm:ptLst>
  <dgm:cxnLst>
    <dgm:cxn modelId="{B8107493-744B-4C43-8991-8D2B5A4AFDD9}" srcId="{39EDE687-5DB3-0344-821D-44D628F36E47}" destId="{38217BFF-9D28-D64A-9CEF-6CC3FC272D01}" srcOrd="2" destOrd="0" parTransId="{03DE7F59-DA0E-0640-9BB6-AC6EC1251DBF}" sibTransId="{D5DCC881-F6C7-5444-873F-BB5FEA5FE96B}"/>
    <dgm:cxn modelId="{707436E4-A9FE-8C41-9557-E82BF9429DAF}" type="presOf" srcId="{DDDD17FD-E99C-BB46-913F-7F11A3763BCB}" destId="{B3F2E5D6-A540-8F44-856B-4EB4A5B9AA0D}" srcOrd="0" destOrd="0" presId="urn:microsoft.com/office/officeart/2005/8/layout/hProcess3"/>
    <dgm:cxn modelId="{7042D127-6018-4E47-B1B6-5A39F097488F}" type="presOf" srcId="{ACFC61F1-FDF6-5E40-BA73-2B7AE333A462}" destId="{94AA1146-6802-D444-ABB7-CB59F7FD8418}" srcOrd="0" destOrd="0" presId="urn:microsoft.com/office/officeart/2005/8/layout/hProcess3"/>
    <dgm:cxn modelId="{78EA7D40-8AD1-7E4E-886A-CCC60C183025}" type="presOf" srcId="{39EDE687-5DB3-0344-821D-44D628F36E47}" destId="{14B1DE00-54D3-424A-BA7E-068A974AA91B}" srcOrd="0" destOrd="0" presId="urn:microsoft.com/office/officeart/2005/8/layout/hProcess3"/>
    <dgm:cxn modelId="{5B6B6A6A-E7EB-4A48-B9C5-155AEA22290D}" srcId="{39EDE687-5DB3-0344-821D-44D628F36E47}" destId="{ACFC61F1-FDF6-5E40-BA73-2B7AE333A462}" srcOrd="0" destOrd="0" parTransId="{18D6865B-EC00-DE4D-A9B1-C55C5DB5CA45}" sibTransId="{A2BB729D-E795-A84E-8C85-A6BEAF3D8792}"/>
    <dgm:cxn modelId="{7C929BE5-C645-2546-ADC6-A41339DD1737}" srcId="{39EDE687-5DB3-0344-821D-44D628F36E47}" destId="{DDDD17FD-E99C-BB46-913F-7F11A3763BCB}" srcOrd="3" destOrd="0" parTransId="{57E5514B-9563-BE4C-985F-20E84FD216A4}" sibTransId="{C36A94AE-77DA-E243-8FD2-817D50E48ED8}"/>
    <dgm:cxn modelId="{116D20BF-4FA0-5349-83D4-F63F99FF42E7}" type="presOf" srcId="{38217BFF-9D28-D64A-9CEF-6CC3FC272D01}" destId="{5B06FA4C-A753-8340-9E9E-95BA54320D7A}" srcOrd="0" destOrd="0" presId="urn:microsoft.com/office/officeart/2005/8/layout/hProcess3"/>
    <dgm:cxn modelId="{7821E0C0-8CB7-1A48-B091-C643E8BA0D7A}" srcId="{39EDE687-5DB3-0344-821D-44D628F36E47}" destId="{AD6DF9E5-2C8B-2941-A1BC-DDF15941A43A}" srcOrd="1" destOrd="0" parTransId="{368BBE8D-DD32-D541-9690-91E73FBD9E28}" sibTransId="{32AFC8FD-8D3A-6543-9C1B-D3598D8519DC}"/>
    <dgm:cxn modelId="{CFE43B6C-551F-0047-8320-BDB36412C928}" type="presOf" srcId="{AD6DF9E5-2C8B-2941-A1BC-DDF15941A43A}" destId="{2B69E44E-7EB8-084D-88F8-857E729D92FE}" srcOrd="0" destOrd="0" presId="urn:microsoft.com/office/officeart/2005/8/layout/hProcess3"/>
    <dgm:cxn modelId="{054B0F67-4365-D04D-AA2E-A43F6D933B24}" type="presParOf" srcId="{14B1DE00-54D3-424A-BA7E-068A974AA91B}" destId="{0FEEBBF6-14A1-694A-81E4-AD8B8FE43D4A}" srcOrd="0" destOrd="0" presId="urn:microsoft.com/office/officeart/2005/8/layout/hProcess3"/>
    <dgm:cxn modelId="{5566EA28-869C-2344-92D5-636B822728C1}" type="presParOf" srcId="{14B1DE00-54D3-424A-BA7E-068A974AA91B}" destId="{A6A85D88-A4C5-CF47-B745-D011C5419C48}" srcOrd="1" destOrd="0" presId="urn:microsoft.com/office/officeart/2005/8/layout/hProcess3"/>
    <dgm:cxn modelId="{D62E5AF1-9923-2D49-B10B-04435ACB11E4}" type="presParOf" srcId="{A6A85D88-A4C5-CF47-B745-D011C5419C48}" destId="{B7F9662F-AEE8-5F4F-B237-734BF26E71FD}" srcOrd="0" destOrd="0" presId="urn:microsoft.com/office/officeart/2005/8/layout/hProcess3"/>
    <dgm:cxn modelId="{A774642F-8B85-9844-BBA9-526F3811E130}" type="presParOf" srcId="{A6A85D88-A4C5-CF47-B745-D011C5419C48}" destId="{15ECC2F6-F09D-4644-8C6C-1A4656707F25}" srcOrd="1" destOrd="0" presId="urn:microsoft.com/office/officeart/2005/8/layout/hProcess3"/>
    <dgm:cxn modelId="{FBE8062C-542E-5640-AC93-FD0504D07016}" type="presParOf" srcId="{15ECC2F6-F09D-4644-8C6C-1A4656707F25}" destId="{082DF53E-CB14-6941-B45F-64F258E7B5AE}" srcOrd="0" destOrd="0" presId="urn:microsoft.com/office/officeart/2005/8/layout/hProcess3"/>
    <dgm:cxn modelId="{32585C48-E9BB-E243-A8DA-3C4F5ED7E3D5}" type="presParOf" srcId="{15ECC2F6-F09D-4644-8C6C-1A4656707F25}" destId="{94AA1146-6802-D444-ABB7-CB59F7FD8418}" srcOrd="1" destOrd="0" presId="urn:microsoft.com/office/officeart/2005/8/layout/hProcess3"/>
    <dgm:cxn modelId="{2E58D785-B373-B143-92B1-57FE412AE00C}" type="presParOf" srcId="{15ECC2F6-F09D-4644-8C6C-1A4656707F25}" destId="{9C790CBD-A22A-E848-8D6E-F9EAEEA45FE0}" srcOrd="2" destOrd="0" presId="urn:microsoft.com/office/officeart/2005/8/layout/hProcess3"/>
    <dgm:cxn modelId="{C509F352-5E5A-2542-A96A-3D34E877377A}" type="presParOf" srcId="{15ECC2F6-F09D-4644-8C6C-1A4656707F25}" destId="{7A675603-FF81-8541-A973-98EC26DAC95E}" srcOrd="3" destOrd="0" presId="urn:microsoft.com/office/officeart/2005/8/layout/hProcess3"/>
    <dgm:cxn modelId="{A610A1D7-E06A-E84E-94B3-5C20C8CBC110}" type="presParOf" srcId="{A6A85D88-A4C5-CF47-B745-D011C5419C48}" destId="{DA4E2015-3297-7142-A2B7-6192097F6D17}" srcOrd="2" destOrd="0" presId="urn:microsoft.com/office/officeart/2005/8/layout/hProcess3"/>
    <dgm:cxn modelId="{B74D7816-F25C-4342-AE42-0C45FDE240BB}" type="presParOf" srcId="{A6A85D88-A4C5-CF47-B745-D011C5419C48}" destId="{A33FA118-1ECC-FD4A-9E46-D2393C09465B}" srcOrd="3" destOrd="0" presId="urn:microsoft.com/office/officeart/2005/8/layout/hProcess3"/>
    <dgm:cxn modelId="{65E3D785-23C8-1E40-8502-503B34F1D056}" type="presParOf" srcId="{A33FA118-1ECC-FD4A-9E46-D2393C09465B}" destId="{38B824C4-ABFF-E746-AF58-3CCE84A4F791}" srcOrd="0" destOrd="0" presId="urn:microsoft.com/office/officeart/2005/8/layout/hProcess3"/>
    <dgm:cxn modelId="{124A5831-4FF0-1F45-86E5-BA6B4E30079E}" type="presParOf" srcId="{A33FA118-1ECC-FD4A-9E46-D2393C09465B}" destId="{2B69E44E-7EB8-084D-88F8-857E729D92FE}" srcOrd="1" destOrd="0" presId="urn:microsoft.com/office/officeart/2005/8/layout/hProcess3"/>
    <dgm:cxn modelId="{2079CC30-5BFD-A647-9679-D4691D755C48}" type="presParOf" srcId="{A33FA118-1ECC-FD4A-9E46-D2393C09465B}" destId="{58BECCA3-8341-9047-9AC0-EB2EA1DD8736}" srcOrd="2" destOrd="0" presId="urn:microsoft.com/office/officeart/2005/8/layout/hProcess3"/>
    <dgm:cxn modelId="{20BD22B1-50C6-1C44-A0EA-EE4153233EA0}" type="presParOf" srcId="{A33FA118-1ECC-FD4A-9E46-D2393C09465B}" destId="{9C5480BE-18D8-0F4D-BC14-C6DA5550BCF9}" srcOrd="3" destOrd="0" presId="urn:microsoft.com/office/officeart/2005/8/layout/hProcess3"/>
    <dgm:cxn modelId="{F21B51FA-75A5-BB47-851E-720BCB0AFD6C}" type="presParOf" srcId="{A6A85D88-A4C5-CF47-B745-D011C5419C48}" destId="{2BE36743-B2DA-9448-95F7-0BD13C8A5296}" srcOrd="4" destOrd="0" presId="urn:microsoft.com/office/officeart/2005/8/layout/hProcess3"/>
    <dgm:cxn modelId="{DA9719ED-5951-A14B-AE60-44586230A1DE}" type="presParOf" srcId="{A6A85D88-A4C5-CF47-B745-D011C5419C48}" destId="{781E310A-1526-A349-BEEA-B45281623FA2}" srcOrd="5" destOrd="0" presId="urn:microsoft.com/office/officeart/2005/8/layout/hProcess3"/>
    <dgm:cxn modelId="{54F2C957-38EF-B04A-9294-66C87E58990A}" type="presParOf" srcId="{781E310A-1526-A349-BEEA-B45281623FA2}" destId="{E00FB7CC-550E-DF4F-8501-4B488A2C951C}" srcOrd="0" destOrd="0" presId="urn:microsoft.com/office/officeart/2005/8/layout/hProcess3"/>
    <dgm:cxn modelId="{55CEED75-0BDE-1047-814F-416D100FBD70}" type="presParOf" srcId="{781E310A-1526-A349-BEEA-B45281623FA2}" destId="{5B06FA4C-A753-8340-9E9E-95BA54320D7A}" srcOrd="1" destOrd="0" presId="urn:microsoft.com/office/officeart/2005/8/layout/hProcess3"/>
    <dgm:cxn modelId="{43232B75-41BF-BA45-9AFF-3285311B85E3}" type="presParOf" srcId="{781E310A-1526-A349-BEEA-B45281623FA2}" destId="{EFDFF577-00F4-A244-AEAD-86B4747A8E96}" srcOrd="2" destOrd="0" presId="urn:microsoft.com/office/officeart/2005/8/layout/hProcess3"/>
    <dgm:cxn modelId="{F93936E9-BCCC-0D40-A151-F2DF292F64D2}" type="presParOf" srcId="{781E310A-1526-A349-BEEA-B45281623FA2}" destId="{F010CFDB-26E9-2049-B613-270B398D4DC8}" srcOrd="3" destOrd="0" presId="urn:microsoft.com/office/officeart/2005/8/layout/hProcess3"/>
    <dgm:cxn modelId="{BD61145E-7585-9545-8443-1D51F92AA541}" type="presParOf" srcId="{A6A85D88-A4C5-CF47-B745-D011C5419C48}" destId="{C65C9396-0283-F545-9758-874DE5121DCD}" srcOrd="6" destOrd="0" presId="urn:microsoft.com/office/officeart/2005/8/layout/hProcess3"/>
    <dgm:cxn modelId="{B6EBED56-25EE-004D-A8F4-1EE4135738BC}" type="presParOf" srcId="{A6A85D88-A4C5-CF47-B745-D011C5419C48}" destId="{C375C809-56E7-6D49-B3C7-DA228DC02765}" srcOrd="7" destOrd="0" presId="urn:microsoft.com/office/officeart/2005/8/layout/hProcess3"/>
    <dgm:cxn modelId="{D89717B7-96BC-7A4B-BE03-451B14E3B3A8}" type="presParOf" srcId="{C375C809-56E7-6D49-B3C7-DA228DC02765}" destId="{DF4C8B07-0D70-5246-83F3-95B177D2A855}" srcOrd="0" destOrd="0" presId="urn:microsoft.com/office/officeart/2005/8/layout/hProcess3"/>
    <dgm:cxn modelId="{9430090D-30A5-B649-88B8-B051FB955BF7}" type="presParOf" srcId="{C375C809-56E7-6D49-B3C7-DA228DC02765}" destId="{B3F2E5D6-A540-8F44-856B-4EB4A5B9AA0D}" srcOrd="1" destOrd="0" presId="urn:microsoft.com/office/officeart/2005/8/layout/hProcess3"/>
    <dgm:cxn modelId="{FF0529D1-02FC-2041-8E89-8E45F5A2177F}" type="presParOf" srcId="{C375C809-56E7-6D49-B3C7-DA228DC02765}" destId="{8897C422-22E8-1F48-89EC-B36686F6B444}" srcOrd="2" destOrd="0" presId="urn:microsoft.com/office/officeart/2005/8/layout/hProcess3"/>
    <dgm:cxn modelId="{5ABDE713-2504-DB4F-B470-49851856CE2F}" type="presParOf" srcId="{C375C809-56E7-6D49-B3C7-DA228DC02765}" destId="{708C2374-7AFC-CD48-AF31-4C1F418681EC}" srcOrd="3" destOrd="0" presId="urn:microsoft.com/office/officeart/2005/8/layout/hProcess3"/>
    <dgm:cxn modelId="{9175E8C0-ABD4-F847-8ED4-EE384C9A9B69}" type="presParOf" srcId="{A6A85D88-A4C5-CF47-B745-D011C5419C48}" destId="{1EBDF2AE-3BBC-3C41-8007-E80775392212}" srcOrd="8" destOrd="0" presId="urn:microsoft.com/office/officeart/2005/8/layout/hProcess3"/>
    <dgm:cxn modelId="{F6841892-3B3E-2048-BE64-698BCDC5CAEC}" type="presParOf" srcId="{A6A85D88-A4C5-CF47-B745-D011C5419C48}" destId="{33A00E73-4BF0-F443-A621-791FD8127C05}" srcOrd="9" destOrd="0" presId="urn:microsoft.com/office/officeart/2005/8/layout/hProcess3"/>
    <dgm:cxn modelId="{64EE1B22-1221-E64C-8E5D-A5BD09BDE1A5}" type="presParOf" srcId="{A6A85D88-A4C5-CF47-B745-D011C5419C48}" destId="{60D21420-DCA8-1146-BF7A-0BB18C1110DB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21420-DCA8-1146-BF7A-0BB18C1110DB}">
      <dsp:nvSpPr>
        <dsp:cNvPr id="0" name=""/>
        <dsp:cNvSpPr/>
      </dsp:nvSpPr>
      <dsp:spPr>
        <a:xfrm>
          <a:off x="409605" y="693222"/>
          <a:ext cx="10715611" cy="1138035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F2E5D6-A540-8F44-856B-4EB4A5B9AA0D}">
      <dsp:nvSpPr>
        <dsp:cNvPr id="0" name=""/>
        <dsp:cNvSpPr/>
      </dsp:nvSpPr>
      <dsp:spPr>
        <a:xfrm>
          <a:off x="8550972" y="0"/>
          <a:ext cx="1670784" cy="1601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60400" rIns="0" bIns="6604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8550972" y="0"/>
        <a:ext cx="1670784" cy="1601028"/>
      </dsp:txXfrm>
    </dsp:sp>
    <dsp:sp modelId="{5B06FA4C-A753-8340-9E9E-95BA54320D7A}">
      <dsp:nvSpPr>
        <dsp:cNvPr id="0" name=""/>
        <dsp:cNvSpPr/>
      </dsp:nvSpPr>
      <dsp:spPr>
        <a:xfrm>
          <a:off x="7895039" y="165880"/>
          <a:ext cx="2131587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lvl="0" algn="ctr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9pm-12am</a:t>
          </a:r>
          <a:endParaRPr lang="en-US" sz="3600" kern="1200" dirty="0"/>
        </a:p>
      </dsp:txBody>
      <dsp:txXfrm>
        <a:off x="7895039" y="165880"/>
        <a:ext cx="2131587" cy="2340000"/>
      </dsp:txXfrm>
    </dsp:sp>
    <dsp:sp modelId="{2B69E44E-7EB8-084D-88F8-857E729D92FE}">
      <dsp:nvSpPr>
        <dsp:cNvPr id="0" name=""/>
        <dsp:cNvSpPr/>
      </dsp:nvSpPr>
      <dsp:spPr>
        <a:xfrm>
          <a:off x="4435997" y="186566"/>
          <a:ext cx="2071138" cy="23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lvl="0" algn="ctr" defTabSz="16002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4pm-9pm</a:t>
          </a:r>
          <a:endParaRPr lang="en-US" sz="3600" kern="1200" dirty="0"/>
        </a:p>
      </dsp:txBody>
      <dsp:txXfrm>
        <a:off x="4435997" y="186566"/>
        <a:ext cx="2071138" cy="2340000"/>
      </dsp:txXfrm>
    </dsp:sp>
    <dsp:sp modelId="{94AA1146-6802-D444-ABB7-CB59F7FD8418}">
      <dsp:nvSpPr>
        <dsp:cNvPr id="0" name=""/>
        <dsp:cNvSpPr/>
      </dsp:nvSpPr>
      <dsp:spPr>
        <a:xfrm>
          <a:off x="1062598" y="75837"/>
          <a:ext cx="2291631" cy="2586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12pm-4pm</a:t>
          </a:r>
          <a:endParaRPr lang="en-US" sz="3200" kern="1200" dirty="0"/>
        </a:p>
      </dsp:txBody>
      <dsp:txXfrm>
        <a:off x="1062598" y="75837"/>
        <a:ext cx="2291631" cy="2586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2A944-B2A5-4100-9C95-6DA286967B76}" type="datetimeFigureOut">
              <a:rPr lang="en-US"/>
              <a:t>12/9/15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2FB57-BC4E-4436-B263-CF3F70B66A7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1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FB57-BC4E-4436-B263-CF3F70B66A7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5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FB57-BC4E-4436-B263-CF3F70B66A7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FB57-BC4E-4436-B263-CF3F70B66A7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7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FB57-BC4E-4436-B263-CF3F70B66A7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4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FB57-BC4E-4436-B263-CF3F70B66A7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7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FB57-BC4E-4436-B263-CF3F70B66A7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4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FB57-BC4E-4436-B263-CF3F70B66A7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6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4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s://vimeo.com/14832721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56056" y="385322"/>
            <a:ext cx="9271458" cy="2636537"/>
          </a:xfrm>
        </p:spPr>
        <p:txBody>
          <a:bodyPr/>
          <a:lstStyle/>
          <a:p>
            <a:pPr algn="ctr"/>
            <a:r>
              <a:rPr lang="en-US" sz="9600" dirty="0">
                <a:latin typeface="Marker Felt"/>
                <a:cs typeface="Marker Felt"/>
              </a:rPr>
              <a:t>Red Stripe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/>
          <a:lstStyle/>
          <a:p>
            <a:r>
              <a:rPr lang="en-US" dirty="0"/>
              <a:t>Brianna perriello, Jen Cusack, </a:t>
            </a:r>
            <a:r>
              <a:rPr lang="en-US" dirty="0" err="1"/>
              <a:t>danielle</a:t>
            </a:r>
            <a:r>
              <a:rPr lang="en-US" dirty="0"/>
              <a:t> wisdom, </a:t>
            </a:r>
            <a:r>
              <a:rPr lang="en-US" dirty="0" err="1"/>
              <a:t>daniel</a:t>
            </a:r>
            <a:r>
              <a:rPr lang="en-US" dirty="0"/>
              <a:t> smith, </a:t>
            </a:r>
            <a:r>
              <a:rPr lang="en-US" dirty="0" err="1"/>
              <a:t>rebecca</a:t>
            </a:r>
            <a:r>
              <a:rPr lang="en-US" dirty="0"/>
              <a:t> </a:t>
            </a:r>
            <a:r>
              <a:rPr lang="en-US" dirty="0" err="1" smtClean="0"/>
              <a:t>sewkarran</a:t>
            </a:r>
            <a:endParaRPr lang="en-US" dirty="0"/>
          </a:p>
        </p:txBody>
      </p:sp>
      <p:pic>
        <p:nvPicPr>
          <p:cNvPr id="7" name="Jamming - instrument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2437" y="58941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6766" y="552228"/>
            <a:ext cx="7307463" cy="54104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barriers: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Competition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Availability</a:t>
            </a:r>
          </a:p>
          <a:p>
            <a:r>
              <a:rPr lang="en-US" dirty="0" smtClean="0">
                <a:latin typeface="Calibri"/>
                <a:cs typeface="Calibri"/>
              </a:rPr>
              <a:t>Personality: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Chill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Diverting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Easygoing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Good vibes</a:t>
            </a:r>
          </a:p>
          <a:p>
            <a:r>
              <a:rPr lang="en-US" dirty="0" smtClean="0">
                <a:latin typeface="Calibri"/>
                <a:cs typeface="Calibri"/>
              </a:rPr>
              <a:t>Reward: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When I drink Red Stripe, I find my Jamaican escape because </a:t>
            </a:r>
            <a:r>
              <a:rPr lang="en-US" sz="2000" b="1" i="1" dirty="0" smtClean="0">
                <a:latin typeface="Calibri"/>
                <a:cs typeface="Calibri"/>
              </a:rPr>
              <a:t>good vibes, just a bottle away</a:t>
            </a:r>
            <a:r>
              <a:rPr lang="en-US" sz="2000" b="1" i="1" dirty="0">
                <a:latin typeface="Calibri"/>
                <a:cs typeface="Calibri"/>
              </a:rPr>
              <a:t>!</a:t>
            </a:r>
            <a:endParaRPr lang="en-US" sz="2000" b="1" i="1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keep-calm-and-drink-a-red-strip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" t="2058" b="3536"/>
          <a:stretch/>
        </p:blipFill>
        <p:spPr>
          <a:xfrm rot="553283">
            <a:off x="7958548" y="633421"/>
            <a:ext cx="3163308" cy="348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35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34" y="18368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Marker Felt"/>
                <a:cs typeface="Marker Felt"/>
              </a:rPr>
              <a:t>Only the good vibes</a:t>
            </a:r>
            <a:br>
              <a:rPr lang="en-US" dirty="0" smtClean="0">
                <a:latin typeface="Marker Felt"/>
                <a:cs typeface="Marker Felt"/>
              </a:rPr>
            </a:br>
            <a:r>
              <a:rPr lang="en-US" sz="2700" dirty="0" smtClean="0">
                <a:latin typeface="Marker Felt"/>
                <a:cs typeface="Marker Felt"/>
              </a:rPr>
              <a:t>Online </a:t>
            </a:r>
            <a:r>
              <a:rPr lang="en-US" sz="2700" dirty="0" err="1" smtClean="0">
                <a:latin typeface="Marker Felt"/>
                <a:cs typeface="Marker Felt"/>
              </a:rPr>
              <a:t>tv</a:t>
            </a:r>
            <a:endParaRPr lang="en-US" sz="2700" dirty="0">
              <a:latin typeface="Marker Felt"/>
              <a:cs typeface="Marker Felt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306" y="3522446"/>
            <a:ext cx="2848911" cy="189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86" y="744563"/>
            <a:ext cx="1326032" cy="173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Buss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96" y="2882748"/>
            <a:ext cx="2801771" cy="185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688" y="1245262"/>
            <a:ext cx="2870544" cy="172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Diagram group"/>
          <p:cNvGrpSpPr/>
          <p:nvPr/>
        </p:nvGrpSpPr>
        <p:grpSpPr>
          <a:xfrm rot="318706">
            <a:off x="1564072" y="1775528"/>
            <a:ext cx="1500706" cy="963167"/>
            <a:chOff x="169360" y="223971"/>
            <a:chExt cx="1500706" cy="963167"/>
          </a:xfrm>
          <a:scene3d>
            <a:camera prst="isometricOffAxis2Left" zoom="95000"/>
            <a:lightRig rig="flat" dir="t"/>
          </a:scene3d>
        </p:grpSpPr>
        <p:sp>
          <p:nvSpPr>
            <p:cNvPr id="8" name="Right Arrow 7"/>
            <p:cNvSpPr/>
            <p:nvPr/>
          </p:nvSpPr>
          <p:spPr>
            <a:xfrm rot="2456368">
              <a:off x="169360" y="223971"/>
              <a:ext cx="1500706" cy="963167"/>
            </a:xfrm>
            <a:prstGeom prst="rightArrow">
              <a:avLst/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" name="Diagram group"/>
          <p:cNvGrpSpPr/>
          <p:nvPr/>
        </p:nvGrpSpPr>
        <p:grpSpPr>
          <a:xfrm rot="16613831">
            <a:off x="5643019" y="3212662"/>
            <a:ext cx="1500706" cy="963167"/>
            <a:chOff x="169360" y="223971"/>
            <a:chExt cx="1500706" cy="963167"/>
          </a:xfrm>
          <a:scene3d>
            <a:camera prst="isometricOffAxis2Left" zoom="95000"/>
            <a:lightRig rig="flat" dir="t"/>
          </a:scene3d>
        </p:grpSpPr>
        <p:sp>
          <p:nvSpPr>
            <p:cNvPr id="13" name="Right Arrow 12"/>
            <p:cNvSpPr/>
            <p:nvPr/>
          </p:nvSpPr>
          <p:spPr>
            <a:xfrm rot="2456368">
              <a:off x="169360" y="223971"/>
              <a:ext cx="1500706" cy="963167"/>
            </a:xfrm>
            <a:prstGeom prst="rightArrow">
              <a:avLst/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" name="Diagram group"/>
          <p:cNvGrpSpPr/>
          <p:nvPr/>
        </p:nvGrpSpPr>
        <p:grpSpPr>
          <a:xfrm rot="283870">
            <a:off x="9853336" y="2240919"/>
            <a:ext cx="1500706" cy="963167"/>
            <a:chOff x="169360" y="223971"/>
            <a:chExt cx="1500706" cy="963167"/>
          </a:xfrm>
          <a:scene3d>
            <a:camera prst="isometricOffAxis2Left" zoom="95000"/>
            <a:lightRig rig="flat" dir="t"/>
          </a:scene3d>
        </p:grpSpPr>
        <p:sp>
          <p:nvSpPr>
            <p:cNvPr id="15" name="Right Arrow 14"/>
            <p:cNvSpPr/>
            <p:nvPr/>
          </p:nvSpPr>
          <p:spPr>
            <a:xfrm rot="2456368">
              <a:off x="169360" y="223971"/>
              <a:ext cx="1500706" cy="963167"/>
            </a:xfrm>
            <a:prstGeom prst="rightArrow">
              <a:avLst/>
            </a:prstGeom>
            <a:sp3d extrusionH="381000" contourW="38100" prstMaterial="matte">
              <a:contourClr>
                <a:schemeClr val="lt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524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00" y="139375"/>
            <a:ext cx="10396882" cy="11581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Marker Felt"/>
                <a:cs typeface="Marker Felt"/>
              </a:rPr>
              <a:t>Get up, stand up</a:t>
            </a:r>
            <a:br>
              <a:rPr lang="en-US" dirty="0" smtClean="0">
                <a:latin typeface="Marker Felt"/>
                <a:cs typeface="Marker Felt"/>
              </a:rPr>
            </a:br>
            <a:r>
              <a:rPr lang="en-US" sz="2700" dirty="0" smtClean="0">
                <a:latin typeface="Marker Felt"/>
                <a:cs typeface="Marker Felt"/>
              </a:rPr>
              <a:t>radio</a:t>
            </a:r>
            <a:endParaRPr lang="en-US" sz="2700" dirty="0">
              <a:latin typeface="Marker Felt"/>
              <a:cs typeface="Marker Fe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38" y="930399"/>
            <a:ext cx="3317993" cy="99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5-12-02 at 11.22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0" y="2097089"/>
            <a:ext cx="4482244" cy="378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4537" y="945166"/>
            <a:ext cx="1366095" cy="136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ndex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56" y="2569673"/>
            <a:ext cx="2962642" cy="296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65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Marker Felt"/>
                <a:cs typeface="Marker Felt"/>
              </a:rPr>
              <a:t>Share the vibes</a:t>
            </a:r>
            <a:r>
              <a:rPr lang="en-US" dirty="0">
                <a:latin typeface="Marker Felt"/>
                <a:cs typeface="Marker Felt"/>
              </a:rPr>
              <a:t/>
            </a:r>
            <a:br>
              <a:rPr lang="en-US" dirty="0">
                <a:latin typeface="Marker Felt"/>
                <a:cs typeface="Marker Felt"/>
              </a:rPr>
            </a:br>
            <a:r>
              <a:rPr lang="en-US" sz="2700" dirty="0" smtClean="0">
                <a:latin typeface="Marker Felt"/>
                <a:cs typeface="Marker Felt"/>
              </a:rPr>
              <a:t>Social media</a:t>
            </a:r>
            <a:endParaRPr lang="en-US" sz="2700" dirty="0">
              <a:latin typeface="Marker Felt"/>
              <a:cs typeface="Marker Fe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35" y="886094"/>
            <a:ext cx="982120" cy="98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6" y="2274308"/>
            <a:ext cx="1055962" cy="105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2813" y="3677290"/>
            <a:ext cx="1041195" cy="104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9131" t="22183" r="19427" b="27980"/>
          <a:stretch/>
        </p:blipFill>
        <p:spPr>
          <a:xfrm>
            <a:off x="170232" y="4976896"/>
            <a:ext cx="1911914" cy="87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09603" y="1019009"/>
            <a:ext cx="550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Facebook page where users can like monthly posts for ideas of seasonal labels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5602" y="21459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Post videos of beach parties or people enjoying Red Stripe: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Calibri"/>
                <a:cs typeface="Calibri"/>
              </a:rPr>
              <a:t>Sundaze</a:t>
            </a:r>
            <a:endParaRPr lang="en-US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Monday Blue’s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Wednesday Hump Day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Thirsty Thursday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4670" y="40066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10 seconds of how you Reggae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0117" y="51143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Sponsors a sport league such as Jamaican football league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7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9839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Marker Felt"/>
                <a:cs typeface="Marker Felt"/>
              </a:rPr>
              <a:t>Spread the love</a:t>
            </a:r>
            <a:br>
              <a:rPr lang="en-US" dirty="0" smtClean="0">
                <a:latin typeface="Marker Felt"/>
                <a:cs typeface="Marker Felt"/>
              </a:rPr>
            </a:br>
            <a:r>
              <a:rPr lang="en-US" sz="2700" dirty="0" smtClean="0">
                <a:latin typeface="Marker Felt"/>
                <a:cs typeface="Marker Felt"/>
              </a:rPr>
              <a:t>Out of home</a:t>
            </a:r>
            <a:endParaRPr lang="en-US" sz="2700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4555" y="1016002"/>
            <a:ext cx="10964334" cy="12417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Billboards					         Bus Stops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73" y="1860799"/>
            <a:ext cx="4468180" cy="296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ustop 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86" y="1816494"/>
            <a:ext cx="4572662" cy="287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4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88" y="22713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Marker Felt"/>
                <a:cs typeface="Marker Felt"/>
              </a:rPr>
              <a:t>Reggae nights</a:t>
            </a:r>
            <a:br>
              <a:rPr lang="en-US" dirty="0" smtClean="0">
                <a:latin typeface="Marker Felt"/>
                <a:cs typeface="Marker Felt"/>
              </a:rPr>
            </a:br>
            <a:r>
              <a:rPr lang="en-US" sz="2700" dirty="0" smtClean="0">
                <a:latin typeface="Marker Felt"/>
                <a:cs typeface="Marker Felt"/>
              </a:rPr>
              <a:t>promotions</a:t>
            </a:r>
            <a:endParaRPr lang="en-US" sz="2700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7062" y="1078081"/>
            <a:ext cx="5867047" cy="4445239"/>
          </a:xfrm>
        </p:spPr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Red stripe bus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Go to local beaches and have reggae music playing from the bus with a dance floor outside providing a chill and fun Jamaican environment</a:t>
            </a:r>
          </a:p>
          <a:p>
            <a:r>
              <a:rPr lang="en-US" b="1" dirty="0" smtClean="0">
                <a:latin typeface="Calibri"/>
                <a:cs typeface="Calibri"/>
              </a:rPr>
              <a:t>Night time beach parties for adults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Have a local beach party at night hosted by red stripe with reggae music and raffles to win red stripe surfboards</a:t>
            </a:r>
          </a:p>
          <a:p>
            <a:pPr lvl="1"/>
            <a:endParaRPr lang="en-US" dirty="0"/>
          </a:p>
        </p:txBody>
      </p:sp>
      <p:pic>
        <p:nvPicPr>
          <p:cNvPr id="4" name="Picture 3" descr="bus red stri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92" y="1151921"/>
            <a:ext cx="3707989" cy="248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Buss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881" y="3780668"/>
            <a:ext cx="3692959" cy="244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3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163" y="209488"/>
            <a:ext cx="10396882" cy="1151965"/>
          </a:xfrm>
        </p:spPr>
        <p:txBody>
          <a:bodyPr/>
          <a:lstStyle/>
          <a:p>
            <a:pPr algn="ctr"/>
            <a:r>
              <a:rPr lang="en-US" dirty="0" smtClean="0">
                <a:latin typeface="Marker Felt"/>
                <a:cs typeface="Marker Felt"/>
              </a:rPr>
              <a:t>Media breakdown</a:t>
            </a:r>
            <a:endParaRPr lang="en-US" dirty="0">
              <a:latin typeface="Marker Felt"/>
              <a:cs typeface="Marker Fe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6273376"/>
              </p:ext>
            </p:extLst>
          </p:nvPr>
        </p:nvGraphicFramePr>
        <p:xfrm>
          <a:off x="264564" y="691445"/>
          <a:ext cx="11182247" cy="564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8405" y="2262105"/>
            <a:ext cx="754533" cy="75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378" y="3156366"/>
            <a:ext cx="865818" cy="86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901437" y="4118319"/>
            <a:ext cx="874129" cy="87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l="19131" t="22183" r="19427" b="27980"/>
          <a:stretch/>
        </p:blipFill>
        <p:spPr>
          <a:xfrm>
            <a:off x="1406505" y="5100384"/>
            <a:ext cx="1698621" cy="77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l="19131" t="22183" r="19427" b="27980"/>
          <a:stretch/>
        </p:blipFill>
        <p:spPr>
          <a:xfrm>
            <a:off x="5001146" y="5651228"/>
            <a:ext cx="1418946" cy="64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215" y="2273377"/>
            <a:ext cx="690338" cy="69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0736" y="3132355"/>
            <a:ext cx="766341" cy="766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87344" y="4076666"/>
            <a:ext cx="704087" cy="70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1680" y="4886600"/>
            <a:ext cx="741011" cy="74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3732" y="2349774"/>
            <a:ext cx="1017506" cy="101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l="1451" t="5477" r="4840" b="445"/>
          <a:stretch/>
        </p:blipFill>
        <p:spPr>
          <a:xfrm>
            <a:off x="8746488" y="4886600"/>
            <a:ext cx="1024750" cy="1018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732151" y="3593984"/>
            <a:ext cx="1003810" cy="100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559" y="-384875"/>
            <a:ext cx="10396882" cy="14240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Marker Felt"/>
                <a:cs typeface="Marker Felt"/>
              </a:rPr>
              <a:t/>
            </a:r>
            <a:br>
              <a:rPr lang="en-US" dirty="0" smtClean="0">
                <a:latin typeface="Marker Felt"/>
                <a:cs typeface="Marker Felt"/>
              </a:rPr>
            </a:br>
            <a:r>
              <a:rPr lang="en-US" dirty="0" smtClean="0">
                <a:latin typeface="Marker Felt"/>
                <a:cs typeface="Marker Felt"/>
              </a:rPr>
              <a:t>don</a:t>
            </a:r>
            <a:r>
              <a:rPr lang="uk-UA" dirty="0" smtClean="0">
                <a:latin typeface="Marker Felt"/>
                <a:cs typeface="Marker Felt"/>
              </a:rPr>
              <a:t>’</a:t>
            </a:r>
            <a:r>
              <a:rPr lang="en-US" dirty="0" smtClean="0">
                <a:latin typeface="Marker Felt"/>
                <a:cs typeface="Marker Felt"/>
              </a:rPr>
              <a:t>t worry man</a:t>
            </a:r>
            <a:br>
              <a:rPr lang="en-US" dirty="0" smtClean="0">
                <a:latin typeface="Marker Felt"/>
                <a:cs typeface="Marker Felt"/>
              </a:rPr>
            </a:br>
            <a:r>
              <a:rPr lang="en-US" sz="2700" dirty="0" smtClean="0">
                <a:latin typeface="Marker Felt"/>
                <a:cs typeface="Marker Felt"/>
              </a:rPr>
              <a:t>budget</a:t>
            </a:r>
            <a:endParaRPr lang="en-US" sz="2700" dirty="0">
              <a:latin typeface="Marker Felt"/>
              <a:cs typeface="Marker Fe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5899908"/>
              </p:ext>
            </p:extLst>
          </p:nvPr>
        </p:nvGraphicFramePr>
        <p:xfrm>
          <a:off x="0" y="1109660"/>
          <a:ext cx="11739010" cy="467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211594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38924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Marker Felt"/>
                <a:cs typeface="Marker Felt"/>
              </a:rPr>
              <a:t>Oh what a night</a:t>
            </a:r>
            <a:br>
              <a:rPr lang="en-US" dirty="0" smtClean="0">
                <a:latin typeface="Marker Felt"/>
                <a:cs typeface="Marker Felt"/>
              </a:rPr>
            </a:br>
            <a:r>
              <a:rPr lang="en-US" sz="2700" dirty="0" smtClean="0">
                <a:latin typeface="Marker Felt"/>
                <a:cs typeface="Marker Felt"/>
              </a:rPr>
              <a:t>Measuring success</a:t>
            </a:r>
            <a:endParaRPr lang="en-US" sz="2700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59063"/>
            <a:ext cx="10394707" cy="3311189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Research</a:t>
            </a:r>
          </a:p>
          <a:p>
            <a:r>
              <a:rPr lang="en-US" dirty="0" smtClean="0">
                <a:latin typeface="Calibri"/>
                <a:cs typeface="Calibri"/>
              </a:rPr>
              <a:t>Qualitative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Focus groups and interviews </a:t>
            </a:r>
          </a:p>
          <a:p>
            <a:r>
              <a:rPr lang="en-US" dirty="0" smtClean="0">
                <a:latin typeface="Calibri"/>
                <a:cs typeface="Calibri"/>
              </a:rPr>
              <a:t>quantitative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 smtClean="0">
                <a:latin typeface="Calibri"/>
                <a:cs typeface="Calibri"/>
              </a:rPr>
              <a:t>Surveys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 descr="magazine rs(1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r="-123"/>
          <a:stretch/>
        </p:blipFill>
        <p:spPr>
          <a:xfrm rot="363778">
            <a:off x="5983111" y="1665111"/>
            <a:ext cx="4771900" cy="341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656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rker Felt"/>
                <a:cs typeface="Marker Felt"/>
              </a:rPr>
              <a:t>The last sip</a:t>
            </a:r>
            <a:br>
              <a:rPr lang="en-US" dirty="0" smtClean="0">
                <a:latin typeface="Marker Felt"/>
                <a:cs typeface="Marker Felt"/>
              </a:rPr>
            </a:br>
            <a:r>
              <a:rPr lang="en-US" sz="2200" dirty="0" smtClean="0">
                <a:latin typeface="Marker Felt"/>
                <a:cs typeface="Marker Felt"/>
              </a:rPr>
              <a:t>conclusion</a:t>
            </a:r>
            <a:endParaRPr lang="en-US" sz="2200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5807" y="1376010"/>
            <a:ext cx="6837118" cy="318737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Jamaican vibes will surround consumers with an array </a:t>
            </a:r>
            <a:r>
              <a:rPr lang="en-US" dirty="0" smtClean="0">
                <a:latin typeface="Calibri"/>
                <a:cs typeface="Calibri"/>
              </a:rPr>
              <a:t>advertisements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Attracting the target market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good </a:t>
            </a:r>
            <a:r>
              <a:rPr lang="en-US" dirty="0">
                <a:latin typeface="Calibri"/>
                <a:cs typeface="Calibri"/>
              </a:rPr>
              <a:t>vibes will bring awareness to consumers </a:t>
            </a:r>
            <a:r>
              <a:rPr lang="en-US" dirty="0" smtClean="0">
                <a:latin typeface="Calibri"/>
                <a:cs typeface="Calibri"/>
              </a:rPr>
              <a:t>about red stripe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15">
            <a:off x="8145544" y="1935149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17" y="0"/>
            <a:ext cx="10396538" cy="851075"/>
          </a:xfrm>
        </p:spPr>
        <p:txBody>
          <a:bodyPr/>
          <a:lstStyle/>
          <a:p>
            <a:pPr algn="ctr"/>
            <a:r>
              <a:rPr lang="en-US" dirty="0">
                <a:latin typeface="Marker Felt"/>
                <a:cs typeface="Marker Felt"/>
              </a:rPr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8438" y="746125"/>
            <a:ext cx="4522750" cy="484346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Table of contents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Executive summary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Research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target audience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Competitive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ONLINE TV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Radio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Social media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Out of home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Promotions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Media breakdown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Budget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Measuring success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Conclusion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1363" y="3168876"/>
            <a:ext cx="3087014" cy="136475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6" name="Picture 5" descr="lRedStripBott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566" y="2264985"/>
            <a:ext cx="1403133" cy="338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1442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RedStripBot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653" y="2247345"/>
            <a:ext cx="1403133" cy="338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35542" y="2771104"/>
            <a:ext cx="5463150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  <a:hlinkClick r:id="rId3"/>
              </a:rPr>
              <a:t>https://vimeo.com/</a:t>
            </a:r>
            <a:r>
              <a:rPr lang="en-US" sz="3200" dirty="0" smtClean="0">
                <a:latin typeface="Calibri"/>
                <a:cs typeface="Calibri"/>
                <a:hlinkClick r:id="rId3"/>
              </a:rPr>
              <a:t>148327214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00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bill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31" y="549883"/>
            <a:ext cx="7723138" cy="5516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495630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75" y="0"/>
            <a:ext cx="11025474" cy="4714725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 grab a red stripe man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09" t="6910" r="3921" b="7361"/>
          <a:stretch/>
        </p:blipFill>
        <p:spPr>
          <a:xfrm>
            <a:off x="5230617" y="2116815"/>
            <a:ext cx="1479092" cy="154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876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35" y="13937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Marker Felt"/>
                <a:cs typeface="Marker Felt"/>
              </a:rPr>
              <a:t>Pop di cap</a:t>
            </a:r>
            <a:br>
              <a:rPr lang="en-US" dirty="0" smtClean="0">
                <a:latin typeface="Marker Felt"/>
                <a:cs typeface="Marker Felt"/>
              </a:rPr>
            </a:br>
            <a:r>
              <a:rPr lang="en-US" sz="2000" dirty="0" smtClean="0">
                <a:latin typeface="Marker Felt"/>
                <a:cs typeface="Marker Felt"/>
              </a:rPr>
              <a:t>executive summary</a:t>
            </a:r>
            <a:endParaRPr lang="en-US" sz="2000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5806" y="2466296"/>
            <a:ext cx="8874964" cy="385345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/>
                <a:cs typeface="Calibri"/>
              </a:rPr>
              <a:t>Opportunity</a:t>
            </a:r>
            <a:r>
              <a:rPr lang="en-US" dirty="0" smtClean="0">
                <a:latin typeface="Calibri"/>
                <a:cs typeface="Calibri"/>
              </a:rPr>
              <a:t>: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Red stripe has the opportunity to gain popularity worldwide and become the official drink for a good </a:t>
            </a:r>
            <a:r>
              <a:rPr lang="en-US" dirty="0" smtClean="0">
                <a:latin typeface="Calibri"/>
                <a:cs typeface="Calibri"/>
              </a:rPr>
              <a:t>time</a:t>
            </a:r>
          </a:p>
          <a:p>
            <a:r>
              <a:rPr lang="en-US" dirty="0" err="1" smtClean="0">
                <a:latin typeface="Calibri"/>
                <a:cs typeface="Calibri"/>
              </a:rPr>
              <a:t>tARGET</a:t>
            </a:r>
            <a:r>
              <a:rPr lang="en-US" dirty="0" smtClean="0">
                <a:latin typeface="Calibri"/>
                <a:cs typeface="Calibri"/>
              </a:rPr>
              <a:t> MARKET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SINGLE WORKING CLASS MEN AND WOMEN THAT EARN APPROXIMATELY $50,000+ A YEAR</a:t>
            </a:r>
          </a:p>
          <a:p>
            <a:r>
              <a:rPr lang="en-US" dirty="0" smtClean="0">
                <a:latin typeface="Calibri"/>
                <a:cs typeface="Calibri"/>
              </a:rPr>
              <a:t>LIFESTLYE: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Positive energy </a:t>
            </a: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dirty="0">
                <a:latin typeface="Calibri"/>
                <a:cs typeface="Calibri"/>
              </a:rPr>
              <a:t>	</a:t>
            </a:r>
            <a:endParaRPr lang="en-US" dirty="0" smtClean="0">
              <a:latin typeface="Calibri"/>
              <a:cs typeface="Calibri"/>
            </a:endParaRPr>
          </a:p>
          <a:p>
            <a:pPr marL="457200" lvl="1" indent="0">
              <a:buNone/>
            </a:pPr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 smtClean="0">
              <a:latin typeface="Calibri"/>
            </a:endParaRPr>
          </a:p>
          <a:p>
            <a:endParaRPr lang="en-US" dirty="0">
              <a:latin typeface="Calibri"/>
            </a:endParaRPr>
          </a:p>
        </p:txBody>
      </p:sp>
      <p:pic>
        <p:nvPicPr>
          <p:cNvPr id="5" name="Picture 4" descr="lRedStripBott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653" y="2247345"/>
            <a:ext cx="1403133" cy="338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8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41" y="0"/>
            <a:ext cx="10396882" cy="1151965"/>
          </a:xfrm>
        </p:spPr>
        <p:txBody>
          <a:bodyPr/>
          <a:lstStyle/>
          <a:p>
            <a:pPr algn="ctr"/>
            <a:r>
              <a:rPr lang="en-US" dirty="0">
                <a:latin typeface="Marker Felt"/>
                <a:cs typeface="Marker Felt"/>
              </a:rPr>
              <a:t>Research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2498" y="1216620"/>
            <a:ext cx="10394707" cy="3311189"/>
          </a:xfrm>
        </p:spPr>
        <p:txBody>
          <a:bodyPr/>
          <a:lstStyle/>
          <a:p>
            <a:r>
              <a:rPr lang="en-US" dirty="0">
                <a:latin typeface="Calibri"/>
              </a:rPr>
              <a:t>gain knowledge and insights into red stripes competition, brand perception, and communication:</a:t>
            </a:r>
          </a:p>
          <a:p>
            <a:pPr lvl="1"/>
            <a:r>
              <a:rPr lang="en-US" dirty="0">
                <a:latin typeface="Calibri"/>
              </a:rPr>
              <a:t>Top competitors</a:t>
            </a:r>
          </a:p>
          <a:p>
            <a:pPr lvl="1"/>
            <a:r>
              <a:rPr lang="en-US" dirty="0">
                <a:latin typeface="Calibri"/>
              </a:rPr>
              <a:t>Success or failure of other campaigns</a:t>
            </a:r>
          </a:p>
          <a:p>
            <a:pPr lvl="1"/>
            <a:r>
              <a:rPr lang="en-US" dirty="0">
                <a:latin typeface="Calibri"/>
              </a:rPr>
              <a:t>Consumer buying behavior </a:t>
            </a:r>
          </a:p>
          <a:p>
            <a:pPr lvl="1"/>
            <a:r>
              <a:rPr lang="en-US" dirty="0">
                <a:latin typeface="Calibri"/>
              </a:rPr>
              <a:t>Consumer knowledge of red stripe</a:t>
            </a:r>
          </a:p>
        </p:txBody>
      </p:sp>
      <p:pic>
        <p:nvPicPr>
          <p:cNvPr id="4" name="Picture 3" descr="lRedStripBott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754" y="2212063"/>
            <a:ext cx="1403133" cy="338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40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75" y="668160"/>
            <a:ext cx="10396538" cy="9769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Marker Felt"/>
                <a:cs typeface="Marker Felt"/>
              </a:rPr>
              <a:t>Research findings &amp; </a:t>
            </a:r>
            <a:br>
              <a:rPr lang="en-US" dirty="0">
                <a:latin typeface="Marker Felt"/>
                <a:cs typeface="Marker Felt"/>
              </a:rPr>
            </a:br>
            <a:r>
              <a:rPr lang="en-US" dirty="0">
                <a:latin typeface="Marker Felt"/>
                <a:cs typeface="Marker Felt"/>
              </a:rPr>
              <a:t>implications</a:t>
            </a:r>
            <a:br>
              <a:rPr lang="en-US" dirty="0">
                <a:latin typeface="Marker Felt"/>
                <a:cs typeface="Marker Felt"/>
              </a:rPr>
            </a:b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071" y="969572"/>
            <a:ext cx="11112067" cy="412677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>
                <a:latin typeface="Calibri"/>
              </a:rPr>
              <a:t>Top competitors:</a:t>
            </a:r>
          </a:p>
          <a:p>
            <a:pPr lvl="1"/>
            <a:r>
              <a:rPr lang="en-US" dirty="0">
                <a:latin typeface="Calibri"/>
              </a:rPr>
              <a:t>Heineken, </a:t>
            </a:r>
            <a:r>
              <a:rPr lang="en-US" dirty="0" err="1">
                <a:latin typeface="Calibri"/>
              </a:rPr>
              <a:t>corona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Strong communication with consumers</a:t>
            </a:r>
          </a:p>
          <a:p>
            <a:r>
              <a:rPr lang="en-US" dirty="0">
                <a:latin typeface="Calibri"/>
              </a:rPr>
              <a:t>Online television: hulu</a:t>
            </a:r>
          </a:p>
          <a:p>
            <a:r>
              <a:rPr lang="en-US" dirty="0">
                <a:latin typeface="Calibri"/>
              </a:rPr>
              <a:t>Social media</a:t>
            </a:r>
          </a:p>
          <a:p>
            <a:r>
              <a:rPr lang="en-US" dirty="0">
                <a:latin typeface="Calibri"/>
              </a:rPr>
              <a:t>Apply the strengths to the campaign</a:t>
            </a:r>
          </a:p>
          <a:p>
            <a:r>
              <a:rPr lang="en-US" dirty="0">
                <a:latin typeface="Calibri"/>
              </a:rPr>
              <a:t>Build brand awareness</a:t>
            </a:r>
          </a:p>
          <a:p>
            <a:r>
              <a:rPr lang="en-US" dirty="0">
                <a:latin typeface="Calibri"/>
              </a:rPr>
              <a:t>Effective and engaging advertising and promotion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711" y="1533525"/>
            <a:ext cx="5889714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"/>
            </a:endParaRPr>
          </a:p>
        </p:txBody>
      </p:sp>
      <p:pic>
        <p:nvPicPr>
          <p:cNvPr id="5" name="Picture 4" descr="lRedStripBott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653" y="2247345"/>
            <a:ext cx="1403133" cy="338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2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76" y="156565"/>
            <a:ext cx="10396882" cy="1151965"/>
          </a:xfrm>
        </p:spPr>
        <p:txBody>
          <a:bodyPr/>
          <a:lstStyle/>
          <a:p>
            <a:pPr algn="ctr"/>
            <a:r>
              <a:rPr lang="en-US" dirty="0">
                <a:latin typeface="Marker Felt"/>
                <a:cs typeface="Marker Felt"/>
              </a:rPr>
              <a:t>Target audience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82042" y="1040828"/>
            <a:ext cx="10339727" cy="174050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Men and women between the ages of 25-44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5" descr="lRedStripBott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653" y="2247345"/>
            <a:ext cx="1403133" cy="338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89" y="2568223"/>
            <a:ext cx="3263484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110" y="2610553"/>
            <a:ext cx="3292593" cy="211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4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3" y="19692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Marker Felt"/>
                <a:cs typeface="Marker Felt"/>
              </a:rPr>
              <a:t>competition is brewing</a:t>
            </a:r>
            <a:r>
              <a:rPr lang="en-US" dirty="0" smtClean="0">
                <a:latin typeface="Marker Felt"/>
                <a:cs typeface="Marker Felt"/>
              </a:rPr>
              <a:t/>
            </a:r>
            <a:br>
              <a:rPr lang="en-US" dirty="0" smtClean="0">
                <a:latin typeface="Marker Felt"/>
                <a:cs typeface="Marker Felt"/>
              </a:rPr>
            </a:br>
            <a:r>
              <a:rPr lang="en-US" sz="2400" dirty="0" smtClean="0">
                <a:latin typeface="Marker Felt"/>
                <a:cs typeface="Marker Felt"/>
              </a:rPr>
              <a:t>competitive analysis</a:t>
            </a:r>
            <a:endParaRPr lang="en-US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063750"/>
            <a:ext cx="10394950" cy="3311525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>
                <a:latin typeface="Impact" charset="0"/>
              </a:rPr>
              <a:t>  </a:t>
            </a:r>
            <a:endParaRPr lang="en-US" sz="2400" i="1" dirty="0">
              <a:latin typeface="Calibri"/>
              <a:cs typeface="Calibri"/>
            </a:endParaRPr>
          </a:p>
        </p:txBody>
      </p:sp>
      <p:pic>
        <p:nvPicPr>
          <p:cNvPr id="4" name="Picture 3" descr="image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77" y="3676936"/>
            <a:ext cx="1508990" cy="173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orona-Corona-Extra-Bottle-Label-Beach-Blank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7752"/>
            <a:ext cx="1825669" cy="182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57775" y="1499499"/>
            <a:ext cx="527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Calibri"/>
                <a:cs typeface="Calibri"/>
              </a:rPr>
              <a:t>Strengths</a:t>
            </a:r>
            <a:r>
              <a:rPr lang="en-US" sz="2400" dirty="0" smtClean="0">
                <a:latin typeface="Calibri"/>
                <a:cs typeface="Calibri"/>
              </a:rPr>
              <a:t>- global availability, advertising and market leadership</a:t>
            </a:r>
          </a:p>
          <a:p>
            <a:pPr algn="just"/>
            <a:r>
              <a:rPr lang="en-US" sz="2400" i="1" dirty="0" smtClean="0">
                <a:latin typeface="Calibri"/>
                <a:cs typeface="Calibri"/>
              </a:rPr>
              <a:t>Weaknesses</a:t>
            </a:r>
            <a:r>
              <a:rPr lang="en-US" sz="2400" dirty="0" smtClean="0">
                <a:latin typeface="Calibri"/>
                <a:cs typeface="Calibri"/>
              </a:rPr>
              <a:t>- increased distribution costs because of limited brewing locations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3599" y="3704642"/>
            <a:ext cx="5026721" cy="160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Calibri"/>
                <a:cs typeface="Calibri"/>
              </a:rPr>
              <a:t>Strengths</a:t>
            </a:r>
            <a:r>
              <a:rPr lang="en-US" sz="2400" dirty="0" smtClean="0">
                <a:latin typeface="Calibri"/>
                <a:cs typeface="Calibri"/>
              </a:rPr>
              <a:t>- good advertising and brand recognition</a:t>
            </a:r>
          </a:p>
          <a:p>
            <a:r>
              <a:rPr lang="en-US" sz="2400" i="1" dirty="0" smtClean="0">
                <a:latin typeface="Calibri"/>
                <a:cs typeface="Calibri"/>
              </a:rPr>
              <a:t>Weaknesse</a:t>
            </a:r>
            <a:r>
              <a:rPr lang="en-US" sz="2400" dirty="0" smtClean="0">
                <a:latin typeface="Calibri"/>
                <a:cs typeface="Calibri"/>
              </a:rPr>
              <a:t>s- man brand image so harder to target women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7" descr="lRedStripBott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1653" y="2247345"/>
            <a:ext cx="1403133" cy="338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439" y="191847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Marker Felt"/>
                <a:cs typeface="Marker Felt"/>
              </a:rPr>
              <a:t>The first sip</a:t>
            </a:r>
            <a:br>
              <a:rPr lang="en-US" dirty="0" smtClean="0">
                <a:latin typeface="Marker Felt"/>
                <a:cs typeface="Marker Felt"/>
              </a:rPr>
            </a:br>
            <a:r>
              <a:rPr lang="en-US" sz="2400" dirty="0" smtClean="0">
                <a:latin typeface="Marker Felt"/>
                <a:cs typeface="Marker Felt"/>
              </a:rPr>
              <a:t>marketing strategy</a:t>
            </a:r>
            <a:endParaRPr lang="en-US" sz="2400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8738" y="1040209"/>
            <a:ext cx="10496447" cy="434034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Objective: 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To make red stripe a more well-known and purchased brand nation wide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Tactics: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Online TV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Radio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Social Media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Out of Home</a:t>
            </a:r>
          </a:p>
          <a:p>
            <a:r>
              <a:rPr lang="en-US" dirty="0" smtClean="0">
                <a:latin typeface="Calibri"/>
                <a:cs typeface="Calibri"/>
              </a:rPr>
              <a:t>Key insight: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The consumer will appreciate life, and experience good times and happy sensations when enjoying this beer</a:t>
            </a:r>
          </a:p>
        </p:txBody>
      </p:sp>
      <p:pic>
        <p:nvPicPr>
          <p:cNvPr id="4" name="Picture 3" descr="lRedStripBot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653" y="2247345"/>
            <a:ext cx="1403133" cy="338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4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00" y="191987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Marker Felt"/>
                <a:cs typeface="Marker Felt"/>
              </a:rPr>
              <a:t>Time to reggae</a:t>
            </a:r>
            <a:r>
              <a:rPr lang="en-US" dirty="0">
                <a:latin typeface="Marker Felt"/>
                <a:cs typeface="Marker Felt"/>
              </a:rPr>
              <a:t/>
            </a:r>
            <a:br>
              <a:rPr lang="en-US" dirty="0">
                <a:latin typeface="Marker Felt"/>
                <a:cs typeface="Marker Felt"/>
              </a:rPr>
            </a:br>
            <a:r>
              <a:rPr lang="en-US" sz="2700" dirty="0" smtClean="0">
                <a:latin typeface="Marker Felt"/>
                <a:cs typeface="Marker Felt"/>
              </a:rPr>
              <a:t>creative strategy</a:t>
            </a:r>
            <a:endParaRPr lang="en-US" sz="2700" dirty="0"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5340" y="1313801"/>
            <a:ext cx="9850549" cy="4231866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Creative objective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Improve brand awareness and interest</a:t>
            </a:r>
          </a:p>
          <a:p>
            <a:r>
              <a:rPr lang="en-US" dirty="0" smtClean="0">
                <a:latin typeface="Calibri"/>
                <a:cs typeface="Calibri"/>
              </a:rPr>
              <a:t>Target audience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Between the ages of 25-44 of both male and female</a:t>
            </a:r>
          </a:p>
          <a:p>
            <a:r>
              <a:rPr lang="en-US" dirty="0" smtClean="0">
                <a:latin typeface="Calibri"/>
                <a:cs typeface="Calibri"/>
              </a:rPr>
              <a:t>Desired action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Red stripe will become more of a household brand instead of being such a local beer in Jamaica. Consumers will choose this beer over Heineken and corona</a:t>
            </a:r>
          </a:p>
        </p:txBody>
      </p:sp>
      <p:pic>
        <p:nvPicPr>
          <p:cNvPr id="4" name="Picture 3" descr="lRedStripBot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116" y="2297395"/>
            <a:ext cx="1403133" cy="338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9757">
            <a:off x="7197881" y="1270068"/>
            <a:ext cx="2004225" cy="234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3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1623</TotalTime>
  <Words>533</Words>
  <Application>Microsoft Macintosh PowerPoint</Application>
  <PresentationFormat>Custom</PresentationFormat>
  <Paragraphs>124</Paragraphs>
  <Slides>22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Main Event</vt:lpstr>
      <vt:lpstr>Red Stripe</vt:lpstr>
      <vt:lpstr>Table of contents</vt:lpstr>
      <vt:lpstr>Pop di cap executive summary</vt:lpstr>
      <vt:lpstr>Research objective</vt:lpstr>
      <vt:lpstr>Research findings &amp;  implications </vt:lpstr>
      <vt:lpstr>Target audience</vt:lpstr>
      <vt:lpstr>competition is brewing competitive analysis</vt:lpstr>
      <vt:lpstr>The first sip marketing strategy</vt:lpstr>
      <vt:lpstr>Time to reggae creative strategy</vt:lpstr>
      <vt:lpstr>PowerPoint Presentation</vt:lpstr>
      <vt:lpstr>Only the good vibes Online tv</vt:lpstr>
      <vt:lpstr>Get up, stand up radio</vt:lpstr>
      <vt:lpstr>Share the vibes Social media</vt:lpstr>
      <vt:lpstr>Spread the love Out of home</vt:lpstr>
      <vt:lpstr>Reggae nights promotions</vt:lpstr>
      <vt:lpstr>Media breakdown</vt:lpstr>
      <vt:lpstr> don’t worry man budget</vt:lpstr>
      <vt:lpstr>Oh what a night Measuring success</vt:lpstr>
      <vt:lpstr>The last sip conclusion</vt:lpstr>
      <vt:lpstr>PowerPoint Presentation</vt:lpstr>
      <vt:lpstr>PowerPoint Presentation</vt:lpstr>
      <vt:lpstr>Thank you!   Go grab a red stripe man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Brianna  Perriello</cp:lastModifiedBy>
  <cp:revision>43</cp:revision>
  <dcterms:created xsi:type="dcterms:W3CDTF">2014-09-12T02:11:01Z</dcterms:created>
  <dcterms:modified xsi:type="dcterms:W3CDTF">2015-12-09T16:20:12Z</dcterms:modified>
</cp:coreProperties>
</file>