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58" r:id="rId5"/>
    <p:sldId id="259" r:id="rId6"/>
    <p:sldId id="260" r:id="rId7"/>
    <p:sldId id="269" r:id="rId8"/>
    <p:sldId id="261" r:id="rId9"/>
    <p:sldId id="262" r:id="rId10"/>
    <p:sldId id="263" r:id="rId11"/>
    <p:sldId id="264" r:id="rId12"/>
    <p:sldId id="265" r:id="rId13"/>
    <p:sldId id="266" r:id="rId14"/>
    <p:sldId id="270" r:id="rId15"/>
    <p:sldId id="267" r:id="rId16"/>
    <p:sldId id="271" r:id="rId17"/>
    <p:sldId id="274"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3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14EEC-CEFE-4EAC-ABC6-E588281F28C4}"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14EEC-CEFE-4EAC-ABC6-E588281F28C4}"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14EEC-CEFE-4EAC-ABC6-E588281F28C4}"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14EEC-CEFE-4EAC-ABC6-E588281F28C4}"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14EEC-CEFE-4EAC-ABC6-E588281F28C4}"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14EEC-CEFE-4EAC-ABC6-E588281F28C4}"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14EEC-CEFE-4EAC-ABC6-E588281F28C4}" type="datetimeFigureOut">
              <a:rPr lang="en-US" smtClean="0"/>
              <a:pPr/>
              <a:t>10/8/2013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14EEC-CEFE-4EAC-ABC6-E588281F28C4}" type="datetimeFigureOut">
              <a:rPr lang="en-US" smtClean="0"/>
              <a:pPr/>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14EEC-CEFE-4EAC-ABC6-E588281F28C4}" type="datetimeFigureOut">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14EEC-CEFE-4EAC-ABC6-E588281F28C4}"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14EEC-CEFE-4EAC-ABC6-E588281F28C4}"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6FB2-BEB6-4CE8-85BB-F175726C19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14EEC-CEFE-4EAC-ABC6-E588281F28C4}" type="datetimeFigureOut">
              <a:rPr lang="en-US" smtClean="0"/>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6FB2-BEB6-4CE8-85BB-F175726C1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ce.edu/ctlt/eportfolio" TargetMode="External"/><Relationship Id="rId7" Type="http://schemas.openxmlformats.org/officeDocument/2006/relationships/hyperlink" Target="http://www2.hawaii.edu/~kirkpatr/kite/kiteloa/definitioneport.html" TargetMode="External"/><Relationship Id="rId2" Type="http://schemas.openxmlformats.org/officeDocument/2006/relationships/hyperlink" Target="http://www.eportfolio.pace.edu/" TargetMode="External"/><Relationship Id="rId1" Type="http://schemas.openxmlformats.org/officeDocument/2006/relationships/slideLayout" Target="../slideLayouts/slideLayout2.xml"/><Relationship Id="rId6" Type="http://schemas.openxmlformats.org/officeDocument/2006/relationships/hyperlink" Target="http://www.ibritt.com/resources/stu_eportfolios.htm" TargetMode="External"/><Relationship Id="rId5" Type="http://schemas.openxmlformats.org/officeDocument/2006/relationships/hyperlink" Target="http://net.educause.edu/ir/library/pdf/ELI3001.pdf" TargetMode="External"/><Relationship Id="rId4" Type="http://schemas.openxmlformats.org/officeDocument/2006/relationships/hyperlink" Target="http://eportfolio.blogs.pac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the </a:t>
            </a:r>
            <a:r>
              <a:rPr lang="en-US" dirty="0" err="1" smtClean="0"/>
              <a:t>ePortfolio</a:t>
            </a:r>
            <a:r>
              <a:rPr lang="en-US" dirty="0" smtClean="0"/>
              <a:t> Teaching Circle</a:t>
            </a:r>
            <a:endParaRPr lang="en-US" dirty="0"/>
          </a:p>
        </p:txBody>
      </p:sp>
      <p:sp>
        <p:nvSpPr>
          <p:cNvPr id="3" name="Subtitle 2"/>
          <p:cNvSpPr>
            <a:spLocks noGrp="1"/>
          </p:cNvSpPr>
          <p:nvPr>
            <p:ph type="subTitle" idx="1"/>
          </p:nvPr>
        </p:nvSpPr>
        <p:spPr/>
        <p:txBody>
          <a:bodyPr/>
          <a:lstStyle/>
          <a:p>
            <a:r>
              <a:rPr lang="en-US" dirty="0" smtClean="0"/>
              <a:t>Dr.  Michelle Pulaski Behling</a:t>
            </a:r>
            <a:br>
              <a:rPr lang="en-US" dirty="0" smtClean="0"/>
            </a:br>
            <a:r>
              <a:rPr lang="en-US" dirty="0" smtClean="0"/>
              <a:t>Media, Communications and Visual Arts</a:t>
            </a:r>
            <a:endParaRPr lang="en-US" dirty="0"/>
          </a:p>
        </p:txBody>
      </p:sp>
    </p:spTree>
    <p:extLst>
      <p:ext uri="{BB962C8B-B14F-4D97-AF65-F5344CB8AC3E}">
        <p14:creationId xmlns:p14="http://schemas.microsoft.com/office/powerpoint/2010/main" val="91794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 a Description for Each “Artifact” Included in </a:t>
            </a:r>
            <a:r>
              <a:rPr lang="en-US" dirty="0" err="1" smtClean="0"/>
              <a:t>eportfolio</a:t>
            </a:r>
            <a:endParaRPr lang="en-US" dirty="0"/>
          </a:p>
        </p:txBody>
      </p:sp>
      <p:sp>
        <p:nvSpPr>
          <p:cNvPr id="3" name="Content Placeholder 2"/>
          <p:cNvSpPr>
            <a:spLocks noGrp="1"/>
          </p:cNvSpPr>
          <p:nvPr>
            <p:ph idx="1"/>
          </p:nvPr>
        </p:nvSpPr>
        <p:spPr/>
        <p:txBody>
          <a:bodyPr/>
          <a:lstStyle/>
          <a:p>
            <a:r>
              <a:rPr lang="en-US" dirty="0" smtClean="0"/>
              <a:t>Provide a context: What project? What problem, concept, issue was addressed? What class? </a:t>
            </a:r>
          </a:p>
          <a:p>
            <a:endParaRPr lang="en-US" b="1" dirty="0" smtClean="0"/>
          </a:p>
          <a:p>
            <a:r>
              <a:rPr lang="en-US" dirty="0" smtClean="0"/>
              <a:t>Describe the artifact</a:t>
            </a:r>
            <a:r>
              <a:rPr lang="en-US" b="1" dirty="0" smtClean="0"/>
              <a:t> </a:t>
            </a:r>
          </a:p>
          <a:p>
            <a:endParaRPr lang="en-US" b="1" dirty="0" smtClean="0"/>
          </a:p>
          <a:p>
            <a:r>
              <a:rPr lang="en-US" dirty="0" smtClean="0"/>
              <a:t>Discuss outcomes</a:t>
            </a:r>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Materials from Others</a:t>
            </a:r>
            <a:endParaRPr lang="en-US" dirty="0"/>
          </a:p>
        </p:txBody>
      </p:sp>
      <p:sp>
        <p:nvSpPr>
          <p:cNvPr id="3" name="Content Placeholder 2"/>
          <p:cNvSpPr>
            <a:spLocks noGrp="1"/>
          </p:cNvSpPr>
          <p:nvPr>
            <p:ph idx="1"/>
          </p:nvPr>
        </p:nvSpPr>
        <p:spPr/>
        <p:txBody>
          <a:bodyPr/>
          <a:lstStyle/>
          <a:p>
            <a:r>
              <a:rPr lang="en-US" dirty="0" smtClean="0"/>
              <a:t>Reviews of your work</a:t>
            </a:r>
          </a:p>
          <a:p>
            <a:r>
              <a:rPr lang="en-US" dirty="0" smtClean="0"/>
              <a:t>Letters from colleagues, professors</a:t>
            </a:r>
          </a:p>
          <a:p>
            <a:r>
              <a:rPr lang="en-US" dirty="0" smtClean="0"/>
              <a:t>Ask former clients to write testimonials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Your </a:t>
            </a:r>
            <a:r>
              <a:rPr lang="en-US" dirty="0" err="1" smtClean="0"/>
              <a:t>eportfolio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my portfolio represent the depth and breadth of my experiences?</a:t>
            </a:r>
          </a:p>
          <a:p>
            <a:pPr>
              <a:buFontTx/>
              <a:buNone/>
            </a:pPr>
            <a:endParaRPr lang="en-US" sz="1100" dirty="0" smtClean="0"/>
          </a:p>
          <a:p>
            <a:pPr>
              <a:spcBef>
                <a:spcPct val="25000"/>
              </a:spcBef>
            </a:pPr>
            <a:r>
              <a:rPr lang="en-US" dirty="0" smtClean="0"/>
              <a:t>Does my portfolio show that my experiences reflect current knowledge of my field?</a:t>
            </a:r>
          </a:p>
          <a:p>
            <a:pPr>
              <a:spcBef>
                <a:spcPct val="25000"/>
              </a:spcBef>
              <a:buFontTx/>
              <a:buNone/>
            </a:pPr>
            <a:endParaRPr lang="en-US" sz="1100" dirty="0" smtClean="0"/>
          </a:p>
          <a:p>
            <a:pPr>
              <a:spcBef>
                <a:spcPct val="25000"/>
              </a:spcBef>
            </a:pPr>
            <a:r>
              <a:rPr lang="en-US" dirty="0" smtClean="0"/>
              <a:t>Have I provided descriptions for each “artifact” that I’ve included?</a:t>
            </a:r>
          </a:p>
          <a:p>
            <a:pPr>
              <a:spcBef>
                <a:spcPct val="25000"/>
              </a:spcBef>
              <a:buFontTx/>
              <a:buNone/>
            </a:pPr>
            <a:endParaRPr lang="en-US" sz="1100" dirty="0" smtClean="0"/>
          </a:p>
          <a:p>
            <a:pPr>
              <a:spcBef>
                <a:spcPct val="25000"/>
              </a:spcBef>
            </a:pPr>
            <a:r>
              <a:rPr lang="en-US" dirty="0" smtClean="0"/>
              <a:t>Have I acknowledged my fellow collaborators?</a:t>
            </a:r>
          </a:p>
          <a:p>
            <a:pPr>
              <a:spcBef>
                <a:spcPct val="25000"/>
              </a:spcBef>
              <a:buFontTx/>
              <a:buNone/>
            </a:pPr>
            <a:endParaRPr lang="en-US" sz="1100" dirty="0" smtClean="0"/>
          </a:p>
          <a:p>
            <a:pPr>
              <a:spcBef>
                <a:spcPct val="25000"/>
              </a:spcBef>
            </a:pPr>
            <a:r>
              <a:rPr lang="en-US" dirty="0" smtClean="0"/>
              <a:t>Have I asked others to review my portfolio?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800" dirty="0" smtClean="0"/>
              <a:t>Use legible fonts</a:t>
            </a:r>
          </a:p>
          <a:p>
            <a:pPr lvl="1">
              <a:lnSpc>
                <a:spcPct val="90000"/>
              </a:lnSpc>
            </a:pPr>
            <a:r>
              <a:rPr lang="en-US" sz="2400" dirty="0" smtClean="0"/>
              <a:t>Light background with dark text is recommended for the most professional feel</a:t>
            </a:r>
          </a:p>
          <a:p>
            <a:pPr>
              <a:lnSpc>
                <a:spcPct val="90000"/>
              </a:lnSpc>
            </a:pPr>
            <a:r>
              <a:rPr lang="en-US" sz="2800" dirty="0" smtClean="0"/>
              <a:t>Clear navigation </a:t>
            </a:r>
          </a:p>
          <a:p>
            <a:pPr lvl="1">
              <a:lnSpc>
                <a:spcPct val="90000"/>
              </a:lnSpc>
            </a:pPr>
            <a:r>
              <a:rPr lang="en-US" sz="2400" dirty="0" smtClean="0"/>
              <a:t> you will need decide whether or not keep your page list on each page. The pro here is easy navigation while the con is that the page list can often distract from the content</a:t>
            </a:r>
          </a:p>
          <a:p>
            <a:pPr>
              <a:lnSpc>
                <a:spcPct val="90000"/>
              </a:lnSpc>
            </a:pPr>
            <a:r>
              <a:rPr lang="en-US" sz="2800" dirty="0" smtClean="0"/>
              <a:t>Links should be obvious</a:t>
            </a:r>
          </a:p>
          <a:p>
            <a:pPr lvl="1">
              <a:lnSpc>
                <a:spcPct val="90000"/>
              </a:lnSpc>
            </a:pPr>
            <a:r>
              <a:rPr lang="en-US" sz="2400" dirty="0" smtClean="0"/>
              <a:t>different colored, underlined text, active. I also recommend setting all link to open in a new window</a:t>
            </a:r>
          </a:p>
          <a:p>
            <a:pPr>
              <a:lnSpc>
                <a:spcPct val="90000"/>
              </a:lnSpc>
            </a:pPr>
            <a:r>
              <a:rPr lang="en-US" sz="2800" dirty="0" smtClean="0"/>
              <a:t>Resize images and video so that they load within 3 seconds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Student </a:t>
            </a:r>
            <a:r>
              <a:rPr lang="en-US" dirty="0" err="1" smtClean="0"/>
              <a:t>eportfolio</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14400"/>
            <a:ext cx="9144000" cy="592851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Artifacts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4130" y="838200"/>
            <a:ext cx="9119869"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Check out my </a:t>
            </a:r>
            <a:r>
              <a:rPr lang="en-US" dirty="0" err="1" smtClean="0"/>
              <a:t>eportfolio</a:t>
            </a:r>
            <a:r>
              <a:rPr lang="en-US" dirty="0" smtClean="0"/>
              <a:t> page! (</a:t>
            </a:r>
            <a:r>
              <a:rPr lang="en-US" dirty="0" err="1" smtClean="0"/>
              <a:t>mpulaskibehling</a:t>
            </a:r>
            <a:r>
              <a:rPr lang="en-US" dirty="0" smtClean="0"/>
              <a: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a:t>
            </a:r>
            <a:r>
              <a:rPr lang="en-US" dirty="0" smtClean="0"/>
              <a:t> Homework</a:t>
            </a:r>
            <a:endParaRPr lang="en-US" dirty="0"/>
          </a:p>
        </p:txBody>
      </p:sp>
      <p:sp>
        <p:nvSpPr>
          <p:cNvPr id="3" name="Content Placeholder 2"/>
          <p:cNvSpPr>
            <a:spLocks noGrp="1"/>
          </p:cNvSpPr>
          <p:nvPr>
            <p:ph idx="1"/>
          </p:nvPr>
        </p:nvSpPr>
        <p:spPr/>
        <p:txBody>
          <a:bodyPr/>
          <a:lstStyle/>
          <a:p>
            <a:r>
              <a:rPr lang="en-US" dirty="0" smtClean="0"/>
              <a:t>Please join the </a:t>
            </a:r>
            <a:r>
              <a:rPr lang="en-US" dirty="0" err="1" smtClean="0"/>
              <a:t>eportfolio</a:t>
            </a:r>
            <a:r>
              <a:rPr lang="en-US" dirty="0"/>
              <a:t> </a:t>
            </a:r>
            <a:r>
              <a:rPr lang="en-US" dirty="0" smtClean="0"/>
              <a:t>information/resource group</a:t>
            </a:r>
          </a:p>
          <a:p>
            <a:r>
              <a:rPr lang="en-US" dirty="0" smtClean="0"/>
              <a:t>Set pages available to “</a:t>
            </a:r>
            <a:r>
              <a:rPr lang="en-US" smtClean="0"/>
              <a:t>logged in users”</a:t>
            </a:r>
            <a:endParaRPr lang="en-US"/>
          </a:p>
          <a:p>
            <a:r>
              <a:rPr lang="en-US" dirty="0" smtClean="0"/>
              <a:t>Create an introduction page on </a:t>
            </a:r>
            <a:r>
              <a:rPr lang="en-US" dirty="0" err="1" smtClean="0"/>
              <a:t>eportfolio</a:t>
            </a:r>
            <a:endParaRPr lang="en-US" dirty="0" smtClean="0"/>
          </a:p>
          <a:p>
            <a:r>
              <a:rPr lang="en-US" dirty="0" smtClean="0"/>
              <a:t>Read assigned articles</a:t>
            </a:r>
          </a:p>
          <a:p>
            <a:endParaRPr lang="en-US" dirty="0"/>
          </a:p>
        </p:txBody>
      </p:sp>
    </p:spTree>
    <p:extLst>
      <p:ext uri="{BB962C8B-B14F-4D97-AF65-F5344CB8AC3E}">
        <p14:creationId xmlns:p14="http://schemas.microsoft.com/office/powerpoint/2010/main" val="27874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a:t>
            </a:r>
            <a:r>
              <a:rPr lang="en-US" dirty="0" smtClean="0"/>
              <a:t> links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Eportfolio</a:t>
            </a:r>
            <a:r>
              <a:rPr lang="en-US" dirty="0" smtClean="0"/>
              <a:t> site </a:t>
            </a:r>
            <a:r>
              <a:rPr lang="en-US" dirty="0" smtClean="0">
                <a:hlinkClick r:id="rId2"/>
              </a:rPr>
              <a:t>eportfolio.pace.edu</a:t>
            </a:r>
            <a:endParaRPr lang="en-US" dirty="0" smtClean="0"/>
          </a:p>
          <a:p>
            <a:r>
              <a:rPr lang="en-US" dirty="0" smtClean="0"/>
              <a:t>Information on Pace’s </a:t>
            </a:r>
            <a:r>
              <a:rPr lang="en-US" dirty="0" err="1" smtClean="0"/>
              <a:t>eportfolio</a:t>
            </a:r>
            <a:r>
              <a:rPr lang="en-US" dirty="0" smtClean="0"/>
              <a:t> program </a:t>
            </a:r>
            <a:r>
              <a:rPr lang="en-US" dirty="0" smtClean="0">
                <a:hlinkClick r:id="rId3"/>
              </a:rPr>
              <a:t>http://www.pace.edu/ctlt/eportfolio</a:t>
            </a:r>
            <a:endParaRPr lang="en-US" dirty="0" smtClean="0"/>
          </a:p>
          <a:p>
            <a:r>
              <a:rPr lang="en-US" dirty="0" smtClean="0"/>
              <a:t>Pace’s </a:t>
            </a:r>
            <a:r>
              <a:rPr lang="en-US" dirty="0" err="1" smtClean="0"/>
              <a:t>eportfolio</a:t>
            </a:r>
            <a:r>
              <a:rPr lang="en-US" dirty="0" smtClean="0"/>
              <a:t> blog</a:t>
            </a:r>
          </a:p>
          <a:p>
            <a:r>
              <a:rPr lang="en-US" dirty="0" smtClean="0">
                <a:hlinkClick r:id="rId4"/>
              </a:rPr>
              <a:t>http://eportfolio.blogs.pace.edu/</a:t>
            </a:r>
            <a:endParaRPr lang="en-US" dirty="0" smtClean="0"/>
          </a:p>
          <a:p>
            <a:r>
              <a:rPr lang="en-US" dirty="0" smtClean="0"/>
              <a:t>Overview of </a:t>
            </a:r>
            <a:r>
              <a:rPr lang="en-US" dirty="0" err="1" smtClean="0"/>
              <a:t>eportfolios</a:t>
            </a:r>
            <a:r>
              <a:rPr lang="en-US" dirty="0" smtClean="0"/>
              <a:t> </a:t>
            </a:r>
            <a:r>
              <a:rPr lang="en-US" sz="3000" dirty="0" smtClean="0">
                <a:hlinkClick r:id="rId5"/>
              </a:rPr>
              <a:t>http://net.educause.edu/ir/library/pdf/ELI3001.pdf</a:t>
            </a:r>
            <a:endParaRPr lang="en-US" sz="3000" dirty="0" smtClean="0"/>
          </a:p>
          <a:p>
            <a:r>
              <a:rPr lang="en-US" dirty="0" smtClean="0"/>
              <a:t>All about </a:t>
            </a:r>
            <a:r>
              <a:rPr lang="en-US" dirty="0" err="1" smtClean="0"/>
              <a:t>eportfolios</a:t>
            </a:r>
            <a:r>
              <a:rPr lang="en-US" dirty="0" smtClean="0"/>
              <a:t> </a:t>
            </a:r>
            <a:r>
              <a:rPr lang="en-US" dirty="0" smtClean="0">
                <a:hlinkClick r:id="rId6"/>
              </a:rPr>
              <a:t>http://www.ibritt.com/resources/stu_eportfolios.htm</a:t>
            </a:r>
            <a:endParaRPr lang="en-US" dirty="0" smtClean="0"/>
          </a:p>
          <a:p>
            <a:pPr>
              <a:buNone/>
            </a:pPr>
            <a:r>
              <a:rPr lang="en-US" dirty="0" err="1" smtClean="0"/>
              <a:t>Eportfolio</a:t>
            </a:r>
            <a:r>
              <a:rPr lang="en-US" dirty="0" smtClean="0"/>
              <a:t> definitions </a:t>
            </a:r>
            <a:r>
              <a:rPr lang="en-US" dirty="0" smtClean="0">
                <a:hlinkClick r:id="rId7"/>
              </a:rPr>
              <a:t>http://www2.hawaii.edu/~kirkpatr/kite/kiteloa/definitioneport.html</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Meeting #1</a:t>
            </a:r>
            <a:endParaRPr lang="en-US" dirty="0"/>
          </a:p>
        </p:txBody>
      </p:sp>
      <p:sp>
        <p:nvSpPr>
          <p:cNvPr id="3" name="Content Placeholder 2"/>
          <p:cNvSpPr>
            <a:spLocks noGrp="1"/>
          </p:cNvSpPr>
          <p:nvPr>
            <p:ph idx="1"/>
          </p:nvPr>
        </p:nvSpPr>
        <p:spPr/>
        <p:txBody>
          <a:bodyPr/>
          <a:lstStyle/>
          <a:p>
            <a:r>
              <a:rPr lang="en-US" dirty="0" smtClean="0"/>
              <a:t>Overview of </a:t>
            </a:r>
            <a:r>
              <a:rPr lang="en-US" dirty="0" err="1" smtClean="0"/>
              <a:t>ePortfolios</a:t>
            </a:r>
            <a:endParaRPr lang="en-US" dirty="0" smtClean="0"/>
          </a:p>
          <a:p>
            <a:r>
              <a:rPr lang="en-US" dirty="0" smtClean="0"/>
              <a:t>How do you use/plan to use </a:t>
            </a:r>
            <a:r>
              <a:rPr lang="en-US" dirty="0" err="1" smtClean="0"/>
              <a:t>eportfolios</a:t>
            </a:r>
            <a:r>
              <a:rPr lang="en-US" dirty="0" smtClean="0"/>
              <a:t> in your class?</a:t>
            </a:r>
          </a:p>
          <a:p>
            <a:r>
              <a:rPr lang="en-US" dirty="0" smtClean="0"/>
              <a:t>Criteria for incorporating eportfolio in your courses</a:t>
            </a:r>
          </a:p>
          <a:p>
            <a:r>
              <a:rPr lang="en-US" dirty="0" smtClean="0"/>
              <a:t>Examples of </a:t>
            </a:r>
            <a:r>
              <a:rPr lang="en-US" dirty="0" err="1" smtClean="0"/>
              <a:t>eportfolios</a:t>
            </a:r>
            <a:endParaRPr lang="en-US" dirty="0"/>
          </a:p>
        </p:txBody>
      </p:sp>
    </p:spTree>
    <p:extLst>
      <p:ext uri="{BB962C8B-B14F-4D97-AF65-F5344CB8AC3E}">
        <p14:creationId xmlns:p14="http://schemas.microsoft.com/office/powerpoint/2010/main" val="361256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What is an </a:t>
            </a:r>
            <a:r>
              <a:rPr lang="en-US" dirty="0" err="1" smtClean="0"/>
              <a:t>eportfolio</a:t>
            </a:r>
            <a:r>
              <a:rPr lang="en-US" dirty="0" smtClean="0"/>
              <a:t>?</a:t>
            </a:r>
          </a:p>
          <a:p>
            <a:r>
              <a:rPr lang="en-US" dirty="0" smtClean="0"/>
              <a:t>E-portfolios have emerged as a valuable online tool that students, faculty, and institutions can use to collect, store, update, and share information. </a:t>
            </a:r>
          </a:p>
          <a:p>
            <a:r>
              <a:rPr lang="en-US" dirty="0" smtClean="0"/>
              <a:t>E-portfolios allow students to reflect on their learning, communicate with instructors, document credentials, and provide potential employers with examples of their work. (</a:t>
            </a:r>
            <a:r>
              <a:rPr lang="en-US" dirty="0" err="1" smtClean="0"/>
              <a:t>Educause</a:t>
            </a:r>
            <a:r>
              <a:rPr lang="en-US" dirty="0" smtClean="0"/>
              <a:t>, 2005)</a:t>
            </a:r>
          </a:p>
          <a:p>
            <a:r>
              <a:rPr lang="en-US" dirty="0" err="1" smtClean="0"/>
              <a:t>Eportfolios</a:t>
            </a:r>
            <a:r>
              <a:rPr lang="en-US" dirty="0" smtClean="0"/>
              <a:t> have been named “one </a:t>
            </a:r>
            <a:r>
              <a:rPr lang="en-US" dirty="0"/>
              <a:t>of the hottest educational tools sweeping the </a:t>
            </a:r>
            <a:r>
              <a:rPr lang="en-US" dirty="0" smtClean="0"/>
              <a:t>country”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eportfolios</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err="1" smtClean="0"/>
              <a:t>eportfolios</a:t>
            </a:r>
            <a:r>
              <a:rPr lang="en-US" dirty="0" smtClean="0"/>
              <a:t> can include text based written articles, graphic elements (logo design), and multimedia elements (video).  </a:t>
            </a:r>
          </a:p>
          <a:p>
            <a:r>
              <a:rPr lang="en-US" dirty="0" smtClean="0"/>
              <a:t>All can be stored online or on CD-ROM or DVD for easy sharing. Pace students will have access to their </a:t>
            </a:r>
            <a:r>
              <a:rPr lang="en-US" dirty="0" err="1" smtClean="0"/>
              <a:t>eportfolios</a:t>
            </a:r>
            <a:r>
              <a:rPr lang="en-US" dirty="0" smtClean="0"/>
              <a:t> after graduation through eportfolio.pace.edu</a:t>
            </a:r>
          </a:p>
          <a:p>
            <a:r>
              <a:rPr lang="en-US" dirty="0" err="1" smtClean="0"/>
              <a:t>eportfolios</a:t>
            </a:r>
            <a:r>
              <a:rPr lang="en-US" dirty="0" smtClean="0"/>
              <a:t> encourage personal reflection and often involve the exchange of ideas and feedback. </a:t>
            </a:r>
            <a:r>
              <a:rPr lang="en-US" i="1" dirty="0" smtClean="0"/>
              <a:t/>
            </a:r>
            <a:br>
              <a:rPr lang="en-US" i="1"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eportfolios</a:t>
            </a:r>
            <a:endParaRPr lang="en-US" dirty="0"/>
          </a:p>
        </p:txBody>
      </p:sp>
      <p:sp>
        <p:nvSpPr>
          <p:cNvPr id="3" name="Content Placeholder 2"/>
          <p:cNvSpPr>
            <a:spLocks noGrp="1"/>
          </p:cNvSpPr>
          <p:nvPr>
            <p:ph idx="1"/>
          </p:nvPr>
        </p:nvSpPr>
        <p:spPr/>
        <p:txBody>
          <a:bodyPr/>
          <a:lstStyle/>
          <a:p>
            <a:pPr marL="0" indent="0">
              <a:buFontTx/>
              <a:buNone/>
            </a:pPr>
            <a:r>
              <a:rPr lang="en-US" sz="2800" dirty="0" smtClean="0"/>
              <a:t>Materials (“artifacts”) that showcase academic and/or professional experience</a:t>
            </a:r>
          </a:p>
          <a:p>
            <a:pPr lvl="1"/>
            <a:r>
              <a:rPr lang="en-US" dirty="0" smtClean="0"/>
              <a:t>Portfolio purpose statement</a:t>
            </a:r>
          </a:p>
          <a:p>
            <a:pPr lvl="1"/>
            <a:r>
              <a:rPr lang="en-US" dirty="0" smtClean="0"/>
              <a:t>Evidence of academic expertise and/or </a:t>
            </a:r>
            <a:br>
              <a:rPr lang="en-US" dirty="0" smtClean="0"/>
            </a:br>
            <a:r>
              <a:rPr lang="en-US" dirty="0" smtClean="0"/>
              <a:t>professional experience (publications, presentations, grants, etc)</a:t>
            </a:r>
          </a:p>
          <a:p>
            <a:pPr lvl="1"/>
            <a:r>
              <a:rPr lang="en-US" dirty="0" smtClean="0"/>
              <a:t>Supporting materials from others</a:t>
            </a:r>
          </a:p>
          <a:p>
            <a:pPr lvl="1"/>
            <a:r>
              <a:rPr lang="en-US" dirty="0" err="1" smtClean="0"/>
              <a:t>Resumé</a:t>
            </a:r>
            <a:r>
              <a:rPr lang="en-US" dirty="0" smtClean="0"/>
              <a:t> </a:t>
            </a:r>
          </a:p>
          <a:p>
            <a:pPr lvl="1"/>
            <a:r>
              <a:rPr lang="en-US" dirty="0" smtClean="0"/>
              <a:t>Contact information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Assessment Tool</a:t>
            </a:r>
          </a:p>
          <a:p>
            <a:endParaRPr lang="en-US" dirty="0" smtClean="0"/>
          </a:p>
          <a:p>
            <a:r>
              <a:rPr lang="en-US" dirty="0" smtClean="0"/>
              <a:t>Job/Internship application</a:t>
            </a:r>
          </a:p>
          <a:p>
            <a:endParaRPr lang="en-US" dirty="0" smtClean="0"/>
          </a:p>
          <a:p>
            <a:r>
              <a:rPr lang="en-US" dirty="0" smtClean="0"/>
              <a:t>Job performance review</a:t>
            </a:r>
          </a:p>
          <a:p>
            <a:endParaRPr lang="en-US" dirty="0" smtClean="0"/>
          </a:p>
          <a:p>
            <a:r>
              <a:rPr lang="en-US" dirty="0" smtClean="0"/>
              <a:t>Reflection/improvement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Your </a:t>
            </a:r>
            <a:r>
              <a:rPr lang="en-US" b="1" dirty="0" err="1" smtClean="0"/>
              <a:t>ePortfolio</a:t>
            </a:r>
            <a:r>
              <a:rPr lang="en-US" b="1" dirty="0" smtClean="0"/>
              <a:t> is...</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6019800"/>
          </a:xfrm>
        </p:spPr>
        <p:txBody>
          <a:bodyPr>
            <a:normAutofit fontScale="85000" lnSpcReduction="20000"/>
          </a:bodyPr>
          <a:lstStyle/>
          <a:p>
            <a:r>
              <a:rPr lang="en-US" dirty="0" smtClean="0"/>
              <a:t>A </a:t>
            </a:r>
            <a:r>
              <a:rPr lang="en-US" dirty="0"/>
              <a:t>place to collect and save </a:t>
            </a:r>
            <a:r>
              <a:rPr lang="en-US" dirty="0" smtClean="0"/>
              <a:t>coursework .</a:t>
            </a:r>
          </a:p>
          <a:p>
            <a:r>
              <a:rPr lang="en-US" dirty="0" smtClean="0"/>
              <a:t>A </a:t>
            </a:r>
            <a:r>
              <a:rPr lang="en-US" dirty="0"/>
              <a:t>chance to showcase </a:t>
            </a:r>
            <a:r>
              <a:rPr lang="en-US" dirty="0" smtClean="0"/>
              <a:t>accomplishments </a:t>
            </a:r>
            <a:r>
              <a:rPr lang="en-US" dirty="0"/>
              <a:t>and </a:t>
            </a:r>
            <a:r>
              <a:rPr lang="en-US" dirty="0" smtClean="0"/>
              <a:t>students’ </a:t>
            </a:r>
            <a:r>
              <a:rPr lang="en-US" dirty="0"/>
              <a:t>best school work to family and friends</a:t>
            </a:r>
            <a:r>
              <a:rPr lang="en-US" dirty="0" smtClean="0"/>
              <a:t>.</a:t>
            </a:r>
          </a:p>
          <a:p>
            <a:r>
              <a:rPr lang="en-US" dirty="0" smtClean="0"/>
              <a:t>A </a:t>
            </a:r>
            <a:r>
              <a:rPr lang="en-US" dirty="0"/>
              <a:t>tool for creating digital resumes to send to </a:t>
            </a:r>
            <a:r>
              <a:rPr lang="en-US" dirty="0" smtClean="0"/>
              <a:t>employers.</a:t>
            </a:r>
          </a:p>
          <a:p>
            <a:r>
              <a:rPr lang="en-US" dirty="0" smtClean="0"/>
              <a:t>An </a:t>
            </a:r>
            <a:r>
              <a:rPr lang="en-US" dirty="0"/>
              <a:t>opportunity </a:t>
            </a:r>
            <a:r>
              <a:rPr lang="en-US" dirty="0" smtClean="0"/>
              <a:t>for students to </a:t>
            </a:r>
            <a:r>
              <a:rPr lang="en-US" dirty="0"/>
              <a:t>use creativity to represent </a:t>
            </a:r>
            <a:r>
              <a:rPr lang="en-US" dirty="0" smtClean="0"/>
              <a:t>themselves and their education.</a:t>
            </a:r>
          </a:p>
          <a:p>
            <a:r>
              <a:rPr lang="en-US" dirty="0" smtClean="0"/>
              <a:t>A </a:t>
            </a:r>
            <a:r>
              <a:rPr lang="en-US" dirty="0"/>
              <a:t>web portal where </a:t>
            </a:r>
            <a:r>
              <a:rPr lang="en-US" dirty="0" smtClean="0"/>
              <a:t>students </a:t>
            </a:r>
            <a:r>
              <a:rPr lang="en-US" dirty="0"/>
              <a:t>can access </a:t>
            </a:r>
            <a:r>
              <a:rPr lang="en-US" dirty="0" smtClean="0"/>
              <a:t>work</a:t>
            </a:r>
            <a:r>
              <a:rPr lang="en-US" dirty="0"/>
              <a:t>, track </a:t>
            </a:r>
            <a:r>
              <a:rPr lang="en-US" dirty="0" smtClean="0"/>
              <a:t>their </a:t>
            </a:r>
            <a:r>
              <a:rPr lang="en-US" dirty="0"/>
              <a:t>academic growth and plan </a:t>
            </a:r>
            <a:r>
              <a:rPr lang="en-US" dirty="0" smtClean="0"/>
              <a:t>their careers.</a:t>
            </a:r>
          </a:p>
          <a:p>
            <a:r>
              <a:rPr lang="en-US" dirty="0" smtClean="0"/>
              <a:t>A </a:t>
            </a:r>
            <a:r>
              <a:rPr lang="en-US" dirty="0"/>
              <a:t>portal that helps </a:t>
            </a:r>
            <a:r>
              <a:rPr lang="en-US" dirty="0" smtClean="0"/>
              <a:t>students </a:t>
            </a:r>
            <a:r>
              <a:rPr lang="en-US" dirty="0"/>
              <a:t>connect </a:t>
            </a:r>
            <a:r>
              <a:rPr lang="en-US" dirty="0" smtClean="0"/>
              <a:t>their </a:t>
            </a:r>
            <a:r>
              <a:rPr lang="en-US" dirty="0"/>
              <a:t>educational goals with </a:t>
            </a:r>
            <a:r>
              <a:rPr lang="en-US" dirty="0" smtClean="0"/>
              <a:t>their </a:t>
            </a:r>
            <a:r>
              <a:rPr lang="en-US" dirty="0"/>
              <a:t>personal </a:t>
            </a:r>
            <a:r>
              <a:rPr lang="en-US" dirty="0" smtClean="0"/>
              <a:t>experiences.</a:t>
            </a:r>
          </a:p>
          <a:p>
            <a:r>
              <a:rPr lang="en-US" dirty="0"/>
              <a:t> A chance to reflect on </a:t>
            </a:r>
            <a:r>
              <a:rPr lang="en-US" dirty="0" smtClean="0"/>
              <a:t>education</a:t>
            </a:r>
            <a:r>
              <a:rPr lang="en-US" dirty="0"/>
              <a:t>, to make connections between where </a:t>
            </a:r>
            <a:r>
              <a:rPr lang="en-US" dirty="0" smtClean="0"/>
              <a:t>students </a:t>
            </a:r>
            <a:r>
              <a:rPr lang="en-US" dirty="0"/>
              <a:t>are and where </a:t>
            </a:r>
            <a:r>
              <a:rPr lang="en-US" dirty="0" smtClean="0"/>
              <a:t>they </a:t>
            </a:r>
            <a:r>
              <a:rPr lang="en-US" dirty="0"/>
              <a:t>want to </a:t>
            </a:r>
            <a:r>
              <a:rPr lang="en-US" dirty="0" smtClean="0"/>
              <a:t>be.</a:t>
            </a:r>
          </a:p>
          <a:p>
            <a:r>
              <a:rPr lang="en-US" dirty="0" smtClean="0"/>
              <a:t>A </a:t>
            </a:r>
            <a:r>
              <a:rPr lang="en-US" dirty="0"/>
              <a:t>record of </a:t>
            </a:r>
            <a:r>
              <a:rPr lang="en-US" dirty="0" smtClean="0"/>
              <a:t>skills</a:t>
            </a:r>
            <a:r>
              <a:rPr lang="en-US" dirty="0"/>
              <a:t>, achievements and learning</a:t>
            </a:r>
            <a:r>
              <a:rPr lang="en-US" dirty="0" smtClean="0"/>
              <a:t>. </a:t>
            </a:r>
            <a:endParaRPr lang="en-US" sz="3100" dirty="0" smtClean="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questions for students to keep in mind when designing their portfolios…</a:t>
            </a:r>
            <a:endParaRPr lang="en-US" dirty="0"/>
          </a:p>
        </p:txBody>
      </p:sp>
      <p:sp>
        <p:nvSpPr>
          <p:cNvPr id="3" name="Content Placeholder 2"/>
          <p:cNvSpPr>
            <a:spLocks noGrp="1"/>
          </p:cNvSpPr>
          <p:nvPr>
            <p:ph idx="1"/>
          </p:nvPr>
        </p:nvSpPr>
        <p:spPr>
          <a:xfrm>
            <a:off x="457200" y="1981200"/>
            <a:ext cx="8229600" cy="4525963"/>
          </a:xfrm>
        </p:spPr>
        <p:txBody>
          <a:bodyPr/>
          <a:lstStyle/>
          <a:p>
            <a:pPr>
              <a:lnSpc>
                <a:spcPct val="90000"/>
              </a:lnSpc>
              <a:spcBef>
                <a:spcPct val="70000"/>
              </a:spcBef>
            </a:pPr>
            <a:r>
              <a:rPr lang="en-US" dirty="0" smtClean="0"/>
              <a:t>What argument about your experience </a:t>
            </a:r>
            <a:br>
              <a:rPr lang="en-US" dirty="0" smtClean="0"/>
            </a:br>
            <a:r>
              <a:rPr lang="en-US" dirty="0" smtClean="0"/>
              <a:t>should your portfolio make?</a:t>
            </a:r>
          </a:p>
          <a:p>
            <a:pPr>
              <a:lnSpc>
                <a:spcPct val="90000"/>
              </a:lnSpc>
              <a:spcBef>
                <a:spcPct val="70000"/>
              </a:spcBef>
            </a:pPr>
            <a:r>
              <a:rPr lang="en-US" dirty="0" smtClean="0"/>
              <a:t>Who will read your portfolio?</a:t>
            </a:r>
          </a:p>
          <a:p>
            <a:pPr>
              <a:lnSpc>
                <a:spcPct val="90000"/>
              </a:lnSpc>
              <a:spcBef>
                <a:spcPct val="70000"/>
              </a:spcBef>
            </a:pPr>
            <a:r>
              <a:rPr lang="en-US" dirty="0" smtClean="0"/>
              <a:t>What evidence will be most convincing </a:t>
            </a:r>
            <a:br>
              <a:rPr lang="en-US" dirty="0" smtClean="0"/>
            </a:br>
            <a:r>
              <a:rPr lang="en-US" dirty="0" smtClean="0"/>
              <a:t>to this audience?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Eportfolio</a:t>
            </a:r>
            <a:r>
              <a:rPr lang="en-US" dirty="0" smtClean="0"/>
              <a:t> Purpose Statement</a:t>
            </a:r>
            <a:endParaRPr lang="en-US" dirty="0"/>
          </a:p>
        </p:txBody>
      </p:sp>
      <p:sp>
        <p:nvSpPr>
          <p:cNvPr id="3" name="Content Placeholder 2"/>
          <p:cNvSpPr>
            <a:spLocks noGrp="1"/>
          </p:cNvSpPr>
          <p:nvPr>
            <p:ph idx="1"/>
          </p:nvPr>
        </p:nvSpPr>
        <p:spPr/>
        <p:txBody>
          <a:bodyPr/>
          <a:lstStyle/>
          <a:p>
            <a:r>
              <a:rPr lang="en-US" sz="2800" dirty="0" smtClean="0"/>
              <a:t>Introduce yourself</a:t>
            </a:r>
            <a:endParaRPr lang="en-US" dirty="0" smtClean="0"/>
          </a:p>
          <a:p>
            <a:pPr lvl="1"/>
            <a:r>
              <a:rPr lang="en-US" sz="2400" dirty="0" smtClean="0"/>
              <a:t>Name </a:t>
            </a:r>
          </a:p>
          <a:p>
            <a:pPr lvl="1"/>
            <a:r>
              <a:rPr lang="en-US" sz="2400" dirty="0" smtClean="0"/>
              <a:t>Position(s)</a:t>
            </a:r>
          </a:p>
          <a:p>
            <a:pPr lvl="1"/>
            <a:r>
              <a:rPr lang="en-US" sz="2400" dirty="0" smtClean="0"/>
              <a:t>Experience (academic/professional)</a:t>
            </a:r>
          </a:p>
          <a:p>
            <a:pPr lvl="1">
              <a:buNone/>
            </a:pPr>
            <a:endParaRPr lang="en-US" dirty="0" smtClean="0"/>
          </a:p>
          <a:p>
            <a:r>
              <a:rPr lang="en-US" sz="2800" dirty="0" smtClean="0"/>
              <a:t>Explain what portfolio provides</a:t>
            </a:r>
          </a:p>
          <a:p>
            <a:endParaRPr lang="en-US" sz="2800" dirty="0" smtClean="0"/>
          </a:p>
          <a:p>
            <a:r>
              <a:rPr lang="en-US" sz="2800" dirty="0" smtClean="0"/>
              <a:t>Forecast portfolio organization</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612</Words>
  <Application>Microsoft Office PowerPoint</Application>
  <PresentationFormat>On-screen Show (4:3)</PresentationFormat>
  <Paragraphs>97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Welcome to the ePortfolio Teaching Circle</vt:lpstr>
      <vt:lpstr>Agenda for Meeting #1</vt:lpstr>
      <vt:lpstr>eportfolios</vt:lpstr>
      <vt:lpstr>eportfolios</vt:lpstr>
      <vt:lpstr>eportfolios</vt:lpstr>
      <vt:lpstr>Purpose</vt:lpstr>
      <vt:lpstr>Your ePortfolio is... </vt:lpstr>
      <vt:lpstr>Important questions for students to keep in mind when designing their portfolios…</vt:lpstr>
      <vt:lpstr>Eportfolio Purpose Statement</vt:lpstr>
      <vt:lpstr>Provide a Description for Each “Artifact” Included in eportfolio</vt:lpstr>
      <vt:lpstr>Supporting Materials from Others</vt:lpstr>
      <vt:lpstr>Assess Your eportfolio</vt:lpstr>
      <vt:lpstr>Design Principles</vt:lpstr>
      <vt:lpstr>Sample Student eportfolio</vt:lpstr>
      <vt:lpstr>Sample Artifacts</vt:lpstr>
      <vt:lpstr>Check out my eportfolio page! (mpulaskibehling)</vt:lpstr>
      <vt:lpstr>ePortfolio Homework</vt:lpstr>
      <vt:lpstr>Eportfolio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eportfolios</dc:title>
  <dc:creator>Owner</dc:creator>
  <cp:lastModifiedBy>Windows User</cp:lastModifiedBy>
  <cp:revision>11</cp:revision>
  <dcterms:created xsi:type="dcterms:W3CDTF">2011-09-05T14:42:08Z</dcterms:created>
  <dcterms:modified xsi:type="dcterms:W3CDTF">2013-10-09T01:22:25Z</dcterms:modified>
</cp:coreProperties>
</file>